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50"/>
  </p:notesMasterIdLst>
  <p:sldIdLst>
    <p:sldId id="355" r:id="rId2"/>
    <p:sldId id="425" r:id="rId3"/>
    <p:sldId id="475" r:id="rId4"/>
    <p:sldId id="476" r:id="rId5"/>
    <p:sldId id="477" r:id="rId6"/>
    <p:sldId id="272" r:id="rId7"/>
    <p:sldId id="478" r:id="rId8"/>
    <p:sldId id="479" r:id="rId9"/>
    <p:sldId id="480" r:id="rId10"/>
    <p:sldId id="481" r:id="rId11"/>
    <p:sldId id="482" r:id="rId12"/>
    <p:sldId id="278" r:id="rId13"/>
    <p:sldId id="279" r:id="rId14"/>
    <p:sldId id="298" r:id="rId15"/>
    <p:sldId id="299" r:id="rId16"/>
    <p:sldId id="483" r:id="rId17"/>
    <p:sldId id="331" r:id="rId18"/>
    <p:sldId id="332" r:id="rId19"/>
    <p:sldId id="333" r:id="rId20"/>
    <p:sldId id="334" r:id="rId21"/>
    <p:sldId id="335" r:id="rId22"/>
    <p:sldId id="336" r:id="rId23"/>
    <p:sldId id="484" r:id="rId24"/>
    <p:sldId id="485" r:id="rId25"/>
    <p:sldId id="486" r:id="rId26"/>
    <p:sldId id="337" r:id="rId27"/>
    <p:sldId id="338" r:id="rId28"/>
    <p:sldId id="339" r:id="rId29"/>
    <p:sldId id="340" r:id="rId30"/>
    <p:sldId id="356" r:id="rId31"/>
    <p:sldId id="444" r:id="rId32"/>
    <p:sldId id="357" r:id="rId33"/>
    <p:sldId id="436" r:id="rId34"/>
    <p:sldId id="437" r:id="rId35"/>
    <p:sldId id="441" r:id="rId36"/>
    <p:sldId id="358" r:id="rId37"/>
    <p:sldId id="359" r:id="rId38"/>
    <p:sldId id="360" r:id="rId39"/>
    <p:sldId id="361" r:id="rId40"/>
    <p:sldId id="362" r:id="rId41"/>
    <p:sldId id="363" r:id="rId42"/>
    <p:sldId id="364" r:id="rId43"/>
    <p:sldId id="365" r:id="rId44"/>
    <p:sldId id="366" r:id="rId45"/>
    <p:sldId id="367" r:id="rId46"/>
    <p:sldId id="368" r:id="rId47"/>
    <p:sldId id="442" r:id="rId48"/>
    <p:sldId id="487"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6A21D"/>
    <a:srgbClr val="B57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E5421-B3FC-46C1-91D3-9E839656AC6E}"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F178C-2712-479C-8EC3-816B96963F74}" type="slidenum">
              <a:rPr lang="en-US" smtClean="0"/>
              <a:t>‹#›</a:t>
            </a:fld>
            <a:endParaRPr lang="en-US"/>
          </a:p>
        </p:txBody>
      </p:sp>
    </p:spTree>
    <p:extLst>
      <p:ext uri="{BB962C8B-B14F-4D97-AF65-F5344CB8AC3E}">
        <p14:creationId xmlns:p14="http://schemas.microsoft.com/office/powerpoint/2010/main" val="33380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1/27/2021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1/27/2021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1/27/2021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gif"/></Relationships>
</file>

<file path=ppt/slides/_rels/slide3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gif"/><Relationship Id="rId9" Type="http://schemas.openxmlformats.org/officeDocument/2006/relationships/image" Target="../media/image50.jpe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4.png"/><Relationship Id="rId7" Type="http://schemas.openxmlformats.org/officeDocument/2006/relationships/image" Target="../media/image51.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6.jpe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7.png"/><Relationship Id="rId9"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37.jpe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Securities regulation #5</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008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1188720"/>
          </a:xfrm>
        </p:spPr>
        <p:txBody>
          <a:bodyPr/>
          <a:lstStyle/>
          <a:p>
            <a:r>
              <a:rPr lang="en-US" dirty="0"/>
              <a:t>What about </a:t>
            </a:r>
            <a:r>
              <a:rPr lang="en-US" i="1" dirty="0" err="1"/>
              <a:t>Landreth</a:t>
            </a:r>
            <a:r>
              <a:rPr lang="en-US" dirty="0"/>
              <a:t>?</a:t>
            </a:r>
          </a:p>
        </p:txBody>
      </p:sp>
      <p:sp>
        <p:nvSpPr>
          <p:cNvPr id="3" name="Content Placeholder 2"/>
          <p:cNvSpPr>
            <a:spLocks noGrp="1"/>
          </p:cNvSpPr>
          <p:nvPr>
            <p:ph idx="1"/>
          </p:nvPr>
        </p:nvSpPr>
        <p:spPr>
          <a:xfrm>
            <a:off x="210589" y="2396975"/>
            <a:ext cx="11770822" cy="3101983"/>
          </a:xfrm>
        </p:spPr>
        <p:txBody>
          <a:bodyPr>
            <a:normAutofit/>
          </a:bodyPr>
          <a:lstStyle/>
          <a:p>
            <a:r>
              <a:rPr lang="en-US" sz="4000" dirty="0"/>
              <a:t>when an instrument is both called “stock” and bears stock’s usual characteristics, “a purchaser justifiably [may] assume that the federal securities laws apply.”</a:t>
            </a:r>
          </a:p>
          <a:p>
            <a:endParaRPr lang="en-US" dirty="0"/>
          </a:p>
        </p:txBody>
      </p:sp>
    </p:spTree>
    <p:extLst>
      <p:ext uri="{BB962C8B-B14F-4D97-AF65-F5344CB8AC3E}">
        <p14:creationId xmlns:p14="http://schemas.microsoft.com/office/powerpoint/2010/main" val="136715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1188720"/>
          </a:xfrm>
        </p:spPr>
        <p:txBody>
          <a:bodyPr/>
          <a:lstStyle/>
          <a:p>
            <a:r>
              <a:rPr lang="en-US" dirty="0"/>
              <a:t>Does it hold for “notes”?</a:t>
            </a:r>
          </a:p>
        </p:txBody>
      </p:sp>
      <p:sp>
        <p:nvSpPr>
          <p:cNvPr id="3" name="Content Placeholder 2"/>
          <p:cNvSpPr>
            <a:spLocks noGrp="1"/>
          </p:cNvSpPr>
          <p:nvPr>
            <p:ph idx="1"/>
          </p:nvPr>
        </p:nvSpPr>
        <p:spPr>
          <a:xfrm>
            <a:off x="210589" y="2396975"/>
            <a:ext cx="11770822" cy="3101983"/>
          </a:xfrm>
        </p:spPr>
        <p:txBody>
          <a:bodyPr>
            <a:normAutofit/>
          </a:bodyPr>
          <a:lstStyle/>
          <a:p>
            <a:r>
              <a:rPr lang="en-US" sz="4000" dirty="0"/>
              <a:t>when an instrument is both called “</a:t>
            </a:r>
            <a:r>
              <a:rPr lang="en-US" sz="4000" b="1" dirty="0">
                <a:solidFill>
                  <a:srgbClr val="FF0000"/>
                </a:solidFill>
              </a:rPr>
              <a:t>note</a:t>
            </a:r>
            <a:r>
              <a:rPr lang="en-US" sz="4000" dirty="0"/>
              <a:t>” and bears a </a:t>
            </a:r>
            <a:r>
              <a:rPr lang="en-US" sz="4000" b="1" dirty="0">
                <a:solidFill>
                  <a:srgbClr val="FF0000"/>
                </a:solidFill>
              </a:rPr>
              <a:t>note’s</a:t>
            </a:r>
            <a:r>
              <a:rPr lang="en-US" sz="4000" dirty="0"/>
              <a:t> usual characteristics, “a purchaser justifiably [may] assume that the federal securities laws apply.”</a:t>
            </a:r>
          </a:p>
          <a:p>
            <a:endParaRPr lang="en-US" dirty="0"/>
          </a:p>
        </p:txBody>
      </p:sp>
    </p:spTree>
    <p:extLst>
      <p:ext uri="{BB962C8B-B14F-4D97-AF65-F5344CB8AC3E}">
        <p14:creationId xmlns:p14="http://schemas.microsoft.com/office/powerpoint/2010/main" val="55580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a:t>
            </a:r>
            <a:r>
              <a:rPr lang="en-US" dirty="0"/>
              <a:t> (Note) securities</a:t>
            </a:r>
          </a:p>
        </p:txBody>
      </p:sp>
      <p:sp>
        <p:nvSpPr>
          <p:cNvPr id="3" name="Content Placeholder 2"/>
          <p:cNvSpPr>
            <a:spLocks noGrp="1"/>
          </p:cNvSpPr>
          <p:nvPr>
            <p:ph idx="1"/>
          </p:nvPr>
        </p:nvSpPr>
        <p:spPr/>
        <p:txBody>
          <a:bodyPr>
            <a:normAutofit lnSpcReduction="10000"/>
          </a:bodyPr>
          <a:lstStyle/>
          <a:p>
            <a:r>
              <a:rPr lang="en-US" dirty="0"/>
              <a:t>The note delivered in consumer financing</a:t>
            </a:r>
          </a:p>
          <a:p>
            <a:r>
              <a:rPr lang="en-US" dirty="0"/>
              <a:t>The note secured by a mortgage on a home</a:t>
            </a:r>
          </a:p>
          <a:p>
            <a:r>
              <a:rPr lang="en-US" dirty="0"/>
              <a:t>The short-term note secured by a lien on a small business or some of its assets</a:t>
            </a:r>
          </a:p>
          <a:p>
            <a:r>
              <a:rPr lang="en-US" dirty="0"/>
              <a:t>The note evidencing a character loan to a bank customer</a:t>
            </a:r>
          </a:p>
          <a:p>
            <a:r>
              <a:rPr lang="en-US" dirty="0"/>
              <a:t>Short-term notes secured by an assignment of accounts receivable</a:t>
            </a:r>
          </a:p>
          <a:p>
            <a:r>
              <a:rPr lang="en-US" dirty="0"/>
              <a:t>A note that simply formalizes an open-account debt incurred in the ordinary course of a business</a:t>
            </a:r>
          </a:p>
          <a:p>
            <a:r>
              <a:rPr lang="en-US" dirty="0"/>
              <a:t>Notes evidencing loans by commercial banks for current operations.</a:t>
            </a:r>
          </a:p>
        </p:txBody>
      </p:sp>
    </p:spTree>
    <p:extLst>
      <p:ext uri="{BB962C8B-B14F-4D97-AF65-F5344CB8AC3E}">
        <p14:creationId xmlns:p14="http://schemas.microsoft.com/office/powerpoint/2010/main" val="342485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953" y="1995055"/>
            <a:ext cx="11900501" cy="4522123"/>
          </a:xfrm>
        </p:spPr>
        <p:txBody>
          <a:bodyPr/>
          <a:lstStyle/>
          <a:p>
            <a:r>
              <a:rPr lang="en-US" dirty="0"/>
              <a:t>First, we examine the transaction to assess the motivations that would prompt a reasonable seller and buyer to enter into it. If the seller’s purpose is to raise money for the general use of a business enterprise or to finance substantial investments and the buyer is interested primarily in the profit the note is expected to generate, the instrument is likely to be a “security.” If the note is exchanged to facilitate the purchase and sale of a minor asset or consumer good, to correct for the seller’s cash-flow difficulties, or to advance some other commercial or consumer purpose, on the other hand, the note is less sensibly described as a “security.” .</a:t>
            </a:r>
          </a:p>
          <a:p>
            <a:r>
              <a:rPr lang="en-US" dirty="0"/>
              <a:t>Second, we examine the “plan of distribution” of the instrument, to determine whether it is an instrument in which there is “common trading  for speculation or investment”.</a:t>
            </a:r>
          </a:p>
          <a:p>
            <a:r>
              <a:rPr lang="en-US" dirty="0"/>
              <a:t>Third, we examine the reasonable expectations of the investing public</a:t>
            </a:r>
            <a:r>
              <a:rPr lang="en-US"/>
              <a:t>:  The </a:t>
            </a:r>
            <a:r>
              <a:rPr lang="en-US" dirty="0"/>
              <a:t>Court will consider instruments to be “securities” on the basis of such public expectations, even where an economic analysis of the circumstances of the particular transaction might suggest that the instruments are not “securities” as used in that transaction. […]</a:t>
            </a:r>
          </a:p>
          <a:p>
            <a:r>
              <a:rPr lang="en-US" dirty="0"/>
              <a:t>Finally, we examine whether some factor such as the existence of another regulatory scheme significantly reduces the risk of the instrument, thereby rendering application of the Securities Acts unnecessary.</a:t>
            </a:r>
          </a:p>
          <a:p>
            <a:endParaRPr lang="en-US" dirty="0"/>
          </a:p>
        </p:txBody>
      </p:sp>
      <p:sp>
        <p:nvSpPr>
          <p:cNvPr id="4" name="Title 1"/>
          <p:cNvSpPr>
            <a:spLocks noGrp="1"/>
          </p:cNvSpPr>
          <p:nvPr>
            <p:ph type="title"/>
          </p:nvPr>
        </p:nvSpPr>
        <p:spPr>
          <a:xfrm>
            <a:off x="2172947" y="299674"/>
            <a:ext cx="7729728" cy="1188720"/>
          </a:xfrm>
        </p:spPr>
        <p:txBody>
          <a:bodyPr/>
          <a:lstStyle/>
          <a:p>
            <a:r>
              <a:rPr lang="en-US" i="1" dirty="0" err="1"/>
              <a:t>Reves</a:t>
            </a:r>
            <a:r>
              <a:rPr lang="en-US" dirty="0"/>
              <a:t> test or </a:t>
            </a:r>
            <a:br>
              <a:rPr lang="en-US" dirty="0"/>
            </a:br>
            <a:r>
              <a:rPr lang="en-US" dirty="0"/>
              <a:t>family resemblance test</a:t>
            </a:r>
          </a:p>
        </p:txBody>
      </p:sp>
    </p:spTree>
    <p:extLst>
      <p:ext uri="{BB962C8B-B14F-4D97-AF65-F5344CB8AC3E}">
        <p14:creationId xmlns:p14="http://schemas.microsoft.com/office/powerpoint/2010/main" val="9430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83436" y="1893120"/>
            <a:ext cx="4270248" cy="704087"/>
          </a:xfrm>
        </p:spPr>
        <p:txBody>
          <a:bodyPr>
            <a:normAutofit/>
          </a:bodyPr>
          <a:lstStyle/>
          <a:p>
            <a:pPr marL="0" indent="0">
              <a:buNone/>
            </a:pPr>
            <a:r>
              <a:rPr lang="en-US" dirty="0"/>
              <a:t>Is it listed in 2(a)(1)?</a:t>
            </a:r>
          </a:p>
        </p:txBody>
      </p:sp>
      <p:sp>
        <p:nvSpPr>
          <p:cNvPr id="4" name="Content Placeholder 3"/>
          <p:cNvSpPr>
            <a:spLocks noGrp="1"/>
          </p:cNvSpPr>
          <p:nvPr>
            <p:ph sz="half" idx="2"/>
          </p:nvPr>
        </p:nvSpPr>
        <p:spPr>
          <a:xfrm>
            <a:off x="1583436" y="2784764"/>
            <a:ext cx="4270248" cy="3707476"/>
          </a:xfrm>
        </p:spPr>
        <p:txBody>
          <a:bodyPr>
            <a:normAutofit lnSpcReduction="10000"/>
          </a:bodyPr>
          <a:lstStyle/>
          <a:p>
            <a:pPr marL="0" indent="0">
              <a:buNone/>
            </a:pPr>
            <a:r>
              <a:rPr lang="en-US" dirty="0"/>
              <a:t>Does your “instrument” have the same general characteristics as the stereotypical listed “instrument”?</a:t>
            </a:r>
          </a:p>
          <a:p>
            <a:pPr marL="0" indent="0">
              <a:buNone/>
            </a:pPr>
            <a:endParaRPr lang="en-US" dirty="0"/>
          </a:p>
          <a:p>
            <a:pPr marL="0" indent="0">
              <a:buNone/>
            </a:pPr>
            <a:endParaRPr lang="en-US" dirty="0"/>
          </a:p>
          <a:p>
            <a:pPr marL="0" indent="0">
              <a:buNone/>
            </a:pPr>
            <a:endParaRPr lang="en-US" dirty="0"/>
          </a:p>
          <a:p>
            <a:pPr marL="0" indent="0">
              <a:buNone/>
            </a:pPr>
            <a:r>
              <a:rPr lang="en-US" dirty="0"/>
              <a:t>Is it “stock” or is it “notes”?</a:t>
            </a:r>
          </a:p>
          <a:p>
            <a:pPr marL="0" indent="0">
              <a:buNone/>
            </a:pPr>
            <a:endParaRPr lang="en-US" dirty="0"/>
          </a:p>
          <a:p>
            <a:pPr marL="0" indent="0">
              <a:buNone/>
            </a:pPr>
            <a:endParaRPr lang="en-US" dirty="0"/>
          </a:p>
          <a:p>
            <a:pPr marL="0" indent="0">
              <a:buNone/>
            </a:pPr>
            <a:r>
              <a:rPr lang="en-US" dirty="0"/>
              <a:t>Notes – </a:t>
            </a:r>
            <a:r>
              <a:rPr lang="en-US" i="1" dirty="0" err="1"/>
              <a:t>Reves</a:t>
            </a:r>
            <a:r>
              <a:rPr lang="en-US" dirty="0"/>
              <a:t> (family resemblance) test</a:t>
            </a:r>
          </a:p>
          <a:p>
            <a:endParaRPr lang="en-US" dirty="0"/>
          </a:p>
        </p:txBody>
      </p:sp>
      <p:sp>
        <p:nvSpPr>
          <p:cNvPr id="5" name="Content Placeholder 4"/>
          <p:cNvSpPr>
            <a:spLocks noGrp="1"/>
          </p:cNvSpPr>
          <p:nvPr>
            <p:ph sz="quarter" idx="4"/>
          </p:nvPr>
        </p:nvSpPr>
        <p:spPr>
          <a:xfrm>
            <a:off x="6338316" y="2784764"/>
            <a:ext cx="4253484" cy="3707476"/>
          </a:xfrm>
        </p:spPr>
        <p:txBody>
          <a:bodyPr>
            <a:normAutofit/>
          </a:bodyPr>
          <a:lstStyle/>
          <a:p>
            <a:r>
              <a:rPr lang="en-US" dirty="0"/>
              <a:t>“investment contract”</a:t>
            </a:r>
          </a:p>
          <a:p>
            <a:endParaRPr lang="en-US" dirty="0"/>
          </a:p>
          <a:p>
            <a:r>
              <a:rPr lang="en-US" i="1" dirty="0"/>
              <a:t>Howey</a:t>
            </a:r>
            <a:r>
              <a:rPr lang="en-US" dirty="0"/>
              <a:t> test</a:t>
            </a:r>
          </a:p>
          <a:p>
            <a:endParaRPr lang="en-US" i="1" dirty="0"/>
          </a:p>
          <a:p>
            <a:r>
              <a:rPr lang="en-US" dirty="0"/>
              <a:t>If partnership/LLC interest, use </a:t>
            </a:r>
            <a:r>
              <a:rPr lang="en-US" i="1" dirty="0"/>
              <a:t>Williamson</a:t>
            </a:r>
            <a:r>
              <a:rPr lang="en-US" dirty="0"/>
              <a:t> test for 4</a:t>
            </a:r>
            <a:r>
              <a:rPr lang="en-US" baseline="30000" dirty="0"/>
              <a:t>th</a:t>
            </a:r>
            <a:r>
              <a:rPr lang="en-US" dirty="0"/>
              <a:t> prong of </a:t>
            </a:r>
            <a:r>
              <a:rPr lang="en-US" i="1" dirty="0"/>
              <a:t>Howey</a:t>
            </a:r>
          </a:p>
          <a:p>
            <a:endParaRPr lang="en-US" i="1" dirty="0"/>
          </a:p>
          <a:p>
            <a:r>
              <a:rPr lang="en-US" i="1" dirty="0"/>
              <a:t>Watch for alternative regulatory scheme or Section 3(a) exemption.</a:t>
            </a:r>
            <a:endParaRPr lang="en-US" dirty="0"/>
          </a:p>
        </p:txBody>
      </p:sp>
      <p:sp>
        <p:nvSpPr>
          <p:cNvPr id="6" name="Text Placeholder 5"/>
          <p:cNvSpPr>
            <a:spLocks noGrp="1"/>
          </p:cNvSpPr>
          <p:nvPr>
            <p:ph type="body" sz="quarter" idx="13"/>
          </p:nvPr>
        </p:nvSpPr>
        <p:spPr>
          <a:xfrm>
            <a:off x="6321552" y="1893120"/>
            <a:ext cx="4270248" cy="704087"/>
          </a:xfrm>
        </p:spPr>
        <p:txBody>
          <a:bodyPr/>
          <a:lstStyle/>
          <a:p>
            <a:r>
              <a:rPr lang="en-US" dirty="0"/>
              <a:t>Is it not listed in 2(a)(1)?</a:t>
            </a:r>
          </a:p>
        </p:txBody>
      </p:sp>
      <p:sp>
        <p:nvSpPr>
          <p:cNvPr id="2" name="Title 1"/>
          <p:cNvSpPr>
            <a:spLocks noGrp="1"/>
          </p:cNvSpPr>
          <p:nvPr>
            <p:ph type="title"/>
          </p:nvPr>
        </p:nvSpPr>
        <p:spPr>
          <a:xfrm>
            <a:off x="2123070" y="158357"/>
            <a:ext cx="7729728" cy="1188720"/>
          </a:xfrm>
        </p:spPr>
        <p:txBody>
          <a:bodyPr/>
          <a:lstStyle/>
          <a:p>
            <a:r>
              <a:rPr lang="en-US" dirty="0"/>
              <a:t>WHAT IS A SECURITY?</a:t>
            </a:r>
          </a:p>
        </p:txBody>
      </p:sp>
      <p:sp>
        <p:nvSpPr>
          <p:cNvPr id="7" name="TextBox 6"/>
          <p:cNvSpPr txBox="1"/>
          <p:nvPr/>
        </p:nvSpPr>
        <p:spPr>
          <a:xfrm>
            <a:off x="2114757" y="4103522"/>
            <a:ext cx="573578" cy="369332"/>
          </a:xfrm>
          <a:prstGeom prst="rect">
            <a:avLst/>
          </a:prstGeom>
          <a:noFill/>
          <a:ln>
            <a:solidFill>
              <a:schemeClr val="tx1"/>
            </a:solidFill>
          </a:ln>
        </p:spPr>
        <p:txBody>
          <a:bodyPr wrap="square" rtlCol="0">
            <a:spAutoFit/>
          </a:bodyPr>
          <a:lstStyle/>
          <a:p>
            <a:r>
              <a:rPr lang="en-US" dirty="0"/>
              <a:t>YES</a:t>
            </a:r>
          </a:p>
        </p:txBody>
      </p:sp>
      <p:cxnSp>
        <p:nvCxnSpPr>
          <p:cNvPr id="9" name="Straight Connector 8"/>
          <p:cNvCxnSpPr/>
          <p:nvPr/>
        </p:nvCxnSpPr>
        <p:spPr>
          <a:xfrm flipH="1">
            <a:off x="2500536" y="3624349"/>
            <a:ext cx="448888" cy="445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38111" y="4500676"/>
            <a:ext cx="290947" cy="344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91149" y="3799210"/>
            <a:ext cx="573578" cy="369332"/>
          </a:xfrm>
          <a:prstGeom prst="rect">
            <a:avLst/>
          </a:prstGeom>
          <a:noFill/>
          <a:ln>
            <a:solidFill>
              <a:schemeClr val="tx1"/>
            </a:solidFill>
          </a:ln>
        </p:spPr>
        <p:txBody>
          <a:bodyPr wrap="square" rtlCol="0">
            <a:spAutoFit/>
          </a:bodyPr>
          <a:lstStyle/>
          <a:p>
            <a:r>
              <a:rPr lang="en-US" dirty="0"/>
              <a:t>NO</a:t>
            </a:r>
          </a:p>
        </p:txBody>
      </p:sp>
      <p:cxnSp>
        <p:nvCxnSpPr>
          <p:cNvPr id="12" name="Straight Connector 11"/>
          <p:cNvCxnSpPr/>
          <p:nvPr/>
        </p:nvCxnSpPr>
        <p:spPr>
          <a:xfrm flipH="1" flipV="1">
            <a:off x="2992582" y="3624349"/>
            <a:ext cx="1698567" cy="325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64727" y="3143250"/>
            <a:ext cx="1493520" cy="8065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37814" y="5517150"/>
            <a:ext cx="1291244" cy="369332"/>
          </a:xfrm>
          <a:prstGeom prst="rect">
            <a:avLst/>
          </a:prstGeom>
          <a:noFill/>
          <a:ln>
            <a:solidFill>
              <a:schemeClr val="tx1"/>
            </a:solidFill>
          </a:ln>
        </p:spPr>
        <p:txBody>
          <a:bodyPr wrap="square" rtlCol="0">
            <a:spAutoFit/>
          </a:bodyPr>
          <a:lstStyle/>
          <a:p>
            <a:r>
              <a:rPr lang="en-US" dirty="0"/>
              <a:t>SECURITY</a:t>
            </a:r>
          </a:p>
        </p:txBody>
      </p:sp>
      <p:cxnSp>
        <p:nvCxnSpPr>
          <p:cNvPr id="20" name="Straight Connector 19"/>
          <p:cNvCxnSpPr/>
          <p:nvPr/>
        </p:nvCxnSpPr>
        <p:spPr>
          <a:xfrm flipH="1">
            <a:off x="1778925" y="5033124"/>
            <a:ext cx="450133" cy="4562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18560" y="5033124"/>
            <a:ext cx="0" cy="9354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34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6"/>
            <a:ext cx="4475747" cy="1188720"/>
          </a:xfrm>
        </p:spPr>
        <p:txBody>
          <a:bodyPr/>
          <a:lstStyle/>
          <a:p>
            <a:r>
              <a:rPr lang="en-US" dirty="0"/>
              <a:t>Is it a security?</a:t>
            </a:r>
          </a:p>
        </p:txBody>
      </p:sp>
      <p:sp>
        <p:nvSpPr>
          <p:cNvPr id="4" name="TextBox 3"/>
          <p:cNvSpPr txBox="1"/>
          <p:nvPr/>
        </p:nvSpPr>
        <p:spPr>
          <a:xfrm>
            <a:off x="124935" y="2437123"/>
            <a:ext cx="2156059" cy="1200329"/>
          </a:xfrm>
          <a:prstGeom prst="rect">
            <a:avLst/>
          </a:prstGeom>
          <a:solidFill>
            <a:schemeClr val="accent2"/>
          </a:solidFill>
          <a:ln>
            <a:solidFill>
              <a:schemeClr val="tx1"/>
            </a:solidFill>
          </a:ln>
        </p:spPr>
        <p:txBody>
          <a:bodyPr wrap="square" rtlCol="0">
            <a:spAutoFit/>
          </a:bodyPr>
          <a:lstStyle/>
          <a:p>
            <a:pPr algn="ctr"/>
            <a:r>
              <a:rPr lang="en-US" sz="2400" dirty="0"/>
              <a:t>Is the instrument listed in 2(a)(1)?</a:t>
            </a:r>
          </a:p>
        </p:txBody>
      </p:sp>
      <p:sp>
        <p:nvSpPr>
          <p:cNvPr id="5" name="TextBox 4"/>
          <p:cNvSpPr txBox="1"/>
          <p:nvPr/>
        </p:nvSpPr>
        <p:spPr>
          <a:xfrm>
            <a:off x="2969393" y="1356576"/>
            <a:ext cx="1641105" cy="1077218"/>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1600" dirty="0"/>
              <a:t>Does it have the characteristics of the 2(a)(1) instrument?</a:t>
            </a:r>
          </a:p>
        </p:txBody>
      </p:sp>
      <p:sp>
        <p:nvSpPr>
          <p:cNvPr id="6" name="TextBox 5"/>
          <p:cNvSpPr txBox="1"/>
          <p:nvPr/>
        </p:nvSpPr>
        <p:spPr>
          <a:xfrm>
            <a:off x="253609" y="4697313"/>
            <a:ext cx="1967194" cy="92333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a:t>Is it a partnership/LLC interest?</a:t>
            </a:r>
          </a:p>
        </p:txBody>
      </p:sp>
      <p:cxnSp>
        <p:nvCxnSpPr>
          <p:cNvPr id="8" name="Straight Connector 7"/>
          <p:cNvCxnSpPr>
            <a:stCxn id="4" idx="0"/>
            <a:endCxn id="5" idx="1"/>
          </p:cNvCxnSpPr>
          <p:nvPr/>
        </p:nvCxnSpPr>
        <p:spPr>
          <a:xfrm flipV="1">
            <a:off x="1202965" y="1679742"/>
            <a:ext cx="1766428" cy="757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2"/>
            <a:endCxn id="6" idx="0"/>
          </p:cNvCxnSpPr>
          <p:nvPr/>
        </p:nvCxnSpPr>
        <p:spPr>
          <a:xfrm>
            <a:off x="1202965" y="3637452"/>
            <a:ext cx="34241" cy="1059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16" idx="1"/>
          </p:cNvCxnSpPr>
          <p:nvPr/>
        </p:nvCxnSpPr>
        <p:spPr>
          <a:xfrm flipV="1">
            <a:off x="4610498" y="618145"/>
            <a:ext cx="805984" cy="12770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16482" y="294979"/>
            <a:ext cx="1069051" cy="646331"/>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t>Is it a “Note”?</a:t>
            </a:r>
          </a:p>
        </p:txBody>
      </p:sp>
      <p:cxnSp>
        <p:nvCxnSpPr>
          <p:cNvPr id="19" name="Straight Connector 18"/>
          <p:cNvCxnSpPr>
            <a:stCxn id="5" idx="3"/>
            <a:endCxn id="22" idx="1"/>
          </p:cNvCxnSpPr>
          <p:nvPr/>
        </p:nvCxnSpPr>
        <p:spPr>
          <a:xfrm>
            <a:off x="4610498" y="1895185"/>
            <a:ext cx="2010043" cy="530415"/>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20541" y="1963935"/>
            <a:ext cx="1507853" cy="923330"/>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a:t>Is it an “investment contract”?</a:t>
            </a:r>
          </a:p>
        </p:txBody>
      </p:sp>
      <p:sp>
        <p:nvSpPr>
          <p:cNvPr id="24" name="TextBox 23"/>
          <p:cNvSpPr txBox="1"/>
          <p:nvPr/>
        </p:nvSpPr>
        <p:spPr>
          <a:xfrm>
            <a:off x="1779712" y="1924928"/>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25" name="TextBox 24"/>
          <p:cNvSpPr txBox="1"/>
          <p:nvPr/>
        </p:nvSpPr>
        <p:spPr>
          <a:xfrm>
            <a:off x="4678225" y="1022273"/>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26" name="TextBox 25"/>
          <p:cNvSpPr txBox="1"/>
          <p:nvPr/>
        </p:nvSpPr>
        <p:spPr>
          <a:xfrm>
            <a:off x="833835" y="4025501"/>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27" name="TextBox 26"/>
          <p:cNvSpPr txBox="1"/>
          <p:nvPr/>
        </p:nvSpPr>
        <p:spPr>
          <a:xfrm>
            <a:off x="5273711" y="2021604"/>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cxnSp>
        <p:nvCxnSpPr>
          <p:cNvPr id="28" name="Straight Connector 27"/>
          <p:cNvCxnSpPr>
            <a:stCxn id="22" idx="3"/>
            <a:endCxn id="38" idx="1"/>
          </p:cNvCxnSpPr>
          <p:nvPr/>
        </p:nvCxnSpPr>
        <p:spPr>
          <a:xfrm flipV="1">
            <a:off x="8128394" y="745649"/>
            <a:ext cx="2488601" cy="1679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6" idx="0"/>
            <a:endCxn id="22" idx="3"/>
          </p:cNvCxnSpPr>
          <p:nvPr/>
        </p:nvCxnSpPr>
        <p:spPr>
          <a:xfrm flipH="1">
            <a:off x="8128394" y="2128439"/>
            <a:ext cx="1347324" cy="297161"/>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444426" y="1038268"/>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36" name="TextBox 35"/>
          <p:cNvSpPr txBox="1"/>
          <p:nvPr/>
        </p:nvSpPr>
        <p:spPr>
          <a:xfrm>
            <a:off x="9106589" y="2128439"/>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38" name="TextBox 37"/>
          <p:cNvSpPr txBox="1"/>
          <p:nvPr/>
        </p:nvSpPr>
        <p:spPr>
          <a:xfrm>
            <a:off x="10616995" y="422483"/>
            <a:ext cx="1414916" cy="646331"/>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a:t>Not a Security</a:t>
            </a:r>
          </a:p>
        </p:txBody>
      </p:sp>
      <p:cxnSp>
        <p:nvCxnSpPr>
          <p:cNvPr id="43" name="Straight Connector 42"/>
          <p:cNvCxnSpPr>
            <a:stCxn id="36" idx="3"/>
          </p:cNvCxnSpPr>
          <p:nvPr/>
        </p:nvCxnSpPr>
        <p:spPr>
          <a:xfrm flipV="1">
            <a:off x="9844846" y="2245764"/>
            <a:ext cx="1942921" cy="67341"/>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614442" y="2105306"/>
            <a:ext cx="1414916"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a:t>It’s a Security</a:t>
            </a:r>
          </a:p>
        </p:txBody>
      </p:sp>
      <p:cxnSp>
        <p:nvCxnSpPr>
          <p:cNvPr id="84" name="Straight Connector 83"/>
          <p:cNvCxnSpPr>
            <a:stCxn id="58" idx="1"/>
            <a:endCxn id="6" idx="3"/>
          </p:cNvCxnSpPr>
          <p:nvPr/>
        </p:nvCxnSpPr>
        <p:spPr>
          <a:xfrm flipH="1">
            <a:off x="2220803" y="3861037"/>
            <a:ext cx="1679929" cy="1297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4" idx="1"/>
            <a:endCxn id="6" idx="2"/>
          </p:cNvCxnSpPr>
          <p:nvPr/>
        </p:nvCxnSpPr>
        <p:spPr>
          <a:xfrm flipH="1" flipV="1">
            <a:off x="1237206" y="5620643"/>
            <a:ext cx="2422361" cy="116889"/>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659567" y="5322033"/>
            <a:ext cx="1414916" cy="83099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600" dirty="0"/>
              <a:t>First 3 prongs of Howey Test?</a:t>
            </a:r>
          </a:p>
        </p:txBody>
      </p:sp>
      <p:sp>
        <p:nvSpPr>
          <p:cNvPr id="96" name="TextBox 95"/>
          <p:cNvSpPr txBox="1"/>
          <p:nvPr/>
        </p:nvSpPr>
        <p:spPr>
          <a:xfrm>
            <a:off x="2559132" y="5523616"/>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97" name="TextBox 96"/>
          <p:cNvSpPr txBox="1"/>
          <p:nvPr/>
        </p:nvSpPr>
        <p:spPr>
          <a:xfrm>
            <a:off x="2734656" y="4210167"/>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56" name="TextBox 55"/>
          <p:cNvSpPr txBox="1"/>
          <p:nvPr/>
        </p:nvSpPr>
        <p:spPr>
          <a:xfrm>
            <a:off x="7067002" y="3322115"/>
            <a:ext cx="1414916" cy="646331"/>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a:t>Not a Security</a:t>
            </a:r>
          </a:p>
        </p:txBody>
      </p:sp>
      <p:sp>
        <p:nvSpPr>
          <p:cNvPr id="58" name="TextBox 57"/>
          <p:cNvSpPr txBox="1"/>
          <p:nvPr/>
        </p:nvSpPr>
        <p:spPr>
          <a:xfrm>
            <a:off x="3900732" y="3399372"/>
            <a:ext cx="1317525" cy="923330"/>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a:t>Is it an “investment contract”?</a:t>
            </a:r>
          </a:p>
        </p:txBody>
      </p:sp>
      <p:cxnSp>
        <p:nvCxnSpPr>
          <p:cNvPr id="111" name="Straight Connector 110"/>
          <p:cNvCxnSpPr>
            <a:stCxn id="56" idx="1"/>
            <a:endCxn id="58" idx="3"/>
          </p:cNvCxnSpPr>
          <p:nvPr/>
        </p:nvCxnSpPr>
        <p:spPr>
          <a:xfrm flipH="1">
            <a:off x="5218257" y="3645281"/>
            <a:ext cx="1848745" cy="215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58" idx="2"/>
            <a:endCxn id="108" idx="1"/>
          </p:cNvCxnSpPr>
          <p:nvPr/>
        </p:nvCxnSpPr>
        <p:spPr>
          <a:xfrm>
            <a:off x="4559495" y="4322702"/>
            <a:ext cx="2939233" cy="11760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7067002" y="4900643"/>
            <a:ext cx="1414916" cy="646331"/>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a:t>Not a Security</a:t>
            </a:r>
          </a:p>
        </p:txBody>
      </p:sp>
      <p:cxnSp>
        <p:nvCxnSpPr>
          <p:cNvPr id="127" name="Straight Connector 126"/>
          <p:cNvCxnSpPr>
            <a:stCxn id="94" idx="3"/>
            <a:endCxn id="126" idx="1"/>
          </p:cNvCxnSpPr>
          <p:nvPr/>
        </p:nvCxnSpPr>
        <p:spPr>
          <a:xfrm flipV="1">
            <a:off x="5074483" y="5223809"/>
            <a:ext cx="1992519" cy="513723"/>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826001" y="3550472"/>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108" name="TextBox 107"/>
          <p:cNvSpPr txBox="1"/>
          <p:nvPr/>
        </p:nvSpPr>
        <p:spPr>
          <a:xfrm>
            <a:off x="7498728" y="4255640"/>
            <a:ext cx="1414916"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a:t>It’s a Security</a:t>
            </a:r>
          </a:p>
        </p:txBody>
      </p:sp>
      <p:sp>
        <p:nvSpPr>
          <p:cNvPr id="122" name="TextBox 121"/>
          <p:cNvSpPr txBox="1"/>
          <p:nvPr/>
        </p:nvSpPr>
        <p:spPr>
          <a:xfrm>
            <a:off x="5826000" y="4279094"/>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110" name="TextBox 109"/>
          <p:cNvSpPr txBox="1"/>
          <p:nvPr/>
        </p:nvSpPr>
        <p:spPr>
          <a:xfrm>
            <a:off x="5826001" y="5309755"/>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cxnSp>
        <p:nvCxnSpPr>
          <p:cNvPr id="119" name="Straight Connector 118"/>
          <p:cNvCxnSpPr>
            <a:stCxn id="94" idx="2"/>
            <a:endCxn id="124" idx="1"/>
          </p:cNvCxnSpPr>
          <p:nvPr/>
        </p:nvCxnSpPr>
        <p:spPr>
          <a:xfrm>
            <a:off x="4367025" y="6153030"/>
            <a:ext cx="2622661" cy="46033"/>
          </a:xfrm>
          <a:prstGeom prst="line">
            <a:avLst/>
          </a:prstGeom>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989686" y="5875897"/>
            <a:ext cx="1414916" cy="646331"/>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dirty="0"/>
              <a:t>Williamson Test?</a:t>
            </a:r>
          </a:p>
        </p:txBody>
      </p:sp>
      <p:cxnSp>
        <p:nvCxnSpPr>
          <p:cNvPr id="128" name="Straight Connector 127"/>
          <p:cNvCxnSpPr>
            <a:stCxn id="124" idx="3"/>
            <a:endCxn id="139" idx="1"/>
          </p:cNvCxnSpPr>
          <p:nvPr/>
        </p:nvCxnSpPr>
        <p:spPr>
          <a:xfrm flipV="1">
            <a:off x="8404602" y="5286386"/>
            <a:ext cx="2212393" cy="912677"/>
          </a:xfrm>
          <a:prstGeom prst="line">
            <a:avLst/>
          </a:prstGeom>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369178" y="6061209"/>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cxnSp>
        <p:nvCxnSpPr>
          <p:cNvPr id="130" name="Straight Connector 129"/>
          <p:cNvCxnSpPr>
            <a:stCxn id="124" idx="3"/>
            <a:endCxn id="135" idx="1"/>
          </p:cNvCxnSpPr>
          <p:nvPr/>
        </p:nvCxnSpPr>
        <p:spPr>
          <a:xfrm>
            <a:off x="8404602" y="6199063"/>
            <a:ext cx="2212393" cy="138633"/>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16995" y="6153030"/>
            <a:ext cx="1414916" cy="3693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a:t>It’s a Security</a:t>
            </a:r>
          </a:p>
        </p:txBody>
      </p:sp>
      <p:sp>
        <p:nvSpPr>
          <p:cNvPr id="129" name="TextBox 128"/>
          <p:cNvSpPr txBox="1"/>
          <p:nvPr/>
        </p:nvSpPr>
        <p:spPr>
          <a:xfrm>
            <a:off x="9202079" y="6079303"/>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139" name="TextBox 138"/>
          <p:cNvSpPr txBox="1"/>
          <p:nvPr/>
        </p:nvSpPr>
        <p:spPr>
          <a:xfrm>
            <a:off x="10616995" y="4963220"/>
            <a:ext cx="1414916" cy="646331"/>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dirty="0"/>
              <a:t>Not a Security</a:t>
            </a:r>
          </a:p>
        </p:txBody>
      </p:sp>
      <p:sp>
        <p:nvSpPr>
          <p:cNvPr id="125" name="TextBox 124"/>
          <p:cNvSpPr txBox="1"/>
          <p:nvPr/>
        </p:nvSpPr>
        <p:spPr>
          <a:xfrm>
            <a:off x="9444426" y="5456953"/>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cxnSp>
        <p:nvCxnSpPr>
          <p:cNvPr id="150" name="Straight Connector 149"/>
          <p:cNvCxnSpPr>
            <a:stCxn id="16" idx="3"/>
            <a:endCxn id="155" idx="1"/>
          </p:cNvCxnSpPr>
          <p:nvPr/>
        </p:nvCxnSpPr>
        <p:spPr>
          <a:xfrm flipV="1">
            <a:off x="6485533" y="245351"/>
            <a:ext cx="1543977" cy="37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 idx="3"/>
            <a:endCxn id="54" idx="1"/>
          </p:cNvCxnSpPr>
          <p:nvPr/>
        </p:nvCxnSpPr>
        <p:spPr>
          <a:xfrm>
            <a:off x="6485533" y="618145"/>
            <a:ext cx="4128909" cy="1671827"/>
          </a:xfrm>
          <a:prstGeom prst="line">
            <a:avLst/>
          </a:prstGeom>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7613913" y="1015716"/>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149" name="TextBox 148"/>
          <p:cNvSpPr txBox="1"/>
          <p:nvPr/>
        </p:nvSpPr>
        <p:spPr>
          <a:xfrm>
            <a:off x="6837129" y="331358"/>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155" name="TextBox 154"/>
          <p:cNvSpPr txBox="1"/>
          <p:nvPr/>
        </p:nvSpPr>
        <p:spPr>
          <a:xfrm>
            <a:off x="8029510" y="60685"/>
            <a:ext cx="1414916" cy="369332"/>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dirty="0" err="1"/>
              <a:t>Reves</a:t>
            </a:r>
            <a:r>
              <a:rPr lang="en-US" dirty="0"/>
              <a:t> Test?</a:t>
            </a:r>
          </a:p>
        </p:txBody>
      </p:sp>
      <p:cxnSp>
        <p:nvCxnSpPr>
          <p:cNvPr id="159" name="Straight Connector 158"/>
          <p:cNvCxnSpPr>
            <a:stCxn id="34" idx="0"/>
            <a:endCxn id="155" idx="2"/>
          </p:cNvCxnSpPr>
          <p:nvPr/>
        </p:nvCxnSpPr>
        <p:spPr>
          <a:xfrm flipH="1" flipV="1">
            <a:off x="8736968" y="430017"/>
            <a:ext cx="1076587" cy="608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36" idx="0"/>
            <a:endCxn id="155" idx="2"/>
          </p:cNvCxnSpPr>
          <p:nvPr/>
        </p:nvCxnSpPr>
        <p:spPr>
          <a:xfrm flipH="1" flipV="1">
            <a:off x="8736968" y="430017"/>
            <a:ext cx="738750" cy="16984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6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35E4C4-EA00-4A59-8FB7-C3EA87984BE1}"/>
              </a:ext>
            </a:extLst>
          </p:cNvPr>
          <p:cNvSpPr>
            <a:spLocks noGrp="1"/>
          </p:cNvSpPr>
          <p:nvPr>
            <p:ph type="title"/>
          </p:nvPr>
        </p:nvSpPr>
        <p:spPr>
          <a:xfrm>
            <a:off x="1600200" y="2286000"/>
            <a:ext cx="8991600" cy="1828800"/>
          </a:xfrm>
          <a:noFill/>
          <a:ln>
            <a:solidFill>
              <a:schemeClr val="tx1"/>
            </a:solidFill>
          </a:ln>
        </p:spPr>
        <p:txBody>
          <a:bodyPr vert="horz" lIns="274320" tIns="182880" rIns="274320" bIns="182880" rtlCol="0" anchor="ctr" anchorCtr="1">
            <a:normAutofit/>
          </a:bodyPr>
          <a:lstStyle/>
          <a:p>
            <a:r>
              <a:rPr lang="en-US" sz="3200" kern="1200" cap="all" spc="200" baseline="0" dirty="0">
                <a:solidFill>
                  <a:schemeClr val="tx1"/>
                </a:solidFill>
                <a:latin typeface="+mj-lt"/>
                <a:ea typeface="+mj-ea"/>
                <a:cs typeface="+mj-cs"/>
              </a:rPr>
              <a:t>SECURITIZATIONS</a:t>
            </a:r>
          </a:p>
        </p:txBody>
      </p:sp>
      <p:sp>
        <p:nvSpPr>
          <p:cNvPr id="5" name="Text Placeholder 4">
            <a:extLst>
              <a:ext uri="{FF2B5EF4-FFF2-40B4-BE49-F238E27FC236}">
                <a16:creationId xmlns:a16="http://schemas.microsoft.com/office/drawing/2014/main" id="{991C0C1C-CF1C-4B53-88C7-80D3CC3BB480}"/>
              </a:ext>
            </a:extLst>
          </p:cNvPr>
          <p:cNvSpPr>
            <a:spLocks noGrp="1"/>
          </p:cNvSpPr>
          <p:nvPr>
            <p:ph type="body" idx="1"/>
          </p:nvPr>
        </p:nvSpPr>
        <p:spPr>
          <a:xfrm>
            <a:off x="2695194" y="4483290"/>
            <a:ext cx="6801612" cy="1329208"/>
          </a:xfrm>
        </p:spPr>
        <p:txBody>
          <a:bodyPr vert="horz" lIns="91440" tIns="45720" rIns="91440" bIns="45720" rtlCol="0">
            <a:normAutofit/>
          </a:bodyPr>
          <a:lstStyle/>
          <a:p>
            <a:pPr algn="ctr"/>
            <a:r>
              <a:rPr lang="en-US" dirty="0">
                <a:solidFill>
                  <a:schemeClr val="tx1">
                    <a:lumMod val="75000"/>
                    <a:lumOff val="25000"/>
                  </a:schemeClr>
                </a:solidFill>
              </a:rPr>
              <a:t>Making Securities Out of Ordinary Contract Assets</a:t>
            </a:r>
          </a:p>
          <a:p>
            <a:pPr algn="ctr"/>
            <a:endParaRPr lang="en-US" dirty="0">
              <a:solidFill>
                <a:schemeClr val="tx1">
                  <a:lumMod val="75000"/>
                  <a:lumOff val="25000"/>
                </a:schemeClr>
              </a:solidFill>
            </a:endParaRPr>
          </a:p>
          <a:p>
            <a:pPr algn="ctr"/>
            <a:r>
              <a:rPr lang="en-US" dirty="0">
                <a:solidFill>
                  <a:schemeClr val="tx1">
                    <a:lumMod val="75000"/>
                    <a:lumOff val="25000"/>
                  </a:schemeClr>
                </a:solidFill>
              </a:rPr>
              <a:t>Asset-Backed Securities</a:t>
            </a:r>
          </a:p>
        </p:txBody>
      </p:sp>
    </p:spTree>
    <p:extLst>
      <p:ext uri="{BB962C8B-B14F-4D97-AF65-F5344CB8AC3E}">
        <p14:creationId xmlns:p14="http://schemas.microsoft.com/office/powerpoint/2010/main" val="319897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927" y="135534"/>
            <a:ext cx="8912145" cy="1188720"/>
          </a:xfrm>
        </p:spPr>
        <p:txBody>
          <a:bodyPr>
            <a:normAutofit fontScale="90000"/>
          </a:bodyPr>
          <a:lstStyle/>
          <a:p>
            <a:r>
              <a:rPr lang="en-US" dirty="0"/>
              <a:t>Start with a contract</a:t>
            </a:r>
            <a:br>
              <a:rPr lang="en-US" dirty="0"/>
            </a:br>
            <a:r>
              <a:rPr lang="en-US" dirty="0"/>
              <a:t>with payment streams for a period of years</a:t>
            </a:r>
          </a:p>
        </p:txBody>
      </p:sp>
      <p:pic>
        <p:nvPicPr>
          <p:cNvPr id="4" name="Picture 3"/>
          <p:cNvPicPr>
            <a:picLocks noChangeAspect="1"/>
          </p:cNvPicPr>
          <p:nvPr/>
        </p:nvPicPr>
        <p:blipFill>
          <a:blip r:embed="rId2"/>
          <a:stretch>
            <a:fillRect/>
          </a:stretch>
        </p:blipFill>
        <p:spPr>
          <a:xfrm>
            <a:off x="3613204" y="1407843"/>
            <a:ext cx="4965592" cy="5285540"/>
          </a:xfrm>
          <a:prstGeom prst="rect">
            <a:avLst/>
          </a:prstGeom>
        </p:spPr>
      </p:pic>
    </p:spTree>
    <p:extLst>
      <p:ext uri="{BB962C8B-B14F-4D97-AF65-F5344CB8AC3E}">
        <p14:creationId xmlns:p14="http://schemas.microsoft.com/office/powerpoint/2010/main" val="29072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08" y="368007"/>
            <a:ext cx="2829060" cy="4227240"/>
          </a:xfrm>
        </p:spPr>
        <p:txBody>
          <a:bodyPr/>
          <a:lstStyle/>
          <a:p>
            <a:r>
              <a:rPr lang="en-US" dirty="0"/>
              <a:t>sell those contracts to a mortgage purchaser</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71409" y="0"/>
            <a:ext cx="6562645" cy="6773050"/>
          </a:xfrm>
          <a:prstGeom prst="rect">
            <a:avLst/>
          </a:prstGeom>
        </p:spPr>
      </p:pic>
    </p:spTree>
    <p:extLst>
      <p:ext uri="{BB962C8B-B14F-4D97-AF65-F5344CB8AC3E}">
        <p14:creationId xmlns:p14="http://schemas.microsoft.com/office/powerpoint/2010/main" val="28990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6387" y="1197786"/>
            <a:ext cx="8559226" cy="5083444"/>
          </a:xfrm>
          <a:prstGeom prst="rect">
            <a:avLst/>
          </a:prstGeom>
        </p:spPr>
      </p:pic>
      <p:sp>
        <p:nvSpPr>
          <p:cNvPr id="2" name="Title 1"/>
          <p:cNvSpPr>
            <a:spLocks noGrp="1"/>
          </p:cNvSpPr>
          <p:nvPr>
            <p:ph type="title"/>
          </p:nvPr>
        </p:nvSpPr>
        <p:spPr>
          <a:xfrm>
            <a:off x="0" y="0"/>
            <a:ext cx="5067946" cy="1952786"/>
          </a:xfrm>
        </p:spPr>
        <p:txBody>
          <a:bodyPr>
            <a:normAutofit fontScale="90000"/>
          </a:bodyPr>
          <a:lstStyle/>
          <a:p>
            <a:r>
              <a:rPr lang="en-US" sz="2400" dirty="0"/>
              <a:t>Mortgage purchaser contributes mortgages to special purpose vehicle it owns/controls</a:t>
            </a:r>
          </a:p>
        </p:txBody>
      </p:sp>
      <p:sp>
        <p:nvSpPr>
          <p:cNvPr id="3" name="Content Placeholder 2"/>
          <p:cNvSpPr>
            <a:spLocks noGrp="1"/>
          </p:cNvSpPr>
          <p:nvPr>
            <p:ph idx="1"/>
          </p:nvPr>
        </p:nvSpPr>
        <p:spPr/>
        <p:txBody>
          <a:bodyPr/>
          <a:lstStyle/>
          <a:p>
            <a:endParaRPr lang="en-US" dirty="0"/>
          </a:p>
        </p:txBody>
      </p:sp>
      <p:sp>
        <p:nvSpPr>
          <p:cNvPr id="5" name="Title 1"/>
          <p:cNvSpPr txBox="1">
            <a:spLocks/>
          </p:cNvSpPr>
          <p:nvPr/>
        </p:nvSpPr>
        <p:spPr bwMode="black">
          <a:xfrm>
            <a:off x="8624807" y="4355024"/>
            <a:ext cx="3534788" cy="2502975"/>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000" dirty="0"/>
              <a:t>SPV issues bonds to Bondholders that pay interest and are secured by mortgages</a:t>
            </a:r>
          </a:p>
        </p:txBody>
      </p:sp>
    </p:spTree>
    <p:extLst>
      <p:ext uri="{BB962C8B-B14F-4D97-AF65-F5344CB8AC3E}">
        <p14:creationId xmlns:p14="http://schemas.microsoft.com/office/powerpoint/2010/main" val="307492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49" y="216545"/>
            <a:ext cx="11953702" cy="2061141"/>
          </a:xfrm>
        </p:spPr>
        <p:txBody>
          <a:bodyPr>
            <a:normAutofit fontScale="90000"/>
          </a:bodyPr>
          <a:lstStyle/>
          <a:p>
            <a:r>
              <a:rPr lang="en-US" dirty="0"/>
              <a:t>Your dentist tells you that she just became a “member” of an LLC and shows you an offering brochure.  For $10k, you can become a 5% member of Real Estate, LLC, which invests in residential homes for remodel and resale.  Which of the following statements is most correct?</a:t>
            </a:r>
          </a:p>
        </p:txBody>
      </p:sp>
      <p:sp>
        <p:nvSpPr>
          <p:cNvPr id="3" name="Content Placeholder 2"/>
          <p:cNvSpPr>
            <a:spLocks noGrp="1"/>
          </p:cNvSpPr>
          <p:nvPr>
            <p:ph idx="1"/>
          </p:nvPr>
        </p:nvSpPr>
        <p:spPr>
          <a:xfrm>
            <a:off x="807859" y="2496727"/>
            <a:ext cx="10576282" cy="4128516"/>
          </a:xfrm>
        </p:spPr>
        <p:txBody>
          <a:bodyPr>
            <a:noAutofit/>
          </a:bodyPr>
          <a:lstStyle/>
          <a:p>
            <a:r>
              <a:rPr lang="en-US" sz="2400" dirty="0"/>
              <a:t>LLC member interests are not “securities” because they are not listed in 2(a)(1).</a:t>
            </a:r>
          </a:p>
          <a:p>
            <a:r>
              <a:rPr lang="en-US" sz="2400" dirty="0"/>
              <a:t>LLC member interests are not “securities” if the LLC is member-managed.</a:t>
            </a:r>
          </a:p>
          <a:p>
            <a:r>
              <a:rPr lang="en-US" sz="2400" dirty="0"/>
              <a:t>LLC member interests are not “securities” if the LLC is manager-managed, even if the members have significant control over the managers.</a:t>
            </a:r>
          </a:p>
          <a:p>
            <a:r>
              <a:rPr lang="en-US" sz="2400" dirty="0"/>
              <a:t>LLC member interests may be “securities” if the members are not given management power in the operating agreement or do not have the expertise or ability to use management power.</a:t>
            </a:r>
          </a:p>
          <a:p>
            <a:r>
              <a:rPr lang="en-US" sz="2400" dirty="0"/>
              <a:t>LLC member interests are “securities” unless they are “investment contracts.”</a:t>
            </a:r>
          </a:p>
        </p:txBody>
      </p:sp>
    </p:spTree>
    <p:extLst>
      <p:ext uri="{BB962C8B-B14F-4D97-AF65-F5344CB8AC3E}">
        <p14:creationId xmlns:p14="http://schemas.microsoft.com/office/powerpoint/2010/main" val="96606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a:xfrm>
            <a:off x="7148270" y="5093139"/>
            <a:ext cx="370404" cy="35000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4962" y="5391711"/>
            <a:ext cx="322728" cy="33930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600993" y="5221277"/>
            <a:ext cx="352263" cy="34087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934" y="4417991"/>
            <a:ext cx="373765" cy="3394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593521" y="3982065"/>
            <a:ext cx="326112" cy="3613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76141" y="3961148"/>
            <a:ext cx="300083" cy="29039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67504" y="2566471"/>
            <a:ext cx="350555" cy="34341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261409" y="2107002"/>
            <a:ext cx="367142" cy="39833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170750" y="1792284"/>
            <a:ext cx="280779" cy="3346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14346"/>
            <a:ext cx="8229600" cy="948170"/>
          </a:xfrm>
        </p:spPr>
        <p:txBody>
          <a:bodyPr>
            <a:normAutofit fontScale="90000"/>
          </a:bodyPr>
          <a:lstStyle/>
          <a:p>
            <a:r>
              <a:rPr lang="en-US" dirty="0"/>
              <a:t>Residential mortgage-backed security (</a:t>
            </a:r>
            <a:r>
              <a:rPr lang="en-US" dirty="0" err="1"/>
              <a:t>rmbs</a:t>
            </a:r>
            <a:r>
              <a:rPr lang="en-US" dirty="0"/>
              <a:t>)</a:t>
            </a:r>
          </a:p>
        </p:txBody>
      </p:sp>
      <p:sp>
        <p:nvSpPr>
          <p:cNvPr id="4" name="Oval 3"/>
          <p:cNvSpPr/>
          <p:nvPr/>
        </p:nvSpPr>
        <p:spPr>
          <a:xfrm>
            <a:off x="3895668" y="2245419"/>
            <a:ext cx="2047931" cy="1579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95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24067" y="2785730"/>
            <a:ext cx="2270895" cy="369332"/>
          </a:xfrm>
          <a:prstGeom prst="rect">
            <a:avLst/>
          </a:prstGeom>
          <a:noFill/>
        </p:spPr>
        <p:txBody>
          <a:bodyPr wrap="square" rtlCol="0">
            <a:spAutoFit/>
          </a:bodyPr>
          <a:lstStyle/>
          <a:p>
            <a:pPr algn="ctr"/>
            <a:r>
              <a:rPr lang="en-US" b="1" dirty="0"/>
              <a:t>Mortgage Lender</a:t>
            </a:r>
          </a:p>
        </p:txBody>
      </p:sp>
      <p:sp>
        <p:nvSpPr>
          <p:cNvPr id="8" name="TextBox 7"/>
          <p:cNvSpPr txBox="1"/>
          <p:nvPr/>
        </p:nvSpPr>
        <p:spPr>
          <a:xfrm>
            <a:off x="2982396" y="4818846"/>
            <a:ext cx="2188608" cy="954107"/>
          </a:xfrm>
          <a:prstGeom prst="rect">
            <a:avLst/>
          </a:prstGeom>
          <a:noFill/>
        </p:spPr>
        <p:txBody>
          <a:bodyPr wrap="square" rtlCol="0">
            <a:spAutoFit/>
          </a:bodyPr>
          <a:lstStyle/>
          <a:p>
            <a:pPr algn="ctr"/>
            <a:r>
              <a:rPr lang="en-US" sz="2800" b="1" dirty="0"/>
              <a:t>Mortgage Purchaser</a:t>
            </a:r>
          </a:p>
        </p:txBody>
      </p:sp>
      <p:sp>
        <p:nvSpPr>
          <p:cNvPr id="9" name="TextBox 8"/>
          <p:cNvSpPr txBox="1"/>
          <p:nvPr/>
        </p:nvSpPr>
        <p:spPr>
          <a:xfrm>
            <a:off x="7772400" y="3670012"/>
            <a:ext cx="1828800" cy="584775"/>
          </a:xfrm>
          <a:prstGeom prst="rect">
            <a:avLst/>
          </a:prstGeom>
          <a:noFill/>
        </p:spPr>
        <p:txBody>
          <a:bodyPr wrap="square" rtlCol="0">
            <a:spAutoFit/>
          </a:bodyPr>
          <a:lstStyle/>
          <a:p>
            <a:pPr algn="ctr"/>
            <a:r>
              <a:rPr lang="en-US" sz="3200" b="1" dirty="0"/>
              <a:t>SPV</a:t>
            </a:r>
          </a:p>
        </p:txBody>
      </p:sp>
      <p:cxnSp>
        <p:nvCxnSpPr>
          <p:cNvPr id="11" name="Straight Arrow Connector 10"/>
          <p:cNvCxnSpPr/>
          <p:nvPr/>
        </p:nvCxnSpPr>
        <p:spPr>
          <a:xfrm>
            <a:off x="2982396" y="3848557"/>
            <a:ext cx="370404" cy="79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49627" y="1375358"/>
            <a:ext cx="2379797" cy="461665"/>
          </a:xfrm>
          <a:prstGeom prst="rect">
            <a:avLst/>
          </a:prstGeom>
          <a:noFill/>
        </p:spPr>
        <p:txBody>
          <a:bodyPr wrap="square" rtlCol="0">
            <a:spAutoFit/>
          </a:bodyPr>
          <a:lstStyle/>
          <a:p>
            <a:r>
              <a:rPr lang="en-US" sz="2400" b="1" dirty="0"/>
              <a:t>Bondholders</a:t>
            </a:r>
          </a:p>
        </p:txBody>
      </p:sp>
      <p:sp>
        <p:nvSpPr>
          <p:cNvPr id="17" name="Content Placeholder 16"/>
          <p:cNvSpPr txBox="1">
            <a:spLocks noGrp="1"/>
          </p:cNvSpPr>
          <p:nvPr>
            <p:ph idx="1"/>
          </p:nvPr>
        </p:nvSpPr>
        <p:spPr>
          <a:xfrm>
            <a:off x="1981200" y="962750"/>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8382001"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5257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47171" y="1005030"/>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2438400"/>
            <a:ext cx="762000" cy="377320"/>
          </a:xfrm>
          <a:prstGeom prst="rect">
            <a:avLst/>
          </a:prstGeom>
          <a:noFill/>
        </p:spPr>
        <p:txBody>
          <a:bodyPr wrap="square" rtlCol="0">
            <a:spAutoFit/>
          </a:bodyPr>
          <a:lstStyle/>
          <a:p>
            <a:r>
              <a:rPr lang="en-US" dirty="0"/>
              <a:t>RMBS</a:t>
            </a:r>
          </a:p>
        </p:txBody>
      </p:sp>
      <p:sp>
        <p:nvSpPr>
          <p:cNvPr id="14" name="TextBox 13"/>
          <p:cNvSpPr txBox="1"/>
          <p:nvPr/>
        </p:nvSpPr>
        <p:spPr>
          <a:xfrm>
            <a:off x="5334000" y="4419600"/>
            <a:ext cx="996462" cy="646331"/>
          </a:xfrm>
          <a:prstGeom prst="rect">
            <a:avLst/>
          </a:prstGeom>
          <a:noFill/>
        </p:spPr>
        <p:txBody>
          <a:bodyPr wrap="square" rtlCol="0">
            <a:spAutoFit/>
          </a:bodyPr>
          <a:lstStyle/>
          <a:p>
            <a:r>
              <a:rPr lang="en-US" dirty="0"/>
              <a:t>100%</a:t>
            </a:r>
          </a:p>
          <a:p>
            <a:r>
              <a:rPr lang="en-US" dirty="0"/>
              <a:t>shares</a:t>
            </a:r>
          </a:p>
        </p:txBody>
      </p:sp>
      <p:pic>
        <p:nvPicPr>
          <p:cNvPr id="3" name="Picture 2"/>
          <p:cNvPicPr>
            <a:picLocks noChangeAspect="1"/>
          </p:cNvPicPr>
          <p:nvPr/>
        </p:nvPicPr>
        <p:blipFill>
          <a:blip r:embed="rId3"/>
          <a:stretch>
            <a:fillRect/>
          </a:stretch>
        </p:blipFill>
        <p:spPr>
          <a:xfrm>
            <a:off x="1507465" y="2277984"/>
            <a:ext cx="2174617" cy="1604225"/>
          </a:xfrm>
          <a:prstGeom prst="rect">
            <a:avLst/>
          </a:prstGeom>
        </p:spPr>
      </p:pic>
      <p:pic>
        <p:nvPicPr>
          <p:cNvPr id="10" name="Picture 9"/>
          <p:cNvPicPr>
            <a:picLocks noChangeAspect="1"/>
          </p:cNvPicPr>
          <p:nvPr/>
        </p:nvPicPr>
        <p:blipFill>
          <a:blip r:embed="rId3"/>
          <a:stretch>
            <a:fillRect/>
          </a:stretch>
        </p:blipFill>
        <p:spPr>
          <a:xfrm>
            <a:off x="612709" y="4504230"/>
            <a:ext cx="2130490" cy="1571672"/>
          </a:xfrm>
          <a:prstGeom prst="rect">
            <a:avLst/>
          </a:prstGeom>
        </p:spPr>
      </p:pic>
      <p:sp>
        <p:nvSpPr>
          <p:cNvPr id="16" name="Rectangle 15"/>
          <p:cNvSpPr/>
          <p:nvPr/>
        </p:nvSpPr>
        <p:spPr>
          <a:xfrm>
            <a:off x="1538842" y="2857465"/>
            <a:ext cx="2053063" cy="369332"/>
          </a:xfrm>
          <a:prstGeom prst="rect">
            <a:avLst/>
          </a:prstGeom>
        </p:spPr>
        <p:txBody>
          <a:bodyPr wrap="none">
            <a:spAutoFit/>
          </a:bodyPr>
          <a:lstStyle/>
          <a:p>
            <a:pPr algn="ctr"/>
            <a:r>
              <a:rPr lang="en-US" b="1" dirty="0"/>
              <a:t>Mortgage Lender</a:t>
            </a:r>
          </a:p>
        </p:txBody>
      </p:sp>
      <p:sp>
        <p:nvSpPr>
          <p:cNvPr id="18" name="Rectangle 17"/>
          <p:cNvSpPr/>
          <p:nvPr/>
        </p:nvSpPr>
        <p:spPr>
          <a:xfrm>
            <a:off x="651423" y="5105400"/>
            <a:ext cx="2053063" cy="369332"/>
          </a:xfrm>
          <a:prstGeom prst="rect">
            <a:avLst/>
          </a:prstGeom>
        </p:spPr>
        <p:txBody>
          <a:bodyPr wrap="none">
            <a:spAutoFit/>
          </a:bodyPr>
          <a:lstStyle/>
          <a:p>
            <a:pPr algn="ctr"/>
            <a:r>
              <a:rPr lang="en-US" b="1" dirty="0"/>
              <a:t>Mortgage Lender</a:t>
            </a:r>
          </a:p>
        </p:txBody>
      </p:sp>
      <p:sp>
        <p:nvSpPr>
          <p:cNvPr id="23" name="Right Arrow 22"/>
          <p:cNvSpPr/>
          <p:nvPr/>
        </p:nvSpPr>
        <p:spPr>
          <a:xfrm rot="12468763">
            <a:off x="480102" y="2288663"/>
            <a:ext cx="1217396" cy="157257"/>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stretch>
            <a:fillRect/>
          </a:stretch>
        </p:blipFill>
        <p:spPr>
          <a:xfrm rot="629554">
            <a:off x="851468" y="1672028"/>
            <a:ext cx="1121761" cy="664522"/>
          </a:xfrm>
          <a:prstGeom prst="rect">
            <a:avLst/>
          </a:prstGeom>
        </p:spPr>
      </p:pic>
      <p:pic>
        <p:nvPicPr>
          <p:cNvPr id="25" name="Picture 24"/>
          <p:cNvPicPr>
            <a:picLocks noChangeAspect="1"/>
          </p:cNvPicPr>
          <p:nvPr/>
        </p:nvPicPr>
        <p:blipFill>
          <a:blip r:embed="rId4"/>
          <a:stretch>
            <a:fillRect/>
          </a:stretch>
        </p:blipFill>
        <p:spPr>
          <a:xfrm rot="1991988">
            <a:off x="1353233" y="1408333"/>
            <a:ext cx="1121761" cy="664522"/>
          </a:xfrm>
          <a:prstGeom prst="rect">
            <a:avLst/>
          </a:prstGeom>
        </p:spPr>
      </p:pic>
      <p:pic>
        <p:nvPicPr>
          <p:cNvPr id="2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901" y="443591"/>
            <a:ext cx="537882" cy="57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nvPicPr>
        <p:blipFill>
          <a:blip r:embed="rId6"/>
          <a:stretch>
            <a:fillRect/>
          </a:stretch>
        </p:blipFill>
        <p:spPr>
          <a:xfrm>
            <a:off x="701441" y="960220"/>
            <a:ext cx="437651" cy="469365"/>
          </a:xfrm>
          <a:prstGeom prst="rect">
            <a:avLst/>
          </a:prstGeom>
        </p:spPr>
      </p:pic>
      <p:pic>
        <p:nvPicPr>
          <p:cNvPr id="28" name="Picture 27"/>
          <p:cNvPicPr>
            <a:picLocks noChangeAspect="1"/>
          </p:cNvPicPr>
          <p:nvPr/>
        </p:nvPicPr>
        <p:blipFill>
          <a:blip r:embed="rId6"/>
          <a:stretch>
            <a:fillRect/>
          </a:stretch>
        </p:blipFill>
        <p:spPr>
          <a:xfrm>
            <a:off x="111342" y="1524819"/>
            <a:ext cx="402391" cy="431550"/>
          </a:xfrm>
          <a:prstGeom prst="rect">
            <a:avLst/>
          </a:prstGeom>
        </p:spPr>
      </p:pic>
      <p:pic>
        <p:nvPicPr>
          <p:cNvPr id="29" name="Picture 28"/>
          <p:cNvPicPr>
            <a:picLocks noChangeAspect="1"/>
          </p:cNvPicPr>
          <p:nvPr/>
        </p:nvPicPr>
        <p:blipFill>
          <a:blip r:embed="rId7"/>
          <a:stretch>
            <a:fillRect/>
          </a:stretch>
        </p:blipFill>
        <p:spPr>
          <a:xfrm>
            <a:off x="1139092" y="14346"/>
            <a:ext cx="293726" cy="539937"/>
          </a:xfrm>
          <a:prstGeom prst="rect">
            <a:avLst/>
          </a:prstGeom>
        </p:spPr>
      </p:pic>
      <p:pic>
        <p:nvPicPr>
          <p:cNvPr id="30" name="Picture 29"/>
          <p:cNvPicPr>
            <a:picLocks noChangeAspect="1"/>
          </p:cNvPicPr>
          <p:nvPr/>
        </p:nvPicPr>
        <p:blipFill>
          <a:blip r:embed="rId8"/>
          <a:stretch>
            <a:fillRect/>
          </a:stretch>
        </p:blipFill>
        <p:spPr>
          <a:xfrm>
            <a:off x="405799" y="427996"/>
            <a:ext cx="375293" cy="503540"/>
          </a:xfrm>
          <a:prstGeom prst="rect">
            <a:avLst/>
          </a:prstGeom>
        </p:spPr>
      </p:pic>
      <p:pic>
        <p:nvPicPr>
          <p:cNvPr id="31" name="Picture 30"/>
          <p:cNvPicPr>
            <a:picLocks noChangeAspect="1"/>
          </p:cNvPicPr>
          <p:nvPr/>
        </p:nvPicPr>
        <p:blipFill>
          <a:blip r:embed="rId9"/>
          <a:stretch>
            <a:fillRect/>
          </a:stretch>
        </p:blipFill>
        <p:spPr>
          <a:xfrm>
            <a:off x="14730" y="1088308"/>
            <a:ext cx="603063" cy="434728"/>
          </a:xfrm>
          <a:prstGeom prst="rect">
            <a:avLst/>
          </a:prstGeom>
        </p:spPr>
      </p:pic>
      <p:cxnSp>
        <p:nvCxnSpPr>
          <p:cNvPr id="33" name="Straight Arrow Connector 32"/>
          <p:cNvCxnSpPr/>
          <p:nvPr/>
        </p:nvCxnSpPr>
        <p:spPr>
          <a:xfrm flipH="1">
            <a:off x="4382627" y="3824950"/>
            <a:ext cx="227248" cy="59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99721" y="4788932"/>
            <a:ext cx="482675" cy="10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1142" y="2345589"/>
            <a:ext cx="486957" cy="369332"/>
          </a:xfrm>
          <a:prstGeom prst="rect">
            <a:avLst/>
          </a:prstGeom>
          <a:noFill/>
        </p:spPr>
        <p:txBody>
          <a:bodyPr wrap="square" rtlCol="0">
            <a:spAutoFit/>
          </a:bodyPr>
          <a:lstStyle/>
          <a:p>
            <a:r>
              <a:rPr lang="en-US" dirty="0"/>
              <a:t>$$</a:t>
            </a:r>
          </a:p>
        </p:txBody>
      </p:sp>
      <p:sp>
        <p:nvSpPr>
          <p:cNvPr id="37" name="Rectangle 36"/>
          <p:cNvSpPr/>
          <p:nvPr/>
        </p:nvSpPr>
        <p:spPr>
          <a:xfrm>
            <a:off x="961513" y="1900743"/>
            <a:ext cx="434734" cy="369332"/>
          </a:xfrm>
          <a:prstGeom prst="rect">
            <a:avLst/>
          </a:prstGeom>
        </p:spPr>
        <p:txBody>
          <a:bodyPr wrap="square">
            <a:spAutoFit/>
          </a:bodyPr>
          <a:lstStyle/>
          <a:p>
            <a:r>
              <a:rPr lang="en-US" dirty="0"/>
              <a:t>$$</a:t>
            </a:r>
          </a:p>
        </p:txBody>
      </p:sp>
      <p:sp>
        <p:nvSpPr>
          <p:cNvPr id="38" name="Rectangle 37"/>
          <p:cNvSpPr/>
          <p:nvPr/>
        </p:nvSpPr>
        <p:spPr>
          <a:xfrm>
            <a:off x="1388280" y="1503912"/>
            <a:ext cx="434734" cy="369332"/>
          </a:xfrm>
          <a:prstGeom prst="rect">
            <a:avLst/>
          </a:prstGeom>
        </p:spPr>
        <p:txBody>
          <a:bodyPr wrap="none">
            <a:spAutoFit/>
          </a:bodyPr>
          <a:lstStyle/>
          <a:p>
            <a:r>
              <a:rPr lang="en-US" dirty="0"/>
              <a:t>$$</a:t>
            </a:r>
          </a:p>
        </p:txBody>
      </p:sp>
      <p:sp>
        <p:nvSpPr>
          <p:cNvPr id="39" name="Rectangle 38"/>
          <p:cNvSpPr/>
          <p:nvPr/>
        </p:nvSpPr>
        <p:spPr>
          <a:xfrm>
            <a:off x="9201126" y="2491289"/>
            <a:ext cx="434734" cy="369332"/>
          </a:xfrm>
          <a:prstGeom prst="rect">
            <a:avLst/>
          </a:prstGeom>
        </p:spPr>
        <p:txBody>
          <a:bodyPr wrap="none">
            <a:spAutoFit/>
          </a:bodyPr>
          <a:lstStyle/>
          <a:p>
            <a:r>
              <a:rPr lang="en-US" dirty="0"/>
              <a:t>$$</a:t>
            </a:r>
          </a:p>
        </p:txBody>
      </p:sp>
      <p:cxnSp>
        <p:nvCxnSpPr>
          <p:cNvPr id="41" name="Straight Arrow Connector 40"/>
          <p:cNvCxnSpPr/>
          <p:nvPr/>
        </p:nvCxnSpPr>
        <p:spPr>
          <a:xfrm flipH="1">
            <a:off x="8933280" y="2635743"/>
            <a:ext cx="166406" cy="33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47666" y="1764081"/>
            <a:ext cx="335327" cy="369332"/>
          </a:xfrm>
          <a:prstGeom prst="rect">
            <a:avLst/>
          </a:prstGeom>
          <a:noFill/>
        </p:spPr>
        <p:txBody>
          <a:bodyPr wrap="square" rtlCol="0">
            <a:spAutoFit/>
          </a:bodyPr>
          <a:lstStyle/>
          <a:p>
            <a:r>
              <a:rPr lang="en-US" dirty="0"/>
              <a:t>K</a:t>
            </a:r>
          </a:p>
        </p:txBody>
      </p:sp>
      <p:pic>
        <p:nvPicPr>
          <p:cNvPr id="44" name="Picture 43"/>
          <p:cNvPicPr>
            <a:picLocks noChangeAspect="1"/>
          </p:cNvPicPr>
          <p:nvPr/>
        </p:nvPicPr>
        <p:blipFill>
          <a:blip r:embed="rId10"/>
          <a:stretch>
            <a:fillRect/>
          </a:stretch>
        </p:blipFill>
        <p:spPr>
          <a:xfrm>
            <a:off x="1023307" y="2511525"/>
            <a:ext cx="438950" cy="493819"/>
          </a:xfrm>
          <a:prstGeom prst="rect">
            <a:avLst/>
          </a:prstGeom>
        </p:spPr>
      </p:pic>
      <p:pic>
        <p:nvPicPr>
          <p:cNvPr id="45" name="Picture 44"/>
          <p:cNvPicPr>
            <a:picLocks noChangeAspect="1"/>
          </p:cNvPicPr>
          <p:nvPr/>
        </p:nvPicPr>
        <p:blipFill>
          <a:blip r:embed="rId10"/>
          <a:stretch>
            <a:fillRect/>
          </a:stretch>
        </p:blipFill>
        <p:spPr>
          <a:xfrm>
            <a:off x="1238158" y="2079485"/>
            <a:ext cx="438950" cy="493819"/>
          </a:xfrm>
          <a:prstGeom prst="rect">
            <a:avLst/>
          </a:prstGeom>
        </p:spPr>
      </p:pic>
      <p:pic>
        <p:nvPicPr>
          <p:cNvPr id="48" name="Picture 47"/>
          <p:cNvPicPr>
            <a:picLocks noChangeAspect="1"/>
          </p:cNvPicPr>
          <p:nvPr/>
        </p:nvPicPr>
        <p:blipFill>
          <a:blip r:embed="rId10"/>
          <a:stretch>
            <a:fillRect/>
          </a:stretch>
        </p:blipFill>
        <p:spPr>
          <a:xfrm>
            <a:off x="3117237" y="3878495"/>
            <a:ext cx="438950" cy="493819"/>
          </a:xfrm>
          <a:prstGeom prst="rect">
            <a:avLst/>
          </a:prstGeom>
        </p:spPr>
      </p:pic>
      <p:pic>
        <p:nvPicPr>
          <p:cNvPr id="49" name="Picture 48"/>
          <p:cNvPicPr>
            <a:picLocks noChangeAspect="1"/>
          </p:cNvPicPr>
          <p:nvPr/>
        </p:nvPicPr>
        <p:blipFill>
          <a:blip r:embed="rId10"/>
          <a:stretch>
            <a:fillRect/>
          </a:stretch>
        </p:blipFill>
        <p:spPr>
          <a:xfrm>
            <a:off x="4557337" y="3939668"/>
            <a:ext cx="438950" cy="493819"/>
          </a:xfrm>
          <a:prstGeom prst="rect">
            <a:avLst/>
          </a:prstGeom>
        </p:spPr>
      </p:pic>
      <p:pic>
        <p:nvPicPr>
          <p:cNvPr id="50" name="Picture 49"/>
          <p:cNvPicPr>
            <a:picLocks noChangeAspect="1"/>
          </p:cNvPicPr>
          <p:nvPr/>
        </p:nvPicPr>
        <p:blipFill>
          <a:blip r:embed="rId10"/>
          <a:stretch>
            <a:fillRect/>
          </a:stretch>
        </p:blipFill>
        <p:spPr>
          <a:xfrm>
            <a:off x="2324342" y="4356043"/>
            <a:ext cx="438950" cy="493819"/>
          </a:xfrm>
          <a:prstGeom prst="rect">
            <a:avLst/>
          </a:prstGeom>
        </p:spPr>
      </p:pic>
      <p:cxnSp>
        <p:nvCxnSpPr>
          <p:cNvPr id="55" name="Straight Arrow Connector 54"/>
          <p:cNvCxnSpPr>
            <a:endCxn id="6" idx="3"/>
          </p:cNvCxnSpPr>
          <p:nvPr/>
        </p:nvCxnSpPr>
        <p:spPr>
          <a:xfrm flipV="1">
            <a:off x="5257800" y="4662860"/>
            <a:ext cx="2513014" cy="89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10"/>
          <a:stretch>
            <a:fillRect/>
          </a:stretch>
        </p:blipFill>
        <p:spPr>
          <a:xfrm>
            <a:off x="6557649" y="5144802"/>
            <a:ext cx="438950" cy="493819"/>
          </a:xfrm>
          <a:prstGeom prst="rect">
            <a:avLst/>
          </a:prstGeom>
        </p:spPr>
      </p:pic>
      <p:pic>
        <p:nvPicPr>
          <p:cNvPr id="59" name="Picture 58"/>
          <p:cNvPicPr>
            <a:picLocks noChangeAspect="1"/>
          </p:cNvPicPr>
          <p:nvPr/>
        </p:nvPicPr>
        <p:blipFill>
          <a:blip r:embed="rId10"/>
          <a:stretch>
            <a:fillRect/>
          </a:stretch>
        </p:blipFill>
        <p:spPr>
          <a:xfrm>
            <a:off x="6048649" y="5348660"/>
            <a:ext cx="438950" cy="493819"/>
          </a:xfrm>
          <a:prstGeom prst="rect">
            <a:avLst/>
          </a:prstGeom>
        </p:spPr>
      </p:pic>
      <p:pic>
        <p:nvPicPr>
          <p:cNvPr id="61" name="Picture 60"/>
          <p:cNvPicPr>
            <a:picLocks noChangeAspect="1"/>
          </p:cNvPicPr>
          <p:nvPr/>
        </p:nvPicPr>
        <p:blipFill>
          <a:blip r:embed="rId10"/>
          <a:stretch>
            <a:fillRect/>
          </a:stretch>
        </p:blipFill>
        <p:spPr>
          <a:xfrm>
            <a:off x="7134061" y="5024423"/>
            <a:ext cx="438950" cy="493819"/>
          </a:xfrm>
          <a:prstGeom prst="rect">
            <a:avLst/>
          </a:prstGeom>
        </p:spPr>
      </p:pic>
      <p:sp>
        <p:nvSpPr>
          <p:cNvPr id="2048" name="Rectangle 2047"/>
          <p:cNvSpPr/>
          <p:nvPr/>
        </p:nvSpPr>
        <p:spPr>
          <a:xfrm>
            <a:off x="4066396" y="3827502"/>
            <a:ext cx="434734" cy="369332"/>
          </a:xfrm>
          <a:prstGeom prst="rect">
            <a:avLst/>
          </a:prstGeom>
        </p:spPr>
        <p:txBody>
          <a:bodyPr wrap="none">
            <a:spAutoFit/>
          </a:bodyPr>
          <a:lstStyle/>
          <a:p>
            <a:r>
              <a:rPr lang="en-US" dirty="0"/>
              <a:t>$$</a:t>
            </a:r>
          </a:p>
        </p:txBody>
      </p:sp>
      <p:cxnSp>
        <p:nvCxnSpPr>
          <p:cNvPr id="2050" name="Straight Arrow Connector 2049"/>
          <p:cNvCxnSpPr>
            <a:stCxn id="5" idx="0"/>
          </p:cNvCxnSpPr>
          <p:nvPr/>
        </p:nvCxnSpPr>
        <p:spPr>
          <a:xfrm flipV="1">
            <a:off x="4076700" y="3749712"/>
            <a:ext cx="281362" cy="669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3" name="Straight Arrow Connector 2052"/>
          <p:cNvCxnSpPr>
            <a:stCxn id="5" idx="1"/>
          </p:cNvCxnSpPr>
          <p:nvPr/>
        </p:nvCxnSpPr>
        <p:spPr>
          <a:xfrm flipH="1" flipV="1">
            <a:off x="2763291" y="3878495"/>
            <a:ext cx="478245" cy="79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4" name="Rectangle 2053"/>
          <p:cNvSpPr/>
          <p:nvPr/>
        </p:nvSpPr>
        <p:spPr>
          <a:xfrm>
            <a:off x="2730699" y="4038936"/>
            <a:ext cx="434734" cy="369332"/>
          </a:xfrm>
          <a:prstGeom prst="rect">
            <a:avLst/>
          </a:prstGeom>
        </p:spPr>
        <p:txBody>
          <a:bodyPr wrap="none">
            <a:spAutoFit/>
          </a:bodyPr>
          <a:lstStyle/>
          <a:p>
            <a:r>
              <a:rPr lang="en-US" dirty="0"/>
              <a:t>$$</a:t>
            </a:r>
          </a:p>
        </p:txBody>
      </p:sp>
      <p:cxnSp>
        <p:nvCxnSpPr>
          <p:cNvPr id="2056" name="Straight Arrow Connector 2055"/>
          <p:cNvCxnSpPr/>
          <p:nvPr/>
        </p:nvCxnSpPr>
        <p:spPr>
          <a:xfrm flipH="1" flipV="1">
            <a:off x="2491163" y="5787910"/>
            <a:ext cx="626074" cy="5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7" name="Rectangle 2056"/>
          <p:cNvSpPr/>
          <p:nvPr/>
        </p:nvSpPr>
        <p:spPr>
          <a:xfrm>
            <a:off x="2572145" y="5613983"/>
            <a:ext cx="434734" cy="369332"/>
          </a:xfrm>
          <a:prstGeom prst="rect">
            <a:avLst/>
          </a:prstGeom>
        </p:spPr>
        <p:txBody>
          <a:bodyPr wrap="none">
            <a:spAutoFit/>
          </a:bodyPr>
          <a:lstStyle/>
          <a:p>
            <a:r>
              <a:rPr lang="en-US" dirty="0"/>
              <a:t>$$</a:t>
            </a:r>
          </a:p>
        </p:txBody>
      </p:sp>
      <p:cxnSp>
        <p:nvCxnSpPr>
          <p:cNvPr id="2059" name="Straight Arrow Connector 2058"/>
          <p:cNvCxnSpPr/>
          <p:nvPr/>
        </p:nvCxnSpPr>
        <p:spPr>
          <a:xfrm flipV="1">
            <a:off x="178551" y="1942424"/>
            <a:ext cx="0" cy="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2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7553092" y="3783160"/>
            <a:ext cx="280779" cy="3346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95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82396" y="4818846"/>
            <a:ext cx="2188608" cy="954107"/>
          </a:xfrm>
          <a:prstGeom prst="rect">
            <a:avLst/>
          </a:prstGeom>
          <a:noFill/>
        </p:spPr>
        <p:txBody>
          <a:bodyPr wrap="square" rtlCol="0">
            <a:spAutoFit/>
          </a:bodyPr>
          <a:lstStyle/>
          <a:p>
            <a:pPr algn="ctr"/>
            <a:r>
              <a:rPr lang="en-US" sz="2800" b="1" dirty="0"/>
              <a:t>Mortgage Purchaser</a:t>
            </a:r>
          </a:p>
        </p:txBody>
      </p:sp>
      <p:sp>
        <p:nvSpPr>
          <p:cNvPr id="9" name="TextBox 8"/>
          <p:cNvSpPr txBox="1"/>
          <p:nvPr/>
        </p:nvSpPr>
        <p:spPr>
          <a:xfrm>
            <a:off x="7697694" y="3644490"/>
            <a:ext cx="1828800" cy="584775"/>
          </a:xfrm>
          <a:prstGeom prst="rect">
            <a:avLst/>
          </a:prstGeom>
          <a:noFill/>
        </p:spPr>
        <p:txBody>
          <a:bodyPr wrap="square" rtlCol="0">
            <a:spAutoFit/>
          </a:bodyPr>
          <a:lstStyle/>
          <a:p>
            <a:pPr algn="ctr"/>
            <a:r>
              <a:rPr lang="en-US" sz="3200" b="1" dirty="0"/>
              <a:t>SPV</a:t>
            </a:r>
          </a:p>
        </p:txBody>
      </p:sp>
      <p:sp>
        <p:nvSpPr>
          <p:cNvPr id="15" name="TextBox 14"/>
          <p:cNvSpPr txBox="1"/>
          <p:nvPr/>
        </p:nvSpPr>
        <p:spPr>
          <a:xfrm>
            <a:off x="9849627" y="1375358"/>
            <a:ext cx="2379797" cy="461665"/>
          </a:xfrm>
          <a:prstGeom prst="rect">
            <a:avLst/>
          </a:prstGeom>
          <a:noFill/>
        </p:spPr>
        <p:txBody>
          <a:bodyPr wrap="square" rtlCol="0">
            <a:spAutoFit/>
          </a:bodyPr>
          <a:lstStyle/>
          <a:p>
            <a:r>
              <a:rPr lang="en-US" sz="2400" b="1" dirty="0"/>
              <a:t>Bondholders</a:t>
            </a:r>
          </a:p>
        </p:txBody>
      </p:sp>
      <p:sp>
        <p:nvSpPr>
          <p:cNvPr id="17" name="Content Placeholder 16"/>
          <p:cNvSpPr txBox="1">
            <a:spLocks noGrp="1"/>
          </p:cNvSpPr>
          <p:nvPr>
            <p:ph idx="1"/>
          </p:nvPr>
        </p:nvSpPr>
        <p:spPr>
          <a:xfrm>
            <a:off x="1981200" y="962750"/>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8382001"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5257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79217" y="956608"/>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2438400"/>
            <a:ext cx="762000" cy="377320"/>
          </a:xfrm>
          <a:prstGeom prst="rect">
            <a:avLst/>
          </a:prstGeom>
          <a:noFill/>
        </p:spPr>
        <p:txBody>
          <a:bodyPr wrap="square" rtlCol="0">
            <a:spAutoFit/>
          </a:bodyPr>
          <a:lstStyle/>
          <a:p>
            <a:r>
              <a:rPr lang="en-US" dirty="0"/>
              <a:t>RMBS</a:t>
            </a:r>
          </a:p>
        </p:txBody>
      </p:sp>
      <p:sp>
        <p:nvSpPr>
          <p:cNvPr id="14" name="TextBox 13"/>
          <p:cNvSpPr txBox="1"/>
          <p:nvPr/>
        </p:nvSpPr>
        <p:spPr>
          <a:xfrm>
            <a:off x="5334000" y="4419600"/>
            <a:ext cx="996462" cy="646331"/>
          </a:xfrm>
          <a:prstGeom prst="rect">
            <a:avLst/>
          </a:prstGeom>
          <a:noFill/>
        </p:spPr>
        <p:txBody>
          <a:bodyPr wrap="square" rtlCol="0">
            <a:spAutoFit/>
          </a:bodyPr>
          <a:lstStyle/>
          <a:p>
            <a:r>
              <a:rPr lang="en-US" dirty="0"/>
              <a:t>100%</a:t>
            </a:r>
          </a:p>
          <a:p>
            <a:r>
              <a:rPr lang="en-US" dirty="0"/>
              <a:t>shares</a:t>
            </a:r>
          </a:p>
        </p:txBody>
      </p:sp>
      <p:sp>
        <p:nvSpPr>
          <p:cNvPr id="23" name="Right Arrow 22"/>
          <p:cNvSpPr/>
          <p:nvPr/>
        </p:nvSpPr>
        <p:spPr>
          <a:xfrm rot="468507">
            <a:off x="4295112" y="3789778"/>
            <a:ext cx="3055905" cy="213987"/>
          </a:xfrm>
          <a:prstGeom prst="rightArrow">
            <a:avLst>
              <a:gd name="adj1" fmla="val 0"/>
              <a:gd name="adj2" fmla="val 50000"/>
            </a:avLst>
          </a:prstGeom>
          <a:solidFill>
            <a:schemeClr val="accent3">
              <a:lumMod val="40000"/>
              <a:lumOff val="60000"/>
            </a:schemeClr>
          </a:solidFill>
          <a:ln w="920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327" y="1299107"/>
            <a:ext cx="537882" cy="57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nvPicPr>
        <p:blipFill>
          <a:blip r:embed="rId4"/>
          <a:stretch>
            <a:fillRect/>
          </a:stretch>
        </p:blipFill>
        <p:spPr>
          <a:xfrm>
            <a:off x="3696631" y="2439998"/>
            <a:ext cx="437651" cy="469365"/>
          </a:xfrm>
          <a:prstGeom prst="rect">
            <a:avLst/>
          </a:prstGeom>
        </p:spPr>
      </p:pic>
      <p:pic>
        <p:nvPicPr>
          <p:cNvPr id="28" name="Picture 27"/>
          <p:cNvPicPr>
            <a:picLocks noChangeAspect="1"/>
          </p:cNvPicPr>
          <p:nvPr/>
        </p:nvPicPr>
        <p:blipFill>
          <a:blip r:embed="rId4"/>
          <a:stretch>
            <a:fillRect/>
          </a:stretch>
        </p:blipFill>
        <p:spPr>
          <a:xfrm>
            <a:off x="3414418" y="3394701"/>
            <a:ext cx="402391" cy="431550"/>
          </a:xfrm>
          <a:prstGeom prst="rect">
            <a:avLst/>
          </a:prstGeom>
        </p:spPr>
      </p:pic>
      <p:pic>
        <p:nvPicPr>
          <p:cNvPr id="29" name="Picture 28"/>
          <p:cNvPicPr>
            <a:picLocks noChangeAspect="1"/>
          </p:cNvPicPr>
          <p:nvPr/>
        </p:nvPicPr>
        <p:blipFill>
          <a:blip r:embed="rId5"/>
          <a:stretch>
            <a:fillRect/>
          </a:stretch>
        </p:blipFill>
        <p:spPr>
          <a:xfrm>
            <a:off x="4061330" y="845543"/>
            <a:ext cx="407976" cy="749955"/>
          </a:xfrm>
          <a:prstGeom prst="rect">
            <a:avLst/>
          </a:prstGeom>
        </p:spPr>
      </p:pic>
      <p:pic>
        <p:nvPicPr>
          <p:cNvPr id="30" name="Picture 29"/>
          <p:cNvPicPr>
            <a:picLocks noChangeAspect="1"/>
          </p:cNvPicPr>
          <p:nvPr/>
        </p:nvPicPr>
        <p:blipFill>
          <a:blip r:embed="rId6"/>
          <a:stretch>
            <a:fillRect/>
          </a:stretch>
        </p:blipFill>
        <p:spPr>
          <a:xfrm>
            <a:off x="3145352" y="2040764"/>
            <a:ext cx="514188" cy="689899"/>
          </a:xfrm>
          <a:prstGeom prst="rect">
            <a:avLst/>
          </a:prstGeom>
        </p:spPr>
      </p:pic>
      <p:pic>
        <p:nvPicPr>
          <p:cNvPr id="31" name="Picture 30"/>
          <p:cNvPicPr>
            <a:picLocks noChangeAspect="1"/>
          </p:cNvPicPr>
          <p:nvPr/>
        </p:nvPicPr>
        <p:blipFill>
          <a:blip r:embed="rId7"/>
          <a:stretch>
            <a:fillRect/>
          </a:stretch>
        </p:blipFill>
        <p:spPr>
          <a:xfrm>
            <a:off x="2612369" y="3129909"/>
            <a:ext cx="697330" cy="502682"/>
          </a:xfrm>
          <a:prstGeom prst="rect">
            <a:avLst/>
          </a:prstGeom>
        </p:spPr>
      </p:pic>
      <p:sp>
        <p:nvSpPr>
          <p:cNvPr id="36" name="TextBox 35"/>
          <p:cNvSpPr txBox="1"/>
          <p:nvPr/>
        </p:nvSpPr>
        <p:spPr>
          <a:xfrm>
            <a:off x="3764586" y="5730871"/>
            <a:ext cx="486957" cy="369332"/>
          </a:xfrm>
          <a:prstGeom prst="rect">
            <a:avLst/>
          </a:prstGeom>
          <a:noFill/>
        </p:spPr>
        <p:txBody>
          <a:bodyPr wrap="square" rtlCol="0">
            <a:spAutoFit/>
          </a:bodyPr>
          <a:lstStyle/>
          <a:p>
            <a:r>
              <a:rPr lang="en-US" dirty="0"/>
              <a:t>$$</a:t>
            </a:r>
          </a:p>
        </p:txBody>
      </p:sp>
      <p:sp>
        <p:nvSpPr>
          <p:cNvPr id="37" name="Rectangle 36"/>
          <p:cNvSpPr/>
          <p:nvPr/>
        </p:nvSpPr>
        <p:spPr>
          <a:xfrm>
            <a:off x="3382075" y="5643383"/>
            <a:ext cx="434734" cy="369332"/>
          </a:xfrm>
          <a:prstGeom prst="rect">
            <a:avLst/>
          </a:prstGeom>
        </p:spPr>
        <p:txBody>
          <a:bodyPr wrap="square">
            <a:spAutoFit/>
          </a:bodyPr>
          <a:lstStyle/>
          <a:p>
            <a:r>
              <a:rPr lang="en-US" dirty="0"/>
              <a:t>$$</a:t>
            </a:r>
          </a:p>
        </p:txBody>
      </p:sp>
      <p:sp>
        <p:nvSpPr>
          <p:cNvPr id="38" name="Rectangle 37"/>
          <p:cNvSpPr/>
          <p:nvPr/>
        </p:nvSpPr>
        <p:spPr>
          <a:xfrm>
            <a:off x="4516804" y="5625408"/>
            <a:ext cx="434734" cy="369332"/>
          </a:xfrm>
          <a:prstGeom prst="rect">
            <a:avLst/>
          </a:prstGeom>
        </p:spPr>
        <p:txBody>
          <a:bodyPr wrap="none">
            <a:spAutoFit/>
          </a:bodyPr>
          <a:lstStyle/>
          <a:p>
            <a:r>
              <a:rPr lang="en-US" dirty="0"/>
              <a:t>$$</a:t>
            </a:r>
          </a:p>
        </p:txBody>
      </p:sp>
      <p:sp>
        <p:nvSpPr>
          <p:cNvPr id="39" name="Rectangle 38"/>
          <p:cNvSpPr/>
          <p:nvPr/>
        </p:nvSpPr>
        <p:spPr>
          <a:xfrm>
            <a:off x="4140695" y="5730871"/>
            <a:ext cx="434734" cy="369332"/>
          </a:xfrm>
          <a:prstGeom prst="rect">
            <a:avLst/>
          </a:prstGeom>
        </p:spPr>
        <p:txBody>
          <a:bodyPr wrap="none">
            <a:spAutoFit/>
          </a:bodyPr>
          <a:lstStyle/>
          <a:p>
            <a:r>
              <a:rPr lang="en-US" dirty="0"/>
              <a:t>$$</a:t>
            </a:r>
          </a:p>
        </p:txBody>
      </p:sp>
      <p:cxnSp>
        <p:nvCxnSpPr>
          <p:cNvPr id="41" name="Straight Arrow Connector 40"/>
          <p:cNvCxnSpPr/>
          <p:nvPr/>
        </p:nvCxnSpPr>
        <p:spPr>
          <a:xfrm flipH="1">
            <a:off x="8933280" y="2635743"/>
            <a:ext cx="166406" cy="33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8" name="Rectangle 2047"/>
          <p:cNvSpPr/>
          <p:nvPr/>
        </p:nvSpPr>
        <p:spPr>
          <a:xfrm>
            <a:off x="5832231" y="2659640"/>
            <a:ext cx="434734" cy="369332"/>
          </a:xfrm>
          <a:prstGeom prst="rect">
            <a:avLst/>
          </a:prstGeom>
        </p:spPr>
        <p:txBody>
          <a:bodyPr wrap="none">
            <a:spAutoFit/>
          </a:bodyPr>
          <a:lstStyle/>
          <a:p>
            <a:r>
              <a:rPr lang="en-US" dirty="0"/>
              <a:t>$$</a:t>
            </a:r>
          </a:p>
        </p:txBody>
      </p:sp>
      <p:sp>
        <p:nvSpPr>
          <p:cNvPr id="2054" name="Rectangle 2053"/>
          <p:cNvSpPr/>
          <p:nvPr/>
        </p:nvSpPr>
        <p:spPr>
          <a:xfrm>
            <a:off x="6336758" y="2202876"/>
            <a:ext cx="434734" cy="369332"/>
          </a:xfrm>
          <a:prstGeom prst="rect">
            <a:avLst/>
          </a:prstGeom>
        </p:spPr>
        <p:txBody>
          <a:bodyPr wrap="none">
            <a:spAutoFit/>
          </a:bodyPr>
          <a:lstStyle/>
          <a:p>
            <a:r>
              <a:rPr lang="en-US" dirty="0"/>
              <a:t>$$</a:t>
            </a:r>
          </a:p>
        </p:txBody>
      </p:sp>
      <p:sp>
        <p:nvSpPr>
          <p:cNvPr id="2057" name="Rectangle 2056"/>
          <p:cNvSpPr/>
          <p:nvPr/>
        </p:nvSpPr>
        <p:spPr>
          <a:xfrm>
            <a:off x="5424536" y="3340117"/>
            <a:ext cx="434734" cy="369332"/>
          </a:xfrm>
          <a:prstGeom prst="rect">
            <a:avLst/>
          </a:prstGeom>
        </p:spPr>
        <p:txBody>
          <a:bodyPr wrap="none">
            <a:spAutoFit/>
          </a:bodyPr>
          <a:lstStyle/>
          <a:p>
            <a:r>
              <a:rPr lang="en-US" dirty="0"/>
              <a:t>$$</a:t>
            </a:r>
          </a:p>
        </p:txBody>
      </p:sp>
      <p:cxnSp>
        <p:nvCxnSpPr>
          <p:cNvPr id="2059" name="Straight Arrow Connector 2058"/>
          <p:cNvCxnSpPr/>
          <p:nvPr/>
        </p:nvCxnSpPr>
        <p:spPr>
          <a:xfrm flipV="1">
            <a:off x="178551" y="1942424"/>
            <a:ext cx="0" cy="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590776" y="3683674"/>
            <a:ext cx="326112" cy="3613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8"/>
          <a:stretch>
            <a:fillRect/>
          </a:stretch>
        </p:blipFill>
        <p:spPr>
          <a:xfrm>
            <a:off x="7534357" y="3649618"/>
            <a:ext cx="438950" cy="493819"/>
          </a:xfrm>
          <a:prstGeom prst="rect">
            <a:avLst/>
          </a:prstGeom>
        </p:spPr>
      </p:pic>
      <p:sp>
        <p:nvSpPr>
          <p:cNvPr id="46" name="Oval 45"/>
          <p:cNvSpPr/>
          <p:nvPr/>
        </p:nvSpPr>
        <p:spPr>
          <a:xfrm>
            <a:off x="7855754" y="4230669"/>
            <a:ext cx="367142" cy="39833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8"/>
          <a:stretch>
            <a:fillRect/>
          </a:stretch>
        </p:blipFill>
        <p:spPr>
          <a:xfrm>
            <a:off x="7819850" y="4221527"/>
            <a:ext cx="438950" cy="493819"/>
          </a:xfrm>
          <a:prstGeom prst="rect">
            <a:avLst/>
          </a:prstGeom>
        </p:spPr>
      </p:pic>
      <p:sp>
        <p:nvSpPr>
          <p:cNvPr id="62" name="Oval 61"/>
          <p:cNvSpPr/>
          <p:nvPr/>
        </p:nvSpPr>
        <p:spPr>
          <a:xfrm>
            <a:off x="8397048" y="4525744"/>
            <a:ext cx="370404" cy="35000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8"/>
          <a:stretch>
            <a:fillRect/>
          </a:stretch>
        </p:blipFill>
        <p:spPr>
          <a:xfrm>
            <a:off x="8373498" y="4477490"/>
            <a:ext cx="438950" cy="493819"/>
          </a:xfrm>
          <a:prstGeom prst="rect">
            <a:avLst/>
          </a:prstGeom>
        </p:spPr>
      </p:pic>
      <p:sp>
        <p:nvSpPr>
          <p:cNvPr id="57" name="Oval 56"/>
          <p:cNvSpPr/>
          <p:nvPr/>
        </p:nvSpPr>
        <p:spPr>
          <a:xfrm>
            <a:off x="9376014" y="4243375"/>
            <a:ext cx="352263" cy="34087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8"/>
          <a:stretch>
            <a:fillRect/>
          </a:stretch>
        </p:blipFill>
        <p:spPr>
          <a:xfrm>
            <a:off x="9342923" y="4186577"/>
            <a:ext cx="438950" cy="493819"/>
          </a:xfrm>
          <a:prstGeom prst="rect">
            <a:avLst/>
          </a:prstGeom>
        </p:spPr>
      </p:pic>
      <p:sp>
        <p:nvSpPr>
          <p:cNvPr id="60" name="Oval 59"/>
          <p:cNvSpPr/>
          <p:nvPr/>
        </p:nvSpPr>
        <p:spPr>
          <a:xfrm>
            <a:off x="8886466" y="4493206"/>
            <a:ext cx="322728" cy="33930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8"/>
          <a:stretch>
            <a:fillRect/>
          </a:stretch>
        </p:blipFill>
        <p:spPr>
          <a:xfrm>
            <a:off x="8844884" y="4417991"/>
            <a:ext cx="438950" cy="493819"/>
          </a:xfrm>
          <a:prstGeom prst="rect">
            <a:avLst/>
          </a:prstGeom>
        </p:spPr>
      </p:pic>
      <p:sp>
        <p:nvSpPr>
          <p:cNvPr id="51" name="Oval 50"/>
          <p:cNvSpPr/>
          <p:nvPr/>
        </p:nvSpPr>
        <p:spPr>
          <a:xfrm>
            <a:off x="8354305" y="3385273"/>
            <a:ext cx="300083" cy="29039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8"/>
          <a:stretch>
            <a:fillRect/>
          </a:stretch>
        </p:blipFill>
        <p:spPr>
          <a:xfrm>
            <a:off x="8297478" y="3283559"/>
            <a:ext cx="438950" cy="493819"/>
          </a:xfrm>
          <a:prstGeom prst="rect">
            <a:avLst/>
          </a:prstGeom>
        </p:spPr>
      </p:pic>
      <p:sp>
        <p:nvSpPr>
          <p:cNvPr id="47" name="Oval 46"/>
          <p:cNvSpPr/>
          <p:nvPr/>
        </p:nvSpPr>
        <p:spPr>
          <a:xfrm>
            <a:off x="9570971" y="3724355"/>
            <a:ext cx="350555" cy="34341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8"/>
          <a:stretch>
            <a:fillRect/>
          </a:stretch>
        </p:blipFill>
        <p:spPr>
          <a:xfrm>
            <a:off x="9526773" y="3664359"/>
            <a:ext cx="438950" cy="493819"/>
          </a:xfrm>
          <a:prstGeom prst="rect">
            <a:avLst/>
          </a:prstGeom>
        </p:spPr>
      </p:pic>
      <p:sp>
        <p:nvSpPr>
          <p:cNvPr id="53" name="Oval 52"/>
          <p:cNvSpPr/>
          <p:nvPr/>
        </p:nvSpPr>
        <p:spPr>
          <a:xfrm>
            <a:off x="9171490" y="3455764"/>
            <a:ext cx="373765" cy="3394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8"/>
          <a:stretch>
            <a:fillRect/>
          </a:stretch>
        </p:blipFill>
        <p:spPr>
          <a:xfrm>
            <a:off x="9139839" y="3415227"/>
            <a:ext cx="438950" cy="493819"/>
          </a:xfrm>
          <a:prstGeom prst="rect">
            <a:avLst/>
          </a:prstGeom>
        </p:spPr>
      </p:pic>
      <p:pic>
        <p:nvPicPr>
          <p:cNvPr id="20" name="Picture 19"/>
          <p:cNvPicPr>
            <a:picLocks noChangeAspect="1"/>
          </p:cNvPicPr>
          <p:nvPr/>
        </p:nvPicPr>
        <p:blipFill>
          <a:blip r:embed="rId9"/>
          <a:stretch>
            <a:fillRect/>
          </a:stretch>
        </p:blipFill>
        <p:spPr>
          <a:xfrm rot="621107">
            <a:off x="3731710" y="2788277"/>
            <a:ext cx="3564397" cy="713294"/>
          </a:xfrm>
          <a:prstGeom prst="rect">
            <a:avLst/>
          </a:prstGeom>
        </p:spPr>
      </p:pic>
      <p:pic>
        <p:nvPicPr>
          <p:cNvPr id="34" name="Picture 33"/>
          <p:cNvPicPr>
            <a:picLocks noChangeAspect="1"/>
          </p:cNvPicPr>
          <p:nvPr/>
        </p:nvPicPr>
        <p:blipFill>
          <a:blip r:embed="rId9"/>
          <a:stretch>
            <a:fillRect/>
          </a:stretch>
        </p:blipFill>
        <p:spPr>
          <a:xfrm rot="1599530">
            <a:off x="4421920" y="2128363"/>
            <a:ext cx="3468925" cy="713294"/>
          </a:xfrm>
          <a:prstGeom prst="rect">
            <a:avLst/>
          </a:prstGeom>
        </p:spPr>
      </p:pic>
    </p:spTree>
    <p:extLst>
      <p:ext uri="{BB962C8B-B14F-4D97-AF65-F5344CB8AC3E}">
        <p14:creationId xmlns:p14="http://schemas.microsoft.com/office/powerpoint/2010/main" val="3330430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a:xfrm>
            <a:off x="7148270" y="5093139"/>
            <a:ext cx="370404" cy="35000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4962" y="5391711"/>
            <a:ext cx="322728" cy="33930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600993" y="5221277"/>
            <a:ext cx="352263" cy="34087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934" y="4417991"/>
            <a:ext cx="373765" cy="3394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593521" y="3982065"/>
            <a:ext cx="326112" cy="3613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76141" y="3961148"/>
            <a:ext cx="300083" cy="29039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67504" y="2566471"/>
            <a:ext cx="350555" cy="34341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261409" y="2107002"/>
            <a:ext cx="367142" cy="39833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170750" y="1792284"/>
            <a:ext cx="280779" cy="3346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74638"/>
            <a:ext cx="8229600" cy="487362"/>
          </a:xfrm>
        </p:spPr>
        <p:txBody>
          <a:bodyPr>
            <a:normAutofit fontScale="90000"/>
          </a:bodyPr>
          <a:lstStyle/>
          <a:p>
            <a:r>
              <a:rPr lang="en-US" dirty="0"/>
              <a:t>Other asset-backed security (ABS)</a:t>
            </a:r>
          </a:p>
        </p:txBody>
      </p:sp>
      <p:sp>
        <p:nvSpPr>
          <p:cNvPr id="4" name="Oval 3"/>
          <p:cNvSpPr/>
          <p:nvPr/>
        </p:nvSpPr>
        <p:spPr>
          <a:xfrm>
            <a:off x="3895668" y="2245419"/>
            <a:ext cx="2047931" cy="1579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95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6843" y="2695276"/>
            <a:ext cx="2270895" cy="646331"/>
          </a:xfrm>
          <a:prstGeom prst="rect">
            <a:avLst/>
          </a:prstGeom>
          <a:noFill/>
        </p:spPr>
        <p:txBody>
          <a:bodyPr wrap="square" rtlCol="0">
            <a:spAutoFit/>
          </a:bodyPr>
          <a:lstStyle/>
          <a:p>
            <a:pPr algn="ctr"/>
            <a:r>
              <a:rPr lang="en-US" b="1" dirty="0"/>
              <a:t>Credit Card Lender</a:t>
            </a:r>
          </a:p>
        </p:txBody>
      </p:sp>
      <p:sp>
        <p:nvSpPr>
          <p:cNvPr id="8" name="TextBox 7"/>
          <p:cNvSpPr txBox="1"/>
          <p:nvPr/>
        </p:nvSpPr>
        <p:spPr>
          <a:xfrm>
            <a:off x="2987463" y="4667355"/>
            <a:ext cx="2188608" cy="1384995"/>
          </a:xfrm>
          <a:prstGeom prst="rect">
            <a:avLst/>
          </a:prstGeom>
          <a:noFill/>
        </p:spPr>
        <p:txBody>
          <a:bodyPr wrap="square" rtlCol="0">
            <a:spAutoFit/>
          </a:bodyPr>
          <a:lstStyle/>
          <a:p>
            <a:pPr algn="ctr"/>
            <a:r>
              <a:rPr lang="en-US" sz="2800" b="1" dirty="0"/>
              <a:t>Credit Card Receivables Purchaser</a:t>
            </a:r>
          </a:p>
        </p:txBody>
      </p:sp>
      <p:sp>
        <p:nvSpPr>
          <p:cNvPr id="9" name="TextBox 8"/>
          <p:cNvSpPr txBox="1"/>
          <p:nvPr/>
        </p:nvSpPr>
        <p:spPr>
          <a:xfrm>
            <a:off x="7772400" y="3670012"/>
            <a:ext cx="1828800" cy="584775"/>
          </a:xfrm>
          <a:prstGeom prst="rect">
            <a:avLst/>
          </a:prstGeom>
          <a:noFill/>
        </p:spPr>
        <p:txBody>
          <a:bodyPr wrap="square" rtlCol="0">
            <a:spAutoFit/>
          </a:bodyPr>
          <a:lstStyle/>
          <a:p>
            <a:pPr algn="ctr"/>
            <a:r>
              <a:rPr lang="en-US" sz="3200" b="1" dirty="0"/>
              <a:t>SPV</a:t>
            </a:r>
          </a:p>
        </p:txBody>
      </p:sp>
      <p:cxnSp>
        <p:nvCxnSpPr>
          <p:cNvPr id="11" name="Straight Arrow Connector 10"/>
          <p:cNvCxnSpPr/>
          <p:nvPr/>
        </p:nvCxnSpPr>
        <p:spPr>
          <a:xfrm>
            <a:off x="2982396" y="3848557"/>
            <a:ext cx="370404" cy="79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49627" y="1375358"/>
            <a:ext cx="2379797" cy="461665"/>
          </a:xfrm>
          <a:prstGeom prst="rect">
            <a:avLst/>
          </a:prstGeom>
          <a:noFill/>
        </p:spPr>
        <p:txBody>
          <a:bodyPr wrap="square" rtlCol="0">
            <a:spAutoFit/>
          </a:bodyPr>
          <a:lstStyle/>
          <a:p>
            <a:r>
              <a:rPr lang="en-US" sz="2400" b="1" dirty="0"/>
              <a:t>Bondholders</a:t>
            </a:r>
          </a:p>
        </p:txBody>
      </p:sp>
      <p:sp>
        <p:nvSpPr>
          <p:cNvPr id="17" name="Content Placeholder 16"/>
          <p:cNvSpPr txBox="1">
            <a:spLocks noGrp="1"/>
          </p:cNvSpPr>
          <p:nvPr>
            <p:ph idx="1"/>
          </p:nvPr>
        </p:nvSpPr>
        <p:spPr>
          <a:xfrm>
            <a:off x="1981200" y="962750"/>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8382001"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5257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47171" y="1005030"/>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2438400"/>
            <a:ext cx="762000" cy="377320"/>
          </a:xfrm>
          <a:prstGeom prst="rect">
            <a:avLst/>
          </a:prstGeom>
          <a:noFill/>
        </p:spPr>
        <p:txBody>
          <a:bodyPr wrap="square" rtlCol="0">
            <a:spAutoFit/>
          </a:bodyPr>
          <a:lstStyle/>
          <a:p>
            <a:r>
              <a:rPr lang="en-US" dirty="0"/>
              <a:t>ABS</a:t>
            </a:r>
          </a:p>
        </p:txBody>
      </p:sp>
      <p:sp>
        <p:nvSpPr>
          <p:cNvPr id="14" name="TextBox 13"/>
          <p:cNvSpPr txBox="1"/>
          <p:nvPr/>
        </p:nvSpPr>
        <p:spPr>
          <a:xfrm>
            <a:off x="5334000" y="4419600"/>
            <a:ext cx="996462" cy="646331"/>
          </a:xfrm>
          <a:prstGeom prst="rect">
            <a:avLst/>
          </a:prstGeom>
          <a:noFill/>
        </p:spPr>
        <p:txBody>
          <a:bodyPr wrap="square" rtlCol="0">
            <a:spAutoFit/>
          </a:bodyPr>
          <a:lstStyle/>
          <a:p>
            <a:r>
              <a:rPr lang="en-US" dirty="0"/>
              <a:t>100%</a:t>
            </a:r>
          </a:p>
          <a:p>
            <a:r>
              <a:rPr lang="en-US" dirty="0"/>
              <a:t>shares</a:t>
            </a:r>
          </a:p>
        </p:txBody>
      </p:sp>
      <p:pic>
        <p:nvPicPr>
          <p:cNvPr id="3" name="Picture 2"/>
          <p:cNvPicPr>
            <a:picLocks noChangeAspect="1"/>
          </p:cNvPicPr>
          <p:nvPr/>
        </p:nvPicPr>
        <p:blipFill>
          <a:blip r:embed="rId3"/>
          <a:stretch>
            <a:fillRect/>
          </a:stretch>
        </p:blipFill>
        <p:spPr>
          <a:xfrm>
            <a:off x="1507465" y="2277984"/>
            <a:ext cx="2174617" cy="1604225"/>
          </a:xfrm>
          <a:prstGeom prst="rect">
            <a:avLst/>
          </a:prstGeom>
        </p:spPr>
      </p:pic>
      <p:pic>
        <p:nvPicPr>
          <p:cNvPr id="10" name="Picture 9"/>
          <p:cNvPicPr>
            <a:picLocks noChangeAspect="1"/>
          </p:cNvPicPr>
          <p:nvPr/>
        </p:nvPicPr>
        <p:blipFill>
          <a:blip r:embed="rId3"/>
          <a:stretch>
            <a:fillRect/>
          </a:stretch>
        </p:blipFill>
        <p:spPr>
          <a:xfrm>
            <a:off x="612709" y="4504230"/>
            <a:ext cx="2130490" cy="1571672"/>
          </a:xfrm>
          <a:prstGeom prst="rect">
            <a:avLst/>
          </a:prstGeom>
        </p:spPr>
      </p:pic>
      <p:sp>
        <p:nvSpPr>
          <p:cNvPr id="16" name="Rectangle 15"/>
          <p:cNvSpPr/>
          <p:nvPr/>
        </p:nvSpPr>
        <p:spPr>
          <a:xfrm>
            <a:off x="1409483" y="2857465"/>
            <a:ext cx="2311788" cy="369332"/>
          </a:xfrm>
          <a:prstGeom prst="rect">
            <a:avLst/>
          </a:prstGeom>
        </p:spPr>
        <p:txBody>
          <a:bodyPr wrap="none">
            <a:spAutoFit/>
          </a:bodyPr>
          <a:lstStyle/>
          <a:p>
            <a:pPr algn="ctr"/>
            <a:r>
              <a:rPr lang="en-US" b="1" dirty="0"/>
              <a:t>Credit Card Lender</a:t>
            </a:r>
          </a:p>
        </p:txBody>
      </p:sp>
      <p:sp>
        <p:nvSpPr>
          <p:cNvPr id="18" name="Rectangle 17"/>
          <p:cNvSpPr/>
          <p:nvPr/>
        </p:nvSpPr>
        <p:spPr>
          <a:xfrm>
            <a:off x="522062" y="5105400"/>
            <a:ext cx="2311787" cy="369332"/>
          </a:xfrm>
          <a:prstGeom prst="rect">
            <a:avLst/>
          </a:prstGeom>
        </p:spPr>
        <p:txBody>
          <a:bodyPr wrap="none">
            <a:spAutoFit/>
          </a:bodyPr>
          <a:lstStyle/>
          <a:p>
            <a:pPr algn="ctr"/>
            <a:r>
              <a:rPr lang="en-US" b="1" dirty="0"/>
              <a:t>Credit Card Lender</a:t>
            </a:r>
          </a:p>
        </p:txBody>
      </p:sp>
      <p:sp>
        <p:nvSpPr>
          <p:cNvPr id="23" name="Right Arrow 22"/>
          <p:cNvSpPr/>
          <p:nvPr/>
        </p:nvSpPr>
        <p:spPr>
          <a:xfrm rot="12468763">
            <a:off x="803432" y="2464944"/>
            <a:ext cx="850420" cy="6103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stretch>
            <a:fillRect/>
          </a:stretch>
        </p:blipFill>
        <p:spPr>
          <a:xfrm rot="629554">
            <a:off x="1120150" y="1866439"/>
            <a:ext cx="835228" cy="494782"/>
          </a:xfrm>
          <a:prstGeom prst="rect">
            <a:avLst/>
          </a:prstGeom>
        </p:spPr>
      </p:pic>
      <p:pic>
        <p:nvPicPr>
          <p:cNvPr id="25" name="Picture 24"/>
          <p:cNvPicPr>
            <a:picLocks noChangeAspect="1"/>
          </p:cNvPicPr>
          <p:nvPr/>
        </p:nvPicPr>
        <p:blipFill>
          <a:blip r:embed="rId4"/>
          <a:stretch>
            <a:fillRect/>
          </a:stretch>
        </p:blipFill>
        <p:spPr>
          <a:xfrm rot="1991988">
            <a:off x="1563846" y="1636109"/>
            <a:ext cx="843246" cy="499532"/>
          </a:xfrm>
          <a:prstGeom prst="rect">
            <a:avLst/>
          </a:prstGeom>
        </p:spPr>
      </p:pic>
      <p:pic>
        <p:nvPicPr>
          <p:cNvPr id="29" name="Picture 28"/>
          <p:cNvPicPr>
            <a:picLocks noChangeAspect="1"/>
          </p:cNvPicPr>
          <p:nvPr/>
        </p:nvPicPr>
        <p:blipFill>
          <a:blip r:embed="rId5"/>
          <a:stretch>
            <a:fillRect/>
          </a:stretch>
        </p:blipFill>
        <p:spPr>
          <a:xfrm>
            <a:off x="1139092" y="14346"/>
            <a:ext cx="293726" cy="539937"/>
          </a:xfrm>
          <a:prstGeom prst="rect">
            <a:avLst/>
          </a:prstGeom>
        </p:spPr>
      </p:pic>
      <p:pic>
        <p:nvPicPr>
          <p:cNvPr id="30" name="Picture 29"/>
          <p:cNvPicPr>
            <a:picLocks noChangeAspect="1"/>
          </p:cNvPicPr>
          <p:nvPr/>
        </p:nvPicPr>
        <p:blipFill>
          <a:blip r:embed="rId6"/>
          <a:stretch>
            <a:fillRect/>
          </a:stretch>
        </p:blipFill>
        <p:spPr>
          <a:xfrm>
            <a:off x="405799" y="427996"/>
            <a:ext cx="375293" cy="503540"/>
          </a:xfrm>
          <a:prstGeom prst="rect">
            <a:avLst/>
          </a:prstGeom>
        </p:spPr>
      </p:pic>
      <p:pic>
        <p:nvPicPr>
          <p:cNvPr id="31" name="Picture 30"/>
          <p:cNvPicPr>
            <a:picLocks noChangeAspect="1"/>
          </p:cNvPicPr>
          <p:nvPr/>
        </p:nvPicPr>
        <p:blipFill>
          <a:blip r:embed="rId7"/>
          <a:stretch>
            <a:fillRect/>
          </a:stretch>
        </p:blipFill>
        <p:spPr>
          <a:xfrm>
            <a:off x="14730" y="1088308"/>
            <a:ext cx="603063" cy="434728"/>
          </a:xfrm>
          <a:prstGeom prst="rect">
            <a:avLst/>
          </a:prstGeom>
        </p:spPr>
      </p:pic>
      <p:cxnSp>
        <p:nvCxnSpPr>
          <p:cNvPr id="33" name="Straight Arrow Connector 32"/>
          <p:cNvCxnSpPr/>
          <p:nvPr/>
        </p:nvCxnSpPr>
        <p:spPr>
          <a:xfrm flipH="1">
            <a:off x="4382627" y="3824950"/>
            <a:ext cx="227248" cy="59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99721" y="4788932"/>
            <a:ext cx="482675" cy="10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1142" y="2345589"/>
            <a:ext cx="486957" cy="369332"/>
          </a:xfrm>
          <a:prstGeom prst="rect">
            <a:avLst/>
          </a:prstGeom>
          <a:noFill/>
        </p:spPr>
        <p:txBody>
          <a:bodyPr wrap="square" rtlCol="0">
            <a:spAutoFit/>
          </a:bodyPr>
          <a:lstStyle/>
          <a:p>
            <a:r>
              <a:rPr lang="en-US" dirty="0"/>
              <a:t>$$</a:t>
            </a:r>
          </a:p>
        </p:txBody>
      </p:sp>
      <p:sp>
        <p:nvSpPr>
          <p:cNvPr id="37" name="Rectangle 36"/>
          <p:cNvSpPr/>
          <p:nvPr/>
        </p:nvSpPr>
        <p:spPr>
          <a:xfrm>
            <a:off x="961513" y="1900743"/>
            <a:ext cx="434734" cy="369332"/>
          </a:xfrm>
          <a:prstGeom prst="rect">
            <a:avLst/>
          </a:prstGeom>
        </p:spPr>
        <p:txBody>
          <a:bodyPr wrap="square">
            <a:spAutoFit/>
          </a:bodyPr>
          <a:lstStyle/>
          <a:p>
            <a:r>
              <a:rPr lang="en-US" dirty="0"/>
              <a:t>$$</a:t>
            </a:r>
          </a:p>
        </p:txBody>
      </p:sp>
      <p:sp>
        <p:nvSpPr>
          <p:cNvPr id="38" name="Rectangle 37"/>
          <p:cNvSpPr/>
          <p:nvPr/>
        </p:nvSpPr>
        <p:spPr>
          <a:xfrm>
            <a:off x="1388280" y="1503912"/>
            <a:ext cx="434734" cy="369332"/>
          </a:xfrm>
          <a:prstGeom prst="rect">
            <a:avLst/>
          </a:prstGeom>
        </p:spPr>
        <p:txBody>
          <a:bodyPr wrap="none">
            <a:spAutoFit/>
          </a:bodyPr>
          <a:lstStyle/>
          <a:p>
            <a:r>
              <a:rPr lang="en-US" dirty="0"/>
              <a:t>$$</a:t>
            </a:r>
          </a:p>
        </p:txBody>
      </p:sp>
      <p:sp>
        <p:nvSpPr>
          <p:cNvPr id="39" name="Rectangle 38"/>
          <p:cNvSpPr/>
          <p:nvPr/>
        </p:nvSpPr>
        <p:spPr>
          <a:xfrm>
            <a:off x="9201126" y="2491289"/>
            <a:ext cx="434734" cy="369332"/>
          </a:xfrm>
          <a:prstGeom prst="rect">
            <a:avLst/>
          </a:prstGeom>
        </p:spPr>
        <p:txBody>
          <a:bodyPr wrap="none">
            <a:spAutoFit/>
          </a:bodyPr>
          <a:lstStyle/>
          <a:p>
            <a:r>
              <a:rPr lang="en-US" dirty="0"/>
              <a:t>$$</a:t>
            </a:r>
          </a:p>
        </p:txBody>
      </p:sp>
      <p:cxnSp>
        <p:nvCxnSpPr>
          <p:cNvPr id="41" name="Straight Arrow Connector 40"/>
          <p:cNvCxnSpPr/>
          <p:nvPr/>
        </p:nvCxnSpPr>
        <p:spPr>
          <a:xfrm flipH="1">
            <a:off x="8933280" y="2635743"/>
            <a:ext cx="166406" cy="33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47666" y="1764081"/>
            <a:ext cx="335327" cy="369332"/>
          </a:xfrm>
          <a:prstGeom prst="rect">
            <a:avLst/>
          </a:prstGeom>
          <a:noFill/>
        </p:spPr>
        <p:txBody>
          <a:bodyPr wrap="square" rtlCol="0">
            <a:spAutoFit/>
          </a:bodyPr>
          <a:lstStyle/>
          <a:p>
            <a:r>
              <a:rPr lang="en-US" dirty="0"/>
              <a:t>K</a:t>
            </a:r>
          </a:p>
        </p:txBody>
      </p:sp>
      <p:pic>
        <p:nvPicPr>
          <p:cNvPr id="44" name="Picture 43"/>
          <p:cNvPicPr>
            <a:picLocks noChangeAspect="1"/>
          </p:cNvPicPr>
          <p:nvPr/>
        </p:nvPicPr>
        <p:blipFill>
          <a:blip r:embed="rId8"/>
          <a:stretch>
            <a:fillRect/>
          </a:stretch>
        </p:blipFill>
        <p:spPr>
          <a:xfrm>
            <a:off x="1023307" y="2511525"/>
            <a:ext cx="438950" cy="493819"/>
          </a:xfrm>
          <a:prstGeom prst="rect">
            <a:avLst/>
          </a:prstGeom>
        </p:spPr>
      </p:pic>
      <p:pic>
        <p:nvPicPr>
          <p:cNvPr id="45" name="Picture 44"/>
          <p:cNvPicPr>
            <a:picLocks noChangeAspect="1"/>
          </p:cNvPicPr>
          <p:nvPr/>
        </p:nvPicPr>
        <p:blipFill>
          <a:blip r:embed="rId8"/>
          <a:stretch>
            <a:fillRect/>
          </a:stretch>
        </p:blipFill>
        <p:spPr>
          <a:xfrm>
            <a:off x="1238158" y="2079485"/>
            <a:ext cx="438950" cy="493819"/>
          </a:xfrm>
          <a:prstGeom prst="rect">
            <a:avLst/>
          </a:prstGeom>
        </p:spPr>
      </p:pic>
      <p:pic>
        <p:nvPicPr>
          <p:cNvPr id="48" name="Picture 47"/>
          <p:cNvPicPr>
            <a:picLocks noChangeAspect="1"/>
          </p:cNvPicPr>
          <p:nvPr/>
        </p:nvPicPr>
        <p:blipFill>
          <a:blip r:embed="rId8"/>
          <a:stretch>
            <a:fillRect/>
          </a:stretch>
        </p:blipFill>
        <p:spPr>
          <a:xfrm>
            <a:off x="3117237" y="3878495"/>
            <a:ext cx="438950" cy="493819"/>
          </a:xfrm>
          <a:prstGeom prst="rect">
            <a:avLst/>
          </a:prstGeom>
        </p:spPr>
      </p:pic>
      <p:pic>
        <p:nvPicPr>
          <p:cNvPr id="49" name="Picture 48"/>
          <p:cNvPicPr>
            <a:picLocks noChangeAspect="1"/>
          </p:cNvPicPr>
          <p:nvPr/>
        </p:nvPicPr>
        <p:blipFill>
          <a:blip r:embed="rId8"/>
          <a:stretch>
            <a:fillRect/>
          </a:stretch>
        </p:blipFill>
        <p:spPr>
          <a:xfrm>
            <a:off x="4557337" y="3939668"/>
            <a:ext cx="438950" cy="493819"/>
          </a:xfrm>
          <a:prstGeom prst="rect">
            <a:avLst/>
          </a:prstGeom>
        </p:spPr>
      </p:pic>
      <p:pic>
        <p:nvPicPr>
          <p:cNvPr id="50" name="Picture 49"/>
          <p:cNvPicPr>
            <a:picLocks noChangeAspect="1"/>
          </p:cNvPicPr>
          <p:nvPr/>
        </p:nvPicPr>
        <p:blipFill>
          <a:blip r:embed="rId8"/>
          <a:stretch>
            <a:fillRect/>
          </a:stretch>
        </p:blipFill>
        <p:spPr>
          <a:xfrm>
            <a:off x="2324342" y="4356043"/>
            <a:ext cx="438950" cy="493819"/>
          </a:xfrm>
          <a:prstGeom prst="rect">
            <a:avLst/>
          </a:prstGeom>
        </p:spPr>
      </p:pic>
      <p:cxnSp>
        <p:nvCxnSpPr>
          <p:cNvPr id="55" name="Straight Arrow Connector 54"/>
          <p:cNvCxnSpPr>
            <a:endCxn id="6" idx="3"/>
          </p:cNvCxnSpPr>
          <p:nvPr/>
        </p:nvCxnSpPr>
        <p:spPr>
          <a:xfrm flipV="1">
            <a:off x="5257800" y="4662860"/>
            <a:ext cx="2513014" cy="89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8"/>
          <a:stretch>
            <a:fillRect/>
          </a:stretch>
        </p:blipFill>
        <p:spPr>
          <a:xfrm>
            <a:off x="6557649" y="5144802"/>
            <a:ext cx="438950" cy="493819"/>
          </a:xfrm>
          <a:prstGeom prst="rect">
            <a:avLst/>
          </a:prstGeom>
        </p:spPr>
      </p:pic>
      <p:pic>
        <p:nvPicPr>
          <p:cNvPr id="59" name="Picture 58"/>
          <p:cNvPicPr>
            <a:picLocks noChangeAspect="1"/>
          </p:cNvPicPr>
          <p:nvPr/>
        </p:nvPicPr>
        <p:blipFill>
          <a:blip r:embed="rId8"/>
          <a:stretch>
            <a:fillRect/>
          </a:stretch>
        </p:blipFill>
        <p:spPr>
          <a:xfrm>
            <a:off x="6048649" y="5348660"/>
            <a:ext cx="438950" cy="493819"/>
          </a:xfrm>
          <a:prstGeom prst="rect">
            <a:avLst/>
          </a:prstGeom>
        </p:spPr>
      </p:pic>
      <p:pic>
        <p:nvPicPr>
          <p:cNvPr id="61" name="Picture 60"/>
          <p:cNvPicPr>
            <a:picLocks noChangeAspect="1"/>
          </p:cNvPicPr>
          <p:nvPr/>
        </p:nvPicPr>
        <p:blipFill>
          <a:blip r:embed="rId8"/>
          <a:stretch>
            <a:fillRect/>
          </a:stretch>
        </p:blipFill>
        <p:spPr>
          <a:xfrm>
            <a:off x="7134061" y="5024423"/>
            <a:ext cx="438950" cy="493819"/>
          </a:xfrm>
          <a:prstGeom prst="rect">
            <a:avLst/>
          </a:prstGeom>
        </p:spPr>
      </p:pic>
      <p:sp>
        <p:nvSpPr>
          <p:cNvPr id="2048" name="Rectangle 2047"/>
          <p:cNvSpPr/>
          <p:nvPr/>
        </p:nvSpPr>
        <p:spPr>
          <a:xfrm>
            <a:off x="4066396" y="3827502"/>
            <a:ext cx="434734" cy="369332"/>
          </a:xfrm>
          <a:prstGeom prst="rect">
            <a:avLst/>
          </a:prstGeom>
        </p:spPr>
        <p:txBody>
          <a:bodyPr wrap="none">
            <a:spAutoFit/>
          </a:bodyPr>
          <a:lstStyle/>
          <a:p>
            <a:r>
              <a:rPr lang="en-US" dirty="0"/>
              <a:t>$$</a:t>
            </a:r>
          </a:p>
        </p:txBody>
      </p:sp>
      <p:cxnSp>
        <p:nvCxnSpPr>
          <p:cNvPr id="2050" name="Straight Arrow Connector 2049"/>
          <p:cNvCxnSpPr>
            <a:stCxn id="5" idx="0"/>
          </p:cNvCxnSpPr>
          <p:nvPr/>
        </p:nvCxnSpPr>
        <p:spPr>
          <a:xfrm flipV="1">
            <a:off x="4076700" y="3749712"/>
            <a:ext cx="281362" cy="669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3" name="Straight Arrow Connector 2052"/>
          <p:cNvCxnSpPr>
            <a:stCxn id="5" idx="1"/>
          </p:cNvCxnSpPr>
          <p:nvPr/>
        </p:nvCxnSpPr>
        <p:spPr>
          <a:xfrm flipH="1" flipV="1">
            <a:off x="2763291" y="3878495"/>
            <a:ext cx="478245" cy="79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4" name="Rectangle 2053"/>
          <p:cNvSpPr/>
          <p:nvPr/>
        </p:nvSpPr>
        <p:spPr>
          <a:xfrm>
            <a:off x="2730699" y="4038936"/>
            <a:ext cx="434734" cy="369332"/>
          </a:xfrm>
          <a:prstGeom prst="rect">
            <a:avLst/>
          </a:prstGeom>
        </p:spPr>
        <p:txBody>
          <a:bodyPr wrap="none">
            <a:spAutoFit/>
          </a:bodyPr>
          <a:lstStyle/>
          <a:p>
            <a:r>
              <a:rPr lang="en-US" dirty="0"/>
              <a:t>$$</a:t>
            </a:r>
          </a:p>
        </p:txBody>
      </p:sp>
      <p:cxnSp>
        <p:nvCxnSpPr>
          <p:cNvPr id="2056" name="Straight Arrow Connector 2055"/>
          <p:cNvCxnSpPr/>
          <p:nvPr/>
        </p:nvCxnSpPr>
        <p:spPr>
          <a:xfrm flipH="1" flipV="1">
            <a:off x="2491163" y="5787910"/>
            <a:ext cx="626074" cy="5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7" name="Rectangle 2056"/>
          <p:cNvSpPr/>
          <p:nvPr/>
        </p:nvSpPr>
        <p:spPr>
          <a:xfrm>
            <a:off x="2572145" y="5613983"/>
            <a:ext cx="434734" cy="369332"/>
          </a:xfrm>
          <a:prstGeom prst="rect">
            <a:avLst/>
          </a:prstGeom>
        </p:spPr>
        <p:txBody>
          <a:bodyPr wrap="none">
            <a:spAutoFit/>
          </a:bodyPr>
          <a:lstStyle/>
          <a:p>
            <a:r>
              <a:rPr lang="en-US" dirty="0"/>
              <a:t>$$</a:t>
            </a:r>
          </a:p>
        </p:txBody>
      </p:sp>
      <p:cxnSp>
        <p:nvCxnSpPr>
          <p:cNvPr id="2059" name="Straight Arrow Connector 2058"/>
          <p:cNvCxnSpPr/>
          <p:nvPr/>
        </p:nvCxnSpPr>
        <p:spPr>
          <a:xfrm flipV="1">
            <a:off x="178551" y="1942424"/>
            <a:ext cx="0" cy="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9"/>
          <a:stretch>
            <a:fillRect/>
          </a:stretch>
        </p:blipFill>
        <p:spPr>
          <a:xfrm>
            <a:off x="1001054" y="603968"/>
            <a:ext cx="596885" cy="814748"/>
          </a:xfrm>
          <a:prstGeom prst="rect">
            <a:avLst/>
          </a:prstGeom>
        </p:spPr>
      </p:pic>
      <p:pic>
        <p:nvPicPr>
          <p:cNvPr id="20" name="Picture 19"/>
          <p:cNvPicPr>
            <a:picLocks noChangeAspect="1"/>
          </p:cNvPicPr>
          <p:nvPr/>
        </p:nvPicPr>
        <p:blipFill>
          <a:blip r:embed="rId9"/>
          <a:stretch>
            <a:fillRect/>
          </a:stretch>
        </p:blipFill>
        <p:spPr>
          <a:xfrm>
            <a:off x="618603" y="1278031"/>
            <a:ext cx="505660" cy="690226"/>
          </a:xfrm>
          <a:prstGeom prst="rect">
            <a:avLst/>
          </a:prstGeom>
        </p:spPr>
      </p:pic>
      <p:pic>
        <p:nvPicPr>
          <p:cNvPr id="32" name="Picture 31"/>
          <p:cNvPicPr>
            <a:picLocks noChangeAspect="1"/>
          </p:cNvPicPr>
          <p:nvPr/>
        </p:nvPicPr>
        <p:blipFill>
          <a:blip r:embed="rId9"/>
          <a:stretch>
            <a:fillRect/>
          </a:stretch>
        </p:blipFill>
        <p:spPr>
          <a:xfrm>
            <a:off x="112695" y="1687836"/>
            <a:ext cx="494262" cy="674668"/>
          </a:xfrm>
          <a:prstGeom prst="rect">
            <a:avLst/>
          </a:prstGeom>
        </p:spPr>
      </p:pic>
    </p:spTree>
    <p:extLst>
      <p:ext uri="{BB962C8B-B14F-4D97-AF65-F5344CB8AC3E}">
        <p14:creationId xmlns:p14="http://schemas.microsoft.com/office/powerpoint/2010/main" val="314962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a:xfrm>
            <a:off x="7148270" y="5093139"/>
            <a:ext cx="370404" cy="35000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4962" y="5391711"/>
            <a:ext cx="322728" cy="33930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600993" y="5221277"/>
            <a:ext cx="352263" cy="34087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934" y="4417991"/>
            <a:ext cx="373765" cy="3394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593521" y="3982065"/>
            <a:ext cx="326112" cy="3613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76141" y="3961148"/>
            <a:ext cx="300083" cy="29039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67504" y="2566471"/>
            <a:ext cx="350555" cy="34341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261409" y="2107002"/>
            <a:ext cx="367142" cy="39833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170750" y="1792284"/>
            <a:ext cx="280779" cy="3346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74638"/>
            <a:ext cx="8229600" cy="487362"/>
          </a:xfrm>
        </p:spPr>
        <p:txBody>
          <a:bodyPr>
            <a:normAutofit fontScale="90000"/>
          </a:bodyPr>
          <a:lstStyle/>
          <a:p>
            <a:r>
              <a:rPr lang="en-US" dirty="0"/>
              <a:t>SEC V. MERCHANT CAPITAL, LLC</a:t>
            </a:r>
          </a:p>
        </p:txBody>
      </p:sp>
      <p:sp>
        <p:nvSpPr>
          <p:cNvPr id="4" name="Oval 3"/>
          <p:cNvSpPr/>
          <p:nvPr/>
        </p:nvSpPr>
        <p:spPr>
          <a:xfrm>
            <a:off x="3895668" y="2245419"/>
            <a:ext cx="2047931" cy="1579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95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6843" y="2695276"/>
            <a:ext cx="2270895" cy="646331"/>
          </a:xfrm>
          <a:prstGeom prst="rect">
            <a:avLst/>
          </a:prstGeom>
          <a:noFill/>
        </p:spPr>
        <p:txBody>
          <a:bodyPr wrap="square" rtlCol="0">
            <a:spAutoFit/>
          </a:bodyPr>
          <a:lstStyle/>
          <a:p>
            <a:pPr algn="ctr"/>
            <a:r>
              <a:rPr lang="en-US" b="1" dirty="0"/>
              <a:t>Credit Card Lender</a:t>
            </a:r>
          </a:p>
        </p:txBody>
      </p:sp>
      <p:sp>
        <p:nvSpPr>
          <p:cNvPr id="8" name="TextBox 7"/>
          <p:cNvSpPr txBox="1"/>
          <p:nvPr/>
        </p:nvSpPr>
        <p:spPr>
          <a:xfrm>
            <a:off x="2987463" y="4667355"/>
            <a:ext cx="2188608" cy="1384995"/>
          </a:xfrm>
          <a:prstGeom prst="rect">
            <a:avLst/>
          </a:prstGeom>
          <a:noFill/>
        </p:spPr>
        <p:txBody>
          <a:bodyPr wrap="square" rtlCol="0">
            <a:spAutoFit/>
          </a:bodyPr>
          <a:lstStyle/>
          <a:p>
            <a:pPr algn="ctr"/>
            <a:r>
              <a:rPr lang="en-US" sz="2800" b="1" dirty="0"/>
              <a:t>Credit Card Receivables Purchaser</a:t>
            </a:r>
          </a:p>
        </p:txBody>
      </p:sp>
      <p:sp>
        <p:nvSpPr>
          <p:cNvPr id="9" name="TextBox 8"/>
          <p:cNvSpPr txBox="1"/>
          <p:nvPr/>
        </p:nvSpPr>
        <p:spPr>
          <a:xfrm>
            <a:off x="7732527" y="3397511"/>
            <a:ext cx="1828800" cy="1077218"/>
          </a:xfrm>
          <a:prstGeom prst="rect">
            <a:avLst/>
          </a:prstGeom>
          <a:noFill/>
        </p:spPr>
        <p:txBody>
          <a:bodyPr wrap="square" rtlCol="0">
            <a:spAutoFit/>
          </a:bodyPr>
          <a:lstStyle/>
          <a:p>
            <a:pPr algn="ctr"/>
            <a:r>
              <a:rPr lang="en-US" sz="3200" b="1" dirty="0"/>
              <a:t>SPV, LLP</a:t>
            </a:r>
          </a:p>
        </p:txBody>
      </p:sp>
      <p:cxnSp>
        <p:nvCxnSpPr>
          <p:cNvPr id="11" name="Straight Arrow Connector 10"/>
          <p:cNvCxnSpPr/>
          <p:nvPr/>
        </p:nvCxnSpPr>
        <p:spPr>
          <a:xfrm>
            <a:off x="2982396" y="3848557"/>
            <a:ext cx="370404" cy="79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49627" y="1375358"/>
            <a:ext cx="2379797" cy="461665"/>
          </a:xfrm>
          <a:prstGeom prst="rect">
            <a:avLst/>
          </a:prstGeom>
          <a:noFill/>
        </p:spPr>
        <p:txBody>
          <a:bodyPr wrap="square" rtlCol="0">
            <a:spAutoFit/>
          </a:bodyPr>
          <a:lstStyle/>
          <a:p>
            <a:r>
              <a:rPr lang="en-US" sz="2400" b="1" dirty="0"/>
              <a:t>Bondholders</a:t>
            </a:r>
          </a:p>
        </p:txBody>
      </p:sp>
      <p:sp>
        <p:nvSpPr>
          <p:cNvPr id="17" name="Content Placeholder 16"/>
          <p:cNvSpPr txBox="1">
            <a:spLocks noGrp="1"/>
          </p:cNvSpPr>
          <p:nvPr>
            <p:ph idx="1"/>
          </p:nvPr>
        </p:nvSpPr>
        <p:spPr>
          <a:xfrm>
            <a:off x="1981200" y="962750"/>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8382001"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5257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47171" y="1005030"/>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2438400"/>
            <a:ext cx="762000" cy="377320"/>
          </a:xfrm>
          <a:prstGeom prst="rect">
            <a:avLst/>
          </a:prstGeom>
          <a:noFill/>
        </p:spPr>
        <p:txBody>
          <a:bodyPr wrap="square" rtlCol="0">
            <a:spAutoFit/>
          </a:bodyPr>
          <a:lstStyle/>
          <a:p>
            <a:r>
              <a:rPr lang="en-US" dirty="0"/>
              <a:t>ABS</a:t>
            </a:r>
          </a:p>
        </p:txBody>
      </p:sp>
      <p:sp>
        <p:nvSpPr>
          <p:cNvPr id="14" name="TextBox 13"/>
          <p:cNvSpPr txBox="1"/>
          <p:nvPr/>
        </p:nvSpPr>
        <p:spPr>
          <a:xfrm>
            <a:off x="5334000" y="4419600"/>
            <a:ext cx="996462" cy="646331"/>
          </a:xfrm>
          <a:prstGeom prst="rect">
            <a:avLst/>
          </a:prstGeom>
          <a:noFill/>
        </p:spPr>
        <p:txBody>
          <a:bodyPr wrap="square" rtlCol="0">
            <a:spAutoFit/>
          </a:bodyPr>
          <a:lstStyle/>
          <a:p>
            <a:r>
              <a:rPr lang="en-US" dirty="0"/>
              <a:t>100%</a:t>
            </a:r>
          </a:p>
          <a:p>
            <a:r>
              <a:rPr lang="en-US" dirty="0"/>
              <a:t>shares</a:t>
            </a:r>
          </a:p>
        </p:txBody>
      </p:sp>
      <p:pic>
        <p:nvPicPr>
          <p:cNvPr id="3" name="Picture 2"/>
          <p:cNvPicPr>
            <a:picLocks noChangeAspect="1"/>
          </p:cNvPicPr>
          <p:nvPr/>
        </p:nvPicPr>
        <p:blipFill>
          <a:blip r:embed="rId3"/>
          <a:stretch>
            <a:fillRect/>
          </a:stretch>
        </p:blipFill>
        <p:spPr>
          <a:xfrm>
            <a:off x="1507465" y="2277984"/>
            <a:ext cx="2174617" cy="1604225"/>
          </a:xfrm>
          <a:prstGeom prst="rect">
            <a:avLst/>
          </a:prstGeom>
        </p:spPr>
      </p:pic>
      <p:pic>
        <p:nvPicPr>
          <p:cNvPr id="10" name="Picture 9"/>
          <p:cNvPicPr>
            <a:picLocks noChangeAspect="1"/>
          </p:cNvPicPr>
          <p:nvPr/>
        </p:nvPicPr>
        <p:blipFill>
          <a:blip r:embed="rId3"/>
          <a:stretch>
            <a:fillRect/>
          </a:stretch>
        </p:blipFill>
        <p:spPr>
          <a:xfrm>
            <a:off x="612709" y="4504230"/>
            <a:ext cx="2130490" cy="1571672"/>
          </a:xfrm>
          <a:prstGeom prst="rect">
            <a:avLst/>
          </a:prstGeom>
        </p:spPr>
      </p:pic>
      <p:sp>
        <p:nvSpPr>
          <p:cNvPr id="16" name="Rectangle 15"/>
          <p:cNvSpPr/>
          <p:nvPr/>
        </p:nvSpPr>
        <p:spPr>
          <a:xfrm>
            <a:off x="1409483" y="2857465"/>
            <a:ext cx="2311788" cy="369332"/>
          </a:xfrm>
          <a:prstGeom prst="rect">
            <a:avLst/>
          </a:prstGeom>
        </p:spPr>
        <p:txBody>
          <a:bodyPr wrap="none">
            <a:spAutoFit/>
          </a:bodyPr>
          <a:lstStyle/>
          <a:p>
            <a:pPr algn="ctr"/>
            <a:r>
              <a:rPr lang="en-US" b="1" dirty="0"/>
              <a:t>Credit Card Lender</a:t>
            </a:r>
          </a:p>
        </p:txBody>
      </p:sp>
      <p:sp>
        <p:nvSpPr>
          <p:cNvPr id="18" name="Rectangle 17"/>
          <p:cNvSpPr/>
          <p:nvPr/>
        </p:nvSpPr>
        <p:spPr>
          <a:xfrm>
            <a:off x="522062" y="5105400"/>
            <a:ext cx="2311787" cy="369332"/>
          </a:xfrm>
          <a:prstGeom prst="rect">
            <a:avLst/>
          </a:prstGeom>
        </p:spPr>
        <p:txBody>
          <a:bodyPr wrap="none">
            <a:spAutoFit/>
          </a:bodyPr>
          <a:lstStyle/>
          <a:p>
            <a:pPr algn="ctr"/>
            <a:r>
              <a:rPr lang="en-US" b="1" dirty="0"/>
              <a:t>Credit Card Lender</a:t>
            </a:r>
          </a:p>
        </p:txBody>
      </p:sp>
      <p:sp>
        <p:nvSpPr>
          <p:cNvPr id="23" name="Right Arrow 22"/>
          <p:cNvSpPr/>
          <p:nvPr/>
        </p:nvSpPr>
        <p:spPr>
          <a:xfrm rot="12468763">
            <a:off x="803432" y="2464944"/>
            <a:ext cx="850420" cy="6103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stretch>
            <a:fillRect/>
          </a:stretch>
        </p:blipFill>
        <p:spPr>
          <a:xfrm rot="629554">
            <a:off x="1120150" y="1866439"/>
            <a:ext cx="835228" cy="494782"/>
          </a:xfrm>
          <a:prstGeom prst="rect">
            <a:avLst/>
          </a:prstGeom>
        </p:spPr>
      </p:pic>
      <p:pic>
        <p:nvPicPr>
          <p:cNvPr id="25" name="Picture 24"/>
          <p:cNvPicPr>
            <a:picLocks noChangeAspect="1"/>
          </p:cNvPicPr>
          <p:nvPr/>
        </p:nvPicPr>
        <p:blipFill>
          <a:blip r:embed="rId4"/>
          <a:stretch>
            <a:fillRect/>
          </a:stretch>
        </p:blipFill>
        <p:spPr>
          <a:xfrm rot="1991988">
            <a:off x="1563846" y="1636109"/>
            <a:ext cx="843246" cy="499532"/>
          </a:xfrm>
          <a:prstGeom prst="rect">
            <a:avLst/>
          </a:prstGeom>
        </p:spPr>
      </p:pic>
      <p:pic>
        <p:nvPicPr>
          <p:cNvPr id="29" name="Picture 28"/>
          <p:cNvPicPr>
            <a:picLocks noChangeAspect="1"/>
          </p:cNvPicPr>
          <p:nvPr/>
        </p:nvPicPr>
        <p:blipFill>
          <a:blip r:embed="rId5"/>
          <a:stretch>
            <a:fillRect/>
          </a:stretch>
        </p:blipFill>
        <p:spPr>
          <a:xfrm>
            <a:off x="1139092" y="14346"/>
            <a:ext cx="293726" cy="539937"/>
          </a:xfrm>
          <a:prstGeom prst="rect">
            <a:avLst/>
          </a:prstGeom>
        </p:spPr>
      </p:pic>
      <p:pic>
        <p:nvPicPr>
          <p:cNvPr id="30" name="Picture 29"/>
          <p:cNvPicPr>
            <a:picLocks noChangeAspect="1"/>
          </p:cNvPicPr>
          <p:nvPr/>
        </p:nvPicPr>
        <p:blipFill>
          <a:blip r:embed="rId6"/>
          <a:stretch>
            <a:fillRect/>
          </a:stretch>
        </p:blipFill>
        <p:spPr>
          <a:xfrm>
            <a:off x="405799" y="427996"/>
            <a:ext cx="375293" cy="503540"/>
          </a:xfrm>
          <a:prstGeom prst="rect">
            <a:avLst/>
          </a:prstGeom>
        </p:spPr>
      </p:pic>
      <p:pic>
        <p:nvPicPr>
          <p:cNvPr id="31" name="Picture 30"/>
          <p:cNvPicPr>
            <a:picLocks noChangeAspect="1"/>
          </p:cNvPicPr>
          <p:nvPr/>
        </p:nvPicPr>
        <p:blipFill>
          <a:blip r:embed="rId7"/>
          <a:stretch>
            <a:fillRect/>
          </a:stretch>
        </p:blipFill>
        <p:spPr>
          <a:xfrm>
            <a:off x="14730" y="1088308"/>
            <a:ext cx="603063" cy="434728"/>
          </a:xfrm>
          <a:prstGeom prst="rect">
            <a:avLst/>
          </a:prstGeom>
        </p:spPr>
      </p:pic>
      <p:cxnSp>
        <p:nvCxnSpPr>
          <p:cNvPr id="33" name="Straight Arrow Connector 32"/>
          <p:cNvCxnSpPr/>
          <p:nvPr/>
        </p:nvCxnSpPr>
        <p:spPr>
          <a:xfrm flipH="1">
            <a:off x="4382627" y="3824950"/>
            <a:ext cx="227248" cy="59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99721" y="4788932"/>
            <a:ext cx="482675" cy="10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1142" y="2345589"/>
            <a:ext cx="486957" cy="369332"/>
          </a:xfrm>
          <a:prstGeom prst="rect">
            <a:avLst/>
          </a:prstGeom>
          <a:noFill/>
        </p:spPr>
        <p:txBody>
          <a:bodyPr wrap="square" rtlCol="0">
            <a:spAutoFit/>
          </a:bodyPr>
          <a:lstStyle/>
          <a:p>
            <a:r>
              <a:rPr lang="en-US" dirty="0"/>
              <a:t>$$</a:t>
            </a:r>
          </a:p>
        </p:txBody>
      </p:sp>
      <p:sp>
        <p:nvSpPr>
          <p:cNvPr id="37" name="Rectangle 36"/>
          <p:cNvSpPr/>
          <p:nvPr/>
        </p:nvSpPr>
        <p:spPr>
          <a:xfrm>
            <a:off x="961513" y="1900743"/>
            <a:ext cx="434734" cy="369332"/>
          </a:xfrm>
          <a:prstGeom prst="rect">
            <a:avLst/>
          </a:prstGeom>
        </p:spPr>
        <p:txBody>
          <a:bodyPr wrap="square">
            <a:spAutoFit/>
          </a:bodyPr>
          <a:lstStyle/>
          <a:p>
            <a:r>
              <a:rPr lang="en-US" dirty="0"/>
              <a:t>$$</a:t>
            </a:r>
          </a:p>
        </p:txBody>
      </p:sp>
      <p:sp>
        <p:nvSpPr>
          <p:cNvPr id="38" name="Rectangle 37"/>
          <p:cNvSpPr/>
          <p:nvPr/>
        </p:nvSpPr>
        <p:spPr>
          <a:xfrm>
            <a:off x="1388280" y="1503912"/>
            <a:ext cx="434734" cy="369332"/>
          </a:xfrm>
          <a:prstGeom prst="rect">
            <a:avLst/>
          </a:prstGeom>
        </p:spPr>
        <p:txBody>
          <a:bodyPr wrap="none">
            <a:spAutoFit/>
          </a:bodyPr>
          <a:lstStyle/>
          <a:p>
            <a:r>
              <a:rPr lang="en-US" dirty="0"/>
              <a:t>$$</a:t>
            </a:r>
          </a:p>
        </p:txBody>
      </p:sp>
      <p:sp>
        <p:nvSpPr>
          <p:cNvPr id="39" name="Rectangle 38"/>
          <p:cNvSpPr/>
          <p:nvPr/>
        </p:nvSpPr>
        <p:spPr>
          <a:xfrm>
            <a:off x="9201126" y="2491289"/>
            <a:ext cx="434734" cy="369332"/>
          </a:xfrm>
          <a:prstGeom prst="rect">
            <a:avLst/>
          </a:prstGeom>
        </p:spPr>
        <p:txBody>
          <a:bodyPr wrap="none">
            <a:spAutoFit/>
          </a:bodyPr>
          <a:lstStyle/>
          <a:p>
            <a:r>
              <a:rPr lang="en-US" dirty="0"/>
              <a:t>$$</a:t>
            </a:r>
          </a:p>
        </p:txBody>
      </p:sp>
      <p:cxnSp>
        <p:nvCxnSpPr>
          <p:cNvPr id="41" name="Straight Arrow Connector 40"/>
          <p:cNvCxnSpPr/>
          <p:nvPr/>
        </p:nvCxnSpPr>
        <p:spPr>
          <a:xfrm flipH="1">
            <a:off x="8933280" y="2635743"/>
            <a:ext cx="166406" cy="33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47666" y="1764081"/>
            <a:ext cx="335327" cy="369332"/>
          </a:xfrm>
          <a:prstGeom prst="rect">
            <a:avLst/>
          </a:prstGeom>
          <a:noFill/>
        </p:spPr>
        <p:txBody>
          <a:bodyPr wrap="square" rtlCol="0">
            <a:spAutoFit/>
          </a:bodyPr>
          <a:lstStyle/>
          <a:p>
            <a:r>
              <a:rPr lang="en-US" dirty="0"/>
              <a:t>K</a:t>
            </a:r>
          </a:p>
        </p:txBody>
      </p:sp>
      <p:pic>
        <p:nvPicPr>
          <p:cNvPr id="44" name="Picture 43"/>
          <p:cNvPicPr>
            <a:picLocks noChangeAspect="1"/>
          </p:cNvPicPr>
          <p:nvPr/>
        </p:nvPicPr>
        <p:blipFill>
          <a:blip r:embed="rId8"/>
          <a:stretch>
            <a:fillRect/>
          </a:stretch>
        </p:blipFill>
        <p:spPr>
          <a:xfrm>
            <a:off x="1023307" y="2511525"/>
            <a:ext cx="438950" cy="493819"/>
          </a:xfrm>
          <a:prstGeom prst="rect">
            <a:avLst/>
          </a:prstGeom>
        </p:spPr>
      </p:pic>
      <p:pic>
        <p:nvPicPr>
          <p:cNvPr id="45" name="Picture 44"/>
          <p:cNvPicPr>
            <a:picLocks noChangeAspect="1"/>
          </p:cNvPicPr>
          <p:nvPr/>
        </p:nvPicPr>
        <p:blipFill>
          <a:blip r:embed="rId8"/>
          <a:stretch>
            <a:fillRect/>
          </a:stretch>
        </p:blipFill>
        <p:spPr>
          <a:xfrm>
            <a:off x="1238158" y="2079485"/>
            <a:ext cx="438950" cy="493819"/>
          </a:xfrm>
          <a:prstGeom prst="rect">
            <a:avLst/>
          </a:prstGeom>
        </p:spPr>
      </p:pic>
      <p:pic>
        <p:nvPicPr>
          <p:cNvPr id="48" name="Picture 47"/>
          <p:cNvPicPr>
            <a:picLocks noChangeAspect="1"/>
          </p:cNvPicPr>
          <p:nvPr/>
        </p:nvPicPr>
        <p:blipFill>
          <a:blip r:embed="rId8"/>
          <a:stretch>
            <a:fillRect/>
          </a:stretch>
        </p:blipFill>
        <p:spPr>
          <a:xfrm>
            <a:off x="3117237" y="3878495"/>
            <a:ext cx="438950" cy="493819"/>
          </a:xfrm>
          <a:prstGeom prst="rect">
            <a:avLst/>
          </a:prstGeom>
        </p:spPr>
      </p:pic>
      <p:pic>
        <p:nvPicPr>
          <p:cNvPr id="49" name="Picture 48"/>
          <p:cNvPicPr>
            <a:picLocks noChangeAspect="1"/>
          </p:cNvPicPr>
          <p:nvPr/>
        </p:nvPicPr>
        <p:blipFill>
          <a:blip r:embed="rId8"/>
          <a:stretch>
            <a:fillRect/>
          </a:stretch>
        </p:blipFill>
        <p:spPr>
          <a:xfrm>
            <a:off x="4557337" y="3939668"/>
            <a:ext cx="438950" cy="493819"/>
          </a:xfrm>
          <a:prstGeom prst="rect">
            <a:avLst/>
          </a:prstGeom>
        </p:spPr>
      </p:pic>
      <p:pic>
        <p:nvPicPr>
          <p:cNvPr id="50" name="Picture 49"/>
          <p:cNvPicPr>
            <a:picLocks noChangeAspect="1"/>
          </p:cNvPicPr>
          <p:nvPr/>
        </p:nvPicPr>
        <p:blipFill>
          <a:blip r:embed="rId8"/>
          <a:stretch>
            <a:fillRect/>
          </a:stretch>
        </p:blipFill>
        <p:spPr>
          <a:xfrm>
            <a:off x="2324342" y="4356043"/>
            <a:ext cx="438950" cy="493819"/>
          </a:xfrm>
          <a:prstGeom prst="rect">
            <a:avLst/>
          </a:prstGeom>
        </p:spPr>
      </p:pic>
      <p:cxnSp>
        <p:nvCxnSpPr>
          <p:cNvPr id="55" name="Straight Arrow Connector 54"/>
          <p:cNvCxnSpPr>
            <a:endCxn id="6" idx="3"/>
          </p:cNvCxnSpPr>
          <p:nvPr/>
        </p:nvCxnSpPr>
        <p:spPr>
          <a:xfrm flipV="1">
            <a:off x="5257800" y="4662860"/>
            <a:ext cx="2513014" cy="89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8"/>
          <a:stretch>
            <a:fillRect/>
          </a:stretch>
        </p:blipFill>
        <p:spPr>
          <a:xfrm>
            <a:off x="6557649" y="5144802"/>
            <a:ext cx="438950" cy="493819"/>
          </a:xfrm>
          <a:prstGeom prst="rect">
            <a:avLst/>
          </a:prstGeom>
        </p:spPr>
      </p:pic>
      <p:pic>
        <p:nvPicPr>
          <p:cNvPr id="59" name="Picture 58"/>
          <p:cNvPicPr>
            <a:picLocks noChangeAspect="1"/>
          </p:cNvPicPr>
          <p:nvPr/>
        </p:nvPicPr>
        <p:blipFill>
          <a:blip r:embed="rId8"/>
          <a:stretch>
            <a:fillRect/>
          </a:stretch>
        </p:blipFill>
        <p:spPr>
          <a:xfrm>
            <a:off x="6048649" y="5348660"/>
            <a:ext cx="438950" cy="493819"/>
          </a:xfrm>
          <a:prstGeom prst="rect">
            <a:avLst/>
          </a:prstGeom>
        </p:spPr>
      </p:pic>
      <p:pic>
        <p:nvPicPr>
          <p:cNvPr id="61" name="Picture 60"/>
          <p:cNvPicPr>
            <a:picLocks noChangeAspect="1"/>
          </p:cNvPicPr>
          <p:nvPr/>
        </p:nvPicPr>
        <p:blipFill>
          <a:blip r:embed="rId8"/>
          <a:stretch>
            <a:fillRect/>
          </a:stretch>
        </p:blipFill>
        <p:spPr>
          <a:xfrm>
            <a:off x="7134061" y="5024423"/>
            <a:ext cx="438950" cy="493819"/>
          </a:xfrm>
          <a:prstGeom prst="rect">
            <a:avLst/>
          </a:prstGeom>
        </p:spPr>
      </p:pic>
      <p:sp>
        <p:nvSpPr>
          <p:cNvPr id="2048" name="Rectangle 2047"/>
          <p:cNvSpPr/>
          <p:nvPr/>
        </p:nvSpPr>
        <p:spPr>
          <a:xfrm>
            <a:off x="4066396" y="3827502"/>
            <a:ext cx="434734" cy="369332"/>
          </a:xfrm>
          <a:prstGeom prst="rect">
            <a:avLst/>
          </a:prstGeom>
        </p:spPr>
        <p:txBody>
          <a:bodyPr wrap="none">
            <a:spAutoFit/>
          </a:bodyPr>
          <a:lstStyle/>
          <a:p>
            <a:r>
              <a:rPr lang="en-US" dirty="0"/>
              <a:t>$$</a:t>
            </a:r>
          </a:p>
        </p:txBody>
      </p:sp>
      <p:cxnSp>
        <p:nvCxnSpPr>
          <p:cNvPr id="2050" name="Straight Arrow Connector 2049"/>
          <p:cNvCxnSpPr>
            <a:stCxn id="5" idx="0"/>
          </p:cNvCxnSpPr>
          <p:nvPr/>
        </p:nvCxnSpPr>
        <p:spPr>
          <a:xfrm flipV="1">
            <a:off x="4076700" y="3749712"/>
            <a:ext cx="281362" cy="669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3" name="Straight Arrow Connector 2052"/>
          <p:cNvCxnSpPr>
            <a:stCxn id="5" idx="1"/>
          </p:cNvCxnSpPr>
          <p:nvPr/>
        </p:nvCxnSpPr>
        <p:spPr>
          <a:xfrm flipH="1" flipV="1">
            <a:off x="2763291" y="3878495"/>
            <a:ext cx="478245" cy="79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4" name="Rectangle 2053"/>
          <p:cNvSpPr/>
          <p:nvPr/>
        </p:nvSpPr>
        <p:spPr>
          <a:xfrm>
            <a:off x="2730699" y="4038936"/>
            <a:ext cx="434734" cy="369332"/>
          </a:xfrm>
          <a:prstGeom prst="rect">
            <a:avLst/>
          </a:prstGeom>
        </p:spPr>
        <p:txBody>
          <a:bodyPr wrap="none">
            <a:spAutoFit/>
          </a:bodyPr>
          <a:lstStyle/>
          <a:p>
            <a:r>
              <a:rPr lang="en-US" dirty="0"/>
              <a:t>$$</a:t>
            </a:r>
          </a:p>
        </p:txBody>
      </p:sp>
      <p:cxnSp>
        <p:nvCxnSpPr>
          <p:cNvPr id="2056" name="Straight Arrow Connector 2055"/>
          <p:cNvCxnSpPr/>
          <p:nvPr/>
        </p:nvCxnSpPr>
        <p:spPr>
          <a:xfrm flipH="1" flipV="1">
            <a:off x="2491163" y="5787910"/>
            <a:ext cx="626074" cy="5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7" name="Rectangle 2056"/>
          <p:cNvSpPr/>
          <p:nvPr/>
        </p:nvSpPr>
        <p:spPr>
          <a:xfrm>
            <a:off x="2572145" y="5613983"/>
            <a:ext cx="434734" cy="369332"/>
          </a:xfrm>
          <a:prstGeom prst="rect">
            <a:avLst/>
          </a:prstGeom>
        </p:spPr>
        <p:txBody>
          <a:bodyPr wrap="none">
            <a:spAutoFit/>
          </a:bodyPr>
          <a:lstStyle/>
          <a:p>
            <a:r>
              <a:rPr lang="en-US" dirty="0"/>
              <a:t>$$</a:t>
            </a:r>
          </a:p>
        </p:txBody>
      </p:sp>
      <p:cxnSp>
        <p:nvCxnSpPr>
          <p:cNvPr id="2059" name="Straight Arrow Connector 2058"/>
          <p:cNvCxnSpPr/>
          <p:nvPr/>
        </p:nvCxnSpPr>
        <p:spPr>
          <a:xfrm flipV="1">
            <a:off x="178551" y="1942424"/>
            <a:ext cx="0" cy="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9"/>
          <a:stretch>
            <a:fillRect/>
          </a:stretch>
        </p:blipFill>
        <p:spPr>
          <a:xfrm>
            <a:off x="1001054" y="603968"/>
            <a:ext cx="596885" cy="814748"/>
          </a:xfrm>
          <a:prstGeom prst="rect">
            <a:avLst/>
          </a:prstGeom>
        </p:spPr>
      </p:pic>
      <p:pic>
        <p:nvPicPr>
          <p:cNvPr id="20" name="Picture 19"/>
          <p:cNvPicPr>
            <a:picLocks noChangeAspect="1"/>
          </p:cNvPicPr>
          <p:nvPr/>
        </p:nvPicPr>
        <p:blipFill>
          <a:blip r:embed="rId9"/>
          <a:stretch>
            <a:fillRect/>
          </a:stretch>
        </p:blipFill>
        <p:spPr>
          <a:xfrm>
            <a:off x="618603" y="1278031"/>
            <a:ext cx="505660" cy="690226"/>
          </a:xfrm>
          <a:prstGeom prst="rect">
            <a:avLst/>
          </a:prstGeom>
        </p:spPr>
      </p:pic>
      <p:pic>
        <p:nvPicPr>
          <p:cNvPr id="32" name="Picture 31"/>
          <p:cNvPicPr>
            <a:picLocks noChangeAspect="1"/>
          </p:cNvPicPr>
          <p:nvPr/>
        </p:nvPicPr>
        <p:blipFill>
          <a:blip r:embed="rId9"/>
          <a:stretch>
            <a:fillRect/>
          </a:stretch>
        </p:blipFill>
        <p:spPr>
          <a:xfrm>
            <a:off x="112695" y="1687836"/>
            <a:ext cx="494262" cy="674668"/>
          </a:xfrm>
          <a:prstGeom prst="rect">
            <a:avLst/>
          </a:prstGeom>
        </p:spPr>
      </p:pic>
      <p:sp>
        <p:nvSpPr>
          <p:cNvPr id="26" name="Multiplication Sign 25">
            <a:extLst>
              <a:ext uri="{FF2B5EF4-FFF2-40B4-BE49-F238E27FC236}">
                <a16:creationId xmlns:a16="http://schemas.microsoft.com/office/drawing/2014/main" id="{2D9052BD-8792-420F-9C88-E6A4F12C0E4B}"/>
              </a:ext>
            </a:extLst>
          </p:cNvPr>
          <p:cNvSpPr/>
          <p:nvPr/>
        </p:nvSpPr>
        <p:spPr>
          <a:xfrm>
            <a:off x="9833355" y="1292151"/>
            <a:ext cx="1809750" cy="741507"/>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88F8887-014D-42AA-9BBD-F6AC0B2E75BD}"/>
              </a:ext>
            </a:extLst>
          </p:cNvPr>
          <p:cNvSpPr txBox="1"/>
          <p:nvPr/>
        </p:nvSpPr>
        <p:spPr>
          <a:xfrm>
            <a:off x="9849627" y="2047151"/>
            <a:ext cx="2379797" cy="461665"/>
          </a:xfrm>
          <a:prstGeom prst="rect">
            <a:avLst/>
          </a:prstGeom>
          <a:noFill/>
        </p:spPr>
        <p:txBody>
          <a:bodyPr wrap="square" rtlCol="0">
            <a:spAutoFit/>
          </a:bodyPr>
          <a:lstStyle/>
          <a:p>
            <a:r>
              <a:rPr lang="en-US" sz="2400" b="1" dirty="0"/>
              <a:t>Partners!!!</a:t>
            </a:r>
          </a:p>
        </p:txBody>
      </p:sp>
    </p:spTree>
    <p:extLst>
      <p:ext uri="{BB962C8B-B14F-4D97-AF65-F5344CB8AC3E}">
        <p14:creationId xmlns:p14="http://schemas.microsoft.com/office/powerpoint/2010/main" val="59296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a:xfrm>
            <a:off x="7148270" y="5093139"/>
            <a:ext cx="370404" cy="35000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4962" y="5391711"/>
            <a:ext cx="322728" cy="33930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600993" y="5221277"/>
            <a:ext cx="352263" cy="34087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934" y="4417991"/>
            <a:ext cx="373765" cy="3394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593521" y="3982065"/>
            <a:ext cx="326112" cy="3613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76141" y="3961148"/>
            <a:ext cx="300083" cy="29039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74638"/>
            <a:ext cx="8229600" cy="487362"/>
          </a:xfrm>
        </p:spPr>
        <p:txBody>
          <a:bodyPr>
            <a:normAutofit fontScale="90000"/>
          </a:bodyPr>
          <a:lstStyle/>
          <a:p>
            <a:r>
              <a:rPr lang="en-US" dirty="0"/>
              <a:t>Celebrity </a:t>
            </a:r>
            <a:r>
              <a:rPr lang="en-US" dirty="0" err="1"/>
              <a:t>ip</a:t>
            </a:r>
            <a:r>
              <a:rPr lang="en-US" dirty="0"/>
              <a:t> bonds</a:t>
            </a:r>
          </a:p>
        </p:txBody>
      </p:sp>
      <p:sp>
        <p:nvSpPr>
          <p:cNvPr id="4" name="Oval 3"/>
          <p:cNvSpPr/>
          <p:nvPr/>
        </p:nvSpPr>
        <p:spPr>
          <a:xfrm>
            <a:off x="3895668" y="2245419"/>
            <a:ext cx="2047931" cy="1579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95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6843" y="2695276"/>
            <a:ext cx="2270895" cy="369332"/>
          </a:xfrm>
          <a:prstGeom prst="rect">
            <a:avLst/>
          </a:prstGeom>
          <a:noFill/>
        </p:spPr>
        <p:txBody>
          <a:bodyPr wrap="square" rtlCol="0">
            <a:spAutoFit/>
          </a:bodyPr>
          <a:lstStyle/>
          <a:p>
            <a:pPr algn="ctr"/>
            <a:r>
              <a:rPr lang="en-US" b="1" dirty="0"/>
              <a:t>Creative Work</a:t>
            </a:r>
          </a:p>
        </p:txBody>
      </p:sp>
      <p:sp>
        <p:nvSpPr>
          <p:cNvPr id="8" name="TextBox 7"/>
          <p:cNvSpPr txBox="1"/>
          <p:nvPr/>
        </p:nvSpPr>
        <p:spPr>
          <a:xfrm>
            <a:off x="2989201" y="4804559"/>
            <a:ext cx="2188608" cy="954107"/>
          </a:xfrm>
          <a:prstGeom prst="rect">
            <a:avLst/>
          </a:prstGeom>
          <a:noFill/>
        </p:spPr>
        <p:txBody>
          <a:bodyPr wrap="square" rtlCol="0">
            <a:spAutoFit/>
          </a:bodyPr>
          <a:lstStyle/>
          <a:p>
            <a:pPr algn="ctr"/>
            <a:r>
              <a:rPr lang="en-US" sz="2800" b="1" dirty="0"/>
              <a:t>Creative Artist</a:t>
            </a:r>
          </a:p>
        </p:txBody>
      </p:sp>
      <p:sp>
        <p:nvSpPr>
          <p:cNvPr id="9" name="TextBox 8"/>
          <p:cNvSpPr txBox="1"/>
          <p:nvPr/>
        </p:nvSpPr>
        <p:spPr>
          <a:xfrm>
            <a:off x="7772400" y="3670012"/>
            <a:ext cx="1828800" cy="584775"/>
          </a:xfrm>
          <a:prstGeom prst="rect">
            <a:avLst/>
          </a:prstGeom>
          <a:noFill/>
        </p:spPr>
        <p:txBody>
          <a:bodyPr wrap="square" rtlCol="0">
            <a:spAutoFit/>
          </a:bodyPr>
          <a:lstStyle/>
          <a:p>
            <a:pPr algn="ctr"/>
            <a:r>
              <a:rPr lang="en-US" sz="3200" b="1" dirty="0"/>
              <a:t>SPV</a:t>
            </a:r>
          </a:p>
        </p:txBody>
      </p:sp>
      <p:cxnSp>
        <p:nvCxnSpPr>
          <p:cNvPr id="11" name="Straight Arrow Connector 10"/>
          <p:cNvCxnSpPr/>
          <p:nvPr/>
        </p:nvCxnSpPr>
        <p:spPr>
          <a:xfrm>
            <a:off x="2982396" y="3848557"/>
            <a:ext cx="370404" cy="79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49627" y="1375358"/>
            <a:ext cx="2379797" cy="461665"/>
          </a:xfrm>
          <a:prstGeom prst="rect">
            <a:avLst/>
          </a:prstGeom>
          <a:noFill/>
        </p:spPr>
        <p:txBody>
          <a:bodyPr wrap="square" rtlCol="0">
            <a:spAutoFit/>
          </a:bodyPr>
          <a:lstStyle/>
          <a:p>
            <a:r>
              <a:rPr lang="en-US" sz="2400" b="1" dirty="0"/>
              <a:t>Bondholders</a:t>
            </a:r>
          </a:p>
        </p:txBody>
      </p:sp>
      <p:sp>
        <p:nvSpPr>
          <p:cNvPr id="17" name="Content Placeholder 16"/>
          <p:cNvSpPr txBox="1">
            <a:spLocks noGrp="1"/>
          </p:cNvSpPr>
          <p:nvPr>
            <p:ph idx="1"/>
          </p:nvPr>
        </p:nvSpPr>
        <p:spPr>
          <a:xfrm>
            <a:off x="1981200" y="962750"/>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8382001"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5257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47171" y="1005030"/>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2438400"/>
            <a:ext cx="762000" cy="377320"/>
          </a:xfrm>
          <a:prstGeom prst="rect">
            <a:avLst/>
          </a:prstGeom>
          <a:noFill/>
        </p:spPr>
        <p:txBody>
          <a:bodyPr wrap="square" rtlCol="0">
            <a:spAutoFit/>
          </a:bodyPr>
          <a:lstStyle/>
          <a:p>
            <a:r>
              <a:rPr lang="en-US" dirty="0"/>
              <a:t>ABS</a:t>
            </a:r>
          </a:p>
        </p:txBody>
      </p:sp>
      <p:sp>
        <p:nvSpPr>
          <p:cNvPr id="14" name="TextBox 13"/>
          <p:cNvSpPr txBox="1"/>
          <p:nvPr/>
        </p:nvSpPr>
        <p:spPr>
          <a:xfrm>
            <a:off x="5334000" y="4419600"/>
            <a:ext cx="996462" cy="369332"/>
          </a:xfrm>
          <a:prstGeom prst="rect">
            <a:avLst/>
          </a:prstGeom>
          <a:noFill/>
        </p:spPr>
        <p:txBody>
          <a:bodyPr wrap="square" rtlCol="0">
            <a:spAutoFit/>
          </a:bodyPr>
          <a:lstStyle/>
          <a:p>
            <a:pPr algn="ctr"/>
            <a:r>
              <a:rPr lang="en-US" dirty="0"/>
              <a:t>$$$</a:t>
            </a:r>
          </a:p>
        </p:txBody>
      </p:sp>
      <p:pic>
        <p:nvPicPr>
          <p:cNvPr id="3" name="Picture 2"/>
          <p:cNvPicPr>
            <a:picLocks noChangeAspect="1"/>
          </p:cNvPicPr>
          <p:nvPr/>
        </p:nvPicPr>
        <p:blipFill>
          <a:blip r:embed="rId3"/>
          <a:stretch>
            <a:fillRect/>
          </a:stretch>
        </p:blipFill>
        <p:spPr>
          <a:xfrm>
            <a:off x="1507465" y="2277984"/>
            <a:ext cx="2174617" cy="1604225"/>
          </a:xfrm>
          <a:prstGeom prst="rect">
            <a:avLst/>
          </a:prstGeom>
        </p:spPr>
      </p:pic>
      <p:pic>
        <p:nvPicPr>
          <p:cNvPr id="10" name="Picture 9"/>
          <p:cNvPicPr>
            <a:picLocks noChangeAspect="1"/>
          </p:cNvPicPr>
          <p:nvPr/>
        </p:nvPicPr>
        <p:blipFill>
          <a:blip r:embed="rId3"/>
          <a:stretch>
            <a:fillRect/>
          </a:stretch>
        </p:blipFill>
        <p:spPr>
          <a:xfrm>
            <a:off x="612709" y="4504230"/>
            <a:ext cx="2130490" cy="1571672"/>
          </a:xfrm>
          <a:prstGeom prst="rect">
            <a:avLst/>
          </a:prstGeom>
        </p:spPr>
      </p:pic>
      <p:sp>
        <p:nvSpPr>
          <p:cNvPr id="16" name="Rectangle 15"/>
          <p:cNvSpPr/>
          <p:nvPr/>
        </p:nvSpPr>
        <p:spPr>
          <a:xfrm>
            <a:off x="1686517" y="2857465"/>
            <a:ext cx="1757725" cy="369332"/>
          </a:xfrm>
          <a:prstGeom prst="rect">
            <a:avLst/>
          </a:prstGeom>
        </p:spPr>
        <p:txBody>
          <a:bodyPr wrap="none">
            <a:spAutoFit/>
          </a:bodyPr>
          <a:lstStyle/>
          <a:p>
            <a:pPr algn="ctr"/>
            <a:r>
              <a:rPr lang="en-US" b="1" dirty="0"/>
              <a:t>Creative Work</a:t>
            </a:r>
          </a:p>
        </p:txBody>
      </p:sp>
      <p:sp>
        <p:nvSpPr>
          <p:cNvPr id="18" name="Rectangle 17"/>
          <p:cNvSpPr/>
          <p:nvPr/>
        </p:nvSpPr>
        <p:spPr>
          <a:xfrm>
            <a:off x="799095" y="5105400"/>
            <a:ext cx="1757725" cy="369332"/>
          </a:xfrm>
          <a:prstGeom prst="rect">
            <a:avLst/>
          </a:prstGeom>
        </p:spPr>
        <p:txBody>
          <a:bodyPr wrap="none">
            <a:spAutoFit/>
          </a:bodyPr>
          <a:lstStyle/>
          <a:p>
            <a:pPr algn="ctr"/>
            <a:r>
              <a:rPr lang="en-US" b="1" dirty="0"/>
              <a:t>Creative Work</a:t>
            </a:r>
          </a:p>
        </p:txBody>
      </p:sp>
      <p:cxnSp>
        <p:nvCxnSpPr>
          <p:cNvPr id="33" name="Straight Arrow Connector 32"/>
          <p:cNvCxnSpPr/>
          <p:nvPr/>
        </p:nvCxnSpPr>
        <p:spPr>
          <a:xfrm flipH="1">
            <a:off x="4382627" y="3824950"/>
            <a:ext cx="227248" cy="59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99721" y="4788932"/>
            <a:ext cx="482675" cy="10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201126" y="2491289"/>
            <a:ext cx="434734" cy="369332"/>
          </a:xfrm>
          <a:prstGeom prst="rect">
            <a:avLst/>
          </a:prstGeom>
        </p:spPr>
        <p:txBody>
          <a:bodyPr wrap="none">
            <a:spAutoFit/>
          </a:bodyPr>
          <a:lstStyle/>
          <a:p>
            <a:r>
              <a:rPr lang="en-US" dirty="0"/>
              <a:t>$$</a:t>
            </a:r>
          </a:p>
        </p:txBody>
      </p:sp>
      <p:cxnSp>
        <p:nvCxnSpPr>
          <p:cNvPr id="41" name="Straight Arrow Connector 40"/>
          <p:cNvCxnSpPr/>
          <p:nvPr/>
        </p:nvCxnSpPr>
        <p:spPr>
          <a:xfrm flipH="1">
            <a:off x="8933280" y="2635743"/>
            <a:ext cx="166406" cy="33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4"/>
          <a:stretch>
            <a:fillRect/>
          </a:stretch>
        </p:blipFill>
        <p:spPr>
          <a:xfrm>
            <a:off x="3117237" y="3878495"/>
            <a:ext cx="438950" cy="493819"/>
          </a:xfrm>
          <a:prstGeom prst="rect">
            <a:avLst/>
          </a:prstGeom>
        </p:spPr>
      </p:pic>
      <p:pic>
        <p:nvPicPr>
          <p:cNvPr id="49" name="Picture 48"/>
          <p:cNvPicPr>
            <a:picLocks noChangeAspect="1"/>
          </p:cNvPicPr>
          <p:nvPr/>
        </p:nvPicPr>
        <p:blipFill>
          <a:blip r:embed="rId4"/>
          <a:stretch>
            <a:fillRect/>
          </a:stretch>
        </p:blipFill>
        <p:spPr>
          <a:xfrm>
            <a:off x="4557337" y="3939668"/>
            <a:ext cx="438950" cy="493819"/>
          </a:xfrm>
          <a:prstGeom prst="rect">
            <a:avLst/>
          </a:prstGeom>
        </p:spPr>
      </p:pic>
      <p:pic>
        <p:nvPicPr>
          <p:cNvPr id="50" name="Picture 49"/>
          <p:cNvPicPr>
            <a:picLocks noChangeAspect="1"/>
          </p:cNvPicPr>
          <p:nvPr/>
        </p:nvPicPr>
        <p:blipFill>
          <a:blip r:embed="rId4"/>
          <a:stretch>
            <a:fillRect/>
          </a:stretch>
        </p:blipFill>
        <p:spPr>
          <a:xfrm>
            <a:off x="2324342" y="4356043"/>
            <a:ext cx="438950" cy="493819"/>
          </a:xfrm>
          <a:prstGeom prst="rect">
            <a:avLst/>
          </a:prstGeom>
        </p:spPr>
      </p:pic>
      <p:cxnSp>
        <p:nvCxnSpPr>
          <p:cNvPr id="55" name="Straight Arrow Connector 54"/>
          <p:cNvCxnSpPr>
            <a:endCxn id="6" idx="3"/>
          </p:cNvCxnSpPr>
          <p:nvPr/>
        </p:nvCxnSpPr>
        <p:spPr>
          <a:xfrm flipV="1">
            <a:off x="5257800" y="4662860"/>
            <a:ext cx="2513014" cy="89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4"/>
          <a:stretch>
            <a:fillRect/>
          </a:stretch>
        </p:blipFill>
        <p:spPr>
          <a:xfrm>
            <a:off x="6557649" y="5144802"/>
            <a:ext cx="438950" cy="493819"/>
          </a:xfrm>
          <a:prstGeom prst="rect">
            <a:avLst/>
          </a:prstGeom>
        </p:spPr>
      </p:pic>
      <p:pic>
        <p:nvPicPr>
          <p:cNvPr id="59" name="Picture 58"/>
          <p:cNvPicPr>
            <a:picLocks noChangeAspect="1"/>
          </p:cNvPicPr>
          <p:nvPr/>
        </p:nvPicPr>
        <p:blipFill>
          <a:blip r:embed="rId4"/>
          <a:stretch>
            <a:fillRect/>
          </a:stretch>
        </p:blipFill>
        <p:spPr>
          <a:xfrm>
            <a:off x="6048649" y="5348660"/>
            <a:ext cx="438950" cy="493819"/>
          </a:xfrm>
          <a:prstGeom prst="rect">
            <a:avLst/>
          </a:prstGeom>
        </p:spPr>
      </p:pic>
      <p:pic>
        <p:nvPicPr>
          <p:cNvPr id="61" name="Picture 60"/>
          <p:cNvPicPr>
            <a:picLocks noChangeAspect="1"/>
          </p:cNvPicPr>
          <p:nvPr/>
        </p:nvPicPr>
        <p:blipFill>
          <a:blip r:embed="rId4"/>
          <a:stretch>
            <a:fillRect/>
          </a:stretch>
        </p:blipFill>
        <p:spPr>
          <a:xfrm>
            <a:off x="7134061" y="5024423"/>
            <a:ext cx="438950" cy="493819"/>
          </a:xfrm>
          <a:prstGeom prst="rect">
            <a:avLst/>
          </a:prstGeom>
        </p:spPr>
      </p:pic>
      <p:sp>
        <p:nvSpPr>
          <p:cNvPr id="2048" name="Rectangle 2047"/>
          <p:cNvSpPr/>
          <p:nvPr/>
        </p:nvSpPr>
        <p:spPr>
          <a:xfrm>
            <a:off x="4066396" y="3827502"/>
            <a:ext cx="434734" cy="369332"/>
          </a:xfrm>
          <a:prstGeom prst="rect">
            <a:avLst/>
          </a:prstGeom>
        </p:spPr>
        <p:txBody>
          <a:bodyPr wrap="none">
            <a:spAutoFit/>
          </a:bodyPr>
          <a:lstStyle/>
          <a:p>
            <a:r>
              <a:rPr lang="en-US" dirty="0"/>
              <a:t>$$</a:t>
            </a:r>
          </a:p>
        </p:txBody>
      </p:sp>
      <p:cxnSp>
        <p:nvCxnSpPr>
          <p:cNvPr id="2050" name="Straight Arrow Connector 2049"/>
          <p:cNvCxnSpPr>
            <a:stCxn id="5" idx="0"/>
          </p:cNvCxnSpPr>
          <p:nvPr/>
        </p:nvCxnSpPr>
        <p:spPr>
          <a:xfrm flipV="1">
            <a:off x="4076700" y="3749712"/>
            <a:ext cx="281362" cy="669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3" name="Straight Arrow Connector 2052"/>
          <p:cNvCxnSpPr>
            <a:stCxn id="5" idx="1"/>
          </p:cNvCxnSpPr>
          <p:nvPr/>
        </p:nvCxnSpPr>
        <p:spPr>
          <a:xfrm flipH="1" flipV="1">
            <a:off x="2763291" y="3878495"/>
            <a:ext cx="478245" cy="79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4" name="Rectangle 2053"/>
          <p:cNvSpPr/>
          <p:nvPr/>
        </p:nvSpPr>
        <p:spPr>
          <a:xfrm>
            <a:off x="2730699" y="4038936"/>
            <a:ext cx="434734" cy="369332"/>
          </a:xfrm>
          <a:prstGeom prst="rect">
            <a:avLst/>
          </a:prstGeom>
        </p:spPr>
        <p:txBody>
          <a:bodyPr wrap="none">
            <a:spAutoFit/>
          </a:bodyPr>
          <a:lstStyle/>
          <a:p>
            <a:r>
              <a:rPr lang="en-US" dirty="0"/>
              <a:t>$$</a:t>
            </a:r>
          </a:p>
        </p:txBody>
      </p:sp>
      <p:cxnSp>
        <p:nvCxnSpPr>
          <p:cNvPr id="2056" name="Straight Arrow Connector 2055"/>
          <p:cNvCxnSpPr/>
          <p:nvPr/>
        </p:nvCxnSpPr>
        <p:spPr>
          <a:xfrm flipH="1" flipV="1">
            <a:off x="2491163" y="5787910"/>
            <a:ext cx="626074" cy="5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7" name="Rectangle 2056"/>
          <p:cNvSpPr/>
          <p:nvPr/>
        </p:nvSpPr>
        <p:spPr>
          <a:xfrm>
            <a:off x="2572145" y="5613983"/>
            <a:ext cx="434734" cy="369332"/>
          </a:xfrm>
          <a:prstGeom prst="rect">
            <a:avLst/>
          </a:prstGeom>
        </p:spPr>
        <p:txBody>
          <a:bodyPr wrap="none">
            <a:spAutoFit/>
          </a:bodyPr>
          <a:lstStyle/>
          <a:p>
            <a:r>
              <a:rPr lang="en-US" dirty="0"/>
              <a:t>$$</a:t>
            </a:r>
          </a:p>
        </p:txBody>
      </p:sp>
      <p:cxnSp>
        <p:nvCxnSpPr>
          <p:cNvPr id="2059" name="Straight Arrow Connector 2058"/>
          <p:cNvCxnSpPr/>
          <p:nvPr/>
        </p:nvCxnSpPr>
        <p:spPr>
          <a:xfrm flipV="1">
            <a:off x="178551" y="1942424"/>
            <a:ext cx="0" cy="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2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a:xfrm>
            <a:off x="7148270" y="5093139"/>
            <a:ext cx="370404" cy="35000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94962" y="5391711"/>
            <a:ext cx="322728" cy="33930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600993" y="5221277"/>
            <a:ext cx="352263" cy="34087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934" y="4417991"/>
            <a:ext cx="373765" cy="3394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593521" y="3982065"/>
            <a:ext cx="326112" cy="3613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76141" y="3961148"/>
            <a:ext cx="300083" cy="29039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74638"/>
            <a:ext cx="8229600" cy="487362"/>
          </a:xfrm>
        </p:spPr>
        <p:txBody>
          <a:bodyPr>
            <a:normAutofit fontScale="90000"/>
          </a:bodyPr>
          <a:lstStyle/>
          <a:p>
            <a:r>
              <a:rPr lang="en-US" dirty="0"/>
              <a:t>BOWIE BONDS</a:t>
            </a:r>
          </a:p>
        </p:txBody>
      </p:sp>
      <p:sp>
        <p:nvSpPr>
          <p:cNvPr id="4" name="Oval 3"/>
          <p:cNvSpPr/>
          <p:nvPr/>
        </p:nvSpPr>
        <p:spPr>
          <a:xfrm>
            <a:off x="3895668" y="2245419"/>
            <a:ext cx="2047931" cy="1579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95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6843" y="2695276"/>
            <a:ext cx="2270895" cy="369332"/>
          </a:xfrm>
          <a:prstGeom prst="rect">
            <a:avLst/>
          </a:prstGeom>
          <a:noFill/>
        </p:spPr>
        <p:txBody>
          <a:bodyPr wrap="square" rtlCol="0">
            <a:spAutoFit/>
          </a:bodyPr>
          <a:lstStyle/>
          <a:p>
            <a:pPr algn="ctr"/>
            <a:r>
              <a:rPr lang="en-US" b="1" dirty="0"/>
              <a:t>Creative Work</a:t>
            </a:r>
          </a:p>
        </p:txBody>
      </p:sp>
      <p:sp>
        <p:nvSpPr>
          <p:cNvPr id="9" name="TextBox 8"/>
          <p:cNvSpPr txBox="1"/>
          <p:nvPr/>
        </p:nvSpPr>
        <p:spPr>
          <a:xfrm>
            <a:off x="7772400" y="3670012"/>
            <a:ext cx="1828800" cy="584775"/>
          </a:xfrm>
          <a:prstGeom prst="rect">
            <a:avLst/>
          </a:prstGeom>
          <a:noFill/>
        </p:spPr>
        <p:txBody>
          <a:bodyPr wrap="square" rtlCol="0">
            <a:spAutoFit/>
          </a:bodyPr>
          <a:lstStyle/>
          <a:p>
            <a:pPr algn="ctr"/>
            <a:r>
              <a:rPr lang="en-US" sz="3200" b="1" dirty="0"/>
              <a:t>SPV</a:t>
            </a:r>
          </a:p>
        </p:txBody>
      </p:sp>
      <p:cxnSp>
        <p:nvCxnSpPr>
          <p:cNvPr id="11" name="Straight Arrow Connector 10"/>
          <p:cNvCxnSpPr/>
          <p:nvPr/>
        </p:nvCxnSpPr>
        <p:spPr>
          <a:xfrm>
            <a:off x="2982396" y="3848557"/>
            <a:ext cx="370404" cy="79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49627" y="1375358"/>
            <a:ext cx="2379797" cy="461665"/>
          </a:xfrm>
          <a:prstGeom prst="rect">
            <a:avLst/>
          </a:prstGeom>
          <a:noFill/>
        </p:spPr>
        <p:txBody>
          <a:bodyPr wrap="square" rtlCol="0">
            <a:spAutoFit/>
          </a:bodyPr>
          <a:lstStyle/>
          <a:p>
            <a:r>
              <a:rPr lang="en-US" sz="2400" b="1" dirty="0"/>
              <a:t>Bondholders</a:t>
            </a:r>
          </a:p>
        </p:txBody>
      </p:sp>
      <p:sp>
        <p:nvSpPr>
          <p:cNvPr id="17" name="Content Placeholder 16"/>
          <p:cNvSpPr txBox="1">
            <a:spLocks noGrp="1"/>
          </p:cNvSpPr>
          <p:nvPr>
            <p:ph idx="1"/>
          </p:nvPr>
        </p:nvSpPr>
        <p:spPr>
          <a:xfrm>
            <a:off x="1981200" y="962750"/>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8382001"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5257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47171" y="1005030"/>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2438400"/>
            <a:ext cx="762000" cy="377320"/>
          </a:xfrm>
          <a:prstGeom prst="rect">
            <a:avLst/>
          </a:prstGeom>
          <a:noFill/>
        </p:spPr>
        <p:txBody>
          <a:bodyPr wrap="square" rtlCol="0">
            <a:spAutoFit/>
          </a:bodyPr>
          <a:lstStyle/>
          <a:p>
            <a:r>
              <a:rPr lang="en-US" dirty="0"/>
              <a:t>ABS</a:t>
            </a:r>
          </a:p>
        </p:txBody>
      </p:sp>
      <p:sp>
        <p:nvSpPr>
          <p:cNvPr id="14" name="TextBox 13"/>
          <p:cNvSpPr txBox="1"/>
          <p:nvPr/>
        </p:nvSpPr>
        <p:spPr>
          <a:xfrm>
            <a:off x="5334000" y="4419600"/>
            <a:ext cx="996462" cy="369332"/>
          </a:xfrm>
          <a:prstGeom prst="rect">
            <a:avLst/>
          </a:prstGeom>
          <a:noFill/>
        </p:spPr>
        <p:txBody>
          <a:bodyPr wrap="square" rtlCol="0">
            <a:spAutoFit/>
          </a:bodyPr>
          <a:lstStyle/>
          <a:p>
            <a:pPr algn="ctr"/>
            <a:r>
              <a:rPr lang="en-US"/>
              <a:t>$$$</a:t>
            </a:r>
            <a:endParaRPr lang="en-US" dirty="0"/>
          </a:p>
        </p:txBody>
      </p:sp>
      <p:pic>
        <p:nvPicPr>
          <p:cNvPr id="3" name="Picture 2"/>
          <p:cNvPicPr>
            <a:picLocks noChangeAspect="1"/>
          </p:cNvPicPr>
          <p:nvPr/>
        </p:nvPicPr>
        <p:blipFill>
          <a:blip r:embed="rId3"/>
          <a:stretch>
            <a:fillRect/>
          </a:stretch>
        </p:blipFill>
        <p:spPr>
          <a:xfrm>
            <a:off x="1507465" y="2277984"/>
            <a:ext cx="2174617" cy="1604225"/>
          </a:xfrm>
          <a:prstGeom prst="rect">
            <a:avLst/>
          </a:prstGeom>
        </p:spPr>
      </p:pic>
      <p:pic>
        <p:nvPicPr>
          <p:cNvPr id="10" name="Picture 9"/>
          <p:cNvPicPr>
            <a:picLocks noChangeAspect="1"/>
          </p:cNvPicPr>
          <p:nvPr/>
        </p:nvPicPr>
        <p:blipFill>
          <a:blip r:embed="rId3"/>
          <a:stretch>
            <a:fillRect/>
          </a:stretch>
        </p:blipFill>
        <p:spPr>
          <a:xfrm>
            <a:off x="612709" y="4504230"/>
            <a:ext cx="2130490" cy="1571672"/>
          </a:xfrm>
          <a:prstGeom prst="rect">
            <a:avLst/>
          </a:prstGeom>
        </p:spPr>
      </p:pic>
      <p:sp>
        <p:nvSpPr>
          <p:cNvPr id="16" name="Rectangle 15"/>
          <p:cNvSpPr/>
          <p:nvPr/>
        </p:nvSpPr>
        <p:spPr>
          <a:xfrm>
            <a:off x="1686517" y="2857465"/>
            <a:ext cx="1757725" cy="369332"/>
          </a:xfrm>
          <a:prstGeom prst="rect">
            <a:avLst/>
          </a:prstGeom>
        </p:spPr>
        <p:txBody>
          <a:bodyPr wrap="none">
            <a:spAutoFit/>
          </a:bodyPr>
          <a:lstStyle/>
          <a:p>
            <a:pPr algn="ctr"/>
            <a:r>
              <a:rPr lang="en-US" b="1" dirty="0"/>
              <a:t>Creative Work</a:t>
            </a:r>
          </a:p>
        </p:txBody>
      </p:sp>
      <p:sp>
        <p:nvSpPr>
          <p:cNvPr id="18" name="Rectangle 17"/>
          <p:cNvSpPr/>
          <p:nvPr/>
        </p:nvSpPr>
        <p:spPr>
          <a:xfrm>
            <a:off x="799095" y="5105400"/>
            <a:ext cx="1757725" cy="369332"/>
          </a:xfrm>
          <a:prstGeom prst="rect">
            <a:avLst/>
          </a:prstGeom>
        </p:spPr>
        <p:txBody>
          <a:bodyPr wrap="none">
            <a:spAutoFit/>
          </a:bodyPr>
          <a:lstStyle/>
          <a:p>
            <a:pPr algn="ctr"/>
            <a:r>
              <a:rPr lang="en-US" b="1" dirty="0"/>
              <a:t>Creative Work</a:t>
            </a:r>
          </a:p>
        </p:txBody>
      </p:sp>
      <p:cxnSp>
        <p:nvCxnSpPr>
          <p:cNvPr id="33" name="Straight Arrow Connector 32"/>
          <p:cNvCxnSpPr/>
          <p:nvPr/>
        </p:nvCxnSpPr>
        <p:spPr>
          <a:xfrm flipH="1">
            <a:off x="4382627" y="3824950"/>
            <a:ext cx="227248" cy="59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99721" y="4788932"/>
            <a:ext cx="482675" cy="10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201126" y="2491289"/>
            <a:ext cx="434734" cy="369332"/>
          </a:xfrm>
          <a:prstGeom prst="rect">
            <a:avLst/>
          </a:prstGeom>
        </p:spPr>
        <p:txBody>
          <a:bodyPr wrap="none">
            <a:spAutoFit/>
          </a:bodyPr>
          <a:lstStyle/>
          <a:p>
            <a:r>
              <a:rPr lang="en-US" dirty="0"/>
              <a:t>$$</a:t>
            </a:r>
          </a:p>
        </p:txBody>
      </p:sp>
      <p:cxnSp>
        <p:nvCxnSpPr>
          <p:cNvPr id="41" name="Straight Arrow Connector 40"/>
          <p:cNvCxnSpPr/>
          <p:nvPr/>
        </p:nvCxnSpPr>
        <p:spPr>
          <a:xfrm flipH="1">
            <a:off x="8933280" y="2635743"/>
            <a:ext cx="166406" cy="33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4"/>
          <a:stretch>
            <a:fillRect/>
          </a:stretch>
        </p:blipFill>
        <p:spPr>
          <a:xfrm>
            <a:off x="3117237" y="3878495"/>
            <a:ext cx="438950" cy="493819"/>
          </a:xfrm>
          <a:prstGeom prst="rect">
            <a:avLst/>
          </a:prstGeom>
        </p:spPr>
      </p:pic>
      <p:pic>
        <p:nvPicPr>
          <p:cNvPr id="49" name="Picture 48"/>
          <p:cNvPicPr>
            <a:picLocks noChangeAspect="1"/>
          </p:cNvPicPr>
          <p:nvPr/>
        </p:nvPicPr>
        <p:blipFill>
          <a:blip r:embed="rId4"/>
          <a:stretch>
            <a:fillRect/>
          </a:stretch>
        </p:blipFill>
        <p:spPr>
          <a:xfrm>
            <a:off x="4557337" y="3939668"/>
            <a:ext cx="438950" cy="493819"/>
          </a:xfrm>
          <a:prstGeom prst="rect">
            <a:avLst/>
          </a:prstGeom>
        </p:spPr>
      </p:pic>
      <p:pic>
        <p:nvPicPr>
          <p:cNvPr id="50" name="Picture 49"/>
          <p:cNvPicPr>
            <a:picLocks noChangeAspect="1"/>
          </p:cNvPicPr>
          <p:nvPr/>
        </p:nvPicPr>
        <p:blipFill>
          <a:blip r:embed="rId4"/>
          <a:stretch>
            <a:fillRect/>
          </a:stretch>
        </p:blipFill>
        <p:spPr>
          <a:xfrm>
            <a:off x="2324342" y="4356043"/>
            <a:ext cx="438950" cy="493819"/>
          </a:xfrm>
          <a:prstGeom prst="rect">
            <a:avLst/>
          </a:prstGeom>
        </p:spPr>
      </p:pic>
      <p:cxnSp>
        <p:nvCxnSpPr>
          <p:cNvPr id="55" name="Straight Arrow Connector 54"/>
          <p:cNvCxnSpPr>
            <a:endCxn id="6" idx="3"/>
          </p:cNvCxnSpPr>
          <p:nvPr/>
        </p:nvCxnSpPr>
        <p:spPr>
          <a:xfrm flipV="1">
            <a:off x="5257800" y="4662860"/>
            <a:ext cx="2513014" cy="89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4"/>
          <a:stretch>
            <a:fillRect/>
          </a:stretch>
        </p:blipFill>
        <p:spPr>
          <a:xfrm>
            <a:off x="6557649" y="5144802"/>
            <a:ext cx="438950" cy="493819"/>
          </a:xfrm>
          <a:prstGeom prst="rect">
            <a:avLst/>
          </a:prstGeom>
        </p:spPr>
      </p:pic>
      <p:pic>
        <p:nvPicPr>
          <p:cNvPr id="59" name="Picture 58"/>
          <p:cNvPicPr>
            <a:picLocks noChangeAspect="1"/>
          </p:cNvPicPr>
          <p:nvPr/>
        </p:nvPicPr>
        <p:blipFill>
          <a:blip r:embed="rId4"/>
          <a:stretch>
            <a:fillRect/>
          </a:stretch>
        </p:blipFill>
        <p:spPr>
          <a:xfrm>
            <a:off x="6048649" y="5348660"/>
            <a:ext cx="438950" cy="493819"/>
          </a:xfrm>
          <a:prstGeom prst="rect">
            <a:avLst/>
          </a:prstGeom>
        </p:spPr>
      </p:pic>
      <p:pic>
        <p:nvPicPr>
          <p:cNvPr id="61" name="Picture 60"/>
          <p:cNvPicPr>
            <a:picLocks noChangeAspect="1"/>
          </p:cNvPicPr>
          <p:nvPr/>
        </p:nvPicPr>
        <p:blipFill>
          <a:blip r:embed="rId4"/>
          <a:stretch>
            <a:fillRect/>
          </a:stretch>
        </p:blipFill>
        <p:spPr>
          <a:xfrm>
            <a:off x="7134061" y="5024423"/>
            <a:ext cx="438950" cy="493819"/>
          </a:xfrm>
          <a:prstGeom prst="rect">
            <a:avLst/>
          </a:prstGeom>
        </p:spPr>
      </p:pic>
      <p:sp>
        <p:nvSpPr>
          <p:cNvPr id="2048" name="Rectangle 2047"/>
          <p:cNvSpPr/>
          <p:nvPr/>
        </p:nvSpPr>
        <p:spPr>
          <a:xfrm>
            <a:off x="4066396" y="3827502"/>
            <a:ext cx="434734" cy="369332"/>
          </a:xfrm>
          <a:prstGeom prst="rect">
            <a:avLst/>
          </a:prstGeom>
        </p:spPr>
        <p:txBody>
          <a:bodyPr wrap="none">
            <a:spAutoFit/>
          </a:bodyPr>
          <a:lstStyle/>
          <a:p>
            <a:r>
              <a:rPr lang="en-US" dirty="0"/>
              <a:t>$$</a:t>
            </a:r>
          </a:p>
        </p:txBody>
      </p:sp>
      <p:cxnSp>
        <p:nvCxnSpPr>
          <p:cNvPr id="2050" name="Straight Arrow Connector 2049"/>
          <p:cNvCxnSpPr>
            <a:stCxn id="5" idx="0"/>
          </p:cNvCxnSpPr>
          <p:nvPr/>
        </p:nvCxnSpPr>
        <p:spPr>
          <a:xfrm flipV="1">
            <a:off x="4076700" y="3749712"/>
            <a:ext cx="281362" cy="669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3" name="Straight Arrow Connector 2052"/>
          <p:cNvCxnSpPr>
            <a:stCxn id="5" idx="1"/>
          </p:cNvCxnSpPr>
          <p:nvPr/>
        </p:nvCxnSpPr>
        <p:spPr>
          <a:xfrm flipH="1" flipV="1">
            <a:off x="2763291" y="3878495"/>
            <a:ext cx="478245" cy="79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4" name="Rectangle 2053"/>
          <p:cNvSpPr/>
          <p:nvPr/>
        </p:nvSpPr>
        <p:spPr>
          <a:xfrm>
            <a:off x="2730699" y="4038936"/>
            <a:ext cx="434734" cy="369332"/>
          </a:xfrm>
          <a:prstGeom prst="rect">
            <a:avLst/>
          </a:prstGeom>
        </p:spPr>
        <p:txBody>
          <a:bodyPr wrap="none">
            <a:spAutoFit/>
          </a:bodyPr>
          <a:lstStyle/>
          <a:p>
            <a:r>
              <a:rPr lang="en-US" dirty="0"/>
              <a:t>$$</a:t>
            </a:r>
          </a:p>
        </p:txBody>
      </p:sp>
      <p:cxnSp>
        <p:nvCxnSpPr>
          <p:cNvPr id="2056" name="Straight Arrow Connector 2055"/>
          <p:cNvCxnSpPr/>
          <p:nvPr/>
        </p:nvCxnSpPr>
        <p:spPr>
          <a:xfrm flipH="1" flipV="1">
            <a:off x="2491163" y="5787910"/>
            <a:ext cx="626074" cy="5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7" name="Rectangle 2056"/>
          <p:cNvSpPr/>
          <p:nvPr/>
        </p:nvSpPr>
        <p:spPr>
          <a:xfrm>
            <a:off x="2572145" y="5613983"/>
            <a:ext cx="434734" cy="369332"/>
          </a:xfrm>
          <a:prstGeom prst="rect">
            <a:avLst/>
          </a:prstGeom>
        </p:spPr>
        <p:txBody>
          <a:bodyPr wrap="none">
            <a:spAutoFit/>
          </a:bodyPr>
          <a:lstStyle/>
          <a:p>
            <a:r>
              <a:rPr lang="en-US" dirty="0"/>
              <a:t>$$</a:t>
            </a:r>
          </a:p>
        </p:txBody>
      </p:sp>
      <p:cxnSp>
        <p:nvCxnSpPr>
          <p:cNvPr id="2059" name="Straight Arrow Connector 2058"/>
          <p:cNvCxnSpPr/>
          <p:nvPr/>
        </p:nvCxnSpPr>
        <p:spPr>
          <a:xfrm flipV="1">
            <a:off x="178551" y="1942424"/>
            <a:ext cx="0" cy="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The Whole Story Behind David Bowie's $55 Million Wall Street Trailblaze |  Bill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7990" y="4604010"/>
            <a:ext cx="1810116" cy="120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3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7553092" y="3783160"/>
            <a:ext cx="280779" cy="3346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74638"/>
            <a:ext cx="8229600" cy="487362"/>
          </a:xfrm>
        </p:spPr>
        <p:txBody>
          <a:bodyPr>
            <a:normAutofit fontScale="90000"/>
          </a:bodyPr>
          <a:lstStyle/>
          <a:p>
            <a:r>
              <a:rPr lang="en-US" dirty="0"/>
              <a:t>Meltdown in </a:t>
            </a:r>
            <a:r>
              <a:rPr lang="en-US" dirty="0" err="1"/>
              <a:t>rmbs</a:t>
            </a:r>
            <a:r>
              <a:rPr lang="en-US" dirty="0"/>
              <a:t> market</a:t>
            </a:r>
          </a:p>
        </p:txBody>
      </p:sp>
      <p:sp>
        <p:nvSpPr>
          <p:cNvPr id="5" name="Oval 4"/>
          <p:cNvSpPr/>
          <p:nvPr/>
        </p:nvSpPr>
        <p:spPr>
          <a:xfrm>
            <a:off x="2895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82396" y="4818846"/>
            <a:ext cx="2188608" cy="954107"/>
          </a:xfrm>
          <a:prstGeom prst="rect">
            <a:avLst/>
          </a:prstGeom>
          <a:noFill/>
        </p:spPr>
        <p:txBody>
          <a:bodyPr wrap="square" rtlCol="0">
            <a:spAutoFit/>
          </a:bodyPr>
          <a:lstStyle/>
          <a:p>
            <a:pPr algn="ctr"/>
            <a:r>
              <a:rPr lang="en-US" sz="2800" b="1" dirty="0"/>
              <a:t>Mortgage Purchaser</a:t>
            </a:r>
          </a:p>
        </p:txBody>
      </p:sp>
      <p:sp>
        <p:nvSpPr>
          <p:cNvPr id="9" name="TextBox 8"/>
          <p:cNvSpPr txBox="1"/>
          <p:nvPr/>
        </p:nvSpPr>
        <p:spPr>
          <a:xfrm>
            <a:off x="7697694" y="3644490"/>
            <a:ext cx="1828800" cy="584775"/>
          </a:xfrm>
          <a:prstGeom prst="rect">
            <a:avLst/>
          </a:prstGeom>
          <a:noFill/>
        </p:spPr>
        <p:txBody>
          <a:bodyPr wrap="square" rtlCol="0">
            <a:spAutoFit/>
          </a:bodyPr>
          <a:lstStyle/>
          <a:p>
            <a:pPr algn="ctr"/>
            <a:r>
              <a:rPr lang="en-US" sz="3200" b="1" dirty="0"/>
              <a:t>SPV</a:t>
            </a:r>
          </a:p>
        </p:txBody>
      </p:sp>
      <p:sp>
        <p:nvSpPr>
          <p:cNvPr id="15" name="TextBox 14"/>
          <p:cNvSpPr txBox="1"/>
          <p:nvPr/>
        </p:nvSpPr>
        <p:spPr>
          <a:xfrm>
            <a:off x="10007582" y="1403854"/>
            <a:ext cx="2379797" cy="461665"/>
          </a:xfrm>
          <a:prstGeom prst="rect">
            <a:avLst/>
          </a:prstGeom>
          <a:noFill/>
        </p:spPr>
        <p:txBody>
          <a:bodyPr wrap="square" rtlCol="0">
            <a:spAutoFit/>
          </a:bodyPr>
          <a:lstStyle/>
          <a:p>
            <a:r>
              <a:rPr lang="en-US" sz="2400" b="1" dirty="0"/>
              <a:t>Bondholders</a:t>
            </a:r>
          </a:p>
        </p:txBody>
      </p:sp>
      <p:sp>
        <p:nvSpPr>
          <p:cNvPr id="17" name="Content Placeholder 16"/>
          <p:cNvSpPr txBox="1">
            <a:spLocks noGrp="1"/>
          </p:cNvSpPr>
          <p:nvPr>
            <p:ph idx="1"/>
          </p:nvPr>
        </p:nvSpPr>
        <p:spPr>
          <a:xfrm>
            <a:off x="1981200" y="962750"/>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8382001"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257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79217" y="956608"/>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2438400"/>
            <a:ext cx="762000" cy="377320"/>
          </a:xfrm>
          <a:prstGeom prst="rect">
            <a:avLst/>
          </a:prstGeom>
          <a:noFill/>
        </p:spPr>
        <p:txBody>
          <a:bodyPr wrap="square" rtlCol="0">
            <a:spAutoFit/>
          </a:bodyPr>
          <a:lstStyle/>
          <a:p>
            <a:r>
              <a:rPr lang="en-US" dirty="0"/>
              <a:t>RMBS</a:t>
            </a:r>
          </a:p>
        </p:txBody>
      </p:sp>
      <p:sp>
        <p:nvSpPr>
          <p:cNvPr id="14" name="TextBox 13"/>
          <p:cNvSpPr txBox="1"/>
          <p:nvPr/>
        </p:nvSpPr>
        <p:spPr>
          <a:xfrm>
            <a:off x="5334000" y="4419600"/>
            <a:ext cx="996462" cy="646331"/>
          </a:xfrm>
          <a:prstGeom prst="rect">
            <a:avLst/>
          </a:prstGeom>
          <a:noFill/>
        </p:spPr>
        <p:txBody>
          <a:bodyPr wrap="square" rtlCol="0">
            <a:spAutoFit/>
          </a:bodyPr>
          <a:lstStyle/>
          <a:p>
            <a:r>
              <a:rPr lang="en-US" dirty="0"/>
              <a:t>100%</a:t>
            </a:r>
          </a:p>
          <a:p>
            <a:r>
              <a:rPr lang="en-US" dirty="0"/>
              <a:t>shares</a:t>
            </a:r>
          </a:p>
        </p:txBody>
      </p:sp>
      <p:sp>
        <p:nvSpPr>
          <p:cNvPr id="23" name="Right Arrow 22"/>
          <p:cNvSpPr/>
          <p:nvPr/>
        </p:nvSpPr>
        <p:spPr>
          <a:xfrm rot="468507">
            <a:off x="4295112" y="3789778"/>
            <a:ext cx="3055905" cy="213987"/>
          </a:xfrm>
          <a:prstGeom prst="rightArrow">
            <a:avLst>
              <a:gd name="adj1" fmla="val 0"/>
              <a:gd name="adj2" fmla="val 50000"/>
            </a:avLst>
          </a:prstGeom>
          <a:solidFill>
            <a:schemeClr val="accent3">
              <a:lumMod val="40000"/>
              <a:lumOff val="60000"/>
            </a:schemeClr>
          </a:solidFill>
          <a:ln w="920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327" y="1299107"/>
            <a:ext cx="537882" cy="57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nvPicPr>
        <p:blipFill>
          <a:blip r:embed="rId3"/>
          <a:stretch>
            <a:fillRect/>
          </a:stretch>
        </p:blipFill>
        <p:spPr>
          <a:xfrm>
            <a:off x="3696631" y="2439998"/>
            <a:ext cx="437651" cy="469365"/>
          </a:xfrm>
          <a:prstGeom prst="rect">
            <a:avLst/>
          </a:prstGeom>
        </p:spPr>
      </p:pic>
      <p:pic>
        <p:nvPicPr>
          <p:cNvPr id="28" name="Picture 27"/>
          <p:cNvPicPr>
            <a:picLocks noChangeAspect="1"/>
          </p:cNvPicPr>
          <p:nvPr/>
        </p:nvPicPr>
        <p:blipFill>
          <a:blip r:embed="rId3"/>
          <a:stretch>
            <a:fillRect/>
          </a:stretch>
        </p:blipFill>
        <p:spPr>
          <a:xfrm>
            <a:off x="3414418" y="3394701"/>
            <a:ext cx="402391" cy="431550"/>
          </a:xfrm>
          <a:prstGeom prst="rect">
            <a:avLst/>
          </a:prstGeom>
        </p:spPr>
      </p:pic>
      <p:pic>
        <p:nvPicPr>
          <p:cNvPr id="29" name="Picture 28"/>
          <p:cNvPicPr>
            <a:picLocks noChangeAspect="1"/>
          </p:cNvPicPr>
          <p:nvPr/>
        </p:nvPicPr>
        <p:blipFill>
          <a:blip r:embed="rId4"/>
          <a:stretch>
            <a:fillRect/>
          </a:stretch>
        </p:blipFill>
        <p:spPr>
          <a:xfrm>
            <a:off x="4061330" y="845543"/>
            <a:ext cx="407976" cy="749955"/>
          </a:xfrm>
          <a:prstGeom prst="rect">
            <a:avLst/>
          </a:prstGeom>
        </p:spPr>
      </p:pic>
      <p:pic>
        <p:nvPicPr>
          <p:cNvPr id="30" name="Picture 29"/>
          <p:cNvPicPr>
            <a:picLocks noChangeAspect="1"/>
          </p:cNvPicPr>
          <p:nvPr/>
        </p:nvPicPr>
        <p:blipFill>
          <a:blip r:embed="rId5"/>
          <a:stretch>
            <a:fillRect/>
          </a:stretch>
        </p:blipFill>
        <p:spPr>
          <a:xfrm>
            <a:off x="3145352" y="2040764"/>
            <a:ext cx="514188" cy="689899"/>
          </a:xfrm>
          <a:prstGeom prst="rect">
            <a:avLst/>
          </a:prstGeom>
        </p:spPr>
      </p:pic>
      <p:pic>
        <p:nvPicPr>
          <p:cNvPr id="31" name="Picture 30"/>
          <p:cNvPicPr>
            <a:picLocks noChangeAspect="1"/>
          </p:cNvPicPr>
          <p:nvPr/>
        </p:nvPicPr>
        <p:blipFill>
          <a:blip r:embed="rId6"/>
          <a:stretch>
            <a:fillRect/>
          </a:stretch>
        </p:blipFill>
        <p:spPr>
          <a:xfrm>
            <a:off x="2612369" y="3129909"/>
            <a:ext cx="697330" cy="502682"/>
          </a:xfrm>
          <a:prstGeom prst="rect">
            <a:avLst/>
          </a:prstGeom>
        </p:spPr>
      </p:pic>
      <p:sp>
        <p:nvSpPr>
          <p:cNvPr id="36" name="TextBox 35"/>
          <p:cNvSpPr txBox="1"/>
          <p:nvPr/>
        </p:nvSpPr>
        <p:spPr>
          <a:xfrm>
            <a:off x="3764586" y="5730871"/>
            <a:ext cx="486957" cy="369332"/>
          </a:xfrm>
          <a:prstGeom prst="rect">
            <a:avLst/>
          </a:prstGeom>
          <a:noFill/>
        </p:spPr>
        <p:txBody>
          <a:bodyPr wrap="square" rtlCol="0">
            <a:spAutoFit/>
          </a:bodyPr>
          <a:lstStyle/>
          <a:p>
            <a:r>
              <a:rPr lang="en-US" dirty="0"/>
              <a:t>$$</a:t>
            </a:r>
          </a:p>
        </p:txBody>
      </p:sp>
      <p:sp>
        <p:nvSpPr>
          <p:cNvPr id="37" name="Rectangle 36"/>
          <p:cNvSpPr/>
          <p:nvPr/>
        </p:nvSpPr>
        <p:spPr>
          <a:xfrm>
            <a:off x="3382075" y="5643383"/>
            <a:ext cx="434734" cy="369332"/>
          </a:xfrm>
          <a:prstGeom prst="rect">
            <a:avLst/>
          </a:prstGeom>
        </p:spPr>
        <p:txBody>
          <a:bodyPr wrap="square">
            <a:spAutoFit/>
          </a:bodyPr>
          <a:lstStyle/>
          <a:p>
            <a:r>
              <a:rPr lang="en-US" dirty="0"/>
              <a:t>$$</a:t>
            </a:r>
          </a:p>
        </p:txBody>
      </p:sp>
      <p:sp>
        <p:nvSpPr>
          <p:cNvPr id="38" name="Rectangle 37"/>
          <p:cNvSpPr/>
          <p:nvPr/>
        </p:nvSpPr>
        <p:spPr>
          <a:xfrm>
            <a:off x="4516804" y="5625408"/>
            <a:ext cx="434734" cy="369332"/>
          </a:xfrm>
          <a:prstGeom prst="rect">
            <a:avLst/>
          </a:prstGeom>
        </p:spPr>
        <p:txBody>
          <a:bodyPr wrap="none">
            <a:spAutoFit/>
          </a:bodyPr>
          <a:lstStyle/>
          <a:p>
            <a:r>
              <a:rPr lang="en-US" dirty="0"/>
              <a:t>$$</a:t>
            </a:r>
          </a:p>
        </p:txBody>
      </p:sp>
      <p:sp>
        <p:nvSpPr>
          <p:cNvPr id="39" name="Rectangle 38"/>
          <p:cNvSpPr/>
          <p:nvPr/>
        </p:nvSpPr>
        <p:spPr>
          <a:xfrm>
            <a:off x="4140695" y="5730871"/>
            <a:ext cx="434734" cy="369332"/>
          </a:xfrm>
          <a:prstGeom prst="rect">
            <a:avLst/>
          </a:prstGeom>
        </p:spPr>
        <p:txBody>
          <a:bodyPr wrap="none">
            <a:spAutoFit/>
          </a:bodyPr>
          <a:lstStyle/>
          <a:p>
            <a:r>
              <a:rPr lang="en-US" dirty="0"/>
              <a:t>$$</a:t>
            </a:r>
          </a:p>
        </p:txBody>
      </p:sp>
      <p:cxnSp>
        <p:nvCxnSpPr>
          <p:cNvPr id="41" name="Straight Arrow Connector 40"/>
          <p:cNvCxnSpPr/>
          <p:nvPr/>
        </p:nvCxnSpPr>
        <p:spPr>
          <a:xfrm flipH="1">
            <a:off x="8933280" y="2635743"/>
            <a:ext cx="166406" cy="33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8" name="Rectangle 2047"/>
          <p:cNvSpPr/>
          <p:nvPr/>
        </p:nvSpPr>
        <p:spPr>
          <a:xfrm>
            <a:off x="5832231" y="2659640"/>
            <a:ext cx="434734" cy="369332"/>
          </a:xfrm>
          <a:prstGeom prst="rect">
            <a:avLst/>
          </a:prstGeom>
        </p:spPr>
        <p:txBody>
          <a:bodyPr wrap="none">
            <a:spAutoFit/>
          </a:bodyPr>
          <a:lstStyle/>
          <a:p>
            <a:r>
              <a:rPr lang="en-US" dirty="0"/>
              <a:t>$$</a:t>
            </a:r>
          </a:p>
        </p:txBody>
      </p:sp>
      <p:sp>
        <p:nvSpPr>
          <p:cNvPr id="2054" name="Rectangle 2053"/>
          <p:cNvSpPr/>
          <p:nvPr/>
        </p:nvSpPr>
        <p:spPr>
          <a:xfrm>
            <a:off x="6336758" y="2202876"/>
            <a:ext cx="434734" cy="369332"/>
          </a:xfrm>
          <a:prstGeom prst="rect">
            <a:avLst/>
          </a:prstGeom>
        </p:spPr>
        <p:txBody>
          <a:bodyPr wrap="none">
            <a:spAutoFit/>
          </a:bodyPr>
          <a:lstStyle/>
          <a:p>
            <a:r>
              <a:rPr lang="en-US" dirty="0"/>
              <a:t>$$</a:t>
            </a:r>
          </a:p>
        </p:txBody>
      </p:sp>
      <p:sp>
        <p:nvSpPr>
          <p:cNvPr id="2057" name="Rectangle 2056"/>
          <p:cNvSpPr/>
          <p:nvPr/>
        </p:nvSpPr>
        <p:spPr>
          <a:xfrm>
            <a:off x="5424536" y="3340117"/>
            <a:ext cx="434734" cy="369332"/>
          </a:xfrm>
          <a:prstGeom prst="rect">
            <a:avLst/>
          </a:prstGeom>
        </p:spPr>
        <p:txBody>
          <a:bodyPr wrap="none">
            <a:spAutoFit/>
          </a:bodyPr>
          <a:lstStyle/>
          <a:p>
            <a:r>
              <a:rPr lang="en-US" dirty="0"/>
              <a:t>$$</a:t>
            </a:r>
          </a:p>
        </p:txBody>
      </p:sp>
      <p:cxnSp>
        <p:nvCxnSpPr>
          <p:cNvPr id="2059" name="Straight Arrow Connector 2058"/>
          <p:cNvCxnSpPr/>
          <p:nvPr/>
        </p:nvCxnSpPr>
        <p:spPr>
          <a:xfrm flipV="1">
            <a:off x="178551" y="1942424"/>
            <a:ext cx="0" cy="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590776" y="3683674"/>
            <a:ext cx="326112" cy="3613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7534357" y="3649618"/>
            <a:ext cx="438950" cy="493819"/>
          </a:xfrm>
          <a:prstGeom prst="rect">
            <a:avLst/>
          </a:prstGeom>
        </p:spPr>
      </p:pic>
      <p:sp>
        <p:nvSpPr>
          <p:cNvPr id="46" name="Oval 45"/>
          <p:cNvSpPr/>
          <p:nvPr/>
        </p:nvSpPr>
        <p:spPr>
          <a:xfrm>
            <a:off x="7855754" y="4230669"/>
            <a:ext cx="367142" cy="39833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7"/>
          <a:stretch>
            <a:fillRect/>
          </a:stretch>
        </p:blipFill>
        <p:spPr>
          <a:xfrm>
            <a:off x="7819850" y="4221527"/>
            <a:ext cx="438950" cy="493819"/>
          </a:xfrm>
          <a:prstGeom prst="rect">
            <a:avLst/>
          </a:prstGeom>
        </p:spPr>
      </p:pic>
      <p:sp>
        <p:nvSpPr>
          <p:cNvPr id="62" name="Oval 61"/>
          <p:cNvSpPr/>
          <p:nvPr/>
        </p:nvSpPr>
        <p:spPr>
          <a:xfrm>
            <a:off x="8397048" y="4525744"/>
            <a:ext cx="370404" cy="35000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7"/>
          <a:stretch>
            <a:fillRect/>
          </a:stretch>
        </p:blipFill>
        <p:spPr>
          <a:xfrm>
            <a:off x="8373498" y="4477490"/>
            <a:ext cx="438950" cy="493819"/>
          </a:xfrm>
          <a:prstGeom prst="rect">
            <a:avLst/>
          </a:prstGeom>
        </p:spPr>
      </p:pic>
      <p:sp>
        <p:nvSpPr>
          <p:cNvPr id="57" name="Oval 56"/>
          <p:cNvSpPr/>
          <p:nvPr/>
        </p:nvSpPr>
        <p:spPr>
          <a:xfrm>
            <a:off x="9376014" y="4243375"/>
            <a:ext cx="352263" cy="34087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7"/>
          <a:stretch>
            <a:fillRect/>
          </a:stretch>
        </p:blipFill>
        <p:spPr>
          <a:xfrm>
            <a:off x="9342923" y="4186577"/>
            <a:ext cx="438950" cy="493819"/>
          </a:xfrm>
          <a:prstGeom prst="rect">
            <a:avLst/>
          </a:prstGeom>
        </p:spPr>
      </p:pic>
      <p:sp>
        <p:nvSpPr>
          <p:cNvPr id="60" name="Oval 59"/>
          <p:cNvSpPr/>
          <p:nvPr/>
        </p:nvSpPr>
        <p:spPr>
          <a:xfrm>
            <a:off x="8886466" y="4493206"/>
            <a:ext cx="322728" cy="33930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7"/>
          <a:stretch>
            <a:fillRect/>
          </a:stretch>
        </p:blipFill>
        <p:spPr>
          <a:xfrm>
            <a:off x="8844884" y="4417991"/>
            <a:ext cx="438950" cy="493819"/>
          </a:xfrm>
          <a:prstGeom prst="rect">
            <a:avLst/>
          </a:prstGeom>
        </p:spPr>
      </p:pic>
      <p:sp>
        <p:nvSpPr>
          <p:cNvPr id="51" name="Oval 50"/>
          <p:cNvSpPr/>
          <p:nvPr/>
        </p:nvSpPr>
        <p:spPr>
          <a:xfrm>
            <a:off x="8354305" y="3385273"/>
            <a:ext cx="300083" cy="29039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7"/>
          <a:stretch>
            <a:fillRect/>
          </a:stretch>
        </p:blipFill>
        <p:spPr>
          <a:xfrm>
            <a:off x="8297478" y="3283559"/>
            <a:ext cx="438950" cy="493819"/>
          </a:xfrm>
          <a:prstGeom prst="rect">
            <a:avLst/>
          </a:prstGeom>
        </p:spPr>
      </p:pic>
      <p:sp>
        <p:nvSpPr>
          <p:cNvPr id="47" name="Oval 46"/>
          <p:cNvSpPr/>
          <p:nvPr/>
        </p:nvSpPr>
        <p:spPr>
          <a:xfrm>
            <a:off x="9570971" y="3724355"/>
            <a:ext cx="350555" cy="34341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7"/>
          <a:stretch>
            <a:fillRect/>
          </a:stretch>
        </p:blipFill>
        <p:spPr>
          <a:xfrm>
            <a:off x="9526773" y="3664359"/>
            <a:ext cx="438950" cy="493819"/>
          </a:xfrm>
          <a:prstGeom prst="rect">
            <a:avLst/>
          </a:prstGeom>
        </p:spPr>
      </p:pic>
      <p:sp>
        <p:nvSpPr>
          <p:cNvPr id="53" name="Oval 52"/>
          <p:cNvSpPr/>
          <p:nvPr/>
        </p:nvSpPr>
        <p:spPr>
          <a:xfrm>
            <a:off x="9171490" y="3455764"/>
            <a:ext cx="373765" cy="3394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7"/>
          <a:stretch>
            <a:fillRect/>
          </a:stretch>
        </p:blipFill>
        <p:spPr>
          <a:xfrm>
            <a:off x="9139839" y="3415227"/>
            <a:ext cx="438950" cy="493819"/>
          </a:xfrm>
          <a:prstGeom prst="rect">
            <a:avLst/>
          </a:prstGeom>
        </p:spPr>
      </p:pic>
      <p:pic>
        <p:nvPicPr>
          <p:cNvPr id="20" name="Picture 19"/>
          <p:cNvPicPr>
            <a:picLocks noChangeAspect="1"/>
          </p:cNvPicPr>
          <p:nvPr/>
        </p:nvPicPr>
        <p:blipFill>
          <a:blip r:embed="rId8"/>
          <a:stretch>
            <a:fillRect/>
          </a:stretch>
        </p:blipFill>
        <p:spPr>
          <a:xfrm rot="621107">
            <a:off x="3731710" y="2788277"/>
            <a:ext cx="3564397" cy="713294"/>
          </a:xfrm>
          <a:prstGeom prst="rect">
            <a:avLst/>
          </a:prstGeom>
        </p:spPr>
      </p:pic>
      <p:pic>
        <p:nvPicPr>
          <p:cNvPr id="34" name="Picture 33"/>
          <p:cNvPicPr>
            <a:picLocks noChangeAspect="1"/>
          </p:cNvPicPr>
          <p:nvPr/>
        </p:nvPicPr>
        <p:blipFill>
          <a:blip r:embed="rId8"/>
          <a:stretch>
            <a:fillRect/>
          </a:stretch>
        </p:blipFill>
        <p:spPr>
          <a:xfrm rot="1599530">
            <a:off x="4421920" y="2128363"/>
            <a:ext cx="3468925" cy="713294"/>
          </a:xfrm>
          <a:prstGeom prst="rect">
            <a:avLst/>
          </a:prstGeom>
        </p:spPr>
      </p:pic>
      <p:pic>
        <p:nvPicPr>
          <p:cNvPr id="3" name="Picture 2"/>
          <p:cNvPicPr>
            <a:picLocks noChangeAspect="1"/>
          </p:cNvPicPr>
          <p:nvPr/>
        </p:nvPicPr>
        <p:blipFill>
          <a:blip r:embed="rId9"/>
          <a:stretch>
            <a:fillRect/>
          </a:stretch>
        </p:blipFill>
        <p:spPr>
          <a:xfrm>
            <a:off x="7225325" y="1827670"/>
            <a:ext cx="3582316" cy="283003"/>
          </a:xfrm>
          <a:prstGeom prst="rect">
            <a:avLst/>
          </a:prstGeom>
        </p:spPr>
      </p:pic>
      <p:pic>
        <p:nvPicPr>
          <p:cNvPr id="4" name="Picture 3"/>
          <p:cNvPicPr>
            <a:picLocks noChangeAspect="1"/>
          </p:cNvPicPr>
          <p:nvPr/>
        </p:nvPicPr>
        <p:blipFill>
          <a:blip r:embed="rId10"/>
          <a:stretch>
            <a:fillRect/>
          </a:stretch>
        </p:blipFill>
        <p:spPr>
          <a:xfrm>
            <a:off x="8034674" y="930779"/>
            <a:ext cx="804276" cy="804276"/>
          </a:xfrm>
          <a:prstGeom prst="rect">
            <a:avLst/>
          </a:prstGeom>
        </p:spPr>
      </p:pic>
      <p:pic>
        <p:nvPicPr>
          <p:cNvPr id="7" name="Picture 6"/>
          <p:cNvPicPr>
            <a:picLocks noChangeAspect="1"/>
          </p:cNvPicPr>
          <p:nvPr/>
        </p:nvPicPr>
        <p:blipFill>
          <a:blip r:embed="rId11"/>
          <a:stretch>
            <a:fillRect/>
          </a:stretch>
        </p:blipFill>
        <p:spPr>
          <a:xfrm>
            <a:off x="8936069" y="817644"/>
            <a:ext cx="1232152" cy="665362"/>
          </a:xfrm>
          <a:prstGeom prst="rect">
            <a:avLst/>
          </a:prstGeom>
        </p:spPr>
      </p:pic>
    </p:spTree>
    <p:extLst>
      <p:ext uri="{BB962C8B-B14F-4D97-AF65-F5344CB8AC3E}">
        <p14:creationId xmlns:p14="http://schemas.microsoft.com/office/powerpoint/2010/main" val="3041337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7553092" y="3783160"/>
            <a:ext cx="280779" cy="3346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95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82396" y="4818846"/>
            <a:ext cx="2188608" cy="954107"/>
          </a:xfrm>
          <a:prstGeom prst="rect">
            <a:avLst/>
          </a:prstGeom>
          <a:noFill/>
        </p:spPr>
        <p:txBody>
          <a:bodyPr wrap="square" rtlCol="0">
            <a:spAutoFit/>
          </a:bodyPr>
          <a:lstStyle/>
          <a:p>
            <a:pPr algn="ctr"/>
            <a:r>
              <a:rPr lang="en-US" sz="2800" b="1" dirty="0"/>
              <a:t>Mortgage Purchaser</a:t>
            </a:r>
          </a:p>
        </p:txBody>
      </p:sp>
      <p:sp>
        <p:nvSpPr>
          <p:cNvPr id="9" name="TextBox 8"/>
          <p:cNvSpPr txBox="1"/>
          <p:nvPr/>
        </p:nvSpPr>
        <p:spPr>
          <a:xfrm>
            <a:off x="8667465" y="3825444"/>
            <a:ext cx="1828800" cy="584775"/>
          </a:xfrm>
          <a:prstGeom prst="rect">
            <a:avLst/>
          </a:prstGeom>
          <a:noFill/>
        </p:spPr>
        <p:txBody>
          <a:bodyPr wrap="square" rtlCol="0">
            <a:spAutoFit/>
          </a:bodyPr>
          <a:lstStyle/>
          <a:p>
            <a:pPr algn="ctr"/>
            <a:r>
              <a:rPr lang="en-US" sz="3200" b="1" dirty="0"/>
              <a:t>SPV</a:t>
            </a:r>
          </a:p>
        </p:txBody>
      </p:sp>
      <p:sp>
        <p:nvSpPr>
          <p:cNvPr id="15" name="TextBox 14"/>
          <p:cNvSpPr txBox="1"/>
          <p:nvPr/>
        </p:nvSpPr>
        <p:spPr>
          <a:xfrm>
            <a:off x="10007582" y="1403854"/>
            <a:ext cx="2379797" cy="461665"/>
          </a:xfrm>
          <a:prstGeom prst="rect">
            <a:avLst/>
          </a:prstGeom>
          <a:noFill/>
        </p:spPr>
        <p:txBody>
          <a:bodyPr wrap="square" rtlCol="0">
            <a:spAutoFit/>
          </a:bodyPr>
          <a:lstStyle/>
          <a:p>
            <a:r>
              <a:rPr lang="en-US" sz="2400" b="1" dirty="0"/>
              <a:t>Bondholders</a:t>
            </a:r>
          </a:p>
        </p:txBody>
      </p:sp>
      <p:cxnSp>
        <p:nvCxnSpPr>
          <p:cNvPr id="19" name="Straight Arrow Connector 18"/>
          <p:cNvCxnSpPr/>
          <p:nvPr/>
        </p:nvCxnSpPr>
        <p:spPr>
          <a:xfrm flipV="1">
            <a:off x="8382001"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257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79217" y="956608"/>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2438400"/>
            <a:ext cx="762000" cy="377320"/>
          </a:xfrm>
          <a:prstGeom prst="rect">
            <a:avLst/>
          </a:prstGeom>
          <a:noFill/>
        </p:spPr>
        <p:txBody>
          <a:bodyPr wrap="square" rtlCol="0">
            <a:spAutoFit/>
          </a:bodyPr>
          <a:lstStyle/>
          <a:p>
            <a:r>
              <a:rPr lang="en-US" dirty="0"/>
              <a:t>RMBS</a:t>
            </a:r>
          </a:p>
        </p:txBody>
      </p:sp>
      <p:sp>
        <p:nvSpPr>
          <p:cNvPr id="14" name="TextBox 13"/>
          <p:cNvSpPr txBox="1"/>
          <p:nvPr/>
        </p:nvSpPr>
        <p:spPr>
          <a:xfrm>
            <a:off x="5334000" y="4419600"/>
            <a:ext cx="996462" cy="646331"/>
          </a:xfrm>
          <a:prstGeom prst="rect">
            <a:avLst/>
          </a:prstGeom>
          <a:noFill/>
        </p:spPr>
        <p:txBody>
          <a:bodyPr wrap="square" rtlCol="0">
            <a:spAutoFit/>
          </a:bodyPr>
          <a:lstStyle/>
          <a:p>
            <a:r>
              <a:rPr lang="en-US" dirty="0"/>
              <a:t>100%</a:t>
            </a:r>
          </a:p>
          <a:p>
            <a:r>
              <a:rPr lang="en-US" dirty="0"/>
              <a:t>shares</a:t>
            </a:r>
          </a:p>
        </p:txBody>
      </p:sp>
      <p:sp>
        <p:nvSpPr>
          <p:cNvPr id="36" name="TextBox 35"/>
          <p:cNvSpPr txBox="1"/>
          <p:nvPr/>
        </p:nvSpPr>
        <p:spPr>
          <a:xfrm>
            <a:off x="3764586" y="5730871"/>
            <a:ext cx="486957" cy="369332"/>
          </a:xfrm>
          <a:prstGeom prst="rect">
            <a:avLst/>
          </a:prstGeom>
          <a:noFill/>
        </p:spPr>
        <p:txBody>
          <a:bodyPr wrap="square" rtlCol="0">
            <a:spAutoFit/>
          </a:bodyPr>
          <a:lstStyle/>
          <a:p>
            <a:r>
              <a:rPr lang="en-US" dirty="0"/>
              <a:t>$$</a:t>
            </a:r>
          </a:p>
        </p:txBody>
      </p:sp>
      <p:sp>
        <p:nvSpPr>
          <p:cNvPr id="37" name="Rectangle 36"/>
          <p:cNvSpPr/>
          <p:nvPr/>
        </p:nvSpPr>
        <p:spPr>
          <a:xfrm>
            <a:off x="3382075" y="5643383"/>
            <a:ext cx="434734" cy="369332"/>
          </a:xfrm>
          <a:prstGeom prst="rect">
            <a:avLst/>
          </a:prstGeom>
        </p:spPr>
        <p:txBody>
          <a:bodyPr wrap="square">
            <a:spAutoFit/>
          </a:bodyPr>
          <a:lstStyle/>
          <a:p>
            <a:r>
              <a:rPr lang="en-US" dirty="0"/>
              <a:t>$$</a:t>
            </a:r>
          </a:p>
        </p:txBody>
      </p:sp>
      <p:sp>
        <p:nvSpPr>
          <p:cNvPr id="38" name="Rectangle 37"/>
          <p:cNvSpPr/>
          <p:nvPr/>
        </p:nvSpPr>
        <p:spPr>
          <a:xfrm>
            <a:off x="4516804" y="5625408"/>
            <a:ext cx="434734" cy="369332"/>
          </a:xfrm>
          <a:prstGeom prst="rect">
            <a:avLst/>
          </a:prstGeom>
        </p:spPr>
        <p:txBody>
          <a:bodyPr wrap="none">
            <a:spAutoFit/>
          </a:bodyPr>
          <a:lstStyle/>
          <a:p>
            <a:r>
              <a:rPr lang="en-US" dirty="0"/>
              <a:t>$$</a:t>
            </a:r>
          </a:p>
        </p:txBody>
      </p:sp>
      <p:sp>
        <p:nvSpPr>
          <p:cNvPr id="39" name="Rectangle 38"/>
          <p:cNvSpPr/>
          <p:nvPr/>
        </p:nvSpPr>
        <p:spPr>
          <a:xfrm>
            <a:off x="4140695" y="5730871"/>
            <a:ext cx="434734" cy="369332"/>
          </a:xfrm>
          <a:prstGeom prst="rect">
            <a:avLst/>
          </a:prstGeom>
        </p:spPr>
        <p:txBody>
          <a:bodyPr wrap="none">
            <a:spAutoFit/>
          </a:bodyPr>
          <a:lstStyle/>
          <a:p>
            <a:r>
              <a:rPr lang="en-US" dirty="0"/>
              <a:t>$$</a:t>
            </a:r>
          </a:p>
        </p:txBody>
      </p:sp>
      <p:cxnSp>
        <p:nvCxnSpPr>
          <p:cNvPr id="41" name="Straight Arrow Connector 40"/>
          <p:cNvCxnSpPr/>
          <p:nvPr/>
        </p:nvCxnSpPr>
        <p:spPr>
          <a:xfrm flipH="1">
            <a:off x="8933280" y="2635743"/>
            <a:ext cx="166406" cy="33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9" name="Straight Arrow Connector 2058"/>
          <p:cNvCxnSpPr/>
          <p:nvPr/>
        </p:nvCxnSpPr>
        <p:spPr>
          <a:xfrm flipV="1">
            <a:off x="178551" y="1942424"/>
            <a:ext cx="0" cy="6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590776" y="3683674"/>
            <a:ext cx="326112" cy="3613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7534357" y="3649618"/>
            <a:ext cx="438950" cy="493819"/>
          </a:xfrm>
          <a:prstGeom prst="rect">
            <a:avLst/>
          </a:prstGeom>
        </p:spPr>
      </p:pic>
      <p:sp>
        <p:nvSpPr>
          <p:cNvPr id="46" name="Oval 45"/>
          <p:cNvSpPr/>
          <p:nvPr/>
        </p:nvSpPr>
        <p:spPr>
          <a:xfrm>
            <a:off x="8274085" y="3723397"/>
            <a:ext cx="367142" cy="39833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stretch>
            <a:fillRect/>
          </a:stretch>
        </p:blipFill>
        <p:spPr>
          <a:xfrm>
            <a:off x="8238508" y="3703145"/>
            <a:ext cx="438950" cy="493819"/>
          </a:xfrm>
          <a:prstGeom prst="rect">
            <a:avLst/>
          </a:prstGeom>
        </p:spPr>
      </p:pic>
      <p:sp>
        <p:nvSpPr>
          <p:cNvPr id="62" name="Oval 61"/>
          <p:cNvSpPr/>
          <p:nvPr/>
        </p:nvSpPr>
        <p:spPr>
          <a:xfrm>
            <a:off x="8397048" y="4525744"/>
            <a:ext cx="370404" cy="35000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2"/>
          <a:stretch>
            <a:fillRect/>
          </a:stretch>
        </p:blipFill>
        <p:spPr>
          <a:xfrm>
            <a:off x="8373498" y="4477490"/>
            <a:ext cx="438950" cy="493819"/>
          </a:xfrm>
          <a:prstGeom prst="rect">
            <a:avLst/>
          </a:prstGeom>
        </p:spPr>
      </p:pic>
      <p:sp>
        <p:nvSpPr>
          <p:cNvPr id="57" name="Oval 56"/>
          <p:cNvSpPr/>
          <p:nvPr/>
        </p:nvSpPr>
        <p:spPr>
          <a:xfrm>
            <a:off x="8908384" y="3731082"/>
            <a:ext cx="352263" cy="34087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2"/>
          <a:stretch>
            <a:fillRect/>
          </a:stretch>
        </p:blipFill>
        <p:spPr>
          <a:xfrm>
            <a:off x="8876859" y="3664248"/>
            <a:ext cx="438950" cy="493819"/>
          </a:xfrm>
          <a:prstGeom prst="rect">
            <a:avLst/>
          </a:prstGeom>
        </p:spPr>
      </p:pic>
      <p:sp>
        <p:nvSpPr>
          <p:cNvPr id="60" name="Oval 59"/>
          <p:cNvSpPr/>
          <p:nvPr/>
        </p:nvSpPr>
        <p:spPr>
          <a:xfrm>
            <a:off x="8886466" y="4493206"/>
            <a:ext cx="322728" cy="33930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2"/>
          <a:stretch>
            <a:fillRect/>
          </a:stretch>
        </p:blipFill>
        <p:spPr>
          <a:xfrm>
            <a:off x="8844884" y="4417991"/>
            <a:ext cx="438950" cy="493819"/>
          </a:xfrm>
          <a:prstGeom prst="rect">
            <a:avLst/>
          </a:prstGeom>
        </p:spPr>
      </p:pic>
      <p:sp>
        <p:nvSpPr>
          <p:cNvPr id="51" name="Oval 50"/>
          <p:cNvSpPr/>
          <p:nvPr/>
        </p:nvSpPr>
        <p:spPr>
          <a:xfrm>
            <a:off x="8108758" y="3130861"/>
            <a:ext cx="300083" cy="29039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2"/>
          <a:stretch>
            <a:fillRect/>
          </a:stretch>
        </p:blipFill>
        <p:spPr>
          <a:xfrm>
            <a:off x="8039325" y="3022061"/>
            <a:ext cx="438950" cy="493819"/>
          </a:xfrm>
          <a:prstGeom prst="rect">
            <a:avLst/>
          </a:prstGeom>
        </p:spPr>
      </p:pic>
      <p:sp>
        <p:nvSpPr>
          <p:cNvPr id="47" name="Oval 46"/>
          <p:cNvSpPr/>
          <p:nvPr/>
        </p:nvSpPr>
        <p:spPr>
          <a:xfrm>
            <a:off x="9064359" y="3144843"/>
            <a:ext cx="350555" cy="34341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stretch>
            <a:fillRect/>
          </a:stretch>
        </p:blipFill>
        <p:spPr>
          <a:xfrm>
            <a:off x="9030829" y="3080056"/>
            <a:ext cx="438950" cy="493819"/>
          </a:xfrm>
          <a:prstGeom prst="rect">
            <a:avLst/>
          </a:prstGeom>
        </p:spPr>
      </p:pic>
      <p:sp>
        <p:nvSpPr>
          <p:cNvPr id="53" name="Oval 52"/>
          <p:cNvSpPr/>
          <p:nvPr/>
        </p:nvSpPr>
        <p:spPr>
          <a:xfrm>
            <a:off x="8559515" y="3104478"/>
            <a:ext cx="373765" cy="3394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2"/>
          <a:stretch>
            <a:fillRect/>
          </a:stretch>
        </p:blipFill>
        <p:spPr>
          <a:xfrm>
            <a:off x="8531547" y="3009441"/>
            <a:ext cx="438950" cy="493819"/>
          </a:xfrm>
          <a:prstGeom prst="rect">
            <a:avLst/>
          </a:prstGeom>
        </p:spPr>
      </p:pic>
      <p:pic>
        <p:nvPicPr>
          <p:cNvPr id="3" name="Picture 2"/>
          <p:cNvPicPr>
            <a:picLocks noChangeAspect="1"/>
          </p:cNvPicPr>
          <p:nvPr/>
        </p:nvPicPr>
        <p:blipFill>
          <a:blip r:embed="rId3"/>
          <a:stretch>
            <a:fillRect/>
          </a:stretch>
        </p:blipFill>
        <p:spPr>
          <a:xfrm>
            <a:off x="7225325" y="1827670"/>
            <a:ext cx="3582316" cy="283003"/>
          </a:xfrm>
          <a:prstGeom prst="rect">
            <a:avLst/>
          </a:prstGeom>
        </p:spPr>
      </p:pic>
      <p:pic>
        <p:nvPicPr>
          <p:cNvPr id="4" name="Picture 3"/>
          <p:cNvPicPr>
            <a:picLocks noChangeAspect="1"/>
          </p:cNvPicPr>
          <p:nvPr/>
        </p:nvPicPr>
        <p:blipFill>
          <a:blip r:embed="rId4"/>
          <a:stretch>
            <a:fillRect/>
          </a:stretch>
        </p:blipFill>
        <p:spPr>
          <a:xfrm>
            <a:off x="8034674" y="930779"/>
            <a:ext cx="804276" cy="804276"/>
          </a:xfrm>
          <a:prstGeom prst="rect">
            <a:avLst/>
          </a:prstGeom>
        </p:spPr>
      </p:pic>
      <p:pic>
        <p:nvPicPr>
          <p:cNvPr id="7" name="Picture 6"/>
          <p:cNvPicPr>
            <a:picLocks noChangeAspect="1"/>
          </p:cNvPicPr>
          <p:nvPr/>
        </p:nvPicPr>
        <p:blipFill>
          <a:blip r:embed="rId5"/>
          <a:stretch>
            <a:fillRect/>
          </a:stretch>
        </p:blipFill>
        <p:spPr>
          <a:xfrm>
            <a:off x="8936069" y="817644"/>
            <a:ext cx="1232152" cy="665362"/>
          </a:xfrm>
          <a:prstGeom prst="rect">
            <a:avLst/>
          </a:prstGeom>
        </p:spPr>
      </p:pic>
      <p:cxnSp>
        <p:nvCxnSpPr>
          <p:cNvPr id="11" name="Straight Connector 10"/>
          <p:cNvCxnSpPr/>
          <p:nvPr/>
        </p:nvCxnSpPr>
        <p:spPr>
          <a:xfrm>
            <a:off x="7507519" y="3593633"/>
            <a:ext cx="2393579"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6"/>
          <a:stretch>
            <a:fillRect/>
          </a:stretch>
        </p:blipFill>
        <p:spPr>
          <a:xfrm>
            <a:off x="7480776" y="4285952"/>
            <a:ext cx="2420322" cy="42676"/>
          </a:xfrm>
          <a:prstGeom prst="rect">
            <a:avLst/>
          </a:prstGeom>
        </p:spPr>
      </p:pic>
      <p:sp>
        <p:nvSpPr>
          <p:cNvPr id="18" name="TextBox 17"/>
          <p:cNvSpPr txBox="1"/>
          <p:nvPr/>
        </p:nvSpPr>
        <p:spPr>
          <a:xfrm>
            <a:off x="9852509" y="3130861"/>
            <a:ext cx="1316380" cy="369332"/>
          </a:xfrm>
          <a:prstGeom prst="rect">
            <a:avLst/>
          </a:prstGeom>
          <a:noFill/>
        </p:spPr>
        <p:txBody>
          <a:bodyPr wrap="square" rtlCol="0">
            <a:spAutoFit/>
          </a:bodyPr>
          <a:lstStyle/>
          <a:p>
            <a:r>
              <a:rPr lang="en-US" dirty="0"/>
              <a:t>“A” Tranche</a:t>
            </a:r>
          </a:p>
        </p:txBody>
      </p:sp>
      <p:sp>
        <p:nvSpPr>
          <p:cNvPr id="24" name="TextBox 23"/>
          <p:cNvSpPr txBox="1"/>
          <p:nvPr/>
        </p:nvSpPr>
        <p:spPr>
          <a:xfrm>
            <a:off x="10099237" y="3765830"/>
            <a:ext cx="1478826" cy="369332"/>
          </a:xfrm>
          <a:prstGeom prst="rect">
            <a:avLst/>
          </a:prstGeom>
          <a:noFill/>
        </p:spPr>
        <p:txBody>
          <a:bodyPr wrap="square" rtlCol="0">
            <a:spAutoFit/>
          </a:bodyPr>
          <a:lstStyle/>
          <a:p>
            <a:r>
              <a:rPr lang="en-US" dirty="0"/>
              <a:t>“B” Tranche</a:t>
            </a:r>
          </a:p>
        </p:txBody>
      </p:sp>
      <p:sp>
        <p:nvSpPr>
          <p:cNvPr id="25" name="TextBox 24"/>
          <p:cNvSpPr txBox="1"/>
          <p:nvPr/>
        </p:nvSpPr>
        <p:spPr>
          <a:xfrm>
            <a:off x="9892395" y="4478193"/>
            <a:ext cx="1349362" cy="369332"/>
          </a:xfrm>
          <a:prstGeom prst="rect">
            <a:avLst/>
          </a:prstGeom>
          <a:noFill/>
        </p:spPr>
        <p:txBody>
          <a:bodyPr wrap="square" rtlCol="0">
            <a:spAutoFit/>
          </a:bodyPr>
          <a:lstStyle/>
          <a:p>
            <a:r>
              <a:rPr lang="en-US" dirty="0"/>
              <a:t>“C” Tranche</a:t>
            </a:r>
          </a:p>
        </p:txBody>
      </p:sp>
      <p:sp>
        <p:nvSpPr>
          <p:cNvPr id="33" name="Oval 32"/>
          <p:cNvSpPr/>
          <p:nvPr/>
        </p:nvSpPr>
        <p:spPr>
          <a:xfrm>
            <a:off x="10007582" y="5050023"/>
            <a:ext cx="2092763" cy="173102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399955" y="5577720"/>
            <a:ext cx="1308016" cy="523220"/>
          </a:xfrm>
          <a:prstGeom prst="rect">
            <a:avLst/>
          </a:prstGeom>
          <a:noFill/>
        </p:spPr>
        <p:txBody>
          <a:bodyPr wrap="square" rtlCol="0">
            <a:spAutoFit/>
          </a:bodyPr>
          <a:lstStyle/>
          <a:p>
            <a:pPr algn="ctr"/>
            <a:r>
              <a:rPr lang="en-US" sz="2800" dirty="0"/>
              <a:t>CDO</a:t>
            </a:r>
          </a:p>
        </p:txBody>
      </p:sp>
      <p:cxnSp>
        <p:nvCxnSpPr>
          <p:cNvPr id="42" name="Straight Arrow Connector 41"/>
          <p:cNvCxnSpPr>
            <a:stCxn id="20" idx="5"/>
            <a:endCxn id="33" idx="1"/>
          </p:cNvCxnSpPr>
          <p:nvPr/>
        </p:nvCxnSpPr>
        <p:spPr>
          <a:xfrm>
            <a:off x="9458120" y="4834030"/>
            <a:ext cx="855940" cy="469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75" idx="6"/>
          </p:cNvCxnSpPr>
          <p:nvPr/>
        </p:nvCxnSpPr>
        <p:spPr>
          <a:xfrm flipH="1">
            <a:off x="8257602" y="6035473"/>
            <a:ext cx="1757034" cy="48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7"/>
          <a:stretch>
            <a:fillRect/>
          </a:stretch>
        </p:blipFill>
        <p:spPr>
          <a:xfrm>
            <a:off x="5903519" y="4864435"/>
            <a:ext cx="2603218" cy="1993565"/>
          </a:xfrm>
          <a:prstGeom prst="rect">
            <a:avLst/>
          </a:prstGeom>
        </p:spPr>
      </p:pic>
      <p:pic>
        <p:nvPicPr>
          <p:cNvPr id="58" name="Picture 57"/>
          <p:cNvPicPr>
            <a:picLocks noChangeAspect="1"/>
          </p:cNvPicPr>
          <p:nvPr/>
        </p:nvPicPr>
        <p:blipFill>
          <a:blip r:embed="rId8"/>
          <a:stretch>
            <a:fillRect/>
          </a:stretch>
        </p:blipFill>
        <p:spPr>
          <a:xfrm>
            <a:off x="7093698" y="5564477"/>
            <a:ext cx="1828959" cy="859611"/>
          </a:xfrm>
          <a:prstGeom prst="rect">
            <a:avLst/>
          </a:prstGeom>
        </p:spPr>
      </p:pic>
      <p:pic>
        <p:nvPicPr>
          <p:cNvPr id="2068" name="Picture 2067"/>
          <p:cNvPicPr>
            <a:picLocks noChangeAspect="1"/>
          </p:cNvPicPr>
          <p:nvPr/>
        </p:nvPicPr>
        <p:blipFill>
          <a:blip r:embed="rId9"/>
          <a:stretch>
            <a:fillRect/>
          </a:stretch>
        </p:blipFill>
        <p:spPr>
          <a:xfrm>
            <a:off x="7708835" y="5120396"/>
            <a:ext cx="384081" cy="408467"/>
          </a:xfrm>
          <a:prstGeom prst="rect">
            <a:avLst/>
          </a:prstGeom>
        </p:spPr>
      </p:pic>
      <p:pic>
        <p:nvPicPr>
          <p:cNvPr id="2051" name="Picture 2050"/>
          <p:cNvPicPr>
            <a:picLocks noChangeAspect="1"/>
          </p:cNvPicPr>
          <p:nvPr/>
        </p:nvPicPr>
        <p:blipFill>
          <a:blip r:embed="rId2"/>
          <a:stretch>
            <a:fillRect/>
          </a:stretch>
        </p:blipFill>
        <p:spPr>
          <a:xfrm>
            <a:off x="7681400" y="5105400"/>
            <a:ext cx="438950" cy="493819"/>
          </a:xfrm>
          <a:prstGeom prst="rect">
            <a:avLst/>
          </a:prstGeom>
        </p:spPr>
      </p:pic>
      <p:pic>
        <p:nvPicPr>
          <p:cNvPr id="2067" name="Picture 2066"/>
          <p:cNvPicPr>
            <a:picLocks noChangeAspect="1"/>
          </p:cNvPicPr>
          <p:nvPr/>
        </p:nvPicPr>
        <p:blipFill>
          <a:blip r:embed="rId9"/>
          <a:stretch>
            <a:fillRect/>
          </a:stretch>
        </p:blipFill>
        <p:spPr>
          <a:xfrm>
            <a:off x="7135554" y="5119058"/>
            <a:ext cx="384081" cy="408467"/>
          </a:xfrm>
          <a:prstGeom prst="rect">
            <a:avLst/>
          </a:prstGeom>
        </p:spPr>
      </p:pic>
      <p:pic>
        <p:nvPicPr>
          <p:cNvPr id="2052" name="Picture 2051"/>
          <p:cNvPicPr>
            <a:picLocks noChangeAspect="1"/>
          </p:cNvPicPr>
          <p:nvPr/>
        </p:nvPicPr>
        <p:blipFill>
          <a:blip r:embed="rId2"/>
          <a:stretch>
            <a:fillRect/>
          </a:stretch>
        </p:blipFill>
        <p:spPr>
          <a:xfrm>
            <a:off x="7114236" y="5105399"/>
            <a:ext cx="438950" cy="493819"/>
          </a:xfrm>
          <a:prstGeom prst="rect">
            <a:avLst/>
          </a:prstGeom>
        </p:spPr>
      </p:pic>
      <p:pic>
        <p:nvPicPr>
          <p:cNvPr id="2066" name="Picture 2065"/>
          <p:cNvPicPr>
            <a:picLocks noChangeAspect="1"/>
          </p:cNvPicPr>
          <p:nvPr/>
        </p:nvPicPr>
        <p:blipFill>
          <a:blip r:embed="rId9"/>
          <a:stretch>
            <a:fillRect/>
          </a:stretch>
        </p:blipFill>
        <p:spPr>
          <a:xfrm>
            <a:off x="6608617" y="5112332"/>
            <a:ext cx="384081" cy="408467"/>
          </a:xfrm>
          <a:prstGeom prst="rect">
            <a:avLst/>
          </a:prstGeom>
        </p:spPr>
      </p:pic>
      <p:pic>
        <p:nvPicPr>
          <p:cNvPr id="2053" name="Picture 2052"/>
          <p:cNvPicPr>
            <a:picLocks noChangeAspect="1"/>
          </p:cNvPicPr>
          <p:nvPr/>
        </p:nvPicPr>
        <p:blipFill>
          <a:blip r:embed="rId2"/>
          <a:stretch>
            <a:fillRect/>
          </a:stretch>
        </p:blipFill>
        <p:spPr>
          <a:xfrm>
            <a:off x="6626765" y="5099204"/>
            <a:ext cx="438950" cy="493819"/>
          </a:xfrm>
          <a:prstGeom prst="rect">
            <a:avLst/>
          </a:prstGeom>
        </p:spPr>
      </p:pic>
      <p:pic>
        <p:nvPicPr>
          <p:cNvPr id="2065" name="Picture 2064"/>
          <p:cNvPicPr>
            <a:picLocks noChangeAspect="1"/>
          </p:cNvPicPr>
          <p:nvPr/>
        </p:nvPicPr>
        <p:blipFill>
          <a:blip r:embed="rId9"/>
          <a:stretch>
            <a:fillRect/>
          </a:stretch>
        </p:blipFill>
        <p:spPr>
          <a:xfrm>
            <a:off x="7065715" y="5688318"/>
            <a:ext cx="384081" cy="408467"/>
          </a:xfrm>
          <a:prstGeom prst="rect">
            <a:avLst/>
          </a:prstGeom>
        </p:spPr>
      </p:pic>
      <p:pic>
        <p:nvPicPr>
          <p:cNvPr id="2064" name="Picture 2063"/>
          <p:cNvPicPr>
            <a:picLocks noChangeAspect="1"/>
          </p:cNvPicPr>
          <p:nvPr/>
        </p:nvPicPr>
        <p:blipFill>
          <a:blip r:embed="rId9"/>
          <a:stretch>
            <a:fillRect/>
          </a:stretch>
        </p:blipFill>
        <p:spPr>
          <a:xfrm>
            <a:off x="6571933" y="5696335"/>
            <a:ext cx="384081" cy="408467"/>
          </a:xfrm>
          <a:prstGeom prst="rect">
            <a:avLst/>
          </a:prstGeom>
        </p:spPr>
      </p:pic>
      <p:pic>
        <p:nvPicPr>
          <p:cNvPr id="2055" name="Picture 2054"/>
          <p:cNvPicPr>
            <a:picLocks noChangeAspect="1"/>
          </p:cNvPicPr>
          <p:nvPr/>
        </p:nvPicPr>
        <p:blipFill>
          <a:blip r:embed="rId2"/>
          <a:stretch>
            <a:fillRect/>
          </a:stretch>
        </p:blipFill>
        <p:spPr>
          <a:xfrm>
            <a:off x="7040815" y="5678381"/>
            <a:ext cx="438950" cy="493819"/>
          </a:xfrm>
          <a:prstGeom prst="rect">
            <a:avLst/>
          </a:prstGeom>
        </p:spPr>
      </p:pic>
      <p:pic>
        <p:nvPicPr>
          <p:cNvPr id="2049" name="Picture 2048"/>
          <p:cNvPicPr>
            <a:picLocks noChangeAspect="1"/>
          </p:cNvPicPr>
          <p:nvPr/>
        </p:nvPicPr>
        <p:blipFill>
          <a:blip r:embed="rId2"/>
          <a:stretch>
            <a:fillRect/>
          </a:stretch>
        </p:blipFill>
        <p:spPr>
          <a:xfrm>
            <a:off x="6561481" y="5698685"/>
            <a:ext cx="438950" cy="493819"/>
          </a:xfrm>
          <a:prstGeom prst="rect">
            <a:avLst/>
          </a:prstGeom>
        </p:spPr>
      </p:pic>
      <p:pic>
        <p:nvPicPr>
          <p:cNvPr id="2063" name="Picture 2062"/>
          <p:cNvPicPr>
            <a:picLocks noChangeAspect="1"/>
          </p:cNvPicPr>
          <p:nvPr/>
        </p:nvPicPr>
        <p:blipFill>
          <a:blip r:embed="rId9"/>
          <a:stretch>
            <a:fillRect/>
          </a:stretch>
        </p:blipFill>
        <p:spPr>
          <a:xfrm>
            <a:off x="6119177" y="5696335"/>
            <a:ext cx="384081" cy="408467"/>
          </a:xfrm>
          <a:prstGeom prst="rect">
            <a:avLst/>
          </a:prstGeom>
        </p:spPr>
      </p:pic>
      <p:pic>
        <p:nvPicPr>
          <p:cNvPr id="2050" name="Picture 2049"/>
          <p:cNvPicPr>
            <a:picLocks noChangeAspect="1"/>
          </p:cNvPicPr>
          <p:nvPr/>
        </p:nvPicPr>
        <p:blipFill>
          <a:blip r:embed="rId2"/>
          <a:stretch>
            <a:fillRect/>
          </a:stretch>
        </p:blipFill>
        <p:spPr>
          <a:xfrm>
            <a:off x="6083680" y="5694041"/>
            <a:ext cx="438950" cy="493819"/>
          </a:xfrm>
          <a:prstGeom prst="rect">
            <a:avLst/>
          </a:prstGeom>
        </p:spPr>
      </p:pic>
      <p:pic>
        <p:nvPicPr>
          <p:cNvPr id="2062" name="Picture 2061"/>
          <p:cNvPicPr>
            <a:picLocks noChangeAspect="1"/>
          </p:cNvPicPr>
          <p:nvPr/>
        </p:nvPicPr>
        <p:blipFill>
          <a:blip r:embed="rId9"/>
          <a:stretch>
            <a:fillRect/>
          </a:stretch>
        </p:blipFill>
        <p:spPr>
          <a:xfrm>
            <a:off x="7516794" y="6353688"/>
            <a:ext cx="384081" cy="408467"/>
          </a:xfrm>
          <a:prstGeom prst="rect">
            <a:avLst/>
          </a:prstGeom>
        </p:spPr>
      </p:pic>
      <p:pic>
        <p:nvPicPr>
          <p:cNvPr id="2060" name="Picture 2059"/>
          <p:cNvPicPr>
            <a:picLocks noChangeAspect="1"/>
          </p:cNvPicPr>
          <p:nvPr/>
        </p:nvPicPr>
        <p:blipFill>
          <a:blip r:embed="rId2"/>
          <a:stretch>
            <a:fillRect/>
          </a:stretch>
        </p:blipFill>
        <p:spPr>
          <a:xfrm>
            <a:off x="7489359" y="6353688"/>
            <a:ext cx="438950" cy="493819"/>
          </a:xfrm>
          <a:prstGeom prst="rect">
            <a:avLst/>
          </a:prstGeom>
        </p:spPr>
      </p:pic>
      <p:pic>
        <p:nvPicPr>
          <p:cNvPr id="2070" name="Picture 2069"/>
          <p:cNvPicPr>
            <a:picLocks noChangeAspect="1"/>
          </p:cNvPicPr>
          <p:nvPr/>
        </p:nvPicPr>
        <p:blipFill>
          <a:blip r:embed="rId9"/>
          <a:stretch>
            <a:fillRect/>
          </a:stretch>
        </p:blipFill>
        <p:spPr>
          <a:xfrm>
            <a:off x="7025508" y="6358863"/>
            <a:ext cx="384081" cy="408467"/>
          </a:xfrm>
          <a:prstGeom prst="rect">
            <a:avLst/>
          </a:prstGeom>
        </p:spPr>
      </p:pic>
      <p:pic>
        <p:nvPicPr>
          <p:cNvPr id="2058" name="Picture 2057"/>
          <p:cNvPicPr>
            <a:picLocks noChangeAspect="1"/>
          </p:cNvPicPr>
          <p:nvPr/>
        </p:nvPicPr>
        <p:blipFill>
          <a:blip r:embed="rId2"/>
          <a:stretch>
            <a:fillRect/>
          </a:stretch>
        </p:blipFill>
        <p:spPr>
          <a:xfrm>
            <a:off x="7004607" y="6353688"/>
            <a:ext cx="438950" cy="493819"/>
          </a:xfrm>
          <a:prstGeom prst="rect">
            <a:avLst/>
          </a:prstGeom>
        </p:spPr>
      </p:pic>
      <p:pic>
        <p:nvPicPr>
          <p:cNvPr id="2069" name="Picture 2068"/>
          <p:cNvPicPr>
            <a:picLocks noChangeAspect="1"/>
          </p:cNvPicPr>
          <p:nvPr/>
        </p:nvPicPr>
        <p:blipFill>
          <a:blip r:embed="rId9"/>
          <a:stretch>
            <a:fillRect/>
          </a:stretch>
        </p:blipFill>
        <p:spPr>
          <a:xfrm>
            <a:off x="6556337" y="6279299"/>
            <a:ext cx="384081" cy="408467"/>
          </a:xfrm>
          <a:prstGeom prst="rect">
            <a:avLst/>
          </a:prstGeom>
        </p:spPr>
      </p:pic>
      <p:pic>
        <p:nvPicPr>
          <p:cNvPr id="2056" name="Picture 2055"/>
          <p:cNvPicPr>
            <a:picLocks noChangeAspect="1"/>
          </p:cNvPicPr>
          <p:nvPr/>
        </p:nvPicPr>
        <p:blipFill>
          <a:blip r:embed="rId2"/>
          <a:stretch>
            <a:fillRect/>
          </a:stretch>
        </p:blipFill>
        <p:spPr>
          <a:xfrm>
            <a:off x="6533084" y="6268336"/>
            <a:ext cx="438950" cy="493819"/>
          </a:xfrm>
          <a:prstGeom prst="rect">
            <a:avLst/>
          </a:prstGeom>
        </p:spPr>
      </p:pic>
      <p:pic>
        <p:nvPicPr>
          <p:cNvPr id="2071" name="Picture 2070"/>
          <p:cNvPicPr>
            <a:picLocks noChangeAspect="1"/>
          </p:cNvPicPr>
          <p:nvPr/>
        </p:nvPicPr>
        <p:blipFill>
          <a:blip r:embed="rId6"/>
          <a:stretch>
            <a:fillRect/>
          </a:stretch>
        </p:blipFill>
        <p:spPr>
          <a:xfrm>
            <a:off x="5994967" y="5588235"/>
            <a:ext cx="2420322" cy="42676"/>
          </a:xfrm>
          <a:prstGeom prst="rect">
            <a:avLst/>
          </a:prstGeom>
        </p:spPr>
      </p:pic>
      <p:pic>
        <p:nvPicPr>
          <p:cNvPr id="2072" name="Picture 2071"/>
          <p:cNvPicPr>
            <a:picLocks noChangeAspect="1"/>
          </p:cNvPicPr>
          <p:nvPr/>
        </p:nvPicPr>
        <p:blipFill>
          <a:blip r:embed="rId6"/>
          <a:stretch>
            <a:fillRect/>
          </a:stretch>
        </p:blipFill>
        <p:spPr>
          <a:xfrm>
            <a:off x="5994967" y="6191543"/>
            <a:ext cx="2420322" cy="42676"/>
          </a:xfrm>
          <a:prstGeom prst="rect">
            <a:avLst/>
          </a:prstGeom>
        </p:spPr>
      </p:pic>
      <p:pic>
        <p:nvPicPr>
          <p:cNvPr id="2074" name="Picture 2073"/>
          <p:cNvPicPr>
            <a:picLocks noChangeAspect="1"/>
          </p:cNvPicPr>
          <p:nvPr/>
        </p:nvPicPr>
        <p:blipFill>
          <a:blip r:embed="rId10"/>
          <a:stretch>
            <a:fillRect/>
          </a:stretch>
        </p:blipFill>
        <p:spPr>
          <a:xfrm>
            <a:off x="8373498" y="6277161"/>
            <a:ext cx="1420491" cy="499915"/>
          </a:xfrm>
          <a:prstGeom prst="rect">
            <a:avLst/>
          </a:prstGeom>
        </p:spPr>
      </p:pic>
      <p:sp>
        <p:nvSpPr>
          <p:cNvPr id="73" name="Title 1"/>
          <p:cNvSpPr>
            <a:spLocks noGrp="1"/>
          </p:cNvSpPr>
          <p:nvPr>
            <p:ph type="title"/>
          </p:nvPr>
        </p:nvSpPr>
        <p:spPr>
          <a:xfrm>
            <a:off x="72434" y="82351"/>
            <a:ext cx="5261566" cy="3511281"/>
          </a:xfrm>
        </p:spPr>
        <p:txBody>
          <a:bodyPr>
            <a:normAutofit/>
          </a:bodyPr>
          <a:lstStyle/>
          <a:p>
            <a:r>
              <a:rPr lang="en-US" dirty="0"/>
              <a:t>Collateralized debt obligation:</a:t>
            </a:r>
            <a:br>
              <a:rPr lang="en-US" dirty="0"/>
            </a:br>
            <a:r>
              <a:rPr lang="en-US" dirty="0"/>
              <a:t>Like an ABS, but secured by different “tranches” of assets in different </a:t>
            </a:r>
            <a:r>
              <a:rPr lang="en-US" dirty="0" err="1"/>
              <a:t>spv</a:t>
            </a:r>
            <a:r>
              <a:rPr lang="en-US" dirty="0"/>
              <a:t> entities</a:t>
            </a:r>
          </a:p>
        </p:txBody>
      </p:sp>
      <p:sp>
        <p:nvSpPr>
          <p:cNvPr id="20" name="Oval 19"/>
          <p:cNvSpPr/>
          <p:nvPr/>
        </p:nvSpPr>
        <p:spPr>
          <a:xfrm>
            <a:off x="7761262" y="4424680"/>
            <a:ext cx="1987993" cy="4795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269609" y="6239974"/>
            <a:ext cx="1987993" cy="5600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600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4894" y="0"/>
            <a:ext cx="2087105" cy="1188720"/>
          </a:xfrm>
        </p:spPr>
        <p:txBody>
          <a:bodyPr/>
          <a:lstStyle/>
          <a:p>
            <a:r>
              <a:rPr lang="en-US" dirty="0"/>
              <a:t>RMBS + CDOs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14350"/>
            <a:ext cx="9534525" cy="6343650"/>
          </a:xfrm>
          <a:prstGeom prst="rect">
            <a:avLst/>
          </a:prstGeom>
        </p:spPr>
      </p:pic>
      <p:pic>
        <p:nvPicPr>
          <p:cNvPr id="5" name="Picture 4"/>
          <p:cNvPicPr>
            <a:picLocks noChangeAspect="1"/>
          </p:cNvPicPr>
          <p:nvPr/>
        </p:nvPicPr>
        <p:blipFill>
          <a:blip r:embed="rId3"/>
          <a:stretch>
            <a:fillRect/>
          </a:stretch>
        </p:blipFill>
        <p:spPr>
          <a:xfrm>
            <a:off x="9242210" y="3789335"/>
            <a:ext cx="2691565" cy="1089805"/>
          </a:xfrm>
          <a:prstGeom prst="rect">
            <a:avLst/>
          </a:prstGeom>
        </p:spPr>
      </p:pic>
      <p:cxnSp>
        <p:nvCxnSpPr>
          <p:cNvPr id="7" name="Straight Connector 6"/>
          <p:cNvCxnSpPr>
            <a:stCxn id="5" idx="2"/>
          </p:cNvCxnSpPr>
          <p:nvPr/>
        </p:nvCxnSpPr>
        <p:spPr>
          <a:xfrm flipH="1">
            <a:off x="9469464" y="4879140"/>
            <a:ext cx="1118529" cy="1095457"/>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74997" y="3686175"/>
            <a:ext cx="2836189" cy="1192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926305" y="4269783"/>
            <a:ext cx="1007470" cy="139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183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4526" y="0"/>
            <a:ext cx="2657474" cy="1658198"/>
          </a:xfrm>
        </p:spPr>
        <p:txBody>
          <a:bodyPr>
            <a:normAutofit/>
          </a:bodyPr>
          <a:lstStyle/>
          <a:p>
            <a:r>
              <a:rPr lang="en-US" dirty="0"/>
              <a:t>RMBS/</a:t>
            </a:r>
            <a:r>
              <a:rPr lang="en-US" dirty="0" err="1"/>
              <a:t>cdo</a:t>
            </a:r>
            <a:r>
              <a:rPr lang="en-US" dirty="0"/>
              <a:t> BUYER AND </a:t>
            </a:r>
            <a:r>
              <a:rPr lang="en-US" dirty="0" err="1"/>
              <a:t>cds</a:t>
            </a:r>
            <a:r>
              <a:rPr lang="en-US" dirty="0"/>
              <a:t> SELLER</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14350"/>
            <a:ext cx="9534525" cy="6343650"/>
          </a:xfrm>
          <a:prstGeom prst="rect">
            <a:avLst/>
          </a:prstGeom>
        </p:spPr>
      </p:pic>
      <p:pic>
        <p:nvPicPr>
          <p:cNvPr id="5" name="Picture 4"/>
          <p:cNvPicPr>
            <a:picLocks noChangeAspect="1"/>
          </p:cNvPicPr>
          <p:nvPr/>
        </p:nvPicPr>
        <p:blipFill>
          <a:blip r:embed="rId3"/>
          <a:stretch>
            <a:fillRect/>
          </a:stretch>
        </p:blipFill>
        <p:spPr>
          <a:xfrm>
            <a:off x="9242210" y="3789335"/>
            <a:ext cx="2691565" cy="1089805"/>
          </a:xfrm>
          <a:prstGeom prst="rect">
            <a:avLst/>
          </a:prstGeom>
        </p:spPr>
      </p:pic>
      <p:cxnSp>
        <p:nvCxnSpPr>
          <p:cNvPr id="7" name="Straight Connector 6"/>
          <p:cNvCxnSpPr>
            <a:stCxn id="5" idx="2"/>
          </p:cNvCxnSpPr>
          <p:nvPr/>
        </p:nvCxnSpPr>
        <p:spPr>
          <a:xfrm flipH="1">
            <a:off x="9469464" y="4879140"/>
            <a:ext cx="1118529" cy="1095457"/>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74997" y="3686175"/>
            <a:ext cx="2836189" cy="1192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926305" y="4269783"/>
            <a:ext cx="1007470" cy="139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34373" y="1113295"/>
            <a:ext cx="2691565" cy="1089805"/>
          </a:xfrm>
          <a:prstGeom prst="rect">
            <a:avLst/>
          </a:prstGeom>
          <a:ln>
            <a:solidFill>
              <a:schemeClr val="tx1"/>
            </a:solidFill>
          </a:ln>
        </p:spPr>
      </p:pic>
      <p:sp>
        <p:nvSpPr>
          <p:cNvPr id="6" name="Oval 5"/>
          <p:cNvSpPr/>
          <p:nvPr/>
        </p:nvSpPr>
        <p:spPr>
          <a:xfrm>
            <a:off x="3115159" y="1520071"/>
            <a:ext cx="1325105" cy="98290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Credit Default Swap</a:t>
            </a:r>
          </a:p>
        </p:txBody>
      </p:sp>
      <p:cxnSp>
        <p:nvCxnSpPr>
          <p:cNvPr id="12" name="Straight Connector 11"/>
          <p:cNvCxnSpPr>
            <a:stCxn id="6" idx="6"/>
          </p:cNvCxnSpPr>
          <p:nvPr/>
        </p:nvCxnSpPr>
        <p:spPr>
          <a:xfrm flipV="1">
            <a:off x="4440264" y="2011523"/>
            <a:ext cx="22833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 idx="3"/>
          </p:cNvCxnSpPr>
          <p:nvPr/>
        </p:nvCxnSpPr>
        <p:spPr>
          <a:xfrm flipH="1" flipV="1">
            <a:off x="2825938" y="1658198"/>
            <a:ext cx="289221" cy="3533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1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 V. MUTUAL BENEFITS CORP.</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4197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69164"/>
            <a:ext cx="7729728" cy="1188720"/>
          </a:xfrm>
        </p:spPr>
        <p:txBody>
          <a:bodyPr/>
          <a:lstStyle/>
          <a:p>
            <a:r>
              <a:rPr lang="en-US" dirty="0"/>
              <a:t>Structured settlement securitization</a:t>
            </a:r>
          </a:p>
        </p:txBody>
      </p:sp>
      <p:pic>
        <p:nvPicPr>
          <p:cNvPr id="4" name="Picture 3"/>
          <p:cNvPicPr>
            <a:picLocks noChangeAspect="1"/>
          </p:cNvPicPr>
          <p:nvPr/>
        </p:nvPicPr>
        <p:blipFill>
          <a:blip r:embed="rId2"/>
          <a:stretch>
            <a:fillRect/>
          </a:stretch>
        </p:blipFill>
        <p:spPr>
          <a:xfrm>
            <a:off x="3797427" y="3600970"/>
            <a:ext cx="2000250" cy="2286000"/>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51" y="1796796"/>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468504">
            <a:off x="1252728" y="3986784"/>
            <a:ext cx="1993392" cy="603504"/>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4904" y="4846320"/>
            <a:ext cx="1655064" cy="646331"/>
          </a:xfrm>
          <a:prstGeom prst="rect">
            <a:avLst/>
          </a:prstGeom>
          <a:noFill/>
          <a:ln>
            <a:solidFill>
              <a:schemeClr val="tx1"/>
            </a:solidFill>
          </a:ln>
        </p:spPr>
        <p:txBody>
          <a:bodyPr wrap="square" rtlCol="0">
            <a:spAutoFit/>
          </a:bodyPr>
          <a:lstStyle/>
          <a:p>
            <a:pPr algn="ctr"/>
            <a:r>
              <a:rPr lang="en-US" b="1" dirty="0"/>
              <a:t>% of sales until 2025</a:t>
            </a:r>
          </a:p>
        </p:txBody>
      </p:sp>
      <p:sp>
        <p:nvSpPr>
          <p:cNvPr id="8" name="Right Arrow 7"/>
          <p:cNvSpPr/>
          <p:nvPr/>
        </p:nvSpPr>
        <p:spPr>
          <a:xfrm rot="20419802">
            <a:off x="6443471" y="3986783"/>
            <a:ext cx="1993392" cy="603504"/>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rowd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079" y="1753933"/>
            <a:ext cx="2600325" cy="1762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04076" y="2677640"/>
            <a:ext cx="1722120" cy="923330"/>
          </a:xfrm>
          <a:prstGeom prst="rect">
            <a:avLst/>
          </a:prstGeom>
          <a:noFill/>
          <a:ln>
            <a:solidFill>
              <a:schemeClr val="tx1"/>
            </a:solidFill>
          </a:ln>
        </p:spPr>
        <p:txBody>
          <a:bodyPr wrap="square" rtlCol="0">
            <a:spAutoFit/>
          </a:bodyPr>
          <a:lstStyle/>
          <a:p>
            <a:pPr algn="ctr"/>
            <a:r>
              <a:rPr lang="en-US" b="1" dirty="0"/>
              <a:t>Tobacco Settlement Bonds</a:t>
            </a:r>
          </a:p>
        </p:txBody>
      </p:sp>
      <p:pic>
        <p:nvPicPr>
          <p:cNvPr id="1030" name="Picture 6" descr="Image result for bag of money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8125" y="4752721"/>
            <a:ext cx="1168908" cy="87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14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85239"/>
            <a:ext cx="7729728" cy="1188720"/>
          </a:xfrm>
        </p:spPr>
        <p:txBody>
          <a:bodyPr/>
          <a:lstStyle/>
          <a:p>
            <a:r>
              <a:rPr lang="en-US" dirty="0" err="1"/>
              <a:t>j.g</a:t>
            </a:r>
            <a:r>
              <a:rPr lang="en-US" dirty="0"/>
              <a:t>. </a:t>
            </a:r>
            <a:r>
              <a:rPr lang="en-US" dirty="0" err="1"/>
              <a:t>wentworth</a:t>
            </a:r>
            <a:endParaRPr lang="en-US" dirty="0"/>
          </a:p>
        </p:txBody>
      </p:sp>
      <p:pic>
        <p:nvPicPr>
          <p:cNvPr id="5" name="Picture 4"/>
          <p:cNvPicPr>
            <a:picLocks noChangeAspect="1"/>
          </p:cNvPicPr>
          <p:nvPr/>
        </p:nvPicPr>
        <p:blipFill>
          <a:blip r:embed="rId2"/>
          <a:stretch>
            <a:fillRect/>
          </a:stretch>
        </p:blipFill>
        <p:spPr>
          <a:xfrm>
            <a:off x="0" y="3402754"/>
            <a:ext cx="6170083" cy="3455246"/>
          </a:xfrm>
          <a:prstGeom prst="rect">
            <a:avLst/>
          </a:prstGeom>
        </p:spPr>
      </p:pic>
      <p:pic>
        <p:nvPicPr>
          <p:cNvPr id="6" name="Picture 5"/>
          <p:cNvPicPr>
            <a:picLocks noChangeAspect="1"/>
          </p:cNvPicPr>
          <p:nvPr/>
        </p:nvPicPr>
        <p:blipFill>
          <a:blip r:embed="rId3"/>
          <a:stretch>
            <a:fillRect/>
          </a:stretch>
        </p:blipFill>
        <p:spPr>
          <a:xfrm>
            <a:off x="6778139" y="2227475"/>
            <a:ext cx="5413861" cy="4630525"/>
          </a:xfrm>
          <a:prstGeom prst="rect">
            <a:avLst/>
          </a:prstGeom>
        </p:spPr>
      </p:pic>
    </p:spTree>
    <p:extLst>
      <p:ext uri="{BB962C8B-B14F-4D97-AF65-F5344CB8AC3E}">
        <p14:creationId xmlns:p14="http://schemas.microsoft.com/office/powerpoint/2010/main" val="76653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cryptocurrency</a:t>
            </a:r>
          </a:p>
        </p:txBody>
      </p:sp>
      <p:sp>
        <p:nvSpPr>
          <p:cNvPr id="3" name="Content Placeholder 2"/>
          <p:cNvSpPr>
            <a:spLocks noGrp="1"/>
          </p:cNvSpPr>
          <p:nvPr>
            <p:ph idx="1"/>
          </p:nvPr>
        </p:nvSpPr>
        <p:spPr/>
        <p:txBody>
          <a:bodyPr/>
          <a:lstStyle/>
          <a:p>
            <a:r>
              <a:rPr lang="en-US" dirty="0"/>
              <a:t>1. Distributed Ledger technology (smart contract/</a:t>
            </a:r>
            <a:r>
              <a:rPr lang="en-US" dirty="0" err="1"/>
              <a:t>blockchain</a:t>
            </a:r>
            <a:r>
              <a:rPr lang="en-US" dirty="0"/>
              <a:t>)</a:t>
            </a:r>
          </a:p>
          <a:p>
            <a:endParaRPr lang="en-US" dirty="0"/>
          </a:p>
          <a:p>
            <a:r>
              <a:rPr lang="en-US" dirty="0"/>
              <a:t>2. Cryptocurrency based on Distributed Ledger Technology</a:t>
            </a:r>
          </a:p>
          <a:p>
            <a:endParaRPr lang="en-US" dirty="0"/>
          </a:p>
          <a:p>
            <a:r>
              <a:rPr lang="en-US" dirty="0"/>
              <a:t>3. Bitcoin – SEC said not a security</a:t>
            </a:r>
          </a:p>
        </p:txBody>
      </p:sp>
      <p:pic>
        <p:nvPicPr>
          <p:cNvPr id="5122" name="Picture 2" descr="https://www.incimages.com/uploaded_files/image/970x450/shutterstock_176573198_221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3" y="4530304"/>
            <a:ext cx="5017477" cy="23276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thereum sec cryp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5812"/>
            <a:ext cx="3258282" cy="21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7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425196"/>
            <a:ext cx="9372600" cy="1188720"/>
          </a:xfrm>
        </p:spPr>
        <p:txBody>
          <a:bodyPr/>
          <a:lstStyle/>
          <a:p>
            <a:r>
              <a:rPr lang="en-US" dirty="0"/>
              <a:t>IN THE MATTER OF CLIFFORD HARRIS, JR. (</a:t>
            </a:r>
            <a:r>
              <a:rPr lang="en-US" dirty="0" err="1"/>
              <a:t>t.i</a:t>
            </a:r>
            <a:r>
              <a:rPr lang="en-US" dirty="0"/>
              <a:t>.)</a:t>
            </a:r>
          </a:p>
        </p:txBody>
      </p:sp>
      <p:sp>
        <p:nvSpPr>
          <p:cNvPr id="3" name="Content Placeholder 2"/>
          <p:cNvSpPr>
            <a:spLocks noGrp="1"/>
          </p:cNvSpPr>
          <p:nvPr>
            <p:ph idx="1"/>
          </p:nvPr>
        </p:nvSpPr>
        <p:spPr/>
        <p:txBody>
          <a:bodyPr/>
          <a:lstStyle/>
          <a:p>
            <a:endParaRPr lang="en-US"/>
          </a:p>
        </p:txBody>
      </p:sp>
      <p:pic>
        <p:nvPicPr>
          <p:cNvPr id="2050" name="Picture 2" descr="BASKIN ROBBINS DONT PLAY Baskin Robbins Always Finds Out | Marvel Comics  Meme on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1777632"/>
            <a:ext cx="5734050" cy="508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25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644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9147" y="71175"/>
            <a:ext cx="9008534" cy="6615123"/>
          </a:xfrm>
          <a:prstGeom prst="rect">
            <a:avLst/>
          </a:prstGeom>
        </p:spPr>
      </p:pic>
    </p:spTree>
    <p:extLst>
      <p:ext uri="{BB962C8B-B14F-4D97-AF65-F5344CB8AC3E}">
        <p14:creationId xmlns:p14="http://schemas.microsoft.com/office/powerpoint/2010/main" val="2206173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3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74AA41-2F5B-4CDC-8013-8543F43CF8EC}"/>
              </a:ext>
            </a:extLst>
          </p:cNvPr>
          <p:cNvPicPr>
            <a:picLocks noChangeAspect="1"/>
          </p:cNvPicPr>
          <p:nvPr/>
        </p:nvPicPr>
        <p:blipFill>
          <a:blip r:embed="rId2"/>
          <a:stretch>
            <a:fillRect/>
          </a:stretch>
        </p:blipFill>
        <p:spPr>
          <a:xfrm>
            <a:off x="3197525" y="1124712"/>
            <a:ext cx="5796950" cy="4608576"/>
          </a:xfrm>
          <a:prstGeom prst="rect">
            <a:avLst/>
          </a:prstGeom>
        </p:spPr>
      </p:pic>
    </p:spTree>
    <p:extLst>
      <p:ext uri="{BB962C8B-B14F-4D97-AF65-F5344CB8AC3E}">
        <p14:creationId xmlns:p14="http://schemas.microsoft.com/office/powerpoint/2010/main" val="371723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27853A-8D96-4D03-AF72-19D1A5EB9B0E}"/>
              </a:ext>
            </a:extLst>
          </p:cNvPr>
          <p:cNvPicPr>
            <a:picLocks noChangeAspect="1"/>
          </p:cNvPicPr>
          <p:nvPr/>
        </p:nvPicPr>
        <p:blipFill>
          <a:blip r:embed="rId2"/>
          <a:stretch>
            <a:fillRect/>
          </a:stretch>
        </p:blipFill>
        <p:spPr>
          <a:xfrm>
            <a:off x="3206610" y="1124712"/>
            <a:ext cx="5778779" cy="4608576"/>
          </a:xfrm>
          <a:prstGeom prst="rect">
            <a:avLst/>
          </a:prstGeom>
        </p:spPr>
      </p:pic>
    </p:spTree>
    <p:extLst>
      <p:ext uri="{BB962C8B-B14F-4D97-AF65-F5344CB8AC3E}">
        <p14:creationId xmlns:p14="http://schemas.microsoft.com/office/powerpoint/2010/main" val="3022938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6078"/>
            <a:ext cx="7729728" cy="1188720"/>
          </a:xfrm>
        </p:spPr>
        <p:txBody>
          <a:bodyPr/>
          <a:lstStyle/>
          <a:p>
            <a:r>
              <a:rPr lang="en-US" dirty="0"/>
              <a:t>Coin-operated capitalism: </a:t>
            </a:r>
            <a:br>
              <a:rPr lang="en-US" dirty="0"/>
            </a:br>
            <a:r>
              <a:rPr lang="en-US" dirty="0"/>
              <a:t>raising capital</a:t>
            </a:r>
          </a:p>
        </p:txBody>
      </p:sp>
      <p:pic>
        <p:nvPicPr>
          <p:cNvPr id="2050" name="Picture 2" descr="Image result for coca-cola machine v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440" y="3184457"/>
            <a:ext cx="1363979" cy="2278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210955" y="1903306"/>
            <a:ext cx="756542" cy="938347"/>
          </a:xfrm>
          <a:prstGeom prst="rect">
            <a:avLst/>
          </a:prstGeom>
        </p:spPr>
      </p:pic>
      <p:sp>
        <p:nvSpPr>
          <p:cNvPr id="6" name="Rectangle 5"/>
          <p:cNvSpPr/>
          <p:nvPr/>
        </p:nvSpPr>
        <p:spPr>
          <a:xfrm>
            <a:off x="3583093" y="3007360"/>
            <a:ext cx="1950720" cy="2641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1"/>
            <a:endCxn id="2054" idx="3"/>
          </p:cNvCxnSpPr>
          <p:nvPr/>
        </p:nvCxnSpPr>
        <p:spPr>
          <a:xfrm flipH="1" flipV="1">
            <a:off x="2282719" y="3347864"/>
            <a:ext cx="1300374" cy="98029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054" name="Picture 6" descr="Image result for crowd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 y="2220036"/>
            <a:ext cx="2282402" cy="22556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2350667" y="4323637"/>
            <a:ext cx="1164477" cy="816872"/>
          </a:xfrm>
          <a:prstGeom prst="rect">
            <a:avLst/>
          </a:prstGeom>
        </p:spPr>
      </p:pic>
      <p:pic>
        <p:nvPicPr>
          <p:cNvPr id="2058"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0082" y="3413999"/>
            <a:ext cx="25146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6218395" y="3721584"/>
            <a:ext cx="947103" cy="1204106"/>
          </a:xfrm>
          <a:prstGeom prst="rect">
            <a:avLst/>
          </a:prstGeom>
        </p:spPr>
      </p:pic>
      <p:cxnSp>
        <p:nvCxnSpPr>
          <p:cNvPr id="17" name="Straight Connector 16"/>
          <p:cNvCxnSpPr>
            <a:stCxn id="2058" idx="1"/>
            <a:endCxn id="6" idx="3"/>
          </p:cNvCxnSpPr>
          <p:nvPr/>
        </p:nvCxnSpPr>
        <p:spPr>
          <a:xfrm flipH="1">
            <a:off x="5533813" y="4323637"/>
            <a:ext cx="2316269" cy="452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6078"/>
            <a:ext cx="7729728" cy="1188720"/>
          </a:xfrm>
        </p:spPr>
        <p:txBody>
          <a:bodyPr/>
          <a:lstStyle/>
          <a:p>
            <a:r>
              <a:rPr lang="en-US" dirty="0"/>
              <a:t>raising capital by selling shares in an entity</a:t>
            </a:r>
          </a:p>
        </p:txBody>
      </p:sp>
      <p:pic>
        <p:nvPicPr>
          <p:cNvPr id="2050" name="Picture 2" descr="Image result for coca-cola machine v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440" y="3184457"/>
            <a:ext cx="1363979" cy="2278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210955" y="1903306"/>
            <a:ext cx="756542" cy="938347"/>
          </a:xfrm>
          <a:prstGeom prst="rect">
            <a:avLst/>
          </a:prstGeom>
        </p:spPr>
      </p:pic>
      <p:sp>
        <p:nvSpPr>
          <p:cNvPr id="6" name="Rectangle 5"/>
          <p:cNvSpPr/>
          <p:nvPr/>
        </p:nvSpPr>
        <p:spPr>
          <a:xfrm>
            <a:off x="3583093" y="3007360"/>
            <a:ext cx="1950720" cy="2641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1"/>
            <a:endCxn id="2054" idx="3"/>
          </p:cNvCxnSpPr>
          <p:nvPr/>
        </p:nvCxnSpPr>
        <p:spPr>
          <a:xfrm flipH="1" flipV="1">
            <a:off x="2282719" y="3347864"/>
            <a:ext cx="1300374" cy="98029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054" name="Picture 6" descr="Image result for crowd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 y="2220036"/>
            <a:ext cx="2282402" cy="22556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2350667" y="4323637"/>
            <a:ext cx="1164477" cy="816872"/>
          </a:xfrm>
          <a:prstGeom prst="rect">
            <a:avLst/>
          </a:prstGeom>
        </p:spPr>
      </p:pic>
      <p:pic>
        <p:nvPicPr>
          <p:cNvPr id="2058"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0082" y="3413999"/>
            <a:ext cx="25146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6218395" y="3721584"/>
            <a:ext cx="947103" cy="1204106"/>
          </a:xfrm>
          <a:prstGeom prst="rect">
            <a:avLst/>
          </a:prstGeom>
        </p:spPr>
      </p:pic>
      <p:cxnSp>
        <p:nvCxnSpPr>
          <p:cNvPr id="17" name="Straight Connector 16"/>
          <p:cNvCxnSpPr>
            <a:stCxn id="2058" idx="1"/>
            <a:endCxn id="6" idx="3"/>
          </p:cNvCxnSpPr>
          <p:nvPr/>
        </p:nvCxnSpPr>
        <p:spPr>
          <a:xfrm flipH="1">
            <a:off x="5533813" y="4323637"/>
            <a:ext cx="2316269" cy="452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5374" y="2440111"/>
            <a:ext cx="1040401" cy="7527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4107" y="1714676"/>
            <a:ext cx="573193" cy="10107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0481" y="5495438"/>
            <a:ext cx="573193" cy="10107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8287" y="2161093"/>
            <a:ext cx="561865" cy="9907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39834" y="5300533"/>
            <a:ext cx="561865" cy="9907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5688" y="2510058"/>
            <a:ext cx="837988" cy="9039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04616" y="5495438"/>
            <a:ext cx="912495" cy="9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stretch>
            <a:fillRect/>
          </a:stretch>
        </p:blipFill>
        <p:spPr>
          <a:xfrm>
            <a:off x="7251653" y="3555380"/>
            <a:ext cx="376760" cy="478997"/>
          </a:xfrm>
          <a:prstGeom prst="rect">
            <a:avLst/>
          </a:prstGeom>
        </p:spPr>
      </p:pic>
      <p:pic>
        <p:nvPicPr>
          <p:cNvPr id="20" name="Picture 19"/>
          <p:cNvPicPr>
            <a:picLocks noChangeAspect="1"/>
          </p:cNvPicPr>
          <p:nvPr/>
        </p:nvPicPr>
        <p:blipFill>
          <a:blip r:embed="rId7"/>
          <a:stretch>
            <a:fillRect/>
          </a:stretch>
        </p:blipFill>
        <p:spPr>
          <a:xfrm>
            <a:off x="7283805" y="4120605"/>
            <a:ext cx="376760" cy="478997"/>
          </a:xfrm>
          <a:prstGeom prst="rect">
            <a:avLst/>
          </a:prstGeom>
        </p:spPr>
      </p:pic>
      <p:pic>
        <p:nvPicPr>
          <p:cNvPr id="21" name="Picture 20"/>
          <p:cNvPicPr>
            <a:picLocks noChangeAspect="1"/>
          </p:cNvPicPr>
          <p:nvPr/>
        </p:nvPicPr>
        <p:blipFill>
          <a:blip r:embed="rId7"/>
          <a:stretch>
            <a:fillRect/>
          </a:stretch>
        </p:blipFill>
        <p:spPr>
          <a:xfrm>
            <a:off x="5809087" y="4821536"/>
            <a:ext cx="376760" cy="478997"/>
          </a:xfrm>
          <a:prstGeom prst="rect">
            <a:avLst/>
          </a:prstGeom>
        </p:spPr>
      </p:pic>
      <p:pic>
        <p:nvPicPr>
          <p:cNvPr id="22" name="Picture 21"/>
          <p:cNvPicPr>
            <a:picLocks noChangeAspect="1"/>
          </p:cNvPicPr>
          <p:nvPr/>
        </p:nvPicPr>
        <p:blipFill>
          <a:blip r:embed="rId7"/>
          <a:stretch>
            <a:fillRect/>
          </a:stretch>
        </p:blipFill>
        <p:spPr>
          <a:xfrm>
            <a:off x="6731700" y="3192826"/>
            <a:ext cx="376760" cy="478997"/>
          </a:xfrm>
          <a:prstGeom prst="rect">
            <a:avLst/>
          </a:prstGeom>
        </p:spPr>
      </p:pic>
      <p:pic>
        <p:nvPicPr>
          <p:cNvPr id="23" name="Picture 22"/>
          <p:cNvPicPr>
            <a:picLocks noChangeAspect="1"/>
          </p:cNvPicPr>
          <p:nvPr/>
        </p:nvPicPr>
        <p:blipFill>
          <a:blip r:embed="rId7"/>
          <a:stretch>
            <a:fillRect/>
          </a:stretch>
        </p:blipFill>
        <p:spPr>
          <a:xfrm>
            <a:off x="6237139" y="3242587"/>
            <a:ext cx="376760" cy="478997"/>
          </a:xfrm>
          <a:prstGeom prst="rect">
            <a:avLst/>
          </a:prstGeom>
        </p:spPr>
      </p:pic>
      <p:pic>
        <p:nvPicPr>
          <p:cNvPr id="24" name="Picture 23"/>
          <p:cNvPicPr>
            <a:picLocks noChangeAspect="1"/>
          </p:cNvPicPr>
          <p:nvPr/>
        </p:nvPicPr>
        <p:blipFill>
          <a:blip r:embed="rId7"/>
          <a:stretch>
            <a:fillRect/>
          </a:stretch>
        </p:blipFill>
        <p:spPr>
          <a:xfrm>
            <a:off x="7289979" y="4731557"/>
            <a:ext cx="376760" cy="478997"/>
          </a:xfrm>
          <a:prstGeom prst="rect">
            <a:avLst/>
          </a:prstGeom>
        </p:spPr>
      </p:pic>
      <p:pic>
        <p:nvPicPr>
          <p:cNvPr id="25" name="Picture 24"/>
          <p:cNvPicPr>
            <a:picLocks noChangeAspect="1"/>
          </p:cNvPicPr>
          <p:nvPr/>
        </p:nvPicPr>
        <p:blipFill>
          <a:blip r:embed="rId7"/>
          <a:stretch>
            <a:fillRect/>
          </a:stretch>
        </p:blipFill>
        <p:spPr>
          <a:xfrm>
            <a:off x="6719636" y="4925690"/>
            <a:ext cx="376760" cy="478997"/>
          </a:xfrm>
          <a:prstGeom prst="rect">
            <a:avLst/>
          </a:prstGeom>
        </p:spPr>
      </p:pic>
      <p:pic>
        <p:nvPicPr>
          <p:cNvPr id="3082" name="Picture 10"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36245" y="2912109"/>
            <a:ext cx="560814" cy="8692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36704" y="4475691"/>
            <a:ext cx="560814" cy="8692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17111" y="3494750"/>
            <a:ext cx="828887" cy="8288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7"/>
          <a:stretch>
            <a:fillRect/>
          </a:stretch>
        </p:blipFill>
        <p:spPr>
          <a:xfrm>
            <a:off x="7165641" y="5508597"/>
            <a:ext cx="376760" cy="478997"/>
          </a:xfrm>
          <a:prstGeom prst="rect">
            <a:avLst/>
          </a:prstGeom>
        </p:spPr>
      </p:pic>
      <p:pic>
        <p:nvPicPr>
          <p:cNvPr id="31" name="Picture 30"/>
          <p:cNvPicPr>
            <a:picLocks noChangeAspect="1"/>
          </p:cNvPicPr>
          <p:nvPr/>
        </p:nvPicPr>
        <p:blipFill>
          <a:blip r:embed="rId7"/>
          <a:stretch>
            <a:fillRect/>
          </a:stretch>
        </p:blipFill>
        <p:spPr>
          <a:xfrm>
            <a:off x="5634997" y="3518733"/>
            <a:ext cx="376760" cy="478997"/>
          </a:xfrm>
          <a:prstGeom prst="rect">
            <a:avLst/>
          </a:prstGeom>
        </p:spPr>
      </p:pic>
      <p:pic>
        <p:nvPicPr>
          <p:cNvPr id="32" name="Picture 31"/>
          <p:cNvPicPr>
            <a:picLocks noChangeAspect="1"/>
          </p:cNvPicPr>
          <p:nvPr/>
        </p:nvPicPr>
        <p:blipFill>
          <a:blip r:embed="rId7"/>
          <a:stretch>
            <a:fillRect/>
          </a:stretch>
        </p:blipFill>
        <p:spPr>
          <a:xfrm>
            <a:off x="6274651" y="5216943"/>
            <a:ext cx="376760" cy="478997"/>
          </a:xfrm>
          <a:prstGeom prst="rect">
            <a:avLst/>
          </a:prstGeom>
        </p:spPr>
      </p:pic>
      <p:pic>
        <p:nvPicPr>
          <p:cNvPr id="7" name="Picture 6"/>
          <p:cNvPicPr>
            <a:picLocks noChangeAspect="1"/>
          </p:cNvPicPr>
          <p:nvPr/>
        </p:nvPicPr>
        <p:blipFill>
          <a:blip r:embed="rId13"/>
          <a:stretch>
            <a:fillRect/>
          </a:stretch>
        </p:blipFill>
        <p:spPr>
          <a:xfrm>
            <a:off x="3596170" y="4811781"/>
            <a:ext cx="1068875" cy="797545"/>
          </a:xfrm>
          <a:prstGeom prst="rect">
            <a:avLst/>
          </a:prstGeom>
        </p:spPr>
      </p:pic>
      <p:pic>
        <p:nvPicPr>
          <p:cNvPr id="10" name="Picture 9"/>
          <p:cNvPicPr>
            <a:picLocks noChangeAspect="1"/>
          </p:cNvPicPr>
          <p:nvPr/>
        </p:nvPicPr>
        <p:blipFill>
          <a:blip r:embed="rId14"/>
          <a:stretch>
            <a:fillRect/>
          </a:stretch>
        </p:blipFill>
        <p:spPr>
          <a:xfrm>
            <a:off x="2506819" y="2440111"/>
            <a:ext cx="783384" cy="632974"/>
          </a:xfrm>
          <a:prstGeom prst="rect">
            <a:avLst/>
          </a:prstGeom>
        </p:spPr>
      </p:pic>
    </p:spTree>
    <p:extLst>
      <p:ext uri="{BB962C8B-B14F-4D97-AF65-F5344CB8AC3E}">
        <p14:creationId xmlns:p14="http://schemas.microsoft.com/office/powerpoint/2010/main" val="355457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Viatical</a:t>
            </a:r>
            <a:r>
              <a:rPr lang="en-US" dirty="0"/>
              <a:t> settlement – what is issue?</a:t>
            </a:r>
          </a:p>
        </p:txBody>
      </p:sp>
      <p:sp>
        <p:nvSpPr>
          <p:cNvPr id="3" name="Content Placeholder 2"/>
          <p:cNvSpPr>
            <a:spLocks noGrp="1"/>
          </p:cNvSpPr>
          <p:nvPr>
            <p:ph idx="1"/>
          </p:nvPr>
        </p:nvSpPr>
        <p:spPr/>
        <p:txBody>
          <a:bodyPr/>
          <a:lstStyle/>
          <a:p>
            <a:r>
              <a:rPr lang="en-US" sz="3600" dirty="0"/>
              <a:t>Person invests money</a:t>
            </a:r>
          </a:p>
          <a:p>
            <a:r>
              <a:rPr lang="en-US" sz="3600" dirty="0"/>
              <a:t>In a common enterprise</a:t>
            </a:r>
          </a:p>
          <a:p>
            <a:r>
              <a:rPr lang="en-US" sz="3600" dirty="0">
                <a:solidFill>
                  <a:schemeClr val="tx1"/>
                </a:solidFill>
              </a:rPr>
              <a:t>With an expectation of profit</a:t>
            </a:r>
          </a:p>
          <a:p>
            <a:r>
              <a:rPr lang="en-US" sz="3600" dirty="0">
                <a:solidFill>
                  <a:schemeClr val="tx1"/>
                </a:solidFill>
              </a:rPr>
              <a:t>Solely from the efforts of others</a:t>
            </a:r>
          </a:p>
          <a:p>
            <a:endParaRPr lang="en-US" dirty="0"/>
          </a:p>
        </p:txBody>
      </p:sp>
    </p:spTree>
    <p:extLst>
      <p:ext uri="{BB962C8B-B14F-4D97-AF65-F5344CB8AC3E}">
        <p14:creationId xmlns:p14="http://schemas.microsoft.com/office/powerpoint/2010/main" val="3440620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6078"/>
            <a:ext cx="7729728" cy="1188720"/>
          </a:xfrm>
        </p:spPr>
        <p:txBody>
          <a:bodyPr/>
          <a:lstStyle/>
          <a:p>
            <a:r>
              <a:rPr lang="en-US" dirty="0"/>
              <a:t>raising capital by selling tokens</a:t>
            </a:r>
          </a:p>
        </p:txBody>
      </p:sp>
      <p:pic>
        <p:nvPicPr>
          <p:cNvPr id="2050" name="Picture 2" descr="Image result for coca-cola machine v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440" y="3184457"/>
            <a:ext cx="1363979" cy="2278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210955" y="1903306"/>
            <a:ext cx="756542" cy="938347"/>
          </a:xfrm>
          <a:prstGeom prst="rect">
            <a:avLst/>
          </a:prstGeom>
        </p:spPr>
      </p:pic>
      <p:pic>
        <p:nvPicPr>
          <p:cNvPr id="2058"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082" y="3413999"/>
            <a:ext cx="2514600" cy="181927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2058" idx="1"/>
            <a:endCxn id="5" idx="3"/>
          </p:cNvCxnSpPr>
          <p:nvPr/>
        </p:nvCxnSpPr>
        <p:spPr>
          <a:xfrm flipH="1" flipV="1">
            <a:off x="4967497" y="2372480"/>
            <a:ext cx="2882585" cy="1951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374" y="2440111"/>
            <a:ext cx="1040401" cy="7527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4107" y="1714676"/>
            <a:ext cx="573193" cy="10107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481" y="5495438"/>
            <a:ext cx="573193" cy="10107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8287" y="2161093"/>
            <a:ext cx="561865" cy="9907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834" y="5300533"/>
            <a:ext cx="561865" cy="9907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5688" y="2510058"/>
            <a:ext cx="837988" cy="9039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4616" y="5495438"/>
            <a:ext cx="912495" cy="9843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6245" y="2912109"/>
            <a:ext cx="560814" cy="8692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704" y="4475691"/>
            <a:ext cx="560814" cy="8692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7111" y="3494750"/>
            <a:ext cx="828887" cy="828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0"/>
          <a:stretch>
            <a:fillRect/>
          </a:stretch>
        </p:blipFill>
        <p:spPr>
          <a:xfrm>
            <a:off x="5957299" y="2656464"/>
            <a:ext cx="748354" cy="558387"/>
          </a:xfrm>
          <a:prstGeom prst="rect">
            <a:avLst/>
          </a:prstGeom>
        </p:spPr>
      </p:pic>
      <p:cxnSp>
        <p:nvCxnSpPr>
          <p:cNvPr id="34" name="Straight Connector 33"/>
          <p:cNvCxnSpPr>
            <a:endCxn id="5" idx="3"/>
          </p:cNvCxnSpPr>
          <p:nvPr/>
        </p:nvCxnSpPr>
        <p:spPr>
          <a:xfrm flipH="1" flipV="1">
            <a:off x="4967497" y="2372480"/>
            <a:ext cx="2890401" cy="15089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digital token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4919" y="3611567"/>
            <a:ext cx="683846" cy="76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51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 profit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22927" y="2696307"/>
            <a:ext cx="3409171" cy="2391508"/>
          </a:xfrm>
          <a:prstGeom prst="rect">
            <a:avLst/>
          </a:prstGeom>
        </p:spPr>
      </p:pic>
      <p:pic>
        <p:nvPicPr>
          <p:cNvPr id="5" name="Picture 2" descr="Image result for digital toke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123" y="2696307"/>
            <a:ext cx="2505741" cy="2788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oca-cola machine ve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621" y="4345204"/>
            <a:ext cx="1363979" cy="227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02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to profits?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22927" y="2696307"/>
            <a:ext cx="3409171" cy="2391508"/>
          </a:xfrm>
          <a:prstGeom prst="rect">
            <a:avLst/>
          </a:prstGeom>
        </p:spPr>
      </p:pic>
      <p:pic>
        <p:nvPicPr>
          <p:cNvPr id="5" name="Picture 2" descr="Image result for digital toke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123" y="2696307"/>
            <a:ext cx="2505741" cy="2788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oca-cola machine ve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621" y="4345204"/>
            <a:ext cx="1363979" cy="22783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53662" y="5077747"/>
            <a:ext cx="4278436" cy="1754326"/>
          </a:xfrm>
          <a:prstGeom prst="rect">
            <a:avLst/>
          </a:prstGeom>
          <a:noFill/>
          <a:ln w="28575">
            <a:solidFill>
              <a:schemeClr val="tx1"/>
            </a:solidFill>
          </a:ln>
        </p:spPr>
        <p:txBody>
          <a:bodyPr wrap="square" rtlCol="0">
            <a:spAutoFit/>
          </a:bodyPr>
          <a:lstStyle/>
          <a:p>
            <a:r>
              <a:rPr lang="en-US" dirty="0"/>
              <a:t>Statute – rights for common stock holders</a:t>
            </a:r>
          </a:p>
          <a:p>
            <a:r>
              <a:rPr lang="en-US" dirty="0"/>
              <a:t>Fiduciary Duties</a:t>
            </a:r>
          </a:p>
          <a:p>
            <a:r>
              <a:rPr lang="en-US" dirty="0"/>
              <a:t>Articles of Incorporation</a:t>
            </a:r>
          </a:p>
          <a:p>
            <a:r>
              <a:rPr lang="en-US" dirty="0"/>
              <a:t>Bylaws</a:t>
            </a:r>
          </a:p>
          <a:p>
            <a:r>
              <a:rPr lang="en-US" dirty="0"/>
              <a:t>Audited Financial Statements</a:t>
            </a:r>
          </a:p>
          <a:p>
            <a:r>
              <a:rPr lang="en-US" dirty="0"/>
              <a:t>Disclosure Documents</a:t>
            </a:r>
          </a:p>
        </p:txBody>
      </p:sp>
      <p:sp>
        <p:nvSpPr>
          <p:cNvPr id="8" name="TextBox 7"/>
          <p:cNvSpPr txBox="1"/>
          <p:nvPr/>
        </p:nvSpPr>
        <p:spPr>
          <a:xfrm>
            <a:off x="7455123" y="5523461"/>
            <a:ext cx="4278436" cy="646331"/>
          </a:xfrm>
          <a:prstGeom prst="rect">
            <a:avLst/>
          </a:prstGeom>
          <a:noFill/>
          <a:ln w="28575">
            <a:solidFill>
              <a:schemeClr val="tx1"/>
            </a:solidFill>
          </a:ln>
        </p:spPr>
        <p:txBody>
          <a:bodyPr wrap="square" rtlCol="0">
            <a:spAutoFit/>
          </a:bodyPr>
          <a:lstStyle/>
          <a:p>
            <a:r>
              <a:rPr lang="en-US" dirty="0"/>
              <a:t>Code in the digital token</a:t>
            </a:r>
          </a:p>
          <a:p>
            <a:r>
              <a:rPr lang="en-US" dirty="0"/>
              <a:t>Described in the “white paper”</a:t>
            </a:r>
          </a:p>
        </p:txBody>
      </p:sp>
    </p:spTree>
    <p:extLst>
      <p:ext uri="{BB962C8B-B14F-4D97-AF65-F5344CB8AC3E}">
        <p14:creationId xmlns:p14="http://schemas.microsoft.com/office/powerpoint/2010/main" val="2784635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matter of the </a:t>
            </a:r>
            <a:r>
              <a:rPr lang="en-US" dirty="0" err="1"/>
              <a:t>dao</a:t>
            </a:r>
            <a:endParaRPr lang="en-US" dirty="0"/>
          </a:p>
        </p:txBody>
      </p:sp>
      <p:sp>
        <p:nvSpPr>
          <p:cNvPr id="3" name="Content Placeholder 2"/>
          <p:cNvSpPr>
            <a:spLocks noGrp="1"/>
          </p:cNvSpPr>
          <p:nvPr>
            <p:ph idx="1"/>
          </p:nvPr>
        </p:nvSpPr>
        <p:spPr>
          <a:xfrm>
            <a:off x="2231136" y="2638044"/>
            <a:ext cx="7729728" cy="4219956"/>
          </a:xfrm>
        </p:spPr>
        <p:txBody>
          <a:bodyPr>
            <a:normAutofit/>
          </a:bodyPr>
          <a:lstStyle/>
          <a:p>
            <a:r>
              <a:rPr lang="en-US" dirty="0"/>
              <a:t>ICO – Initial Coin Offering</a:t>
            </a:r>
          </a:p>
          <a:p>
            <a:endParaRPr lang="en-US" dirty="0"/>
          </a:p>
          <a:p>
            <a:r>
              <a:rPr lang="en-US" dirty="0"/>
              <a:t>Participants in DAO ICO traded Ether (cryptocurrency) for DAO token, which gave them rights in the profits of DAO (decentralized, virtual entity)</a:t>
            </a:r>
          </a:p>
          <a:p>
            <a:endParaRPr lang="en-US" dirty="0"/>
          </a:p>
          <a:p>
            <a:r>
              <a:rPr lang="en-US" dirty="0"/>
              <a:t>DAO was to use Ether to fund “projects” selected by “Curators” and voted on by DAO Token holders</a:t>
            </a:r>
          </a:p>
          <a:p>
            <a:endParaRPr lang="en-US" dirty="0"/>
          </a:p>
          <a:p>
            <a:r>
              <a:rPr lang="en-US" dirty="0"/>
              <a:t>Curators chosen by creators of DAO</a:t>
            </a:r>
          </a:p>
        </p:txBody>
      </p:sp>
    </p:spTree>
    <p:extLst>
      <p:ext uri="{BB962C8B-B14F-4D97-AF65-F5344CB8AC3E}">
        <p14:creationId xmlns:p14="http://schemas.microsoft.com/office/powerpoint/2010/main" val="957602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6078"/>
            <a:ext cx="7729728" cy="1188720"/>
          </a:xfrm>
        </p:spPr>
        <p:txBody>
          <a:bodyPr/>
          <a:lstStyle/>
          <a:p>
            <a:r>
              <a:rPr lang="en-US" dirty="0"/>
              <a:t>raising capital by selling tokens</a:t>
            </a:r>
          </a:p>
        </p:txBody>
      </p:sp>
      <p:pic>
        <p:nvPicPr>
          <p:cNvPr id="5" name="Picture 4"/>
          <p:cNvPicPr>
            <a:picLocks noChangeAspect="1"/>
          </p:cNvPicPr>
          <p:nvPr/>
        </p:nvPicPr>
        <p:blipFill>
          <a:blip r:embed="rId2"/>
          <a:stretch>
            <a:fillRect/>
          </a:stretch>
        </p:blipFill>
        <p:spPr>
          <a:xfrm>
            <a:off x="4210955" y="1903306"/>
            <a:ext cx="756542" cy="938347"/>
          </a:xfrm>
          <a:prstGeom prst="rect">
            <a:avLst/>
          </a:prstGeom>
        </p:spPr>
      </p:pic>
      <p:cxnSp>
        <p:nvCxnSpPr>
          <p:cNvPr id="17" name="Straight Connector 16"/>
          <p:cNvCxnSpPr>
            <a:stCxn id="2058" idx="1"/>
            <a:endCxn id="5" idx="3"/>
          </p:cNvCxnSpPr>
          <p:nvPr/>
        </p:nvCxnSpPr>
        <p:spPr>
          <a:xfrm flipH="1" flipV="1">
            <a:off x="4967497" y="2372480"/>
            <a:ext cx="2882585" cy="1951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5" idx="3"/>
          </p:cNvCxnSpPr>
          <p:nvPr/>
        </p:nvCxnSpPr>
        <p:spPr>
          <a:xfrm flipH="1" flipV="1">
            <a:off x="4967497" y="2372480"/>
            <a:ext cx="2890401" cy="15089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digital toke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919" y="3611567"/>
            <a:ext cx="683846" cy="7608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556288" y="3611567"/>
            <a:ext cx="2371725" cy="1924050"/>
          </a:xfrm>
          <a:prstGeom prst="rect">
            <a:avLst/>
          </a:prstGeom>
        </p:spPr>
      </p:pic>
      <p:pic>
        <p:nvPicPr>
          <p:cNvPr id="22" name="Picture 4" descr="ethereum sec cryp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3160" y="2065318"/>
            <a:ext cx="921482" cy="6143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rowd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898" y="2841653"/>
            <a:ext cx="2596561" cy="2566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65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DAO Tokens Securities?</a:t>
            </a:r>
          </a:p>
        </p:txBody>
      </p:sp>
      <p:sp>
        <p:nvSpPr>
          <p:cNvPr id="3" name="Content Placeholder 2"/>
          <p:cNvSpPr>
            <a:spLocks noGrp="1"/>
          </p:cNvSpPr>
          <p:nvPr>
            <p:ph idx="1"/>
          </p:nvPr>
        </p:nvSpPr>
        <p:spPr/>
        <p:txBody>
          <a:bodyPr>
            <a:normAutofit/>
          </a:bodyPr>
          <a:lstStyle/>
          <a:p>
            <a:r>
              <a:rPr lang="en-US" sz="2800" dirty="0"/>
              <a:t>Are “tokens” in 2(a)(1)?</a:t>
            </a:r>
          </a:p>
          <a:p>
            <a:endParaRPr lang="en-US" sz="2800" dirty="0"/>
          </a:p>
          <a:p>
            <a:r>
              <a:rPr lang="en-US" sz="2800" dirty="0"/>
              <a:t>Are “tokens” “investment contracts?”</a:t>
            </a:r>
          </a:p>
        </p:txBody>
      </p:sp>
    </p:spTree>
    <p:extLst>
      <p:ext uri="{BB962C8B-B14F-4D97-AF65-F5344CB8AC3E}">
        <p14:creationId xmlns:p14="http://schemas.microsoft.com/office/powerpoint/2010/main" val="3297877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“investment contract”</a:t>
            </a:r>
          </a:p>
        </p:txBody>
      </p:sp>
      <p:sp>
        <p:nvSpPr>
          <p:cNvPr id="6" name="Content Placeholder 5"/>
          <p:cNvSpPr>
            <a:spLocks noGrp="1"/>
          </p:cNvSpPr>
          <p:nvPr>
            <p:ph idx="1"/>
          </p:nvPr>
        </p:nvSpPr>
        <p:spPr/>
        <p:txBody>
          <a:bodyPr>
            <a:normAutofit/>
          </a:bodyPr>
          <a:lstStyle/>
          <a:p>
            <a:r>
              <a:rPr lang="en-US" sz="2800" dirty="0"/>
              <a:t>A person invests his/her money</a:t>
            </a:r>
          </a:p>
          <a:p>
            <a:r>
              <a:rPr lang="en-US" sz="2800" dirty="0"/>
              <a:t>In a </a:t>
            </a:r>
            <a:r>
              <a:rPr lang="en-US" sz="2800" dirty="0">
                <a:solidFill>
                  <a:srgbClr val="C00000"/>
                </a:solidFill>
              </a:rPr>
              <a:t>common</a:t>
            </a:r>
            <a:r>
              <a:rPr lang="en-US" sz="2800" dirty="0"/>
              <a:t> enterprise</a:t>
            </a:r>
          </a:p>
          <a:p>
            <a:r>
              <a:rPr lang="en-US" sz="2800" dirty="0"/>
              <a:t>Is led to expect </a:t>
            </a:r>
            <a:r>
              <a:rPr lang="en-US" sz="2800" dirty="0">
                <a:solidFill>
                  <a:srgbClr val="C00000"/>
                </a:solidFill>
              </a:rPr>
              <a:t>profits</a:t>
            </a:r>
          </a:p>
          <a:p>
            <a:r>
              <a:rPr lang="en-US" sz="2800" dirty="0">
                <a:solidFill>
                  <a:srgbClr val="C00000"/>
                </a:solidFill>
              </a:rPr>
              <a:t>Solely</a:t>
            </a:r>
            <a:r>
              <a:rPr lang="en-US" sz="2800" dirty="0"/>
              <a:t> from the efforts of </a:t>
            </a:r>
            <a:r>
              <a:rPr lang="en-US" sz="2800" dirty="0">
                <a:solidFill>
                  <a:srgbClr val="C00000"/>
                </a:solidFill>
              </a:rPr>
              <a:t>others</a:t>
            </a:r>
          </a:p>
        </p:txBody>
      </p:sp>
    </p:spTree>
    <p:extLst>
      <p:ext uri="{BB962C8B-B14F-4D97-AF65-F5344CB8AC3E}">
        <p14:creationId xmlns:p14="http://schemas.microsoft.com/office/powerpoint/2010/main" val="3055398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208776" cy="5021383"/>
          </a:xfrm>
          <a:prstGeom prst="rect">
            <a:avLst/>
          </a:prstGeom>
        </p:spPr>
      </p:pic>
      <p:pic>
        <p:nvPicPr>
          <p:cNvPr id="3" name="Picture 2"/>
          <p:cNvPicPr>
            <a:picLocks noChangeAspect="1"/>
          </p:cNvPicPr>
          <p:nvPr/>
        </p:nvPicPr>
        <p:blipFill>
          <a:blip r:embed="rId3"/>
          <a:stretch>
            <a:fillRect/>
          </a:stretch>
        </p:blipFill>
        <p:spPr>
          <a:xfrm>
            <a:off x="6208776" y="1221030"/>
            <a:ext cx="5983224" cy="5636972"/>
          </a:xfrm>
          <a:prstGeom prst="rect">
            <a:avLst/>
          </a:prstGeom>
        </p:spPr>
      </p:pic>
    </p:spTree>
    <p:extLst>
      <p:ext uri="{BB962C8B-B14F-4D97-AF65-F5344CB8AC3E}">
        <p14:creationId xmlns:p14="http://schemas.microsoft.com/office/powerpoint/2010/main" val="2810894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11" y="267775"/>
            <a:ext cx="7729728" cy="1188720"/>
          </a:xfrm>
        </p:spPr>
        <p:txBody>
          <a:bodyPr/>
          <a:lstStyle/>
          <a:p>
            <a:r>
              <a:rPr lang="en-US" dirty="0"/>
              <a:t>Peirce dissents to enforcement action settlement</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2395729"/>
            <a:ext cx="6705600" cy="4462272"/>
          </a:xfrm>
          <a:prstGeom prst="rect">
            <a:avLst/>
          </a:prstGeom>
        </p:spPr>
      </p:pic>
      <p:pic>
        <p:nvPicPr>
          <p:cNvPr id="1030" name="Picture 6" descr="SEC Commissioner Hester Peirce Talks Safe Harbor, Crypto Tokens,  Decentralization And Pumping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575" y="1948296"/>
            <a:ext cx="3400425" cy="490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7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Viatical</a:t>
            </a:r>
            <a:r>
              <a:rPr lang="en-US" dirty="0"/>
              <a:t> settlement – what is issue?</a:t>
            </a:r>
          </a:p>
        </p:txBody>
      </p:sp>
      <p:sp>
        <p:nvSpPr>
          <p:cNvPr id="3" name="Content Placeholder 2"/>
          <p:cNvSpPr>
            <a:spLocks noGrp="1"/>
          </p:cNvSpPr>
          <p:nvPr>
            <p:ph idx="1"/>
          </p:nvPr>
        </p:nvSpPr>
        <p:spPr/>
        <p:txBody>
          <a:bodyPr/>
          <a:lstStyle/>
          <a:p>
            <a:r>
              <a:rPr lang="en-US" sz="3600" dirty="0"/>
              <a:t>Person invests money</a:t>
            </a:r>
          </a:p>
          <a:p>
            <a:r>
              <a:rPr lang="en-US" sz="3600" dirty="0"/>
              <a:t>In a common enterprise</a:t>
            </a:r>
          </a:p>
          <a:p>
            <a:r>
              <a:rPr lang="en-US" sz="3600" dirty="0">
                <a:solidFill>
                  <a:schemeClr val="tx1"/>
                </a:solidFill>
              </a:rPr>
              <a:t>With an expectation of profit</a:t>
            </a:r>
          </a:p>
          <a:p>
            <a:r>
              <a:rPr lang="en-US" sz="3600" dirty="0">
                <a:solidFill>
                  <a:srgbClr val="C00000"/>
                </a:solidFill>
              </a:rPr>
              <a:t>Solely from the efforts of others</a:t>
            </a:r>
          </a:p>
          <a:p>
            <a:endParaRPr lang="en-US" dirty="0"/>
          </a:p>
        </p:txBody>
      </p:sp>
    </p:spTree>
    <p:extLst>
      <p:ext uri="{BB962C8B-B14F-4D97-AF65-F5344CB8AC3E}">
        <p14:creationId xmlns:p14="http://schemas.microsoft.com/office/powerpoint/2010/main" val="321097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REVES V. ERNST &amp; </a:t>
            </a:r>
            <a:r>
              <a:rPr lang="en-US" dirty="0" err="1"/>
              <a:t>yOUNG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168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in 2(a)(1)?</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818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8480" y="2844800"/>
            <a:ext cx="5384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184727"/>
            <a:ext cx="7729728" cy="1188720"/>
          </a:xfrm>
        </p:spPr>
        <p:txBody>
          <a:bodyPr/>
          <a:lstStyle/>
          <a:p>
            <a:r>
              <a:rPr lang="en-US" dirty="0"/>
              <a:t>What is a security?</a:t>
            </a:r>
          </a:p>
        </p:txBody>
      </p:sp>
      <p:sp>
        <p:nvSpPr>
          <p:cNvPr id="3" name="Content Placeholder 2"/>
          <p:cNvSpPr>
            <a:spLocks noGrp="1"/>
          </p:cNvSpPr>
          <p:nvPr>
            <p:ph idx="1"/>
          </p:nvPr>
        </p:nvSpPr>
        <p:spPr>
          <a:xfrm>
            <a:off x="1115568" y="1930401"/>
            <a:ext cx="9960864" cy="4594718"/>
          </a:xfrm>
          <a:ln>
            <a:solidFill>
              <a:srgbClr val="FFFF00"/>
            </a:solidFill>
          </a:ln>
        </p:spPr>
        <p:txBody>
          <a:bodyPr/>
          <a:lstStyle/>
          <a:p>
            <a:r>
              <a:rPr lang="en-US" dirty="0"/>
              <a:t>Section 2(a)(1) of the Securities Act of 1933:</a:t>
            </a:r>
          </a:p>
          <a:p>
            <a:endParaRPr lang="en-US" dirty="0"/>
          </a:p>
          <a:p>
            <a:r>
              <a:rPr lang="en-US" dirty="0"/>
              <a:t> The term ‘‘security’’ means any </a:t>
            </a:r>
            <a:r>
              <a:rPr lang="en-US" b="1" dirty="0"/>
              <a:t>note,</a:t>
            </a:r>
            <a:r>
              <a:rPr lang="en-US" dirty="0"/>
              <a:t> stock, treasury stock, security future, security-based swap, bond, debenture, evidence of indebtedness, certificate of interest or participation in any profit-sharing agreement, collateral-trust certificate, preorganization certificate or subscription, transferable share, investment contract, voting-trust certificate, certificate of deposit for a security, fractional undivided interest in oil, gas, or other mineral rights, any put, call, straddle, option, or privilege on any security, certificate of deposit, or group or index of securities (including any interest therein or based on the value thereof), or any put, call, straddle, option, or privilege entered into on a national securities exchange relating to foreign currency, or, in general, any interest or instrument commonly known as a ‘‘security’’, or any certificate of interest or participation in, temporary or interim certificate for, receipt for, guarantee of, or warrant or right to subscribe to or purchase, any of the foregoing.</a:t>
            </a:r>
          </a:p>
        </p:txBody>
      </p:sp>
    </p:spTree>
    <p:extLst>
      <p:ext uri="{BB962C8B-B14F-4D97-AF65-F5344CB8AC3E}">
        <p14:creationId xmlns:p14="http://schemas.microsoft.com/office/powerpoint/2010/main" val="261088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farmers cooperative arkansas oklah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14" y="1620202"/>
            <a:ext cx="4040505" cy="336708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US" dirty="0"/>
          </a:p>
        </p:txBody>
      </p:sp>
      <p:pic>
        <p:nvPicPr>
          <p:cNvPr id="5130" name="Picture 10" descr="Image result for promissory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299" y="2345404"/>
            <a:ext cx="1916684" cy="191668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farmer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6109" y="3253441"/>
            <a:ext cx="1786352" cy="1786352"/>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6108" y="1022604"/>
            <a:ext cx="1765622" cy="141008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flipH="1" flipV="1">
            <a:off x="4541519" y="3088640"/>
            <a:ext cx="771780" cy="1016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7229983" y="3627120"/>
            <a:ext cx="2306125" cy="634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229983" y="1937811"/>
            <a:ext cx="2306125" cy="116098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35440" y="2518305"/>
            <a:ext cx="2357120" cy="646331"/>
          </a:xfrm>
          <a:prstGeom prst="rect">
            <a:avLst/>
          </a:prstGeom>
          <a:noFill/>
        </p:spPr>
        <p:txBody>
          <a:bodyPr wrap="square" rtlCol="0">
            <a:spAutoFit/>
          </a:bodyPr>
          <a:lstStyle/>
          <a:p>
            <a:pPr algn="ctr"/>
            <a:r>
              <a:rPr lang="en-US" dirty="0"/>
              <a:t>1600 members</a:t>
            </a:r>
          </a:p>
          <a:p>
            <a:pPr algn="ctr"/>
            <a:r>
              <a:rPr lang="en-US" dirty="0"/>
              <a:t>$</a:t>
            </a:r>
            <a:r>
              <a:rPr lang="en-US"/>
              <a:t>10 million</a:t>
            </a:r>
          </a:p>
        </p:txBody>
      </p:sp>
    </p:spTree>
    <p:extLst>
      <p:ext uri="{BB962C8B-B14F-4D97-AF65-F5344CB8AC3E}">
        <p14:creationId xmlns:p14="http://schemas.microsoft.com/office/powerpoint/2010/main" val="63957384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1610</Words>
  <Application>Microsoft Office PowerPoint</Application>
  <PresentationFormat>Widescreen</PresentationFormat>
  <Paragraphs>273</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Gill Sans MT</vt:lpstr>
      <vt:lpstr>Parcel</vt:lpstr>
      <vt:lpstr>Securities regulation #5</vt:lpstr>
      <vt:lpstr>Your dentist tells you that she just became a “member” of an LLC and shows you an offering brochure.  For $10k, you can become a 5% member of Real Estate, LLC, which invests in residential homes for remodel and resale.  Which of the following statements is most correct?</vt:lpstr>
      <vt:lpstr>SEC V. MUTUAL BENEFITS CORP.</vt:lpstr>
      <vt:lpstr>Viatical settlement – what is issue?</vt:lpstr>
      <vt:lpstr>Viatical settlement – what is issue?</vt:lpstr>
      <vt:lpstr>REVES V. ERNST &amp; yOUNG</vt:lpstr>
      <vt:lpstr>Is it in 2(a)(1)?</vt:lpstr>
      <vt:lpstr>What is a security?</vt:lpstr>
      <vt:lpstr>PowerPoint Presentation</vt:lpstr>
      <vt:lpstr>What about Landreth?</vt:lpstr>
      <vt:lpstr>Does it hold for “notes”?</vt:lpstr>
      <vt:lpstr>NOT (Note) securities</vt:lpstr>
      <vt:lpstr>Reves test or  family resemblance test</vt:lpstr>
      <vt:lpstr>WHAT IS A SECURITY?</vt:lpstr>
      <vt:lpstr>Is it a security?</vt:lpstr>
      <vt:lpstr>SECURITIZATIONS</vt:lpstr>
      <vt:lpstr>Start with a contract with payment streams for a period of years</vt:lpstr>
      <vt:lpstr>sell those contracts to a mortgage purchaser</vt:lpstr>
      <vt:lpstr>Mortgage purchaser contributes mortgages to special purpose vehicle it owns/controls</vt:lpstr>
      <vt:lpstr>Residential mortgage-backed security (rmbs)</vt:lpstr>
      <vt:lpstr>PowerPoint Presentation</vt:lpstr>
      <vt:lpstr>Other asset-backed security (ABS)</vt:lpstr>
      <vt:lpstr>SEC V. MERCHANT CAPITAL, LLC</vt:lpstr>
      <vt:lpstr>Celebrity ip bonds</vt:lpstr>
      <vt:lpstr>BOWIE BONDS</vt:lpstr>
      <vt:lpstr>Meltdown in rmbs market</vt:lpstr>
      <vt:lpstr>Collateralized debt obligation: Like an ABS, but secured by different “tranches” of assets in different spv entities</vt:lpstr>
      <vt:lpstr>RMBS + CDOs</vt:lpstr>
      <vt:lpstr>RMBS/cdo BUYER AND cds SELLER</vt:lpstr>
      <vt:lpstr>Structured settlement securitization</vt:lpstr>
      <vt:lpstr>j.g. wentworth</vt:lpstr>
      <vt:lpstr>cryptocurrency</vt:lpstr>
      <vt:lpstr>IN THE MATTER OF CLIFFORD HARRIS, JR. (t.i.)</vt:lpstr>
      <vt:lpstr>PowerPoint Presentation</vt:lpstr>
      <vt:lpstr>PowerPoint Presentation</vt:lpstr>
      <vt:lpstr>PowerPoint Presentation</vt:lpstr>
      <vt:lpstr>PowerPoint Presentation</vt:lpstr>
      <vt:lpstr>Coin-operated capitalism:  raising capital</vt:lpstr>
      <vt:lpstr>raising capital by selling shares in an entity</vt:lpstr>
      <vt:lpstr>raising capital by selling tokens</vt:lpstr>
      <vt:lpstr>Growth = profit</vt:lpstr>
      <vt:lpstr>Rights to profits?</vt:lpstr>
      <vt:lpstr>In the matter of the dao</vt:lpstr>
      <vt:lpstr>raising capital by selling tokens</vt:lpstr>
      <vt:lpstr>Are DAO Tokens Securities?</vt:lpstr>
      <vt:lpstr>“investment contract”</vt:lpstr>
      <vt:lpstr>PowerPoint Presentation</vt:lpstr>
      <vt:lpstr>Peirce dissents to enforcement action settlement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#5</dc:title>
  <dc:creator>Christine Hurt</dc:creator>
  <cp:lastModifiedBy>Christine Hurt</cp:lastModifiedBy>
  <cp:revision>5</cp:revision>
  <dcterms:created xsi:type="dcterms:W3CDTF">2021-01-27T19:14:23Z</dcterms:created>
  <dcterms:modified xsi:type="dcterms:W3CDTF">2021-01-28T04:01:32Z</dcterms:modified>
</cp:coreProperties>
</file>