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67" r:id="rId15"/>
    <p:sldId id="268" r:id="rId16"/>
    <p:sldId id="269" r:id="rId17"/>
    <p:sldId id="270" r:id="rId18"/>
    <p:sldId id="271" r:id="rId19"/>
    <p:sldId id="272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6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651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7200" units="cm"/>
          <inkml:channel name="Y" type="integer" min="-625" max="1080" units="cm"/>
          <inkml:channel name="T" type="integer" max="2.14748E9" units="dev"/>
        </inkml:traceFormat>
        <inkml:channelProperties>
          <inkml:channelProperty channel="X" name="resolution" value="233.0097" units="1/cm"/>
          <inkml:channelProperty channel="Y" name="resolution" value="97.9885" units="1/cm"/>
          <inkml:channelProperty channel="T" name="resolution" value="1" units="1/dev"/>
        </inkml:channelProperties>
      </inkml:inkSource>
      <inkml:timestamp xml:id="ts0" timeString="2018-11-06T18:52:48.092"/>
    </inkml:context>
    <inkml:brush xml:id="br0">
      <inkml:brushProperty name="width" value="0.15875" units="cm"/>
      <inkml:brushProperty name="height" value="0.15875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47D90EED-8D2A-4940-9076-131F941478EF}" emma:medium="tactile" emma:mode="ink">
          <msink:context xmlns:msink="http://schemas.microsoft.com/ink/2010/main" type="inkDrawing" rotatedBoundingBox="11840,13351 12225,12236 12306,12264 11921,13379" shapeName="Other"/>
        </emma:interpretation>
      </emma:emma>
    </inkml:annotationXML>
    <inkml:trace contextRef="#ctx0" brushRef="#br0">0 1111 0,'0'-20'203,"20"20"-187,-20 0-1,0-20-15,0 0 16,20 1-16,-20-1 16,20 0-1,-20 0-15,0 0 16,0 0-16,0 0 16,20 1-16,-20-1 15,0 0-15,0 0 16,0 0-16,0-19 15,0-1-15,0 20 16,0-20-16,0 40 16,20-39-16,0 19 15,-20 0-15,0 0 16,0 0-16,19 20 16,-19-20-16,0 1 15,20 19-15,-20-40 16,20 20-16,-20 0 15,0 0 1,20 0-16,-20 20 16,20-19-16,0-1 15,-20 0 1,0-20 0,19 40-16,-19-20 15,20 1-15,-20-1 16,20 20-1,-20-40-15,20 40 16,-20-20-16,20 20 16,-20-39-16,0 19 31,0 0-31,20 20 16,-20 0-16,0-20 15,20 0-15,-20 0 16,0 20-16,0-20 15,0 1 1,19 19 0,-19 0 15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7200" units="cm"/>
          <inkml:channel name="Y" type="integer" min="-625" max="1080" units="cm"/>
          <inkml:channel name="T" type="integer" max="2.14748E9" units="dev"/>
        </inkml:traceFormat>
        <inkml:channelProperties>
          <inkml:channelProperty channel="X" name="resolution" value="233.0097" units="1/cm"/>
          <inkml:channelProperty channel="Y" name="resolution" value="97.9885" units="1/cm"/>
          <inkml:channelProperty channel="T" name="resolution" value="1" units="1/dev"/>
        </inkml:channelProperties>
      </inkml:inkSource>
      <inkml:timestamp xml:id="ts0" timeString="2018-11-06T18:52:58.012"/>
    </inkml:context>
    <inkml:brush xml:id="br0">
      <inkml:brushProperty name="width" value="0.15875" units="cm"/>
      <inkml:brushProperty name="height" value="0.15875" units="cm"/>
      <inkml:brushProperty name="color" value="#FFFFFF"/>
      <inkml:brushProperty name="fitToCurve" value="1"/>
    </inkml:brush>
  </inkml:definitions>
  <inkml:trace contextRef="#ctx0" brushRef="#br0">350 1270 0,'-20'0'125,"20"-20"-93,0 20-32,0-20 15,0 0-15,20 20 16,0 0-16,-20-39 15,0 19-15,0 20 16,20-40-16,-20 20 16,0 1-16,0-1 15,0 0-15,0 0 16,0-20-16,0 40 16,0-19-16,0-21 15,0 0 1,19 20-16,-19-19 15,0 19 1,0 0-16,20 0 16,-20 0-16,0 0 15,0 1-15,0-1 16,0 0-16,0 0 16,0 0-1,20 0-15,-20 1 16,0-1-1,0 0-15,0 0 16,20 0 0,-20 0-16,20 20 15,-20-20-15,0 1 16,0-1 0,0 0-16,0 0 15,20 20-15,-20-20 16,0 0-16,19 20 15,-19-19-15,0-1 16,0 0-16,0 20 16,0-20-16,0 0 15,20 20-15,-20-20 16,20 20 0,-20-20-16,0 1 46,0 38 95,-20-19-125,20 20-1,-20 0-15,20 0 16,-19 0-16,19 0 16,-20 19-16,0 1 15,0 0-15,20-20 16,0 19-16,-20-19 15,0-20-15,20 40 16,0-20-16,-19-20 16,19 20-16,0-1 15,0-19-15,0 20 16,0 0-16,0 0 16,-20 0-1,20 0-15,0-20 16,0 39-16,-20-19 15,20-20-15,0 20 16,0-20-16,0 20 16,0-20-16,0 20 15,0-1-15,-20-19 16,20 20 0,0-20-16,0 20 15,-20-20-15,20 20 16,-20-20-16,20 20 15,0 0-15,0 0 16,-20-20-16,20 19 16,0 1-16,-19-20 15,19 20-15,0 0 16,-20-20-16,20 20 16,0 0-16,-20-1 15,0-19-15,20 20 16,0 0-16,-20-20 15,0 40-15,20-20 16,0-20-16,-19 19 16,-1 1-16,0 0 15,20 0-15,0 0 16,-20 0-16,0-20 16,20 20-1,-20-20-15,20 19 16,0-19 15,-19 0-31,19 20 16,0 0-16,-20-20 15,20 20-15,20-20 157,-20-20-157,19 20 15,-19-20-15,20 0 16,0 1-16,-20-1 15,20 0-15,0 20 16,-20-20-16,0 0 16,20 0-16,-1 20 15,-19 0 1,0-20 0,20 20-1,-20-19-15,20 19 16,0 0-16,20 0 31,-21 0-31,-19 0 16,20 0-16,0 0 15,-20-20-15,0 0 16,20 20-16,0 0 16,-20-20-16,20 20 15,0 0-15,-1 0 16,-19-20-1,20 20 1,-20-20 0,20 20-16,-20 0 31,0 0-31,20 0 16,0 0-1,-20-19 1,20 19-16,-20-20 31,19 20-15,1 0-1,-20-20-15,0 20 16,20 0 15,0 0-31,-20-20 16,0 0 31,0 20-32,-20 0-15,20-20 16,-20 20-16,20 0 16,0-19-16,-20 19 15,1 0-15,-1-20 16,0 20-16,0 0 15,20 0-15,-20-20 16,-19 20-16,39-20 16,0 20-16,0 0 47,-20 0-32,20-20 1,0 0-16,-20 20 31,20-20-31,0 1 16,0-1-1,0 0-15,0 0 16,0 0-16,0 0 16,0-19-16,0 19 15,0 0-15,20-20 16,-20 40-16,0-39 15,0 19-15,20 20 16,-20-20-16,0 0 16,0 20-16,0-20 15,19 20-15,-19-20 16,0 20-16,0-19 16,0-1-1,0 0-15,20 20 16,-20 0-16,0-20 15,20 20 1,-20-20-16,0 20 16,0 0-16,0-20 15,0 1-15,20 19 16,-20-20 0,0 20-16,20 0 15,-20-20 1,0 0-16,0 20 15,0 0-15,0-20 16,20 0-16,-20 0 16,19 20-16,-19 0 15,0-19-15,20 19 16,-20-20-16,0 20 16,0 0-16,0-20 15,0 0-15,20 0 16,-20 20-16,0-20 15,0 1 1,0 19 0,0-20 15,0 0-15,0 0 15,-20 20-31,20 0 15,-20 0-15,20 0 16,-19 0-16,-1 0 16,0 0-1,-20 0-15,1 0 16,19 0 0,0 0-1,0 0-15,40 0 266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7200" units="cm"/>
          <inkml:channel name="Y" type="integer" min="-625" max="1080" units="cm"/>
          <inkml:channel name="T" type="integer" max="2.14748E9" units="dev"/>
        </inkml:traceFormat>
        <inkml:channelProperties>
          <inkml:channelProperty channel="X" name="resolution" value="233.0097" units="1/cm"/>
          <inkml:channelProperty channel="Y" name="resolution" value="97.9885" units="1/cm"/>
          <inkml:channelProperty channel="T" name="resolution" value="1" units="1/dev"/>
        </inkml:channelProperties>
      </inkml:inkSource>
      <inkml:timestamp xml:id="ts0" timeString="2018-11-06T18:53:07.493"/>
    </inkml:context>
    <inkml:brush xml:id="br0">
      <inkml:brushProperty name="width" value="0.15875" units="cm"/>
      <inkml:brushProperty name="height" value="0.15875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19456C55-FD47-4395-9903-663157E00139}" emma:medium="tactile" emma:mode="ink">
          <msink:context xmlns:msink="http://schemas.microsoft.com/ink/2010/main" type="inkDrawing" rotatedBoundingBox="11730,13286 12069,12206 12302,12278 11963,13359" semanticType="callout" shapeName="Other"/>
        </emma:interpretation>
      </emma:emma>
    </inkml:annotationXML>
    <inkml:trace contextRef="#ctx0" brushRef="#br0">377 615 0,'0'-20'219,"0"0"-204,0 1-15,0 19 16,0-20-16,0-20 15,-20 20 1,20 0-16,0 20 16,0-39-1,-20 19-15,20 0 16,0 0 0,0 0-1,0 0-15,0 1 16,0-1-1,20 20-15,-20-20 16,0 20-16,0-20 16,0 0-16,0 0 15,0 1 1,20 19-16,-20-20 16,0 20-16,0-20 15,0 0-15,0 0 16,0 0 15,0 20-31,0-20 16,0 20-1,0-19 17,0-1-1,0 0-16,0 40 95,0 0-95,0-1-15,0-19 16,0 40 0,0-20-16,-20-20 15,20 20-15,0 0 16,0 0-16,0-1 16,0 1-16,0 0 15,0 0-15,0 0 16,-20 0-1,20-1-15,0-19 16,0 20-16,0 0 16,0 0-1,20-20 157,-20-20-125,20 20-16,-20-20-15,0 0-16,0 20 16,0 0-1,0-19-15,0-1 16,20 20-1,-20-20-15,0 0 16,0 0 0,19 20-16,-19-20 15,0 1-15,0-1 16,0 0 0,0 0-1,0 20 1,0 20 296,0 0-312,0 0 16,-19-1-16,-1 1 16,0 0-16,20 20 15,-20 19-15,0-19 16,0-20-16,1 19 15,-1 1-15,20-40 16,-20 20-16,20 20 16,-20-40-16,20 20 15,-20-20-15,20 19 16,0 1 0,0 0-16,0 0 15,-20-20-15,20 0 16,-20 0-16,20 20 15,0 0-15,0-20 32,0 19-17,0 1-15,0 0 0,0-20 16,-19 0 0,19 20-16,0 0 15,-20-20 1,20 20-1,0 0 1,-20-20-16,20 19 16,0-19-16,0 20 15,0 0 1,-20-20-16,20 20 16,-20-20-16,20 40 15,0-40-15,0 19 16,-20-19-16,20 20 15,-19 0-15,19 0 16,-20-20 0,20 20-16,0-20 47,20 0 46,-20-20-93,19 20 16,-19-20-16,20 0 16,0-19-16,-20 19 15,0 20-15,20-40 16,-20 20-16,20 0 15,0 20-15,-20-19 16,0-1-16,0 20 16,0-20-16,19 20 15,-19-20-15,0 0 16,20 20-16,-20 0 16,0-20-16,0 0 15,20 20 1,-20-19-16,0-1 15,20 20-15,-20-20 16,0 20 0,20 0-1,0 0 1,-20-20 0,20 20-1,-20 0 16,19 0-15,1 0 0,-20 20 109,20-20-110,-20 20 1,0 0-16,0-1 16,0 1-1,-20-20 1,20 20-16,0-20 15,0 20 1,0 0-16,-20-20 16,20 20-1,-19-20-15,19 20 16,0-1 0,0-19-1,-20 0 1,20 20-16,0 0 15,0 0-15,-20-20 16,0 20 0,20 0-16,0-20 15,0 19 1,0 1 0,-20-20-16,20 20 15,0 0 1,0 0-1,0-20 1,0 20 15,0 0 1,0-1-1,20-19 0,-20 20-15,0 0 15,-20-20 360,40-20-376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7200" units="cm"/>
          <inkml:channel name="Y" type="integer" min="-625" max="1080" units="cm"/>
          <inkml:channel name="T" type="integer" max="2.14748E9" units="dev"/>
        </inkml:traceFormat>
        <inkml:channelProperties>
          <inkml:channelProperty channel="X" name="resolution" value="233.0097" units="1/cm"/>
          <inkml:channelProperty channel="Y" name="resolution" value="97.9885" units="1/cm"/>
          <inkml:channelProperty channel="T" name="resolution" value="1" units="1/dev"/>
        </inkml:channelProperties>
      </inkml:inkSource>
      <inkml:timestamp xml:id="ts0" timeString="2018-11-06T18:53:18.580"/>
    </inkml:context>
    <inkml:brush xml:id="br0">
      <inkml:brushProperty name="width" value="0.15875" units="cm"/>
      <inkml:brushProperty name="height" value="0.15875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9C9BEEBF-5255-4D03-9216-5A8ED9505E8D}" emma:medium="tactile" emma:mode="ink">
          <msink:context xmlns:msink="http://schemas.microsoft.com/ink/2010/main" type="writingRegion" rotatedBoundingBox="11601,13671 12546,12216 13164,12617 12219,14072">
            <msink:destinationLink direction="with" ref="{E07D35A6-46ED-4D49-B5E6-4263BA6BE45C}"/>
          </msink:context>
        </emma:interpretation>
      </emma:emma>
    </inkml:annotationXML>
    <inkml:traceGroup>
      <inkml:annotationXML>
        <emma:emma xmlns:emma="http://www.w3.org/2003/04/emma" version="1.0">
          <emma:interpretation id="{A07F0AC7-DF50-4107-A963-4FCC4701E242}" emma:medium="tactile" emma:mode="ink">
            <msink:context xmlns:msink="http://schemas.microsoft.com/ink/2010/main" type="paragraph" rotatedBoundingBox="11601,13671 12546,12216 13164,12617 12219,1407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1305611-0274-4D2E-BDD6-C1FCC24F4746}" emma:medium="tactile" emma:mode="ink">
              <msink:context xmlns:msink="http://schemas.microsoft.com/ink/2010/main" type="line" rotatedBoundingBox="11601,13671 12546,12216 13164,12617 12219,14072"/>
            </emma:interpretation>
          </emma:emma>
        </inkml:annotationXML>
        <inkml:traceGroup>
          <inkml:annotationXML>
            <emma:emma xmlns:emma="http://www.w3.org/2003/04/emma" version="1.0">
              <emma:interpretation id="{88FEB61A-650A-4C59-8E1D-D271F44FE4EC}" emma:medium="tactile" emma:mode="ink">
                <msink:context xmlns:msink="http://schemas.microsoft.com/ink/2010/main" type="inkWord" rotatedBoundingBox="11601,13671 12546,12216 13164,12617 12219,14072"/>
              </emma:interpretation>
            </emma:emma>
          </inkml:annotationXML>
          <inkml:trace contextRef="#ctx0" brushRef="#br0">178 954 0,'20'0'141,"-20"-20"-141,0 20 31,20-20-31,-20-20 16,20 40-16,0-19 15,-20-1-15,0 0 16,0 0-16,20 20 15,-1-40-15,-19 40 16,20-19-16,-20-1 16,0 0-1,0 0-15,20 0 16,-20 20-16,20-20 16,-20 20-16,0-20 15,0 1 1,20 19-16,-20-20 15,20 20-15,-20-20 16,0 40 93,0 0-93,0-1-16,0 1 16,0 0-1,-20 0-15,20 20 16,0-20-16,-20-1 16,20 21-16,0-20 15,0 0-15,0 0 16,-20-1-16,20 1 15,0 0-15,0 0 16,0 0 0,0 0-16,0-20 15,0 20 1,0-1-16,0 1 31,0 0-31,0 0 16,0-20-16,0 20 15,0-20-15,0 20 16,0-1 0,0 1-16,0 0 15,0-20-15,-20 20 16,20 0-16,-20-20 16,20 20-1,0-1 1,0 1-16,-19-20 15,19 20 1,0 0 0,-20-20-16,20 20 31,-20-20-15,20 20-1,0 0 63,-20-20-15,20 19-48,-20-19 1,20 20-16,-20-20 47,20 20-47,-20 0 16,20-20-16,0 0 15,0 20-15,-19-20 16,19 20-16,-20-1 15,0-19-15,20 20 32,20-20 61,-20-20-77,39 20-16,21-19 16,19-1-16,1 0 15,-1 20-15,20 0 16,-39-20-16,-20 20 16,-21 0-16,1 0 15,-40 0 79,1 0-94,-1 0 16,-20 20-1,-19-20-15,-1 0 16,-19 0-16,-1 20 15,21-20-15,-1 0 16,1 0-16,19-20 16,0 0-16,20 20 15,1 0-15,19-20 16,-20 20-16,20-20 16,0 1-1,0-1 1,0 0-16,20 20 15,-20-20-15,19-20 16,1 40-16,-20-20 16,0 1-16,20 19 15,0-40-15,0 20 16,-20 20-16,20-20 16,-1 0-1,-19 1-15,20 19 16,0-20-16,0-20 15,-20 40 1,20-20-16,0 0 16,0 1-1,-20-1-15,0 0 16,0 20-16,19 0 16,-19-20-16,20 20 15,-20-20-15,0 0 31,0 0 16,20 20-15,-20-19-32,0 19 15,20 0 1,-20-20-1,0 0-15,0 20 16,0-20 0,20 20-16,0-20 15,-1 20-15,-19-39 16,20 19 0,0 20-16,0-20 15,-20 0-15,40 0 16,-40 20-16,20-20 15,-1 0-15,1 1 16,0 19-16,0-20 16,0 20-1,-20-20-15,20 20 16,-1 0-16,-19-20 16,20 20-16,20-20 15,-40 0-15,20 20 16,0 0-16,-1-19 15,1 19-15,0-20 16,0 20-16,-20 0 16,0 0-16,20 0 15,0 0-15,-20-20 16,20 20 0,-1 0-16,1 0 15,-20-20-15,0 20 16,0-20-16,20 20 15,0 0 1,-20-20 0,20 20-1,-20-20-15,20 20 16,-20 0-16,0-19 16,0-1-1,0 0 1,0 0 15,0 0-31,0 20 16,0-20-16,0 1 15,0-1 1,0 0 0,0 0-1,0 20 1,0-20-16,0 0 31,0 1-15,-20 19-1,0 0 1,20-20 0,0 0-1,0 20 1,-20 0-16,20-20 15,-20 20 1,20-20 0,0 20-16,-20-20 15,1 20 1,38 20 93</inkml:trace>
        </inkml:traceGroup>
      </inkml:traceGroup>
    </inkml:traceGroup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7200" units="cm"/>
          <inkml:channel name="Y" type="integer" min="-625" max="1080" units="cm"/>
          <inkml:channel name="T" type="integer" max="2.14748E9" units="dev"/>
        </inkml:traceFormat>
        <inkml:channelProperties>
          <inkml:channelProperty channel="X" name="resolution" value="233.0097" units="1/cm"/>
          <inkml:channelProperty channel="Y" name="resolution" value="97.9885" units="1/cm"/>
          <inkml:channelProperty channel="T" name="resolution" value="1" units="1/dev"/>
        </inkml:channelProperties>
      </inkml:inkSource>
      <inkml:timestamp xml:id="ts0" timeString="2018-11-06T18:53:24.644"/>
    </inkml:context>
    <inkml:brush xml:id="br0">
      <inkml:brushProperty name="width" value="0.15875" units="cm"/>
      <inkml:brushProperty name="height" value="0.15875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E07D35A6-46ED-4D49-B5E6-4263BA6BE45C}" emma:medium="tactile" emma:mode="ink">
          <msink:context xmlns:msink="http://schemas.microsoft.com/ink/2010/main" type="inkDrawing" rotatedBoundingBox="11514,13821 11595,12360 12429,12406 12347,13868" semanticType="scratchOut" shapeName="Other">
            <msink:sourceLink direction="with" ref="{9C9BEEBF-5255-4D03-9216-5A8ED9505E8D}"/>
          </msink:context>
        </emma:interpretation>
      </emma:emma>
    </inkml:annotationXML>
    <inkml:trace contextRef="#ctx0" brushRef="#br0">357 198 0,'-20'20'203,"20"0"-187,0-20-1,0 20-15,-19-20 0,19 0 16,0 19 0,-20-19-16,20 20 15,0 0-15,-20-20 31,20 20-31,0 0 16,0-20 0,0 20-1,-20-20 1,20 19 0,0 1 46,-20-20-46,20 0 15,0 20-15,-20-20-1,1 0-15,-1 0 16,20 20-1,-20-20 1,0 0-16,20 0 16,-20 0-1,0 0 1,20 0-16,-19 0 16,-1 0-1,0 0-15,20 0 16,-20 0-16,0 0 15,40 0 157,0 0-172,-20 0 16,59 0-16,1 0 16,39 0-1,20 0-15,-20 0 0,1 0 16,-21 20-1,0-20-15,-39 0 16,0 20-16,-20-20 16,-40 0 62,0 0-63,0 0-15,-20 0 16,21 0 0,-41 0-16,0 0 15,21 0-15,-1 19 16,-19-19-16,19 0 16,0 0-16,0 0 15,21 0-15,-1 0 16,0 0-16,40 0 78,-20-19-78,20 19 16,-1-20-16,21 0 15,0 0-15,19 0 16,-19 0-16,0 1 15,19-1-15,1 0 16,-40 0-16,19 0 16,-19 0-16,-20 20 15,20 0-15,-20 0 16,20 0 46,-40 0 32,20-19-94,-20 19 16,20 0-16,-20 0 15,1 0 1,19-20 0,0 20-1,0-20 17,-20 20-1,20-20-16,0 0 1,20 20 0,-20 0-16,0-20 15,19 0-15,1 20 16,0-19-16,0 19 16,-20-20-16,20 20 15,-40 0 79,0 0-78,0 0-1,0 0 1,1 0-16,19-20 15,0 20 220,-20 0-220,0 0 1,0 0 47,20-20-63,0 0 109,20 20-109,-20-20 16,40 20-1,-21 0 1,1 0-16,0-19 15,-40 19 48,0 0-63,1 0 16,-61 0-1,40 0-15,1 0 16,-21 19-16,40-19 15,-19 0-15,39 0 16,-20 0 0,20 20-1,0-20 48,20 0-48,0 20 1,-1-20-16,1 20 16,20-20-16,0 20 15,-21-20-15,21 0 16,-20 0-16,-20 0 16,20 0-16,-20 20 15,0-1 48,-20-19-48,20 20-15,0-20 16,-20 0-16,0 20 16,0 0-16,1 0 15,-1-20 1,0 20-16,0-20 15,0 20-15,20-20 16,-20 0-16,20 19 16,20-19 109,0 0-110,0 0 1,-20 0 0,20 0-16,0 0 15,-20 20 1,0 0 31,-20-20-32,20 20 1,-20 0 0,20-20-16,0 20 15,-20-1-15,0 1 16,0 20-1,20-20-15,0 0 16,0-1-16,-19 1 16,19-20-16,0 20 15,0 0-15,0-20 16,0 20 0,0 0-1,0 0 1,0-20-16,0 19 15,0 1 1,0-20-16,0 20 16,19 0-16,-19 0 0,0-20 15,0 20-15,0-1 16,0 1-16,0 0 16,0 0-16,0 20 15,0-1-15,0 1 16,0-20-1,0 0 1,0 0-16,0-1 16,0 1-1,0 0 1,0-20-16,0 20 16,-19-20-16,19 20 15,0 0 1,-20-1-16,20 1 15,0-20-15,-20 20 16,20 0-16,0 0 16,0 0-1,0 0 1,0-1 0,0 1-1,0 0 1,0 0-1,0 0 1,0 0 0,0-1-1,20-19 1,-20 20 0,20-20-1,-20 20-15,19-20 0,1 0 31,0 0-15,-20 0-16,20 0 16,0 0-1,-20-20-15,20 20 16,-1 0 0,-19-20-16,20 20 15,-20 0-15,20 0 16,0 0-1,-20-19-15,20 19 16,-20-20-16,20 20 31,0 0-31,-20-20 16,19 20-16,1-20 16,0 20-16,-20-20 15,-20 40 1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7200" units="cm"/>
          <inkml:channel name="Y" type="integer" min="-625" max="1080" units="cm"/>
          <inkml:channel name="T" type="integer" max="2.14748E9" units="dev"/>
        </inkml:traceFormat>
        <inkml:channelProperties>
          <inkml:channelProperty channel="X" name="resolution" value="233.0097" units="1/cm"/>
          <inkml:channelProperty channel="Y" name="resolution" value="97.9885" units="1/cm"/>
          <inkml:channelProperty channel="T" name="resolution" value="1" units="1/dev"/>
        </inkml:channelProperties>
      </inkml:inkSource>
      <inkml:timestamp xml:id="ts0" timeString="2018-11-06T18:53:49.820"/>
    </inkml:context>
    <inkml:brush xml:id="br0">
      <inkml:brushProperty name="width" value="0.15875" units="cm"/>
      <inkml:brushProperty name="height" value="0.15875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E9E6FA95-DDD0-4BB7-811C-6B30631F4072}" emma:medium="tactile" emma:mode="ink">
          <msink:context xmlns:msink="http://schemas.microsoft.com/ink/2010/main" type="inkDrawing" rotatedBoundingBox="11647,13266 12165,12127 12455,12259 11937,13398" semanticType="callout" shapeName="Other">
            <msink:sourceLink direction="with" ref="{57F1721D-D2F1-4078-BBA9-E12719923C07}"/>
          </msink:context>
        </emma:interpretation>
      </emma:emma>
    </inkml:annotationXML>
    <inkml:trace contextRef="#ctx0" brushRef="#br0">219 1194 0,'20'0'219,"-20"-20"-219,20 0 16,-20 0-16,20 20 15,-20-39-15,20 19 16,-20 20-16,20-40 15,-20 20-15,0 1 16,19-1-16,-19 0 16,20 20-1,-20-20-15,0 0 16,20 20-16,-20-20 16,0 1-16,0-1 15,0 0-15,0 0 16,20 20-16,-20-20 15,0 0-15,20 0 16,-20 1 0,0-1-16,0 20 15,20-20-15,-20 0 16,19 0-16,-19 0 16,0 1-16,20-1 15,-20 0-15,0 0 16,0 20-16,0-20 15,20 0-15,-20 1 16,0-1-16,20 0 16,-20 0-16,0 0 15,20 0-15,-20 20 16,0-39-16,0 19 16,0 0-1,0 0-15,0 0 16,0 0-1,20 1 1,-20-1 0,0 0-16,0 0 15,0 0 1,0 0-16,0 0 16,0 1-1,0 19-15,0-20 16,0 0-16,0 0 15,0 0 1,-20 20-16,20-20 16,0 20-1,-20 0 79,20 20-78,-20-20-16,20 20 15,-20-20-15,20 20 16,0 0-16,0-20 16,-20 20-1,20-1-15,-19 1 16,19 0-1,0 20-15,-20-40 16,20 20-16,-20 0 16,20-1-16,-20 1 15,20 0 1,0-20-16,0 40 16,0-20-16,-20-20 15,20 19-15,-20 1 16,20 0-16,0 0 15,0 0 1,-19 0 0,19 0-16,-20-20 15,0 19-15,20 21 16,0-40-16,0 20 16,-20 0-16,20 0 15,-20-1-15,20 1 16,0 0-16,0-20 15,-20 40-15,0-20 16,1-1 0,19 1-16,0-20 15,0 20 1,-20 0-16,20 0 16,-20 0-16,20 0 15,-20-20-15,20 19 16,0 1-1,0 0-15,-20-20 16,20 20-16,-20 0 16,20-20-1,0 20-15,0-1 16,-19-19-16,19 20 16,-20-20-1,20 20-15,0 0 16,-20-20-16,20 0 15,0 20-15,0-20 16,0 20 0,0-1-16,-20-19 15,20-19 157,0-1-156,0 0-16,0 20 15,0-20-15,0 0 16,0 0 0,0 1-1,0-1 32,20 0-16,-20 0-15,0 20-16,20-20 16,-20 0-1,20 1-15,-20-1 16,19 0-16,-19 20 16,0-20-16,20 0 15,-20 0 1,20 0-16,-20 1 15,0-1-15,0 20 16,20-20-16,-20 0 16,0 20-16,20-20 15,-20 0-15,20 20 32,-20 20 186,-20-20-218,20 20 47,0-40 31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7200" units="cm"/>
          <inkml:channel name="Y" type="integer" min="-625" max="1080" units="cm"/>
          <inkml:channel name="T" type="integer" max="2.14748E9" units="dev"/>
        </inkml:traceFormat>
        <inkml:channelProperties>
          <inkml:channelProperty channel="X" name="resolution" value="233.0097" units="1/cm"/>
          <inkml:channelProperty channel="Y" name="resolution" value="97.9885" units="1/cm"/>
          <inkml:channelProperty channel="T" name="resolution" value="1" units="1/dev"/>
        </inkml:channelProperties>
      </inkml:inkSource>
      <inkml:timestamp xml:id="ts0" timeString="2018-11-06T18:53:53.573"/>
    </inkml:context>
    <inkml:brush xml:id="br0">
      <inkml:brushProperty name="width" value="0.15875" units="cm"/>
      <inkml:brushProperty name="height" value="0.15875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57F1721D-D2F1-4078-BBA9-E12719923C07}" emma:medium="tactile" emma:mode="ink">
          <msink:context xmlns:msink="http://schemas.microsoft.com/ink/2010/main" type="inkDrawing" rotatedBoundingBox="11692,13296 12052,12490 12435,12662 12075,13467" shapeName="Other">
            <msink:destinationLink direction="with" ref="{E9E6FA95-DDD0-4BB7-811C-6B30631F4072}"/>
          </msink:context>
        </emma:interpretation>
      </emma:emma>
    </inkml:annotationXML>
    <inkml:trace contextRef="#ctx0" brushRef="#br0">79 457 0,'-19'0'125,"19"0"-109,-20 0 0,0 0-1,0 0 16,20 0 1,20 0 93,-20-20-110,20 20-15,0 0 16,-20 0-16,0 0 16,19 0-16,1-20 15,-20 20-15,20 0 16,0 0-16,0 0 15,-20-20-15,0 20 16,20 0 0,0 0-1,-20 0 1,19 0 0,1 0-16,0 0 15,-20 0-15,20 0 16,0 0-16,-20 0 15,20 0 1,-1 0-16,1 0 31,-20 0 157,20 0-173,0 0 1,-20 0 15,20 0-15,-20 0-16,20 0 16,0 0-16,-20 0 15,19-20-15,1 20 16,-20-19-16,0-1 47,-20 20 0,-19 0-47,19-20 15,-20 0-15,-19 0 16,-1 0-16,40 20 15,-19-19-15,19 19 16,0 0-16,0 0 16,0 0-16,20-20 109,20 20-93,-20-20-1,20 20-15,-20-20 16,20 20-16,-20 0 16,20 0-16,-1 0 15,-19-20-15,40 20 16,-20 0-1,-20-20-15,20 20 16,0 0-16,-1 0 16,21-19-1,-40 19-15,20 0 16,-20-20-16,20 20 16,-40 0 93,0 0-93,20-20-16,-20 20 15,0 0-15,-19 0 16,19 0-1,20 0-15,-20 0 16,0 0-16,20-20 16,20 20 77,-20-20-93,20 20 16,-20 0-16,0-20 16,20 20-16,0 0 15,-20-20 1,19 20 0,-19 20 296,0 0-296,-19-20-1,19 40-15,0 0 16,0-1 0,0 1-16,-20 0 15,0-1-15,0 1 16,0 19-16,0-19 15,1 20-15,-21-40 16,40 39-16,0-19 16,-20-40-16,0 39 15,0 1-15,20-40 16,0 40-16,-20-20 16,20-20-16,-19 19 15,19 1-15,-20 0 16,20-20-1,0 20 1,0 0 15,0-40 110,0 0-110,0 20-15,-20 0-16,20-20 15,0 0-15,0 1 16,0-1-16,0-20 16,0-19-1,0 39-15,0-20 16,20 0-16,-20 1 16,20-1-16,-1-20 15,1 21-15,-20 19 16,20-20-1,0 1-15,0 39 16,-20-40-16,0 20 16,20 20-16,-20-40 15,20 40-15,-20-19 16,0 19-16,19 0 16,-19-20-16,-19 40 93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4FA04-73D4-4634-9E73-2B955A044FD0}" type="datetimeFigureOut">
              <a:rPr lang="en-US"/>
              <a:t>10/30/2019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6EA2A-7395-4399-AB74-B5E233437E1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49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6EA2A-7395-4399-AB74-B5E233437E16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14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6EA2A-7395-4399-AB74-B5E233437E16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05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6EA2A-7395-4399-AB74-B5E233437E16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096B-2BD3-4168-858A-61BB8F69409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23A6-6A7A-43C3-B0E8-1839F566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48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096B-2BD3-4168-858A-61BB8F69409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23A6-6A7A-43C3-B0E8-1839F566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404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096B-2BD3-4168-858A-61BB8F69409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23A6-6A7A-43C3-B0E8-1839F566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69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096B-2BD3-4168-858A-61BB8F69409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23A6-6A7A-43C3-B0E8-1839F566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592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096B-2BD3-4168-858A-61BB8F69409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23A6-6A7A-43C3-B0E8-1839F566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148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096B-2BD3-4168-858A-61BB8F69409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23A6-6A7A-43C3-B0E8-1839F566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9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096B-2BD3-4168-858A-61BB8F69409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23A6-6A7A-43C3-B0E8-1839F566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264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096B-2BD3-4168-858A-61BB8F69409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23A6-6A7A-43C3-B0E8-1839F566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99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096B-2BD3-4168-858A-61BB8F69409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23A6-6A7A-43C3-B0E8-1839F566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62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096B-2BD3-4168-858A-61BB8F69409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23A6-6A7A-43C3-B0E8-1839F566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910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096B-2BD3-4168-858A-61BB8F69409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23A6-6A7A-43C3-B0E8-1839F566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4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B096B-2BD3-4168-858A-61BB8F69409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A23A6-6A7A-43C3-B0E8-1839F566D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12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4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44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emf"/><Relationship Id="rId3" Type="http://schemas.openxmlformats.org/officeDocument/2006/relationships/image" Target="../media/image4.png"/><Relationship Id="rId7" Type="http://schemas.openxmlformats.org/officeDocument/2006/relationships/customXml" Target="../ink/ink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emf"/><Relationship Id="rId3" Type="http://schemas.openxmlformats.org/officeDocument/2006/relationships/image" Target="../media/image4.png"/><Relationship Id="rId7" Type="http://schemas.openxmlformats.org/officeDocument/2006/relationships/customXml" Target="../ink/ink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47.emf"/><Relationship Id="rId4" Type="http://schemas.openxmlformats.org/officeDocument/2006/relationships/image" Target="../media/image5.png"/><Relationship Id="rId9" Type="http://schemas.openxmlformats.org/officeDocument/2006/relationships/customXml" Target="../ink/ink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emf"/><Relationship Id="rId3" Type="http://schemas.openxmlformats.org/officeDocument/2006/relationships/image" Target="../media/image4.png"/><Relationship Id="rId7" Type="http://schemas.openxmlformats.org/officeDocument/2006/relationships/customXml" Target="../ink/ink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49.emf"/><Relationship Id="rId4" Type="http://schemas.openxmlformats.org/officeDocument/2006/relationships/image" Target="../media/image5.png"/><Relationship Id="rId9" Type="http://schemas.openxmlformats.org/officeDocument/2006/relationships/customXml" Target="../ink/ink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Set #8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BE61-214C-4A40-965E-1208FC0C8BE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8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X’s accumulated E&amp;P as of January 1, YR4?</a:t>
            </a:r>
          </a:p>
          <a:p>
            <a:pPr lvl="1"/>
            <a:r>
              <a:rPr lang="en-US" dirty="0" smtClean="0"/>
              <a:t>312(n)(7): reduce by lesser of:</a:t>
            </a:r>
          </a:p>
          <a:p>
            <a:pPr lvl="2"/>
            <a:r>
              <a:rPr lang="en-US" dirty="0" smtClean="0"/>
              <a:t>Amount distributed by X ($60) or</a:t>
            </a:r>
          </a:p>
          <a:p>
            <a:pPr lvl="2"/>
            <a:r>
              <a:rPr lang="en-US" dirty="0" smtClean="0"/>
              <a:t>Redeemed stock’s ratable share of E&amp;P:</a:t>
            </a:r>
          </a:p>
          <a:p>
            <a:pPr lvl="3"/>
            <a:r>
              <a:rPr lang="en-US" dirty="0" smtClean="0"/>
              <a:t>Total E&amp;P (# shares redeemed/total shares) = $180 * (40/100) = $72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 Reduce by $60.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As a result, E&amp;P will be $180 - $60 = $120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D661-0D6A-413B-9F4C-A6E809892FEB}" type="slidenum">
              <a:rPr lang="en-US" sz="2400"/>
              <a:pPr/>
              <a:t>10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3097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On March 31, Year3, X redeems 40 of Allison’s 50 shares of stock for $90.</a:t>
            </a:r>
          </a:p>
          <a:p>
            <a:pPr lvl="0"/>
            <a:r>
              <a:rPr lang="en-US" dirty="0" smtClean="0"/>
              <a:t>Assume the redemption is not in partial liquidation of the distributing corporation within the meaning of Section 302(b)(4)</a:t>
            </a:r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BUT: Allison is married to Bob, who owns the remaining 50 shares of </a:t>
            </a:r>
            <a:r>
              <a:rPr lang="en-US" dirty="0" err="1" smtClean="0"/>
              <a:t>Xtra</a:t>
            </a:r>
            <a:r>
              <a:rPr lang="en-US" dirty="0" smtClean="0"/>
              <a:t>.</a:t>
            </a:r>
          </a:p>
          <a:p>
            <a:pPr lvl="0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D661-0D6A-413B-9F4C-A6E809892FEB}" type="slidenum">
              <a:rPr lang="en-US" sz="2400"/>
              <a:pPr/>
              <a:t>11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547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Tax consequences for A?</a:t>
            </a:r>
          </a:p>
          <a:p>
            <a:pPr lvl="1"/>
            <a:r>
              <a:rPr lang="en-US" dirty="0" smtClean="0"/>
              <a:t>Substantially disproportionate?  No.  Taking into account attribution rules, A owns 100% before and after.</a:t>
            </a:r>
          </a:p>
          <a:p>
            <a:pPr lvl="1"/>
            <a:r>
              <a:rPr lang="en-US" dirty="0" smtClean="0"/>
              <a:t>Complete termination?  No.  Still actually owns 10 shares, so not complete termination even if waived family attribution.</a:t>
            </a:r>
          </a:p>
          <a:p>
            <a:pPr lvl="1"/>
            <a:r>
              <a:rPr lang="en-US" dirty="0" smtClean="0"/>
              <a:t>302(b)(1): No.  Taking into account attribution, there is no reduction in ownership so not under 302(b)(1) per Davis.</a:t>
            </a:r>
          </a:p>
          <a:p>
            <a:pPr lvl="1"/>
            <a:r>
              <a:rPr lang="en-US" dirty="0" smtClean="0"/>
              <a:t>302(b)(4): No based on instructions in problem.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 Treat like 301 distribution.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 $90 dividend income per Section 301(c)(1) since there is sufficient E&amp;P.</a:t>
            </a:r>
            <a:endParaRPr lang="en-US" dirty="0" smtClean="0"/>
          </a:p>
          <a:p>
            <a:pPr lvl="1"/>
            <a:r>
              <a:rPr lang="en-US" dirty="0" smtClean="0">
                <a:sym typeface="Wingdings" pitchFamily="2" charset="2"/>
              </a:rPr>
              <a:t>A’s basis in the 10 shares not redeemed: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$50 in total ($40 basis in the redeemed shares shifts to shares not redeemed).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D661-0D6A-413B-9F4C-A6E809892FEB}" type="slidenum">
              <a:rPr lang="en-US" sz="2400"/>
              <a:pPr/>
              <a:t>12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256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X’s accumulated E&amp;P as of January 1, YR4?</a:t>
            </a:r>
          </a:p>
          <a:p>
            <a:pPr lvl="1"/>
            <a:r>
              <a:rPr lang="en-US" dirty="0" smtClean="0"/>
              <a:t>Treated like 301 distribution, so E&amp;P is reduced from $180 by full $90 distributed to become $90.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D661-0D6A-413B-9F4C-A6E809892FEB}" type="slidenum">
              <a:rPr lang="en-US" sz="2400"/>
              <a:pPr/>
              <a:t>13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791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Attribution </a:t>
            </a:r>
            <a:r>
              <a:rPr lang="en-US" dirty="0" smtClean="0"/>
              <a:t>Problems: Problem #1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656" y="3109006"/>
            <a:ext cx="972363" cy="1799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273" y="3503481"/>
            <a:ext cx="1676400" cy="2238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03826" y="443961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Beth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628" y="1122357"/>
            <a:ext cx="936151" cy="175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838" y="769771"/>
            <a:ext cx="996988" cy="1647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95600" y="219609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Callie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03826" y="1187499"/>
            <a:ext cx="1717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Grandpa Doug</a:t>
            </a:r>
          </a:p>
        </p:txBody>
      </p:sp>
      <p:sp>
        <p:nvSpPr>
          <p:cNvPr id="9" name="Oval 8"/>
          <p:cNvSpPr/>
          <p:nvPr/>
        </p:nvSpPr>
        <p:spPr>
          <a:xfrm>
            <a:off x="245483" y="2590800"/>
            <a:ext cx="1524000" cy="1473711"/>
          </a:xfrm>
          <a:prstGeom prst="ellipse">
            <a:avLst/>
          </a:prstGeom>
          <a:solidFill>
            <a:srgbClr val="FCF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7596" y="2880495"/>
            <a:ext cx="1039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Estate of Father</a:t>
            </a:r>
          </a:p>
        </p:txBody>
      </p:sp>
      <p:sp>
        <p:nvSpPr>
          <p:cNvPr id="11" name="Oval 10"/>
          <p:cNvSpPr/>
          <p:nvPr/>
        </p:nvSpPr>
        <p:spPr>
          <a:xfrm>
            <a:off x="533400" y="4495800"/>
            <a:ext cx="2667000" cy="19812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991780" y="4495800"/>
            <a:ext cx="74202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00400" y="4808951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124200" y="4876800"/>
            <a:ext cx="1779626" cy="8665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76420" y="5486400"/>
            <a:ext cx="52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</a:t>
            </a:r>
          </a:p>
        </p:txBody>
      </p:sp>
      <p:cxnSp>
        <p:nvCxnSpPr>
          <p:cNvPr id="19" name="Straight Arrow Connector 18"/>
          <p:cNvCxnSpPr>
            <a:endCxn id="11" idx="0"/>
          </p:cNvCxnSpPr>
          <p:nvPr/>
        </p:nvCxnSpPr>
        <p:spPr>
          <a:xfrm flipH="1">
            <a:off x="1866900" y="2880495"/>
            <a:ext cx="800100" cy="16153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75188" y="3503481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30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362200" y="1593728"/>
            <a:ext cx="1676400" cy="30305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697944" y="2278448"/>
            <a:ext cx="52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40</a:t>
            </a:r>
          </a:p>
        </p:txBody>
      </p:sp>
      <p:cxnSp>
        <p:nvCxnSpPr>
          <p:cNvPr id="27" name="Straight Arrow Connector 26"/>
          <p:cNvCxnSpPr>
            <a:stCxn id="9" idx="4"/>
          </p:cNvCxnSpPr>
          <p:nvPr/>
        </p:nvCxnSpPr>
        <p:spPr>
          <a:xfrm>
            <a:off x="1007483" y="4064511"/>
            <a:ext cx="228600" cy="5597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121783" y="41148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</a:t>
            </a:r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717186"/>
            <a:ext cx="986336" cy="1739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5099222" y="589382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Fred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3083" y="209481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4212" y="2035312"/>
            <a:ext cx="381000" cy="373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21783" y="1952365"/>
            <a:ext cx="397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09292" y="2279477"/>
            <a:ext cx="228600" cy="371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</a:p>
        </p:txBody>
      </p:sp>
      <p:cxnSp>
        <p:nvCxnSpPr>
          <p:cNvPr id="35" name="Straight Arrow Connector 34"/>
          <p:cNvCxnSpPr>
            <a:stCxn id="30" idx="2"/>
            <a:endCxn id="9" idx="1"/>
          </p:cNvCxnSpPr>
          <p:nvPr/>
        </p:nvCxnSpPr>
        <p:spPr>
          <a:xfrm>
            <a:off x="245483" y="2464143"/>
            <a:ext cx="223185" cy="3424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1" idx="2"/>
          </p:cNvCxnSpPr>
          <p:nvPr/>
        </p:nvCxnSpPr>
        <p:spPr>
          <a:xfrm>
            <a:off x="734712" y="2408760"/>
            <a:ext cx="114300" cy="2410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2" idx="2"/>
          </p:cNvCxnSpPr>
          <p:nvPr/>
        </p:nvCxnSpPr>
        <p:spPr>
          <a:xfrm flipH="1">
            <a:off x="1236083" y="2321697"/>
            <a:ext cx="84642" cy="3281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9" idx="7"/>
          </p:cNvCxnSpPr>
          <p:nvPr/>
        </p:nvCxnSpPr>
        <p:spPr>
          <a:xfrm flipH="1">
            <a:off x="1546298" y="2233019"/>
            <a:ext cx="728890" cy="5736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93083" y="2435411"/>
            <a:ext cx="535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25%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7419" y="2529299"/>
            <a:ext cx="4956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25%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054486" y="2233019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25</a:t>
            </a:r>
            <a:r>
              <a:rPr lang="en-US" dirty="0"/>
              <a:t>%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33400" y="2233019"/>
            <a:ext cx="4956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25%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87112" y="5178283"/>
            <a:ext cx="1959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X Corporation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Ink 5"/>
              <p14:cNvContentPartPr/>
              <p14:nvPr/>
            </p14:nvContentPartPr>
            <p14:xfrm>
              <a:off x="4286070" y="4414972"/>
              <a:ext cx="143280" cy="40032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57630" y="4386532"/>
                <a:ext cx="200160" cy="45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0678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 #1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656" y="3109006"/>
            <a:ext cx="972363" cy="1799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273" y="3503481"/>
            <a:ext cx="1676400" cy="2238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03826" y="443961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Beth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628" y="1122357"/>
            <a:ext cx="936151" cy="175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838" y="769771"/>
            <a:ext cx="996988" cy="1647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90192" y="937691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Callie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03826" y="1187499"/>
            <a:ext cx="1717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Grandpa Doug</a:t>
            </a:r>
          </a:p>
        </p:txBody>
      </p:sp>
      <p:sp>
        <p:nvSpPr>
          <p:cNvPr id="9" name="Oval 8"/>
          <p:cNvSpPr/>
          <p:nvPr/>
        </p:nvSpPr>
        <p:spPr>
          <a:xfrm>
            <a:off x="245483" y="2590800"/>
            <a:ext cx="1524000" cy="1473711"/>
          </a:xfrm>
          <a:prstGeom prst="ellipse">
            <a:avLst/>
          </a:prstGeom>
          <a:solidFill>
            <a:srgbClr val="FCF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7596" y="2880495"/>
            <a:ext cx="1039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Estate of Father</a:t>
            </a:r>
          </a:p>
        </p:txBody>
      </p:sp>
      <p:sp>
        <p:nvSpPr>
          <p:cNvPr id="11" name="Oval 10"/>
          <p:cNvSpPr/>
          <p:nvPr/>
        </p:nvSpPr>
        <p:spPr>
          <a:xfrm>
            <a:off x="533400" y="4495800"/>
            <a:ext cx="2667000" cy="19812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991780" y="4495800"/>
            <a:ext cx="74202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00400" y="4808951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124200" y="4808951"/>
            <a:ext cx="1779626" cy="940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76420" y="5486400"/>
            <a:ext cx="52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1935199" y="2806620"/>
            <a:ext cx="400050" cy="1697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095500" y="3470663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30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484266" y="1554348"/>
            <a:ext cx="1676400" cy="30305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19901" y="2093782"/>
            <a:ext cx="52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40</a:t>
            </a:r>
          </a:p>
        </p:txBody>
      </p:sp>
      <p:cxnSp>
        <p:nvCxnSpPr>
          <p:cNvPr id="27" name="Straight Arrow Connector 26"/>
          <p:cNvCxnSpPr>
            <a:stCxn id="9" idx="4"/>
          </p:cNvCxnSpPr>
          <p:nvPr/>
        </p:nvCxnSpPr>
        <p:spPr>
          <a:xfrm>
            <a:off x="1007483" y="4064511"/>
            <a:ext cx="228600" cy="5597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121783" y="41148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</a:t>
            </a:r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717186"/>
            <a:ext cx="986336" cy="1739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5099222" y="589382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Fred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3083" y="209481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4212" y="2035312"/>
            <a:ext cx="381000" cy="373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21783" y="1952365"/>
            <a:ext cx="397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09292" y="2279477"/>
            <a:ext cx="228600" cy="371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</a:p>
        </p:txBody>
      </p:sp>
      <p:cxnSp>
        <p:nvCxnSpPr>
          <p:cNvPr id="35" name="Straight Arrow Connector 34"/>
          <p:cNvCxnSpPr>
            <a:stCxn id="30" idx="2"/>
            <a:endCxn id="9" idx="1"/>
          </p:cNvCxnSpPr>
          <p:nvPr/>
        </p:nvCxnSpPr>
        <p:spPr>
          <a:xfrm>
            <a:off x="245483" y="2464143"/>
            <a:ext cx="223185" cy="3424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1" idx="2"/>
          </p:cNvCxnSpPr>
          <p:nvPr/>
        </p:nvCxnSpPr>
        <p:spPr>
          <a:xfrm>
            <a:off x="734712" y="2408760"/>
            <a:ext cx="114300" cy="2410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2" idx="2"/>
          </p:cNvCxnSpPr>
          <p:nvPr/>
        </p:nvCxnSpPr>
        <p:spPr>
          <a:xfrm flipH="1">
            <a:off x="1236083" y="2321697"/>
            <a:ext cx="84642" cy="3281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9" idx="7"/>
          </p:cNvCxnSpPr>
          <p:nvPr/>
        </p:nvCxnSpPr>
        <p:spPr>
          <a:xfrm flipH="1">
            <a:off x="1546298" y="2222036"/>
            <a:ext cx="815902" cy="5845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93083" y="2435411"/>
            <a:ext cx="535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25%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7419" y="2529299"/>
            <a:ext cx="4956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25%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054486" y="2233019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25</a:t>
            </a:r>
            <a:r>
              <a:rPr lang="en-US" dirty="0"/>
              <a:t>%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33400" y="2233019"/>
            <a:ext cx="4956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25%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99222" y="1676400"/>
            <a:ext cx="4044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Amy</a:t>
            </a:r>
            <a:r>
              <a:rPr lang="en-US" dirty="0"/>
              <a:t> owns her 10, plus 12.5 of Trust, plus Callie’s 30 + 5 + 12.5 = 70</a:t>
            </a:r>
          </a:p>
        </p:txBody>
      </p:sp>
      <p:cxnSp>
        <p:nvCxnSpPr>
          <p:cNvPr id="12" name="Straight Arrow Connector 11"/>
          <p:cNvCxnSpPr>
            <a:endCxn id="6149" idx="1"/>
          </p:cNvCxnSpPr>
          <p:nvPr/>
        </p:nvCxnSpPr>
        <p:spPr>
          <a:xfrm flipV="1">
            <a:off x="2755722" y="1593728"/>
            <a:ext cx="1151116" cy="8634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08529" y="1599385"/>
            <a:ext cx="1067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Option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98261" y="5301734"/>
            <a:ext cx="2073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X Corporation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34200" y="3069626"/>
            <a:ext cx="2133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Amy constructively owns what Callie actually owns and what Callie constructively owns NOT because of 318(a)(1).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19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 #1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656" y="3109006"/>
            <a:ext cx="972363" cy="1799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273" y="3503481"/>
            <a:ext cx="1676400" cy="2238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03826" y="443961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Beth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628" y="1122357"/>
            <a:ext cx="936151" cy="175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838" y="769771"/>
            <a:ext cx="996988" cy="1647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90192" y="937691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Callie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03826" y="1187499"/>
            <a:ext cx="1717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Grandpa Doug</a:t>
            </a:r>
          </a:p>
        </p:txBody>
      </p:sp>
      <p:sp>
        <p:nvSpPr>
          <p:cNvPr id="9" name="Oval 8"/>
          <p:cNvSpPr/>
          <p:nvPr/>
        </p:nvSpPr>
        <p:spPr>
          <a:xfrm>
            <a:off x="245483" y="2590800"/>
            <a:ext cx="1524000" cy="1473711"/>
          </a:xfrm>
          <a:prstGeom prst="ellipse">
            <a:avLst/>
          </a:prstGeom>
          <a:solidFill>
            <a:srgbClr val="FCF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7596" y="2880495"/>
            <a:ext cx="1039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Estate of Father</a:t>
            </a:r>
          </a:p>
        </p:txBody>
      </p:sp>
      <p:sp>
        <p:nvSpPr>
          <p:cNvPr id="11" name="Oval 10"/>
          <p:cNvSpPr/>
          <p:nvPr/>
        </p:nvSpPr>
        <p:spPr>
          <a:xfrm>
            <a:off x="533400" y="4495800"/>
            <a:ext cx="2667000" cy="19812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991780" y="4495800"/>
            <a:ext cx="74202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00400" y="4808951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124200" y="4808951"/>
            <a:ext cx="1828800" cy="9344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76420" y="5486400"/>
            <a:ext cx="52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1866900" y="2806620"/>
            <a:ext cx="400050" cy="1697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095500" y="3470663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30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484266" y="1554348"/>
            <a:ext cx="1676400" cy="30305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19901" y="2093782"/>
            <a:ext cx="52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40</a:t>
            </a:r>
          </a:p>
        </p:txBody>
      </p:sp>
      <p:cxnSp>
        <p:nvCxnSpPr>
          <p:cNvPr id="27" name="Straight Arrow Connector 26"/>
          <p:cNvCxnSpPr>
            <a:stCxn id="9" idx="4"/>
          </p:cNvCxnSpPr>
          <p:nvPr/>
        </p:nvCxnSpPr>
        <p:spPr>
          <a:xfrm>
            <a:off x="1007483" y="4064511"/>
            <a:ext cx="228600" cy="5597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121783" y="41148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</a:t>
            </a:r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717186"/>
            <a:ext cx="986336" cy="1739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5099222" y="589382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Fred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3083" y="209481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4212" y="2035312"/>
            <a:ext cx="381000" cy="373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21783" y="1952365"/>
            <a:ext cx="397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09292" y="2279477"/>
            <a:ext cx="228600" cy="371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</a:p>
        </p:txBody>
      </p:sp>
      <p:cxnSp>
        <p:nvCxnSpPr>
          <p:cNvPr id="35" name="Straight Arrow Connector 34"/>
          <p:cNvCxnSpPr>
            <a:stCxn id="30" idx="2"/>
            <a:endCxn id="9" idx="1"/>
          </p:cNvCxnSpPr>
          <p:nvPr/>
        </p:nvCxnSpPr>
        <p:spPr>
          <a:xfrm>
            <a:off x="245483" y="2464143"/>
            <a:ext cx="223185" cy="3424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1" idx="2"/>
          </p:cNvCxnSpPr>
          <p:nvPr/>
        </p:nvCxnSpPr>
        <p:spPr>
          <a:xfrm>
            <a:off x="734712" y="2408760"/>
            <a:ext cx="114300" cy="2410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2" idx="2"/>
          </p:cNvCxnSpPr>
          <p:nvPr/>
        </p:nvCxnSpPr>
        <p:spPr>
          <a:xfrm flipH="1">
            <a:off x="1236083" y="2321697"/>
            <a:ext cx="84642" cy="3281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9" idx="7"/>
          </p:cNvCxnSpPr>
          <p:nvPr/>
        </p:nvCxnSpPr>
        <p:spPr>
          <a:xfrm flipH="1">
            <a:off x="1546298" y="2137031"/>
            <a:ext cx="815902" cy="6695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93083" y="2435411"/>
            <a:ext cx="535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25%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7419" y="2529299"/>
            <a:ext cx="4956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25%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054486" y="2233019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25</a:t>
            </a:r>
            <a:r>
              <a:rPr lang="en-US" dirty="0"/>
              <a:t>%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33400" y="2233019"/>
            <a:ext cx="4956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25%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99222" y="1676400"/>
            <a:ext cx="40447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Amy</a:t>
            </a:r>
            <a:r>
              <a:rPr lang="en-US" dirty="0"/>
              <a:t> owns her 10, plus 12.5 of Trust, plus Callie’s 30 + 5 + 12.5 = 70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Beth</a:t>
            </a:r>
            <a:r>
              <a:rPr lang="en-US" dirty="0"/>
              <a:t> owns her 20, plus 12.5 of Trust, plus Callie’s 30 + 5 + 12.5 = 80</a:t>
            </a:r>
          </a:p>
        </p:txBody>
      </p:sp>
      <p:cxnSp>
        <p:nvCxnSpPr>
          <p:cNvPr id="12" name="Straight Arrow Connector 11"/>
          <p:cNvCxnSpPr>
            <a:endCxn id="6149" idx="1"/>
          </p:cNvCxnSpPr>
          <p:nvPr/>
        </p:nvCxnSpPr>
        <p:spPr>
          <a:xfrm flipV="1">
            <a:off x="2755722" y="1593728"/>
            <a:ext cx="1151116" cy="6392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48531" y="1230053"/>
            <a:ext cx="1067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Option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87112" y="5301734"/>
            <a:ext cx="1959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X Corporation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k 7"/>
              <p14:cNvContentPartPr/>
              <p14:nvPr/>
            </p14:nvContentPartPr>
            <p14:xfrm>
              <a:off x="4188870" y="4350532"/>
              <a:ext cx="212040" cy="50760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160430" y="4322092"/>
                <a:ext cx="268920" cy="564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922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656" y="3109006"/>
            <a:ext cx="972363" cy="1799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273" y="3503481"/>
            <a:ext cx="1676400" cy="2238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03826" y="443961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Beth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628" y="1122357"/>
            <a:ext cx="936151" cy="175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838" y="769771"/>
            <a:ext cx="996988" cy="1647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90192" y="937691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Callie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77946" y="914228"/>
            <a:ext cx="1717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Grandpa Doug</a:t>
            </a:r>
          </a:p>
        </p:txBody>
      </p:sp>
      <p:sp>
        <p:nvSpPr>
          <p:cNvPr id="9" name="Oval 8"/>
          <p:cNvSpPr/>
          <p:nvPr/>
        </p:nvSpPr>
        <p:spPr>
          <a:xfrm>
            <a:off x="245483" y="2590800"/>
            <a:ext cx="1524000" cy="1473711"/>
          </a:xfrm>
          <a:prstGeom prst="ellipse">
            <a:avLst/>
          </a:prstGeom>
          <a:solidFill>
            <a:srgbClr val="FCF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7596" y="2880495"/>
            <a:ext cx="1039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Estate of Father</a:t>
            </a:r>
          </a:p>
        </p:txBody>
      </p:sp>
      <p:sp>
        <p:nvSpPr>
          <p:cNvPr id="11" name="Oval 10"/>
          <p:cNvSpPr/>
          <p:nvPr/>
        </p:nvSpPr>
        <p:spPr>
          <a:xfrm>
            <a:off x="533400" y="4495800"/>
            <a:ext cx="2667000" cy="19812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991780" y="4495800"/>
            <a:ext cx="74202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00400" y="4808951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124200" y="4876800"/>
            <a:ext cx="1779626" cy="8665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76420" y="5486400"/>
            <a:ext cx="52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1866900" y="2806620"/>
            <a:ext cx="400050" cy="1697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095500" y="3470663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30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484266" y="1554348"/>
            <a:ext cx="1676400" cy="30305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19901" y="2093782"/>
            <a:ext cx="52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40</a:t>
            </a:r>
          </a:p>
        </p:txBody>
      </p:sp>
      <p:cxnSp>
        <p:nvCxnSpPr>
          <p:cNvPr id="27" name="Straight Arrow Connector 26"/>
          <p:cNvCxnSpPr>
            <a:stCxn id="9" idx="4"/>
          </p:cNvCxnSpPr>
          <p:nvPr/>
        </p:nvCxnSpPr>
        <p:spPr>
          <a:xfrm>
            <a:off x="1007483" y="4064511"/>
            <a:ext cx="228600" cy="5597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121783" y="41148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</a:t>
            </a:r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717186"/>
            <a:ext cx="986336" cy="1739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5099222" y="589382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Fred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3083" y="209481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4212" y="2035312"/>
            <a:ext cx="381000" cy="373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21783" y="1952365"/>
            <a:ext cx="397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09292" y="2279477"/>
            <a:ext cx="228600" cy="371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</a:p>
        </p:txBody>
      </p:sp>
      <p:cxnSp>
        <p:nvCxnSpPr>
          <p:cNvPr id="35" name="Straight Arrow Connector 34"/>
          <p:cNvCxnSpPr>
            <a:stCxn id="30" idx="2"/>
            <a:endCxn id="9" idx="1"/>
          </p:cNvCxnSpPr>
          <p:nvPr/>
        </p:nvCxnSpPr>
        <p:spPr>
          <a:xfrm>
            <a:off x="245483" y="2464143"/>
            <a:ext cx="223185" cy="3424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1" idx="2"/>
          </p:cNvCxnSpPr>
          <p:nvPr/>
        </p:nvCxnSpPr>
        <p:spPr>
          <a:xfrm>
            <a:off x="734712" y="2408760"/>
            <a:ext cx="114300" cy="2410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2" idx="2"/>
          </p:cNvCxnSpPr>
          <p:nvPr/>
        </p:nvCxnSpPr>
        <p:spPr>
          <a:xfrm flipH="1">
            <a:off x="1236083" y="2321697"/>
            <a:ext cx="84642" cy="3281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9" idx="7"/>
          </p:cNvCxnSpPr>
          <p:nvPr/>
        </p:nvCxnSpPr>
        <p:spPr>
          <a:xfrm flipH="1">
            <a:off x="1546298" y="2094811"/>
            <a:ext cx="815902" cy="7118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93083" y="2435411"/>
            <a:ext cx="535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25%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7419" y="2529299"/>
            <a:ext cx="4956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25%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054486" y="2233019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25</a:t>
            </a:r>
            <a:r>
              <a:rPr lang="en-US" dirty="0"/>
              <a:t>%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33400" y="2233019"/>
            <a:ext cx="4956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25%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9200" y="1236637"/>
            <a:ext cx="40447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Amy</a:t>
            </a:r>
            <a:r>
              <a:rPr lang="en-US" dirty="0"/>
              <a:t> owns her 10, plus 12.5 of Trust, plus Callie’s 30 + 5 + 12.5 = 70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Beth</a:t>
            </a:r>
            <a:r>
              <a:rPr lang="en-US" dirty="0"/>
              <a:t> owns her 20, plus 12.5 of Trust, plus Callie’s 30 + 5 + 12.5 = 80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Callie</a:t>
            </a:r>
            <a:r>
              <a:rPr lang="en-US" dirty="0"/>
              <a:t> owns her 30 + 5 + 12.5, plus Amy’s        10 + 12.5, plus Beth’s 20 + 12.5, plus       </a:t>
            </a:r>
          </a:p>
          <a:p>
            <a:r>
              <a:rPr lang="en-US" dirty="0"/>
              <a:t>Doug’s (40-5), plus Fred’s 12.5 = </a:t>
            </a:r>
            <a:r>
              <a:rPr lang="en-US" dirty="0" smtClean="0"/>
              <a:t>150</a:t>
            </a:r>
            <a:endParaRPr lang="en-US" dirty="0"/>
          </a:p>
        </p:txBody>
      </p:sp>
      <p:cxnSp>
        <p:nvCxnSpPr>
          <p:cNvPr id="12" name="Straight Arrow Connector 11"/>
          <p:cNvCxnSpPr>
            <a:endCxn id="6149" idx="1"/>
          </p:cNvCxnSpPr>
          <p:nvPr/>
        </p:nvCxnSpPr>
        <p:spPr>
          <a:xfrm flipV="1">
            <a:off x="2788550" y="1593728"/>
            <a:ext cx="1118288" cy="5433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08588" y="1496048"/>
            <a:ext cx="1067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Option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87112" y="5301734"/>
            <a:ext cx="1959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X Corporation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39000" y="4114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318(a)(5)(D)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5" name="Ink 14"/>
              <p14:cNvContentPartPr/>
              <p14:nvPr/>
            </p14:nvContentPartPr>
            <p14:xfrm>
              <a:off x="4229190" y="4400572"/>
              <a:ext cx="151920" cy="407520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200750" y="4372132"/>
                <a:ext cx="208800" cy="464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5832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656" y="3109006"/>
            <a:ext cx="972363" cy="1799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273" y="3503481"/>
            <a:ext cx="1676400" cy="2238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03826" y="443961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Beth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628" y="1122357"/>
            <a:ext cx="936151" cy="175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838" y="769771"/>
            <a:ext cx="996988" cy="1647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90192" y="937691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Callie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77946" y="914228"/>
            <a:ext cx="1717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Grandpa Doug</a:t>
            </a:r>
          </a:p>
        </p:txBody>
      </p:sp>
      <p:sp>
        <p:nvSpPr>
          <p:cNvPr id="9" name="Oval 8"/>
          <p:cNvSpPr/>
          <p:nvPr/>
        </p:nvSpPr>
        <p:spPr>
          <a:xfrm>
            <a:off x="245483" y="2590800"/>
            <a:ext cx="1524000" cy="1473711"/>
          </a:xfrm>
          <a:prstGeom prst="ellipse">
            <a:avLst/>
          </a:prstGeom>
          <a:solidFill>
            <a:srgbClr val="FCF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7596" y="2880495"/>
            <a:ext cx="1039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Estate of Father</a:t>
            </a:r>
          </a:p>
        </p:txBody>
      </p:sp>
      <p:sp>
        <p:nvSpPr>
          <p:cNvPr id="11" name="Oval 10"/>
          <p:cNvSpPr/>
          <p:nvPr/>
        </p:nvSpPr>
        <p:spPr>
          <a:xfrm>
            <a:off x="533400" y="4495800"/>
            <a:ext cx="2667000" cy="19812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991780" y="4495800"/>
            <a:ext cx="74202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00400" y="4808951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124200" y="4808951"/>
            <a:ext cx="1779626" cy="9344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76420" y="5486400"/>
            <a:ext cx="52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1866900" y="2806620"/>
            <a:ext cx="400050" cy="1697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095500" y="3470663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30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484266" y="1554348"/>
            <a:ext cx="1676400" cy="30305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19901" y="2093782"/>
            <a:ext cx="52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40</a:t>
            </a:r>
          </a:p>
        </p:txBody>
      </p:sp>
      <p:cxnSp>
        <p:nvCxnSpPr>
          <p:cNvPr id="27" name="Straight Arrow Connector 26"/>
          <p:cNvCxnSpPr>
            <a:stCxn id="9" idx="4"/>
          </p:cNvCxnSpPr>
          <p:nvPr/>
        </p:nvCxnSpPr>
        <p:spPr>
          <a:xfrm>
            <a:off x="1007483" y="4064511"/>
            <a:ext cx="228600" cy="5597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121783" y="41148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</a:t>
            </a:r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374" y="4873761"/>
            <a:ext cx="986336" cy="1739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522826" y="590926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Fred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3083" y="209481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4212" y="2035312"/>
            <a:ext cx="381000" cy="373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21783" y="1952365"/>
            <a:ext cx="397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09292" y="2279477"/>
            <a:ext cx="228600" cy="371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</a:p>
        </p:txBody>
      </p:sp>
      <p:cxnSp>
        <p:nvCxnSpPr>
          <p:cNvPr id="35" name="Straight Arrow Connector 34"/>
          <p:cNvCxnSpPr>
            <a:stCxn id="30" idx="2"/>
            <a:endCxn id="9" idx="1"/>
          </p:cNvCxnSpPr>
          <p:nvPr/>
        </p:nvCxnSpPr>
        <p:spPr>
          <a:xfrm>
            <a:off x="245483" y="2464143"/>
            <a:ext cx="223185" cy="3424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1" idx="2"/>
          </p:cNvCxnSpPr>
          <p:nvPr/>
        </p:nvCxnSpPr>
        <p:spPr>
          <a:xfrm>
            <a:off x="734712" y="2408760"/>
            <a:ext cx="114300" cy="2410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2" idx="2"/>
          </p:cNvCxnSpPr>
          <p:nvPr/>
        </p:nvCxnSpPr>
        <p:spPr>
          <a:xfrm flipH="1">
            <a:off x="1236083" y="2321697"/>
            <a:ext cx="84642" cy="3281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9" idx="7"/>
          </p:cNvCxnSpPr>
          <p:nvPr/>
        </p:nvCxnSpPr>
        <p:spPr>
          <a:xfrm flipH="1">
            <a:off x="1546298" y="2222036"/>
            <a:ext cx="815902" cy="5845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93083" y="2435411"/>
            <a:ext cx="535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25%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7419" y="2529299"/>
            <a:ext cx="4956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25%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054486" y="2233019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25</a:t>
            </a:r>
            <a:r>
              <a:rPr lang="en-US" dirty="0"/>
              <a:t>%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33400" y="2233019"/>
            <a:ext cx="4956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25%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9200" y="1236637"/>
            <a:ext cx="40447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Amy</a:t>
            </a:r>
            <a:r>
              <a:rPr lang="en-US" dirty="0"/>
              <a:t> owns her 10, plus 12.5 of Trust, plus Callie’s 30 + 5 + 12.5 = 70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Beth</a:t>
            </a:r>
            <a:r>
              <a:rPr lang="en-US" dirty="0"/>
              <a:t> owns her 20, plus 12.5 of Trust, plus Callie’s 30 + 5 + 12.5 = 80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Callie</a:t>
            </a:r>
            <a:r>
              <a:rPr lang="en-US" dirty="0"/>
              <a:t> owns her 30 + 5 + 12.5, plus Amy’s        10 + 12.5, plus Beth’s 20 + 12.5, plus       </a:t>
            </a:r>
          </a:p>
          <a:p>
            <a:r>
              <a:rPr lang="en-US" dirty="0"/>
              <a:t>Doug’s (40-5), plus Fred’s 12.5 = </a:t>
            </a:r>
            <a:r>
              <a:rPr lang="en-US" dirty="0" smtClean="0"/>
              <a:t>150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788550" y="1476596"/>
            <a:ext cx="1352326" cy="4880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905713" y="1211882"/>
            <a:ext cx="1067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Option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87112" y="5276161"/>
            <a:ext cx="1959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X Corporation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60568" y="3839995"/>
            <a:ext cx="27134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Doug</a:t>
            </a:r>
            <a:r>
              <a:rPr lang="en-US" dirty="0"/>
              <a:t> owns his 40, Callie’s 30 + 12.5, Amy’s 10 + 12.5, Beth’s 20 + 12.5, Fred’s 12.5 </a:t>
            </a:r>
            <a:r>
              <a:rPr lang="en-US"/>
              <a:t>= </a:t>
            </a:r>
            <a:r>
              <a:rPr lang="en-US" smtClean="0"/>
              <a:t>150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5" name="Ink 24"/>
              <p14:cNvContentPartPr/>
              <p14:nvPr/>
            </p14:nvContentPartPr>
            <p14:xfrm>
              <a:off x="4229190" y="4428652"/>
              <a:ext cx="375120" cy="54756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200750" y="4400212"/>
                <a:ext cx="432000" cy="60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6" name="Ink 25"/>
              <p14:cNvContentPartPr/>
              <p14:nvPr/>
            </p14:nvContentPartPr>
            <p14:xfrm>
              <a:off x="4164750" y="4465012"/>
              <a:ext cx="293400" cy="522360"/>
            </p14:xfrm>
          </p:contentPart>
        </mc:Choice>
        <mc:Fallback xmlns="">
          <p:pic>
            <p:nvPicPr>
              <p:cNvPr id="26" name="Ink 25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136310" y="4436572"/>
                <a:ext cx="350280" cy="579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0747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656" y="3109006"/>
            <a:ext cx="972363" cy="1799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273" y="3503481"/>
            <a:ext cx="1676400" cy="2238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03826" y="443961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Beth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628" y="1122357"/>
            <a:ext cx="936151" cy="175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838" y="769771"/>
            <a:ext cx="996988" cy="1647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90192" y="937691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Callie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77946" y="914228"/>
            <a:ext cx="1717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Grandpa Doug</a:t>
            </a:r>
          </a:p>
        </p:txBody>
      </p:sp>
      <p:sp>
        <p:nvSpPr>
          <p:cNvPr id="9" name="Oval 8"/>
          <p:cNvSpPr/>
          <p:nvPr/>
        </p:nvSpPr>
        <p:spPr>
          <a:xfrm>
            <a:off x="245483" y="2590800"/>
            <a:ext cx="1524000" cy="1473711"/>
          </a:xfrm>
          <a:prstGeom prst="ellipse">
            <a:avLst/>
          </a:prstGeom>
          <a:solidFill>
            <a:srgbClr val="FCF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7596" y="2880495"/>
            <a:ext cx="1039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Estate of Father</a:t>
            </a:r>
          </a:p>
        </p:txBody>
      </p:sp>
      <p:sp>
        <p:nvSpPr>
          <p:cNvPr id="11" name="Oval 10"/>
          <p:cNvSpPr/>
          <p:nvPr/>
        </p:nvSpPr>
        <p:spPr>
          <a:xfrm>
            <a:off x="533400" y="4495800"/>
            <a:ext cx="2667000" cy="19812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991780" y="4495800"/>
            <a:ext cx="74202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00400" y="4808951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124200" y="4808951"/>
            <a:ext cx="1905000" cy="9344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76420" y="5486400"/>
            <a:ext cx="52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1866900" y="2806620"/>
            <a:ext cx="400050" cy="1697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095500" y="3470663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30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484266" y="1554348"/>
            <a:ext cx="1676400" cy="30305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19901" y="2093782"/>
            <a:ext cx="52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40</a:t>
            </a:r>
          </a:p>
        </p:txBody>
      </p:sp>
      <p:cxnSp>
        <p:nvCxnSpPr>
          <p:cNvPr id="27" name="Straight Arrow Connector 26"/>
          <p:cNvCxnSpPr>
            <a:stCxn id="9" idx="4"/>
          </p:cNvCxnSpPr>
          <p:nvPr/>
        </p:nvCxnSpPr>
        <p:spPr>
          <a:xfrm>
            <a:off x="1007483" y="4064511"/>
            <a:ext cx="228600" cy="5597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121783" y="41148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</a:t>
            </a:r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374" y="4873761"/>
            <a:ext cx="986336" cy="1739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522826" y="590926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Fred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3083" y="209481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4212" y="2035312"/>
            <a:ext cx="381000" cy="373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21783" y="1952365"/>
            <a:ext cx="397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09292" y="2279477"/>
            <a:ext cx="228600" cy="371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</a:p>
        </p:txBody>
      </p:sp>
      <p:cxnSp>
        <p:nvCxnSpPr>
          <p:cNvPr id="35" name="Straight Arrow Connector 34"/>
          <p:cNvCxnSpPr>
            <a:stCxn id="30" idx="2"/>
            <a:endCxn id="9" idx="1"/>
          </p:cNvCxnSpPr>
          <p:nvPr/>
        </p:nvCxnSpPr>
        <p:spPr>
          <a:xfrm>
            <a:off x="245483" y="2464143"/>
            <a:ext cx="223185" cy="3424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1" idx="2"/>
          </p:cNvCxnSpPr>
          <p:nvPr/>
        </p:nvCxnSpPr>
        <p:spPr>
          <a:xfrm>
            <a:off x="734712" y="2408760"/>
            <a:ext cx="114300" cy="2410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2" idx="2"/>
          </p:cNvCxnSpPr>
          <p:nvPr/>
        </p:nvCxnSpPr>
        <p:spPr>
          <a:xfrm flipH="1">
            <a:off x="1236083" y="2321697"/>
            <a:ext cx="84642" cy="3281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9" idx="7"/>
          </p:cNvCxnSpPr>
          <p:nvPr/>
        </p:nvCxnSpPr>
        <p:spPr>
          <a:xfrm flipH="1">
            <a:off x="1546298" y="2137031"/>
            <a:ext cx="815902" cy="6695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93083" y="2435411"/>
            <a:ext cx="535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25%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7419" y="2529299"/>
            <a:ext cx="4956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25%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054486" y="2233019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25</a:t>
            </a:r>
            <a:r>
              <a:rPr lang="en-US" dirty="0"/>
              <a:t>%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33400" y="2233019"/>
            <a:ext cx="4956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25%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9200" y="1236637"/>
            <a:ext cx="40447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Amy</a:t>
            </a:r>
            <a:r>
              <a:rPr lang="en-US" dirty="0"/>
              <a:t> owns her 10, plus 12.5 of Trust, plus Callie’s 30 + 5 + 12.5 = 70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Beth</a:t>
            </a:r>
            <a:r>
              <a:rPr lang="en-US" dirty="0"/>
              <a:t> owns her 20, plus 12.5 of Trust, plus Callie’s 30 + 5 + 12.5 = 80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Callie</a:t>
            </a:r>
            <a:r>
              <a:rPr lang="en-US" dirty="0"/>
              <a:t> owns her 30 + 5 + 12.5, plus Amy’s        10 + 12.5, plus Beth’s 20 + 12.5, plus       </a:t>
            </a:r>
          </a:p>
          <a:p>
            <a:r>
              <a:rPr lang="en-US" dirty="0"/>
              <a:t>Doug’s (40-5), plus Fred’s 12.5 = 120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788550" y="1447800"/>
            <a:ext cx="1173850" cy="413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58088" y="1051971"/>
            <a:ext cx="1067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Option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9012" y="5105400"/>
            <a:ext cx="1959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 Corporation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60568" y="3839995"/>
            <a:ext cx="27134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Doug</a:t>
            </a:r>
            <a:r>
              <a:rPr lang="en-US" dirty="0"/>
              <a:t> owns his 40, Callie’s 30 + 12.5, Amy’s 10 + 12.5, Beth’s 20 + 12.5, Fred’s 12.5 = 120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0" y="5178283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Fred</a:t>
            </a:r>
            <a:r>
              <a:rPr lang="en-US" dirty="0"/>
              <a:t> owns his 12.5, Callie’s 30 + 5 +12.5 = 60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3" name="Ink 22"/>
              <p14:cNvContentPartPr/>
              <p14:nvPr/>
            </p14:nvContentPartPr>
            <p14:xfrm>
              <a:off x="4214430" y="4377892"/>
              <a:ext cx="203040" cy="43020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185990" y="4349452"/>
                <a:ext cx="259920" cy="48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6" name="Ink 25"/>
              <p14:cNvContentPartPr/>
              <p14:nvPr/>
            </p14:nvContentPartPr>
            <p14:xfrm>
              <a:off x="4257630" y="4514692"/>
              <a:ext cx="178920" cy="297720"/>
            </p14:xfrm>
          </p:contentPart>
        </mc:Choice>
        <mc:Fallback xmlns="">
          <p:pic>
            <p:nvPicPr>
              <p:cNvPr id="26" name="Ink 25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229190" y="4486252"/>
                <a:ext cx="235800" cy="354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8125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Allison, an individual, owns 50 of the 100 outstanding shares of common stock of X (an entity treated as a corporation for tax purposes). X has no other class of stock outstanding. </a:t>
            </a:r>
          </a:p>
          <a:p>
            <a:pPr lvl="0"/>
            <a:r>
              <a:rPr lang="en-US" dirty="0" smtClean="0"/>
              <a:t>Allison has a basis in each share of $1.  </a:t>
            </a:r>
          </a:p>
          <a:p>
            <a:pPr lvl="0"/>
            <a:r>
              <a:rPr lang="en-US" dirty="0" smtClean="0"/>
              <a:t>The remaining 50 shares of X are owned by person unrelated to A within the meaning of Section 318.  </a:t>
            </a:r>
          </a:p>
          <a:p>
            <a:pPr lvl="0"/>
            <a:r>
              <a:rPr lang="en-US" dirty="0" smtClean="0"/>
              <a:t>As of January 1, Year3, X has accumulated earnings and profits of $180.  </a:t>
            </a:r>
          </a:p>
          <a:p>
            <a:pPr lvl="0"/>
            <a:r>
              <a:rPr lang="en-US" dirty="0" smtClean="0"/>
              <a:t>During year 3, X has no current earnings and profits. </a:t>
            </a:r>
          </a:p>
          <a:p>
            <a:pPr lvl="0"/>
            <a:r>
              <a:rPr lang="en-US" dirty="0" smtClean="0"/>
              <a:t>On March 31, Year3, X redeems 40 of Allison’s 50 shares of stock for $90.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D661-0D6A-413B-9F4C-A6E809892FEB}" type="slidenum">
              <a:rPr lang="en-US" sz="2400"/>
              <a:pPr/>
              <a:t>2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644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973" y="601255"/>
            <a:ext cx="822624" cy="1525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5635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Problem #2</a:t>
            </a:r>
            <a:endParaRPr lang="en-US" sz="3200" dirty="0"/>
          </a:p>
        </p:txBody>
      </p:sp>
      <p:sp>
        <p:nvSpPr>
          <p:cNvPr id="4" name="Oval 3"/>
          <p:cNvSpPr/>
          <p:nvPr/>
        </p:nvSpPr>
        <p:spPr>
          <a:xfrm>
            <a:off x="2731870" y="2438400"/>
            <a:ext cx="2895600" cy="1371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58311" y="2860367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Y, Corp.</a:t>
            </a:r>
          </a:p>
        </p:txBody>
      </p:sp>
      <p:cxnSp>
        <p:nvCxnSpPr>
          <p:cNvPr id="7" name="Straight Arrow Connector 6"/>
          <p:cNvCxnSpPr>
            <a:stCxn id="8" idx="5"/>
            <a:endCxn id="4" idx="1"/>
          </p:cNvCxnSpPr>
          <p:nvPr/>
        </p:nvCxnSpPr>
        <p:spPr>
          <a:xfrm>
            <a:off x="2577145" y="2106902"/>
            <a:ext cx="578776" cy="532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219200" y="480883"/>
            <a:ext cx="1590932" cy="1905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485533" y="3664465"/>
            <a:ext cx="762000" cy="2362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931770" y="4953000"/>
            <a:ext cx="1600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5762" y="52578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 Corp.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848" y="910009"/>
            <a:ext cx="1703104" cy="226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Oval 12"/>
          <p:cNvSpPr/>
          <p:nvPr/>
        </p:nvSpPr>
        <p:spPr>
          <a:xfrm>
            <a:off x="7221194" y="3024779"/>
            <a:ext cx="1447800" cy="1327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433219" y="3473965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 Corp.</a:t>
            </a:r>
          </a:p>
        </p:txBody>
      </p:sp>
      <p:sp>
        <p:nvSpPr>
          <p:cNvPr id="17" name="Oval 16"/>
          <p:cNvSpPr/>
          <p:nvPr/>
        </p:nvSpPr>
        <p:spPr>
          <a:xfrm>
            <a:off x="5895302" y="738187"/>
            <a:ext cx="1447800" cy="23860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endCxn id="4" idx="7"/>
          </p:cNvCxnSpPr>
          <p:nvPr/>
        </p:nvCxnSpPr>
        <p:spPr>
          <a:xfrm flipH="1">
            <a:off x="5203419" y="2438400"/>
            <a:ext cx="735030" cy="2008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3" idx="1"/>
          </p:cNvCxnSpPr>
          <p:nvPr/>
        </p:nvCxnSpPr>
        <p:spPr>
          <a:xfrm>
            <a:off x="6820729" y="2845497"/>
            <a:ext cx="612490" cy="3737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409333" y="359158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70%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31491" y="2639266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24548" y="2016551"/>
            <a:ext cx="69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50%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134853" y="2021822"/>
            <a:ext cx="741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50%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811294" y="1248717"/>
            <a:ext cx="644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3376" y="1860014"/>
            <a:ext cx="687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19509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973" y="601255"/>
            <a:ext cx="822624" cy="1525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5635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Problem #2</a:t>
            </a:r>
            <a:endParaRPr lang="en-US" sz="3200" dirty="0"/>
          </a:p>
        </p:txBody>
      </p:sp>
      <p:sp>
        <p:nvSpPr>
          <p:cNvPr id="4" name="Oval 3"/>
          <p:cNvSpPr/>
          <p:nvPr/>
        </p:nvSpPr>
        <p:spPr>
          <a:xfrm>
            <a:off x="2731870" y="2438400"/>
            <a:ext cx="2895600" cy="1371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58311" y="2860367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Y, Corp.</a:t>
            </a:r>
          </a:p>
        </p:txBody>
      </p:sp>
      <p:cxnSp>
        <p:nvCxnSpPr>
          <p:cNvPr id="7" name="Straight Arrow Connector 6"/>
          <p:cNvCxnSpPr>
            <a:stCxn id="8" idx="5"/>
            <a:endCxn id="4" idx="1"/>
          </p:cNvCxnSpPr>
          <p:nvPr/>
        </p:nvCxnSpPr>
        <p:spPr>
          <a:xfrm>
            <a:off x="2577145" y="2106902"/>
            <a:ext cx="578776" cy="532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219200" y="480883"/>
            <a:ext cx="1590932" cy="1905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485533" y="3664465"/>
            <a:ext cx="762000" cy="2362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931770" y="4953000"/>
            <a:ext cx="1600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5762" y="52578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 Corp.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848" y="910009"/>
            <a:ext cx="1703104" cy="226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Oval 12"/>
          <p:cNvSpPr/>
          <p:nvPr/>
        </p:nvSpPr>
        <p:spPr>
          <a:xfrm>
            <a:off x="7221194" y="3024779"/>
            <a:ext cx="1447800" cy="1327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433219" y="3473965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 Corp.</a:t>
            </a:r>
          </a:p>
        </p:txBody>
      </p:sp>
      <p:sp>
        <p:nvSpPr>
          <p:cNvPr id="17" name="Oval 16"/>
          <p:cNvSpPr/>
          <p:nvPr/>
        </p:nvSpPr>
        <p:spPr>
          <a:xfrm>
            <a:off x="5895302" y="738187"/>
            <a:ext cx="1447800" cy="23860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endCxn id="4" idx="7"/>
          </p:cNvCxnSpPr>
          <p:nvPr/>
        </p:nvCxnSpPr>
        <p:spPr>
          <a:xfrm flipH="1">
            <a:off x="5203419" y="2438400"/>
            <a:ext cx="735030" cy="2008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3" idx="1"/>
          </p:cNvCxnSpPr>
          <p:nvPr/>
        </p:nvCxnSpPr>
        <p:spPr>
          <a:xfrm>
            <a:off x="6820729" y="2845497"/>
            <a:ext cx="612490" cy="3737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409333" y="359158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70%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31491" y="2639266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24548" y="2016551"/>
            <a:ext cx="69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50%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134853" y="2021822"/>
            <a:ext cx="741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50%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811294" y="1248717"/>
            <a:ext cx="644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3376" y="1860014"/>
            <a:ext cx="687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67200" y="4352445"/>
            <a:ext cx="4401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Quinn owns 35% of Z</a:t>
            </a:r>
          </a:p>
        </p:txBody>
      </p:sp>
    </p:spTree>
    <p:extLst>
      <p:ext uri="{BB962C8B-B14F-4D97-AF65-F5344CB8AC3E}">
        <p14:creationId xmlns:p14="http://schemas.microsoft.com/office/powerpoint/2010/main" val="251788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973" y="601255"/>
            <a:ext cx="822624" cy="1525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5635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Problem #2</a:t>
            </a:r>
            <a:endParaRPr lang="en-US" sz="3200" dirty="0"/>
          </a:p>
        </p:txBody>
      </p:sp>
      <p:sp>
        <p:nvSpPr>
          <p:cNvPr id="4" name="Oval 3"/>
          <p:cNvSpPr/>
          <p:nvPr/>
        </p:nvSpPr>
        <p:spPr>
          <a:xfrm>
            <a:off x="2731870" y="2438400"/>
            <a:ext cx="2895600" cy="1371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58311" y="2860367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Y, Corp.</a:t>
            </a:r>
          </a:p>
        </p:txBody>
      </p:sp>
      <p:cxnSp>
        <p:nvCxnSpPr>
          <p:cNvPr id="7" name="Straight Arrow Connector 6"/>
          <p:cNvCxnSpPr>
            <a:stCxn id="8" idx="5"/>
            <a:endCxn id="4" idx="1"/>
          </p:cNvCxnSpPr>
          <p:nvPr/>
        </p:nvCxnSpPr>
        <p:spPr>
          <a:xfrm>
            <a:off x="2577145" y="2106902"/>
            <a:ext cx="578776" cy="532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219200" y="480883"/>
            <a:ext cx="1590932" cy="1905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485533" y="3664465"/>
            <a:ext cx="762000" cy="2362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931770" y="4953000"/>
            <a:ext cx="1600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5762" y="52578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 Corp.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848" y="910009"/>
            <a:ext cx="1703104" cy="226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Oval 12"/>
          <p:cNvSpPr/>
          <p:nvPr/>
        </p:nvSpPr>
        <p:spPr>
          <a:xfrm>
            <a:off x="7221194" y="3024779"/>
            <a:ext cx="1447800" cy="1327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433219" y="3473965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 Corp.</a:t>
            </a:r>
          </a:p>
        </p:txBody>
      </p:sp>
      <p:sp>
        <p:nvSpPr>
          <p:cNvPr id="17" name="Oval 16"/>
          <p:cNvSpPr/>
          <p:nvPr/>
        </p:nvSpPr>
        <p:spPr>
          <a:xfrm>
            <a:off x="5895302" y="738187"/>
            <a:ext cx="1447800" cy="23860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endCxn id="4" idx="7"/>
          </p:cNvCxnSpPr>
          <p:nvPr/>
        </p:nvCxnSpPr>
        <p:spPr>
          <a:xfrm flipH="1">
            <a:off x="5203419" y="2438400"/>
            <a:ext cx="735030" cy="2008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3" idx="1"/>
          </p:cNvCxnSpPr>
          <p:nvPr/>
        </p:nvCxnSpPr>
        <p:spPr>
          <a:xfrm>
            <a:off x="6820729" y="2845497"/>
            <a:ext cx="612490" cy="3737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409333" y="359158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70%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31491" y="2639266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24548" y="2016551"/>
            <a:ext cx="69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50%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134853" y="2021822"/>
            <a:ext cx="741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50%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811294" y="1248717"/>
            <a:ext cx="644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3376" y="1860014"/>
            <a:ext cx="687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67200" y="4352445"/>
            <a:ext cx="4401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Quinn owns 35% of Z</a:t>
            </a:r>
          </a:p>
          <a:p>
            <a:r>
              <a:rPr lang="en-US" dirty="0"/>
              <a:t>Quinn owns 0% of T</a:t>
            </a:r>
          </a:p>
        </p:txBody>
      </p:sp>
    </p:spTree>
    <p:extLst>
      <p:ext uri="{BB962C8B-B14F-4D97-AF65-F5344CB8AC3E}">
        <p14:creationId xmlns:p14="http://schemas.microsoft.com/office/powerpoint/2010/main" val="363854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973" y="601255"/>
            <a:ext cx="822624" cy="1525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5635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Problem #2</a:t>
            </a:r>
            <a:endParaRPr lang="en-US" sz="3200" dirty="0"/>
          </a:p>
        </p:txBody>
      </p:sp>
      <p:sp>
        <p:nvSpPr>
          <p:cNvPr id="4" name="Oval 3"/>
          <p:cNvSpPr/>
          <p:nvPr/>
        </p:nvSpPr>
        <p:spPr>
          <a:xfrm>
            <a:off x="2731870" y="2438400"/>
            <a:ext cx="2895600" cy="1371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58311" y="2860367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Y, Corp.</a:t>
            </a:r>
          </a:p>
        </p:txBody>
      </p:sp>
      <p:cxnSp>
        <p:nvCxnSpPr>
          <p:cNvPr id="7" name="Straight Arrow Connector 6"/>
          <p:cNvCxnSpPr>
            <a:stCxn id="8" idx="5"/>
            <a:endCxn id="4" idx="1"/>
          </p:cNvCxnSpPr>
          <p:nvPr/>
        </p:nvCxnSpPr>
        <p:spPr>
          <a:xfrm>
            <a:off x="2577145" y="2106902"/>
            <a:ext cx="578776" cy="532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219200" y="480883"/>
            <a:ext cx="1590932" cy="1905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485533" y="3664465"/>
            <a:ext cx="762000" cy="2362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931770" y="4953000"/>
            <a:ext cx="1600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5762" y="52578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 Corp.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848" y="910009"/>
            <a:ext cx="1703104" cy="226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Oval 12"/>
          <p:cNvSpPr/>
          <p:nvPr/>
        </p:nvSpPr>
        <p:spPr>
          <a:xfrm>
            <a:off x="7221194" y="3024779"/>
            <a:ext cx="1447800" cy="1327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433219" y="3473965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 Corp.</a:t>
            </a:r>
          </a:p>
        </p:txBody>
      </p:sp>
      <p:sp>
        <p:nvSpPr>
          <p:cNvPr id="17" name="Oval 16"/>
          <p:cNvSpPr/>
          <p:nvPr/>
        </p:nvSpPr>
        <p:spPr>
          <a:xfrm>
            <a:off x="5895302" y="738187"/>
            <a:ext cx="1447800" cy="23860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endCxn id="4" idx="7"/>
          </p:cNvCxnSpPr>
          <p:nvPr/>
        </p:nvCxnSpPr>
        <p:spPr>
          <a:xfrm flipH="1">
            <a:off x="5203419" y="2438400"/>
            <a:ext cx="735030" cy="2008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3" idx="1"/>
          </p:cNvCxnSpPr>
          <p:nvPr/>
        </p:nvCxnSpPr>
        <p:spPr>
          <a:xfrm>
            <a:off x="6820729" y="2845497"/>
            <a:ext cx="612490" cy="3737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409333" y="359158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70%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31491" y="2639266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24548" y="2016551"/>
            <a:ext cx="69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50%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134853" y="2021822"/>
            <a:ext cx="741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50%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811294" y="1248717"/>
            <a:ext cx="644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3376" y="1860014"/>
            <a:ext cx="687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67200" y="4352445"/>
            <a:ext cx="44017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Quinn owns 35% of Z</a:t>
            </a:r>
          </a:p>
          <a:p>
            <a:r>
              <a:rPr lang="en-US" dirty="0"/>
              <a:t>Quinn owns 0% of T</a:t>
            </a:r>
          </a:p>
          <a:p>
            <a:r>
              <a:rPr lang="en-US" dirty="0"/>
              <a:t>Z owns 100% of T Corp.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41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973" y="601255"/>
            <a:ext cx="822624" cy="1525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563562"/>
          </a:xfrm>
        </p:spPr>
        <p:txBody>
          <a:bodyPr>
            <a:normAutofit fontScale="90000"/>
          </a:bodyPr>
          <a:lstStyle/>
          <a:p>
            <a:r>
              <a:rPr lang="en-US" sz="3200" smtClean="0"/>
              <a:t>Problem #2</a:t>
            </a:r>
            <a:endParaRPr lang="en-US" sz="3200" dirty="0"/>
          </a:p>
        </p:txBody>
      </p:sp>
      <p:sp>
        <p:nvSpPr>
          <p:cNvPr id="4" name="Oval 3"/>
          <p:cNvSpPr/>
          <p:nvPr/>
        </p:nvSpPr>
        <p:spPr>
          <a:xfrm>
            <a:off x="2731870" y="2438400"/>
            <a:ext cx="2895600" cy="1371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58311" y="2860367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Y, Corp.</a:t>
            </a:r>
          </a:p>
        </p:txBody>
      </p:sp>
      <p:cxnSp>
        <p:nvCxnSpPr>
          <p:cNvPr id="7" name="Straight Arrow Connector 6"/>
          <p:cNvCxnSpPr>
            <a:stCxn id="8" idx="5"/>
            <a:endCxn id="4" idx="1"/>
          </p:cNvCxnSpPr>
          <p:nvPr/>
        </p:nvCxnSpPr>
        <p:spPr>
          <a:xfrm>
            <a:off x="2577145" y="2106902"/>
            <a:ext cx="578776" cy="532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219200" y="480883"/>
            <a:ext cx="1590932" cy="1905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485533" y="3664465"/>
            <a:ext cx="762000" cy="2362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931770" y="4953000"/>
            <a:ext cx="1600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5762" y="52578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 Corp.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848" y="910009"/>
            <a:ext cx="1703104" cy="226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Oval 12"/>
          <p:cNvSpPr/>
          <p:nvPr/>
        </p:nvSpPr>
        <p:spPr>
          <a:xfrm>
            <a:off x="7221194" y="3024779"/>
            <a:ext cx="1447800" cy="1327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433219" y="3473965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 Corp.</a:t>
            </a:r>
          </a:p>
        </p:txBody>
      </p:sp>
      <p:sp>
        <p:nvSpPr>
          <p:cNvPr id="17" name="Oval 16"/>
          <p:cNvSpPr/>
          <p:nvPr/>
        </p:nvSpPr>
        <p:spPr>
          <a:xfrm>
            <a:off x="5895302" y="738187"/>
            <a:ext cx="1447800" cy="23860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endCxn id="4" idx="7"/>
          </p:cNvCxnSpPr>
          <p:nvPr/>
        </p:nvCxnSpPr>
        <p:spPr>
          <a:xfrm flipH="1">
            <a:off x="5203419" y="2438400"/>
            <a:ext cx="735030" cy="2008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3" idx="1"/>
          </p:cNvCxnSpPr>
          <p:nvPr/>
        </p:nvCxnSpPr>
        <p:spPr>
          <a:xfrm>
            <a:off x="6820729" y="2845497"/>
            <a:ext cx="612490" cy="3737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409333" y="359158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70%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31491" y="2639266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24548" y="2016551"/>
            <a:ext cx="69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50%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134853" y="2021822"/>
            <a:ext cx="741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50%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811294" y="1248717"/>
            <a:ext cx="644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3376" y="1860014"/>
            <a:ext cx="687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67200" y="4352445"/>
            <a:ext cx="44017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Quinn owns 35% of Z</a:t>
            </a:r>
          </a:p>
          <a:p>
            <a:r>
              <a:rPr lang="en-US" dirty="0"/>
              <a:t>Quinn owns 0% of T</a:t>
            </a:r>
          </a:p>
          <a:p>
            <a:r>
              <a:rPr lang="en-US" dirty="0"/>
              <a:t>Z owns 100% of T Corp.</a:t>
            </a:r>
          </a:p>
          <a:p>
            <a:r>
              <a:rPr lang="en-US" dirty="0"/>
              <a:t>T owns 50% of Y</a:t>
            </a:r>
          </a:p>
          <a:p>
            <a:r>
              <a:rPr lang="en-US"/>
              <a:t>T owns 35% of 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94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364" y="1373804"/>
            <a:ext cx="617273" cy="1143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" y="1021890"/>
            <a:ext cx="6629400" cy="422672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Question </a:t>
            </a:r>
            <a:r>
              <a:rPr lang="en-US" sz="2400" dirty="0"/>
              <a:t>#1</a:t>
            </a:r>
            <a:endParaRPr lang="en-US" sz="2400" dirty="0"/>
          </a:p>
        </p:txBody>
      </p:sp>
      <p:sp>
        <p:nvSpPr>
          <p:cNvPr id="4" name="Oval 3"/>
          <p:cNvSpPr/>
          <p:nvPr/>
        </p:nvSpPr>
        <p:spPr>
          <a:xfrm>
            <a:off x="3178078" y="2657145"/>
            <a:ext cx="2171700" cy="10287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TextBox 4"/>
          <p:cNvSpPr txBox="1"/>
          <p:nvPr/>
        </p:nvSpPr>
        <p:spPr>
          <a:xfrm>
            <a:off x="3811733" y="3002525"/>
            <a:ext cx="9144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XtraCo</a:t>
            </a:r>
            <a:endParaRPr lang="en-US" sz="1350" dirty="0"/>
          </a:p>
        </p:txBody>
      </p:sp>
      <p:cxnSp>
        <p:nvCxnSpPr>
          <p:cNvPr id="7" name="Straight Arrow Connector 6"/>
          <p:cNvCxnSpPr>
            <a:stCxn id="8" idx="5"/>
            <a:endCxn id="4" idx="1"/>
          </p:cNvCxnSpPr>
          <p:nvPr/>
        </p:nvCxnSpPr>
        <p:spPr>
          <a:xfrm>
            <a:off x="3075860" y="2437427"/>
            <a:ext cx="420257" cy="370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2057400" y="1217912"/>
            <a:ext cx="1193199" cy="1428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386" y="1539758"/>
            <a:ext cx="1277328" cy="170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Oval 16"/>
          <p:cNvSpPr/>
          <p:nvPr/>
        </p:nvSpPr>
        <p:spPr>
          <a:xfrm>
            <a:off x="5564477" y="1410891"/>
            <a:ext cx="1085850" cy="17895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22" name="Straight Arrow Connector 21"/>
          <p:cNvCxnSpPr>
            <a:endCxn id="4" idx="7"/>
          </p:cNvCxnSpPr>
          <p:nvPr/>
        </p:nvCxnSpPr>
        <p:spPr>
          <a:xfrm flipH="1">
            <a:off x="5031739" y="2657145"/>
            <a:ext cx="551273" cy="150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338690" y="1737758"/>
            <a:ext cx="9105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50 shares</a:t>
            </a:r>
          </a:p>
          <a:p>
            <a:r>
              <a:rPr lang="en-US" sz="1350" dirty="0"/>
              <a:t>B=$1/</a:t>
            </a:r>
            <a:r>
              <a:rPr lang="en-US" sz="1350" dirty="0" err="1"/>
              <a:t>sh</a:t>
            </a:r>
            <a:endParaRPr lang="en-US" sz="1350" dirty="0"/>
          </a:p>
        </p:txBody>
      </p:sp>
      <p:sp>
        <p:nvSpPr>
          <p:cNvPr id="27" name="TextBox 26"/>
          <p:cNvSpPr txBox="1"/>
          <p:nvPr/>
        </p:nvSpPr>
        <p:spPr>
          <a:xfrm>
            <a:off x="4937246" y="2286885"/>
            <a:ext cx="84741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50 shares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501472" y="1793788"/>
            <a:ext cx="48345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3033" y="2252260"/>
            <a:ext cx="51589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B</a:t>
            </a:r>
          </a:p>
        </p:txBody>
      </p:sp>
      <p:cxnSp>
        <p:nvCxnSpPr>
          <p:cNvPr id="9" name="Elbow Connector 8"/>
          <p:cNvCxnSpPr/>
          <p:nvPr/>
        </p:nvCxnSpPr>
        <p:spPr>
          <a:xfrm rot="16200000" flipV="1">
            <a:off x="2684239" y="2820337"/>
            <a:ext cx="667627" cy="549704"/>
          </a:xfrm>
          <a:prstGeom prst="bentConnector3">
            <a:avLst>
              <a:gd name="adj1" fmla="val -5734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626989" y="3487526"/>
            <a:ext cx="844121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rgbClr val="FF0000"/>
                </a:solidFill>
              </a:rPr>
              <a:t>March:</a:t>
            </a:r>
          </a:p>
          <a:p>
            <a:r>
              <a:rPr lang="en-US" sz="1350" dirty="0">
                <a:solidFill>
                  <a:srgbClr val="FF0000"/>
                </a:solidFill>
              </a:rPr>
              <a:t>Redeems 40 shares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657350" y="4743450"/>
            <a:ext cx="54864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371600" y="5086351"/>
            <a:ext cx="571500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$180</a:t>
            </a:r>
          </a:p>
          <a:p>
            <a:pPr algn="ctr"/>
            <a:r>
              <a:rPr lang="en-US" sz="1350" dirty="0"/>
              <a:t>AEP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686550" y="5086351"/>
            <a:ext cx="571500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$0</a:t>
            </a:r>
          </a:p>
          <a:p>
            <a:pPr algn="ctr"/>
            <a:r>
              <a:rPr lang="en-US" sz="1350" dirty="0"/>
              <a:t>CEP</a:t>
            </a:r>
          </a:p>
        </p:txBody>
      </p:sp>
      <p:sp>
        <p:nvSpPr>
          <p:cNvPr id="12" name="Oval 11"/>
          <p:cNvSpPr/>
          <p:nvPr/>
        </p:nvSpPr>
        <p:spPr>
          <a:xfrm>
            <a:off x="1306100" y="4564271"/>
            <a:ext cx="742950" cy="3583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Jan. 2017</a:t>
            </a:r>
          </a:p>
        </p:txBody>
      </p:sp>
      <p:sp>
        <p:nvSpPr>
          <p:cNvPr id="25" name="Oval 24"/>
          <p:cNvSpPr/>
          <p:nvPr/>
        </p:nvSpPr>
        <p:spPr>
          <a:xfrm>
            <a:off x="6600825" y="4556541"/>
            <a:ext cx="742950" cy="3583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Dec. 2017</a:t>
            </a:r>
          </a:p>
        </p:txBody>
      </p:sp>
      <p:sp>
        <p:nvSpPr>
          <p:cNvPr id="13" name="Right Arrow 12"/>
          <p:cNvSpPr/>
          <p:nvPr/>
        </p:nvSpPr>
        <p:spPr>
          <a:xfrm rot="16200000">
            <a:off x="2950004" y="4657726"/>
            <a:ext cx="685800" cy="1559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extBox 13"/>
          <p:cNvSpPr txBox="1"/>
          <p:nvPr/>
        </p:nvSpPr>
        <p:spPr>
          <a:xfrm>
            <a:off x="2857500" y="5200651"/>
            <a:ext cx="800100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$2.25/</a:t>
            </a:r>
            <a:r>
              <a:rPr lang="en-US" sz="1350" dirty="0" err="1"/>
              <a:t>sh</a:t>
            </a:r>
            <a:endParaRPr lang="en-US" sz="1350" dirty="0"/>
          </a:p>
          <a:p>
            <a:pPr algn="ctr"/>
            <a:r>
              <a:rPr lang="en-US" sz="1350" dirty="0"/>
              <a:t>$90</a:t>
            </a:r>
          </a:p>
        </p:txBody>
      </p:sp>
    </p:spTree>
    <p:extLst>
      <p:ext uri="{BB962C8B-B14F-4D97-AF65-F5344CB8AC3E}">
        <p14:creationId xmlns:p14="http://schemas.microsoft.com/office/powerpoint/2010/main" val="408609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(b)(1) – not essentially a dividend</a:t>
            </a:r>
          </a:p>
          <a:p>
            <a:r>
              <a:rPr lang="en-US" dirty="0" smtClean="0"/>
              <a:t>(b)(2) – substantially disproportionate</a:t>
            </a:r>
          </a:p>
          <a:p>
            <a:r>
              <a:rPr lang="en-US" dirty="0" smtClean="0"/>
              <a:t>(b)(3) – complete termination of interest</a:t>
            </a:r>
          </a:p>
          <a:p>
            <a:r>
              <a:rPr lang="en-US" dirty="0" smtClean="0"/>
              <a:t>(b)(4) – partial liquidation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22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it a good 302(b)(2)?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0" lvl="2" indent="0">
              <a:buNone/>
            </a:pPr>
            <a:r>
              <a:rPr lang="en-US" dirty="0" smtClean="0"/>
              <a:t>Before redemption, Allison owns 50% voting stock.</a:t>
            </a:r>
          </a:p>
          <a:p>
            <a:pPr lvl="2"/>
            <a:r>
              <a:rPr lang="en-US" dirty="0" smtClean="0"/>
              <a:t>After redemption, Allison owns 10/60 or 17% voting stock.</a:t>
            </a:r>
          </a:p>
          <a:p>
            <a:pPr lvl="3"/>
            <a:r>
              <a:rPr lang="en-US" dirty="0" smtClean="0"/>
              <a:t>17% &lt; 50% AND</a:t>
            </a:r>
          </a:p>
          <a:p>
            <a:pPr lvl="3"/>
            <a:r>
              <a:rPr lang="en-US" dirty="0" smtClean="0"/>
              <a:t>17%/50% = 34% which is less than 80%</a:t>
            </a:r>
          </a:p>
          <a:p>
            <a:pPr lvl="3"/>
            <a:r>
              <a:rPr lang="en-US" dirty="0" smtClean="0"/>
              <a:t>(.8)(50%) = 40%, and 17% is less than 40%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 Treated as a sale or exchange.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A recognizes gain equal to $90 amount realized - $40 basis in stock redeemed = $50 tax gain.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A’s basis in the 10 shares not redeemed remains $1 per share.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D661-0D6A-413B-9F4C-A6E809892FEB}" type="slidenum">
              <a:rPr lang="en-US" sz="2400"/>
              <a:pPr/>
              <a:t>5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7937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X’s accumulated E&amp;P as of January 1, YR4?</a:t>
            </a:r>
          </a:p>
          <a:p>
            <a:pPr lvl="1"/>
            <a:r>
              <a:rPr lang="en-US" dirty="0" smtClean="0"/>
              <a:t>312(n)(7): reduce by lesser of:</a:t>
            </a:r>
          </a:p>
          <a:p>
            <a:pPr lvl="2"/>
            <a:r>
              <a:rPr lang="en-US" dirty="0" smtClean="0"/>
              <a:t>Amount distributed by X ($90) or</a:t>
            </a:r>
          </a:p>
          <a:p>
            <a:pPr lvl="2"/>
            <a:r>
              <a:rPr lang="en-US" dirty="0" smtClean="0"/>
              <a:t>Redeemed stock’s ratable share of E&amp;P:</a:t>
            </a:r>
          </a:p>
          <a:p>
            <a:pPr lvl="3"/>
            <a:r>
              <a:rPr lang="en-US" dirty="0" smtClean="0"/>
              <a:t>100 shares and $180 E&amp;P, so $1.80 per share</a:t>
            </a:r>
          </a:p>
          <a:p>
            <a:pPr lvl="3"/>
            <a:r>
              <a:rPr lang="en-US" dirty="0" smtClean="0"/>
              <a:t>40 redeemed shares = $72 E&amp;P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 Reduce by $72.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As a result, E&amp;P will be $180 - $72 = $108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D661-0D6A-413B-9F4C-A6E809892FEB}" type="slidenum">
              <a:rPr lang="en-US" sz="2400"/>
              <a:pPr/>
              <a:t>6</a:t>
            </a:fld>
            <a:endParaRPr lang="en-US" sz="2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 to E&amp;P?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9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On March 31, Year3, X redeems 40 of A’s 50 shares of stock for </a:t>
            </a:r>
            <a:r>
              <a:rPr lang="en-US" b="1" u="sng" dirty="0" smtClean="0"/>
              <a:t>$60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D661-0D6A-413B-9F4C-A6E809892FEB}" type="slidenum">
              <a:rPr lang="en-US" sz="2400"/>
              <a:pPr/>
              <a:t>7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371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364" y="1373804"/>
            <a:ext cx="617273" cy="1143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" y="1021890"/>
            <a:ext cx="6629400" cy="422672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Question </a:t>
            </a:r>
            <a:r>
              <a:rPr lang="en-US" sz="2400" dirty="0"/>
              <a:t>#2</a:t>
            </a:r>
            <a:endParaRPr lang="en-US" sz="2400" dirty="0"/>
          </a:p>
        </p:txBody>
      </p:sp>
      <p:sp>
        <p:nvSpPr>
          <p:cNvPr id="4" name="Oval 3"/>
          <p:cNvSpPr/>
          <p:nvPr/>
        </p:nvSpPr>
        <p:spPr>
          <a:xfrm>
            <a:off x="3178078" y="2657145"/>
            <a:ext cx="2171700" cy="10287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TextBox 4"/>
          <p:cNvSpPr txBox="1"/>
          <p:nvPr/>
        </p:nvSpPr>
        <p:spPr>
          <a:xfrm>
            <a:off x="3811733" y="3002525"/>
            <a:ext cx="9144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XtraCo</a:t>
            </a:r>
            <a:endParaRPr lang="en-US" sz="1350" dirty="0"/>
          </a:p>
        </p:txBody>
      </p:sp>
      <p:cxnSp>
        <p:nvCxnSpPr>
          <p:cNvPr id="7" name="Straight Arrow Connector 6"/>
          <p:cNvCxnSpPr>
            <a:stCxn id="8" idx="5"/>
            <a:endCxn id="4" idx="1"/>
          </p:cNvCxnSpPr>
          <p:nvPr/>
        </p:nvCxnSpPr>
        <p:spPr>
          <a:xfrm>
            <a:off x="3075860" y="2437427"/>
            <a:ext cx="420257" cy="370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2057400" y="1217912"/>
            <a:ext cx="1193199" cy="1428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386" y="1539758"/>
            <a:ext cx="1277328" cy="170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Oval 16"/>
          <p:cNvSpPr/>
          <p:nvPr/>
        </p:nvSpPr>
        <p:spPr>
          <a:xfrm>
            <a:off x="5564477" y="1410891"/>
            <a:ext cx="1085850" cy="17895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22" name="Straight Arrow Connector 21"/>
          <p:cNvCxnSpPr>
            <a:endCxn id="4" idx="7"/>
          </p:cNvCxnSpPr>
          <p:nvPr/>
        </p:nvCxnSpPr>
        <p:spPr>
          <a:xfrm flipH="1">
            <a:off x="5031739" y="2657145"/>
            <a:ext cx="551273" cy="150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338690" y="1737758"/>
            <a:ext cx="9105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50 shares</a:t>
            </a:r>
          </a:p>
          <a:p>
            <a:r>
              <a:rPr lang="en-US" sz="1350" dirty="0"/>
              <a:t>B=$1/</a:t>
            </a:r>
            <a:r>
              <a:rPr lang="en-US" sz="1350" dirty="0" err="1"/>
              <a:t>sh</a:t>
            </a:r>
            <a:endParaRPr lang="en-US" sz="1350" dirty="0"/>
          </a:p>
        </p:txBody>
      </p:sp>
      <p:sp>
        <p:nvSpPr>
          <p:cNvPr id="27" name="TextBox 26"/>
          <p:cNvSpPr txBox="1"/>
          <p:nvPr/>
        </p:nvSpPr>
        <p:spPr>
          <a:xfrm>
            <a:off x="4937246" y="2286885"/>
            <a:ext cx="84741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50 shares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501472" y="1793788"/>
            <a:ext cx="48345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3033" y="2252260"/>
            <a:ext cx="51589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B</a:t>
            </a:r>
          </a:p>
        </p:txBody>
      </p:sp>
      <p:cxnSp>
        <p:nvCxnSpPr>
          <p:cNvPr id="9" name="Elbow Connector 8"/>
          <p:cNvCxnSpPr/>
          <p:nvPr/>
        </p:nvCxnSpPr>
        <p:spPr>
          <a:xfrm rot="16200000" flipV="1">
            <a:off x="2684239" y="2820337"/>
            <a:ext cx="667627" cy="549704"/>
          </a:xfrm>
          <a:prstGeom prst="bentConnector3">
            <a:avLst>
              <a:gd name="adj1" fmla="val -5734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626989" y="3487526"/>
            <a:ext cx="844121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rgbClr val="FF0000"/>
                </a:solidFill>
              </a:rPr>
              <a:t>March:</a:t>
            </a:r>
          </a:p>
          <a:p>
            <a:r>
              <a:rPr lang="en-US" sz="1350" dirty="0">
                <a:solidFill>
                  <a:srgbClr val="FF0000"/>
                </a:solidFill>
              </a:rPr>
              <a:t>Redeems 40 shares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657350" y="4743450"/>
            <a:ext cx="54864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371600" y="5086351"/>
            <a:ext cx="571500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$180</a:t>
            </a:r>
          </a:p>
          <a:p>
            <a:pPr algn="ctr"/>
            <a:r>
              <a:rPr lang="en-US" sz="1350" dirty="0"/>
              <a:t>AEP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686550" y="5086351"/>
            <a:ext cx="571500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$0</a:t>
            </a:r>
          </a:p>
          <a:p>
            <a:pPr algn="ctr"/>
            <a:r>
              <a:rPr lang="en-US" sz="1350" dirty="0"/>
              <a:t>CEP</a:t>
            </a:r>
          </a:p>
        </p:txBody>
      </p:sp>
      <p:sp>
        <p:nvSpPr>
          <p:cNvPr id="12" name="Oval 11"/>
          <p:cNvSpPr/>
          <p:nvPr/>
        </p:nvSpPr>
        <p:spPr>
          <a:xfrm>
            <a:off x="1306100" y="4564271"/>
            <a:ext cx="742950" cy="3583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Jan. 2017</a:t>
            </a:r>
          </a:p>
        </p:txBody>
      </p:sp>
      <p:sp>
        <p:nvSpPr>
          <p:cNvPr id="25" name="Oval 24"/>
          <p:cNvSpPr/>
          <p:nvPr/>
        </p:nvSpPr>
        <p:spPr>
          <a:xfrm>
            <a:off x="6600825" y="4556541"/>
            <a:ext cx="742950" cy="3583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Dec. 2017</a:t>
            </a:r>
          </a:p>
        </p:txBody>
      </p:sp>
      <p:sp>
        <p:nvSpPr>
          <p:cNvPr id="13" name="Right Arrow 12"/>
          <p:cNvSpPr/>
          <p:nvPr/>
        </p:nvSpPr>
        <p:spPr>
          <a:xfrm rot="16200000">
            <a:off x="2950004" y="4657726"/>
            <a:ext cx="685800" cy="1559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extBox 13"/>
          <p:cNvSpPr txBox="1"/>
          <p:nvPr/>
        </p:nvSpPr>
        <p:spPr>
          <a:xfrm>
            <a:off x="2857500" y="5200651"/>
            <a:ext cx="800100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$2.25/</a:t>
            </a:r>
            <a:r>
              <a:rPr lang="en-US" sz="1350" dirty="0" err="1"/>
              <a:t>sh</a:t>
            </a:r>
            <a:endParaRPr lang="en-US" sz="1350" dirty="0"/>
          </a:p>
          <a:p>
            <a:pPr algn="ctr"/>
            <a:r>
              <a:rPr lang="en-US" sz="1350" dirty="0"/>
              <a:t>$60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47560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Tax consequences for A?</a:t>
            </a:r>
          </a:p>
          <a:p>
            <a:pPr lvl="1"/>
            <a:r>
              <a:rPr lang="en-US" dirty="0" smtClean="0"/>
              <a:t>Substantially disproportionate.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>
                <a:sym typeface="Wingdings" pitchFamily="2" charset="2"/>
              </a:rPr>
              <a:t> Treated as a sale or exchange.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A recognizes gain equal to $60 amount realized - $40 basis in stock redeemed = $20 tax gain.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A’s basis in the 10 shares not redeemed remains $1 per share.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D661-0D6A-413B-9F4C-A6E809892FEB}" type="slidenum">
              <a:rPr lang="en-US" sz="2400"/>
              <a:pPr/>
              <a:t>9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694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2231</TotalTime>
  <Words>1529</Words>
  <Application>Microsoft Office PowerPoint</Application>
  <PresentationFormat>On-screen Show (4:3)</PresentationFormat>
  <Paragraphs>323</Paragraphs>
  <Slides>24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Wingdings</vt:lpstr>
      <vt:lpstr>Office Theme</vt:lpstr>
      <vt:lpstr>Problem Set #8</vt:lpstr>
      <vt:lpstr>Question #1</vt:lpstr>
      <vt:lpstr>Question #1</vt:lpstr>
      <vt:lpstr>PowerPoint Presentation</vt:lpstr>
      <vt:lpstr>Is it a good 302(b)(2)?</vt:lpstr>
      <vt:lpstr>What happens to E&amp;P?</vt:lpstr>
      <vt:lpstr>Question #2</vt:lpstr>
      <vt:lpstr>Question #2</vt:lpstr>
      <vt:lpstr>Question #2</vt:lpstr>
      <vt:lpstr>Question #2</vt:lpstr>
      <vt:lpstr>Question #3</vt:lpstr>
      <vt:lpstr>Question #3</vt:lpstr>
      <vt:lpstr>Question #3</vt:lpstr>
      <vt:lpstr>Attribution Problems: Problem #1</vt:lpstr>
      <vt:lpstr>Problem #1</vt:lpstr>
      <vt:lpstr>Problem #1</vt:lpstr>
      <vt:lpstr>PowerPoint Presentation</vt:lpstr>
      <vt:lpstr>PowerPoint Presentation</vt:lpstr>
      <vt:lpstr>PowerPoint Presentation</vt:lpstr>
      <vt:lpstr>Problem #2</vt:lpstr>
      <vt:lpstr>Problem #2</vt:lpstr>
      <vt:lpstr>Problem #2</vt:lpstr>
      <vt:lpstr>Problem #2</vt:lpstr>
      <vt:lpstr>Problem #2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318 (a)(1)  Amy owns. . . .</dc:title>
  <dc:creator>Christine Hurt</dc:creator>
  <cp:lastModifiedBy>Christine Hurt</cp:lastModifiedBy>
  <cp:revision>57</cp:revision>
  <dcterms:created xsi:type="dcterms:W3CDTF">2016-02-09T19:34:01Z</dcterms:created>
  <dcterms:modified xsi:type="dcterms:W3CDTF">2019-10-30T22:55:11Z</dcterms:modified>
</cp:coreProperties>
</file>