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8" r:id="rId3"/>
    <p:sldId id="259" r:id="rId4"/>
    <p:sldId id="260" r:id="rId5"/>
    <p:sldId id="306" r:id="rId6"/>
    <p:sldId id="261" r:id="rId7"/>
    <p:sldId id="307" r:id="rId8"/>
    <p:sldId id="262" r:id="rId9"/>
    <p:sldId id="308" r:id="rId10"/>
    <p:sldId id="263" r:id="rId11"/>
    <p:sldId id="264" r:id="rId12"/>
    <p:sldId id="304" r:id="rId13"/>
    <p:sldId id="265" r:id="rId14"/>
    <p:sldId id="275" r:id="rId15"/>
    <p:sldId id="309" r:id="rId16"/>
    <p:sldId id="310" r:id="rId17"/>
    <p:sldId id="312" r:id="rId18"/>
    <p:sldId id="314" r:id="rId19"/>
    <p:sldId id="313" r:id="rId20"/>
    <p:sldId id="315" r:id="rId21"/>
    <p:sldId id="316" r:id="rId22"/>
    <p:sldId id="280" r:id="rId23"/>
    <p:sldId id="317" r:id="rId24"/>
    <p:sldId id="281" r:id="rId25"/>
    <p:sldId id="282" r:id="rId26"/>
    <p:sldId id="283" r:id="rId27"/>
    <p:sldId id="319" r:id="rId28"/>
    <p:sldId id="318" r:id="rId29"/>
    <p:sldId id="290" r:id="rId30"/>
    <p:sldId id="291" r:id="rId31"/>
    <p:sldId id="320" r:id="rId32"/>
    <p:sldId id="30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8" autoAdjust="0"/>
    <p:restoredTop sz="94660"/>
  </p:normalViewPr>
  <p:slideViewPr>
    <p:cSldViewPr>
      <p:cViewPr varScale="1">
        <p:scale>
          <a:sx n="107" d="100"/>
          <a:sy n="107" d="100"/>
        </p:scale>
        <p:origin x="164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77042D-C391-4945-8534-F0BF5754A144}" type="datetimeFigureOut">
              <a:rPr lang="en-US" smtClean="0"/>
              <a:pPr/>
              <a:t>11/19/2018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170843-C557-4F65-9E86-83CB6E0D7010}" type="slidenum">
              <a:rPr lang="en-US" smtClean="0"/>
              <a:pPr/>
              <a:t>‹#›</a:t>
            </a:fld>
            <a:endParaRPr lang="en-US"/>
          </a:p>
        </p:txBody>
      </p:sp>
    </p:spTree>
    <p:extLst>
      <p:ext uri="{BB962C8B-B14F-4D97-AF65-F5344CB8AC3E}">
        <p14:creationId xmlns:p14="http://schemas.microsoft.com/office/powerpoint/2010/main" val="701029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72F3DA-F2E4-4CED-94B1-367C63C6F058}" type="datetime1">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A25576-4E78-4AAF-B874-1A9C47FD1193}" type="datetime1">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A3138-77BF-4720-AB88-57BEC9BB91E3}" type="datetime1">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CAD867-F6A6-4167-A799-541764686909}" type="datetime1">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9147BA-5B17-4304-86FC-1D402BE00595}" type="datetime1">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905B56-17FB-4091-B300-947C46E7CE48}" type="datetime1">
              <a:rPr lang="en-US" smtClean="0"/>
              <a:pPr/>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A15DB3-6C52-48D4-AF64-F076814C8C52}" type="datetime1">
              <a:rPr lang="en-US" smtClean="0"/>
              <a:pPr/>
              <a:t>11/19/2018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378FA7-45C9-4649-BC31-462CAD8088F9}" type="datetime1">
              <a:rPr lang="en-US" smtClean="0"/>
              <a:pPr/>
              <a:t>11/19/2018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3504A-1F93-4F31-9690-857BA85ABE83}" type="datetime1">
              <a:rPr lang="en-US" smtClean="0"/>
              <a:pPr/>
              <a:t>11/19/2018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1D509-3B91-4D10-9593-AF096E0E466F}" type="datetime1">
              <a:rPr lang="en-US" smtClean="0"/>
              <a:pPr/>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336B68-B896-41BF-A8A8-1DB0D1C9C70E}" type="datetime1">
              <a:rPr lang="en-US" smtClean="0"/>
              <a:pPr/>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D1B600-AF27-438F-AD08-02438E5C02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BB1A5-6BBF-402A-8654-57A1B586CB8F}" type="datetime1">
              <a:rPr lang="en-US" smtClean="0"/>
              <a:pPr/>
              <a:t>11/19/2018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D1B600-AF27-438F-AD08-02438E5C02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pn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8.jpeg"/><Relationship Id="rId4" Type="http://schemas.openxmlformats.org/officeDocument/2006/relationships/image" Target="../media/image7.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png"/><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Problem Set #9</a:t>
            </a:r>
            <a:br>
              <a:rPr lang="en-US" dirty="0" smtClean="0"/>
            </a:br>
            <a:r>
              <a:rPr lang="en-US" smtClean="0"/>
              <a:t>Stock Dividends</a:t>
            </a:r>
            <a:endParaRPr lang="en-US" dirty="0"/>
          </a:p>
        </p:txBody>
      </p:sp>
      <p:sp>
        <p:nvSpPr>
          <p:cNvPr id="3" name="Subtitle 2"/>
          <p:cNvSpPr>
            <a:spLocks noGrp="1"/>
          </p:cNvSpPr>
          <p:nvPr>
            <p:ph type="subTitle" idx="1"/>
          </p:nvPr>
        </p:nvSpPr>
        <p:spPr/>
        <p:txBody>
          <a:bodyPr/>
          <a:lstStyle/>
          <a:p>
            <a:r>
              <a:rPr lang="en-US" dirty="0" smtClean="0"/>
              <a:t>Problem Set</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1</a:t>
            </a:fld>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dirty="0" smtClean="0"/>
              <a:t>Alex and Bella would each have recognized $5000 dividend income.</a:t>
            </a:r>
          </a:p>
          <a:p>
            <a:pPr lvl="2"/>
            <a:r>
              <a:rPr lang="en-US" dirty="0" smtClean="0"/>
              <a:t>If taxed at 20% </a:t>
            </a:r>
            <a:r>
              <a:rPr lang="en-US" dirty="0" smtClean="0">
                <a:sym typeface="Wingdings" pitchFamily="2" charset="2"/>
              </a:rPr>
              <a:t> $1000 tax</a:t>
            </a:r>
          </a:p>
          <a:p>
            <a:pPr lvl="2"/>
            <a:r>
              <a:rPr lang="en-US" dirty="0" smtClean="0">
                <a:sym typeface="Wingdings" pitchFamily="2" charset="2"/>
              </a:rPr>
              <a:t>If taxed at 35%  $1750 tax</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10</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Stock dividend, sale, and redemption is economically identical to cash distribution.</a:t>
            </a:r>
            <a:endParaRPr lang="en-US" dirty="0"/>
          </a:p>
        </p:txBody>
      </p:sp>
      <p:graphicFrame>
        <p:nvGraphicFramePr>
          <p:cNvPr id="4" name="Table 3"/>
          <p:cNvGraphicFramePr>
            <a:graphicFrameLocks noGrp="1"/>
          </p:cNvGraphicFramePr>
          <p:nvPr/>
        </p:nvGraphicFramePr>
        <p:xfrm>
          <a:off x="609600" y="2743200"/>
          <a:ext cx="7848600" cy="3901440"/>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609600">
                <a:tc>
                  <a:txBody>
                    <a:bodyPr/>
                    <a:lstStyle/>
                    <a:p>
                      <a:r>
                        <a:rPr lang="en-US" dirty="0" smtClean="0"/>
                        <a:t>Stock dividend, sale, redemption</a:t>
                      </a:r>
                      <a:endParaRPr lang="en-US" dirty="0"/>
                    </a:p>
                  </a:txBody>
                  <a:tcPr/>
                </a:tc>
                <a:tc>
                  <a:txBody>
                    <a:bodyPr/>
                    <a:lstStyle/>
                    <a:p>
                      <a:r>
                        <a:rPr lang="en-US" dirty="0" smtClean="0"/>
                        <a:t>Cash distribution</a:t>
                      </a:r>
                      <a:endParaRPr lang="en-US" dirty="0"/>
                    </a:p>
                  </a:txBody>
                  <a:tcPr/>
                </a:tc>
                <a:extLst>
                  <a:ext uri="{0D108BD9-81ED-4DB2-BD59-A6C34878D82A}">
                    <a16:rowId xmlns:a16="http://schemas.microsoft.com/office/drawing/2014/main" val="10000"/>
                  </a:ext>
                </a:extLst>
              </a:tr>
              <a:tr h="612152">
                <a:tc>
                  <a:txBody>
                    <a:bodyPr/>
                    <a:lstStyle/>
                    <a:p>
                      <a:r>
                        <a:rPr lang="en-US" dirty="0" smtClean="0"/>
                        <a:t>X pays $10000</a:t>
                      </a:r>
                      <a:r>
                        <a:rPr lang="en-US" baseline="0" dirty="0" smtClean="0"/>
                        <a:t> cash to C to redeem PS </a:t>
                      </a:r>
                      <a:r>
                        <a:rPr lang="en-US" baseline="0" dirty="0" smtClean="0">
                          <a:sym typeface="Wingdings" pitchFamily="2" charset="2"/>
                        </a:rPr>
                        <a:t> X is out $10,000</a:t>
                      </a:r>
                      <a:endParaRPr lang="en-US" dirty="0"/>
                    </a:p>
                  </a:txBody>
                  <a:tcPr/>
                </a:tc>
                <a:tc>
                  <a:txBody>
                    <a:bodyPr/>
                    <a:lstStyle/>
                    <a:p>
                      <a:r>
                        <a:rPr lang="en-US" dirty="0" smtClean="0"/>
                        <a:t>X pays</a:t>
                      </a:r>
                      <a:r>
                        <a:rPr lang="en-US" baseline="0" dirty="0" smtClean="0"/>
                        <a:t> $5000 cash to each of A and B with respect to their stock </a:t>
                      </a:r>
                      <a:r>
                        <a:rPr lang="en-US" baseline="0" dirty="0" smtClean="0">
                          <a:sym typeface="Wingdings" pitchFamily="2" charset="2"/>
                        </a:rPr>
                        <a:t> X is out $10,000</a:t>
                      </a:r>
                      <a:endParaRPr lang="en-US" dirty="0"/>
                    </a:p>
                  </a:txBody>
                  <a:tcPr/>
                </a:tc>
                <a:extLst>
                  <a:ext uri="{0D108BD9-81ED-4DB2-BD59-A6C34878D82A}">
                    <a16:rowId xmlns:a16="http://schemas.microsoft.com/office/drawing/2014/main" val="10001"/>
                  </a:ext>
                </a:extLst>
              </a:tr>
              <a:tr h="612152">
                <a:tc>
                  <a:txBody>
                    <a:bodyPr/>
                    <a:lstStyle/>
                    <a:p>
                      <a:r>
                        <a:rPr lang="en-US" dirty="0" smtClean="0"/>
                        <a:t>A (and B) receives</a:t>
                      </a:r>
                      <a:r>
                        <a:rPr lang="en-US" baseline="0" dirty="0" smtClean="0"/>
                        <a:t> PS, sells PS to C for $5,000, X redeems PS </a:t>
                      </a:r>
                      <a:r>
                        <a:rPr lang="en-US" baseline="0" dirty="0" smtClean="0">
                          <a:sym typeface="Wingdings" pitchFamily="2" charset="2"/>
                        </a:rPr>
                        <a:t> A (and B) ends up with $5000 cash and owns 50% of CS (only stock outstanding)</a:t>
                      </a:r>
                      <a:endParaRPr lang="en-US" dirty="0"/>
                    </a:p>
                  </a:txBody>
                  <a:tcPr/>
                </a:tc>
                <a:tc>
                  <a:txBody>
                    <a:bodyPr/>
                    <a:lstStyle/>
                    <a:p>
                      <a:r>
                        <a:rPr lang="en-US" dirty="0" smtClean="0"/>
                        <a:t>A (and B) receives $5000 cash with respect to stock </a:t>
                      </a:r>
                      <a:r>
                        <a:rPr lang="en-US" dirty="0" smtClean="0">
                          <a:sym typeface="Wingdings" pitchFamily="2" charset="2"/>
                        </a:rPr>
                        <a:t> A (and B) ends up with $5000 cash and owns 50% of CS (only stock outstanding)</a:t>
                      </a:r>
                      <a:endParaRPr lang="en-US" dirty="0"/>
                    </a:p>
                  </a:txBody>
                  <a:tcPr/>
                </a:tc>
                <a:extLst>
                  <a:ext uri="{0D108BD9-81ED-4DB2-BD59-A6C34878D82A}">
                    <a16:rowId xmlns:a16="http://schemas.microsoft.com/office/drawing/2014/main" val="10002"/>
                  </a:ext>
                </a:extLst>
              </a:tr>
              <a:tr h="612152">
                <a:tc>
                  <a:txBody>
                    <a:bodyPr/>
                    <a:lstStyle/>
                    <a:p>
                      <a:r>
                        <a:rPr lang="en-US" dirty="0" smtClean="0"/>
                        <a:t>C pays $5000 cash to acquire stock and X redeems</a:t>
                      </a:r>
                      <a:r>
                        <a:rPr lang="en-US" baseline="0" dirty="0" smtClean="0"/>
                        <a:t> stock for $5000 </a:t>
                      </a:r>
                      <a:r>
                        <a:rPr lang="en-US" baseline="0" dirty="0" smtClean="0">
                          <a:sym typeface="Wingdings" pitchFamily="2" charset="2"/>
                        </a:rPr>
                        <a:t> C ends up with no stock and C’s $5000 is returned to C.</a:t>
                      </a:r>
                      <a:endParaRPr lang="en-US" dirty="0"/>
                    </a:p>
                  </a:txBody>
                  <a:tcPr/>
                </a:tc>
                <a:tc>
                  <a:txBody>
                    <a:bodyPr/>
                    <a:lstStyle/>
                    <a:p>
                      <a:r>
                        <a:rPr lang="en-US" dirty="0" smtClean="0"/>
                        <a:t>C never pays $5000</a:t>
                      </a:r>
                      <a:r>
                        <a:rPr lang="en-US" baseline="0" dirty="0" smtClean="0"/>
                        <a:t> in the first place and never owns stock </a:t>
                      </a:r>
                      <a:endParaRPr lang="en-US" dirty="0"/>
                    </a:p>
                  </a:txBody>
                  <a:tcPr/>
                </a:tc>
                <a:extLst>
                  <a:ext uri="{0D108BD9-81ED-4DB2-BD59-A6C34878D82A}">
                    <a16:rowId xmlns:a16="http://schemas.microsoft.com/office/drawing/2014/main" val="10003"/>
                  </a:ext>
                </a:extLst>
              </a:tr>
            </a:tbl>
          </a:graphicData>
        </a:graphic>
      </p:graphicFrame>
      <p:sp>
        <p:nvSpPr>
          <p:cNvPr id="5" name="Slide Number Placeholder 4"/>
          <p:cNvSpPr>
            <a:spLocks noGrp="1"/>
          </p:cNvSpPr>
          <p:nvPr>
            <p:ph type="sldNum" sz="quarter" idx="12"/>
          </p:nvPr>
        </p:nvSpPr>
        <p:spPr>
          <a:xfrm>
            <a:off x="6553200" y="6356350"/>
            <a:ext cx="2438400" cy="365125"/>
          </a:xfrm>
        </p:spPr>
        <p:txBody>
          <a:bodyPr/>
          <a:lstStyle/>
          <a:p>
            <a:fld id="{B5D1B600-AF27-438F-AD08-02438E5C02D2}" type="slidenum">
              <a:rPr lang="en-US" sz="3200" smtClean="0"/>
              <a:pPr/>
              <a:t>11</a:t>
            </a:fld>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50648763"/>
              </p:ext>
            </p:extLst>
          </p:nvPr>
        </p:nvGraphicFramePr>
        <p:xfrm>
          <a:off x="457200" y="1600200"/>
          <a:ext cx="8229600" cy="384048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smtClean="0"/>
                        <a:t>Economic Consequences</a:t>
                      </a:r>
                      <a:endParaRPr lang="en-US" dirty="0"/>
                    </a:p>
                  </a:txBody>
                  <a:tcPr/>
                </a:tc>
                <a:tc>
                  <a:txBody>
                    <a:bodyPr/>
                    <a:lstStyle/>
                    <a:p>
                      <a:r>
                        <a:rPr lang="en-US" dirty="0" smtClean="0"/>
                        <a:t>Tax </a:t>
                      </a:r>
                      <a:r>
                        <a:rPr lang="en-US" smtClean="0"/>
                        <a:t>Consequences Absent</a:t>
                      </a:r>
                      <a:r>
                        <a:rPr lang="en-US" baseline="0" smtClean="0"/>
                        <a:t> Section 306</a:t>
                      </a:r>
                      <a:endParaRPr lang="en-US" dirty="0"/>
                    </a:p>
                  </a:txBody>
                  <a:tcPr/>
                </a:tc>
                <a:extLst>
                  <a:ext uri="{0D108BD9-81ED-4DB2-BD59-A6C34878D82A}">
                    <a16:rowId xmlns:a16="http://schemas.microsoft.com/office/drawing/2014/main" val="10000"/>
                  </a:ext>
                </a:extLst>
              </a:tr>
              <a:tr h="370840">
                <a:tc>
                  <a:txBody>
                    <a:bodyPr/>
                    <a:lstStyle/>
                    <a:p>
                      <a:r>
                        <a:rPr lang="en-US" dirty="0" smtClean="0"/>
                        <a:t>Stock Dividend, Sale, Redemption</a:t>
                      </a:r>
                      <a:endParaRPr lang="en-US" dirty="0"/>
                    </a:p>
                  </a:txBody>
                  <a:tcPr/>
                </a:tc>
                <a:tc>
                  <a:txBody>
                    <a:bodyPr/>
                    <a:lstStyle/>
                    <a:p>
                      <a:r>
                        <a:rPr lang="en-US" dirty="0" smtClean="0"/>
                        <a:t>Each of A and B hold $5,000</a:t>
                      </a:r>
                      <a:r>
                        <a:rPr lang="en-US" baseline="0" dirty="0" smtClean="0"/>
                        <a:t> and a 50% interest in the corporation; corporation has paid $10,000 cash</a:t>
                      </a:r>
                      <a:endParaRPr lang="en-US" dirty="0"/>
                    </a:p>
                  </a:txBody>
                  <a:tcPr/>
                </a:tc>
                <a:tc>
                  <a:txBody>
                    <a:bodyPr/>
                    <a:lstStyle/>
                    <a:p>
                      <a:r>
                        <a:rPr lang="en-US" dirty="0" smtClean="0"/>
                        <a:t>Each of A and B</a:t>
                      </a:r>
                      <a:r>
                        <a:rPr lang="en-US" baseline="0" dirty="0" smtClean="0"/>
                        <a:t> incur tax liability of $400 today and hold common stock with a tax basis of $60 per share ($3000 in total)</a:t>
                      </a:r>
                      <a:endParaRPr lang="en-US" dirty="0"/>
                    </a:p>
                  </a:txBody>
                  <a:tcPr/>
                </a:tc>
                <a:extLst>
                  <a:ext uri="{0D108BD9-81ED-4DB2-BD59-A6C34878D82A}">
                    <a16:rowId xmlns:a16="http://schemas.microsoft.com/office/drawing/2014/main" val="10001"/>
                  </a:ext>
                </a:extLst>
              </a:tr>
              <a:tr h="370840">
                <a:tc>
                  <a:txBody>
                    <a:bodyPr/>
                    <a:lstStyle/>
                    <a:p>
                      <a:r>
                        <a:rPr lang="en-US" dirty="0" smtClean="0"/>
                        <a:t>Cash Distribution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Each of A and B hold $5,000</a:t>
                      </a:r>
                      <a:r>
                        <a:rPr lang="en-US" baseline="0" dirty="0" smtClean="0"/>
                        <a:t> and a 50% interest in the corporation; corporation has paid $10,000 cash</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Each of A and B</a:t>
                      </a:r>
                      <a:r>
                        <a:rPr lang="en-US" baseline="0" dirty="0" smtClean="0"/>
                        <a:t> incur tax liability of $1000 today and hold common stock with a tax basis of $120 per share ($6000 in total)</a:t>
                      </a:r>
                      <a:endParaRPr lang="en-US" dirty="0" smtClean="0"/>
                    </a:p>
                    <a:p>
                      <a:endParaRPr lang="en-US" dirty="0"/>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a:xfrm>
            <a:off x="6553200" y="6356350"/>
            <a:ext cx="2438400" cy="365125"/>
          </a:xfrm>
        </p:spPr>
        <p:txBody>
          <a:bodyPr/>
          <a:lstStyle/>
          <a:p>
            <a:fld id="{B5D1B600-AF27-438F-AD08-02438E5C02D2}" type="slidenum">
              <a:rPr lang="en-US" sz="3200" smtClean="0"/>
              <a:pPr/>
              <a:t>12</a:t>
            </a:fld>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Transactions are economically identical but, absent Section 306, the stock dividend, sale, redemption leads to less tax liability than the cash distribution.</a:t>
            </a:r>
          </a:p>
          <a:p>
            <a:pPr lvl="1"/>
            <a:r>
              <a:rPr lang="en-US" dirty="0" smtClean="0"/>
              <a:t>Difference in tax liability is even more drastic if dividend income is taxed at ordinary income rates but, even with qualified dividend income rates, “preferred stock bailout” can lead to less tax.</a:t>
            </a:r>
          </a:p>
          <a:p>
            <a:r>
              <a:rPr lang="en-US" dirty="0" smtClean="0"/>
              <a:t>Challenges to transaction pre-Section 306</a:t>
            </a:r>
          </a:p>
          <a:p>
            <a:r>
              <a:rPr lang="en-US" dirty="0" smtClean="0"/>
              <a:t>Section 306 remedy:</a:t>
            </a:r>
          </a:p>
          <a:p>
            <a:pPr lvl="1"/>
            <a:r>
              <a:rPr lang="en-US" dirty="0" smtClean="0"/>
              <a:t>Change the tax treatment of the </a:t>
            </a:r>
            <a:r>
              <a:rPr lang="en-US" dirty="0" smtClean="0">
                <a:solidFill>
                  <a:srgbClr val="FF0000"/>
                </a:solidFill>
              </a:rPr>
              <a:t>sale of stock from A to C. </a:t>
            </a:r>
          </a:p>
          <a:p>
            <a:pPr lvl="1"/>
            <a:r>
              <a:rPr lang="en-US" dirty="0" smtClean="0"/>
              <a:t>Does not impact tax treatment of the initial stock dividend</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13</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is stock Section 306 stock?</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14</a:t>
            </a:fld>
            <a:endParaRPr lang="en-US" sz="3200" dirty="0"/>
          </a:p>
        </p:txBody>
      </p:sp>
      <p:sp>
        <p:nvSpPr>
          <p:cNvPr id="5" name="Content Placeholder 4"/>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#2(a)</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5" idx="1"/>
          </p:cNvCxnSpPr>
          <p:nvPr/>
        </p:nvCxnSpPr>
        <p:spPr>
          <a:xfrm flipH="1" flipV="1">
            <a:off x="735594" y="3058486"/>
            <a:ext cx="712206" cy="17326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5" idx="3"/>
          </p:cNvCxnSpPr>
          <p:nvPr/>
        </p:nvCxnSpPr>
        <p:spPr>
          <a:xfrm flipV="1">
            <a:off x="3581400" y="3149260"/>
            <a:ext cx="1207113" cy="164184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6154795" y="872636"/>
            <a:ext cx="2903083" cy="52995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a:p>
            <a:pPr marL="342900" indent="-342900">
              <a:buAutoNum type="arabicPeriod"/>
            </a:pPr>
            <a:r>
              <a:rPr lang="en-US" dirty="0" smtClean="0">
                <a:solidFill>
                  <a:schemeClr val="tx1"/>
                </a:solidFill>
              </a:rPr>
              <a:t>Common Stock Dividend in Year 2 – no current EP; $100k AEP</a:t>
            </a:r>
          </a:p>
          <a:p>
            <a:pPr marL="342900" indent="-342900">
              <a:buAutoNum type="arabicPeriod"/>
            </a:pPr>
            <a:endParaRPr lang="en-US" dirty="0">
              <a:solidFill>
                <a:schemeClr val="tx1"/>
              </a:solidFill>
            </a:endParaRPr>
          </a:p>
          <a:p>
            <a:pPr marL="342900" indent="-342900">
              <a:buAutoNum type="arabicPeriod"/>
            </a:pPr>
            <a:r>
              <a:rPr lang="en-US" dirty="0" smtClean="0">
                <a:solidFill>
                  <a:schemeClr val="tx1"/>
                </a:solidFill>
              </a:rPr>
              <a:t>FMV of stock dividend is $5000 (total)</a:t>
            </a:r>
            <a:endParaRPr lang="en-US" dirty="0">
              <a:solidFill>
                <a:schemeClr val="tx1"/>
              </a:solidFill>
            </a:endParaRPr>
          </a:p>
        </p:txBody>
      </p:sp>
      <p:sp>
        <p:nvSpPr>
          <p:cNvPr id="12" name="Slide Number Placeholder 11"/>
          <p:cNvSpPr>
            <a:spLocks noGrp="1"/>
          </p:cNvSpPr>
          <p:nvPr>
            <p:ph type="sldNum" sz="quarter" idx="12"/>
          </p:nvPr>
        </p:nvSpPr>
        <p:spPr/>
        <p:txBody>
          <a:bodyPr/>
          <a:lstStyle/>
          <a:p>
            <a:fld id="{B5D1B600-AF27-438F-AD08-02438E5C02D2}" type="slidenum">
              <a:rPr lang="en-US" sz="3200" smtClean="0"/>
              <a:pPr/>
              <a:t>15</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50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50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pic>
        <p:nvPicPr>
          <p:cNvPr id="1032"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0045" y="4019279"/>
            <a:ext cx="803275" cy="597637"/>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36881" y="4019693"/>
            <a:ext cx="803275" cy="597637"/>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p:cNvSpPr txBox="1"/>
          <p:nvPr/>
        </p:nvSpPr>
        <p:spPr>
          <a:xfrm>
            <a:off x="-38129" y="3704198"/>
            <a:ext cx="1419621" cy="369332"/>
          </a:xfrm>
          <a:prstGeom prst="rect">
            <a:avLst/>
          </a:prstGeom>
          <a:noFill/>
        </p:spPr>
        <p:txBody>
          <a:bodyPr wrap="square" rtlCol="0">
            <a:spAutoFit/>
          </a:bodyPr>
          <a:lstStyle/>
          <a:p>
            <a:pPr algn="ctr"/>
            <a:r>
              <a:rPr lang="en-US" dirty="0" smtClean="0"/>
              <a:t>1 share CS</a:t>
            </a:r>
            <a:endParaRPr lang="en-US" dirty="0"/>
          </a:p>
        </p:txBody>
      </p:sp>
      <p:sp>
        <p:nvSpPr>
          <p:cNvPr id="44" name="TextBox 43"/>
          <p:cNvSpPr txBox="1"/>
          <p:nvPr/>
        </p:nvSpPr>
        <p:spPr>
          <a:xfrm>
            <a:off x="3928707" y="3704198"/>
            <a:ext cx="1419621" cy="369332"/>
          </a:xfrm>
          <a:prstGeom prst="rect">
            <a:avLst/>
          </a:prstGeom>
          <a:noFill/>
        </p:spPr>
        <p:txBody>
          <a:bodyPr wrap="square" rtlCol="0">
            <a:spAutoFit/>
          </a:bodyPr>
          <a:lstStyle/>
          <a:p>
            <a:pPr algn="ctr"/>
            <a:r>
              <a:rPr lang="en-US" dirty="0" smtClean="0"/>
              <a:t>1 share CS</a:t>
            </a:r>
            <a:endParaRPr lang="en-US" dirty="0"/>
          </a:p>
        </p:txBody>
      </p:sp>
    </p:spTree>
    <p:extLst>
      <p:ext uri="{BB962C8B-B14F-4D97-AF65-F5344CB8AC3E}">
        <p14:creationId xmlns:p14="http://schemas.microsoft.com/office/powerpoint/2010/main" val="864966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Tainted Stock/306 Stock?</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5D1B600-AF27-438F-AD08-02438E5C02D2}" type="slidenum">
              <a:rPr lang="en-US" smtClean="0"/>
              <a:pPr/>
              <a:t>16</a:t>
            </a:fld>
            <a:endParaRPr lang="en-US"/>
          </a:p>
        </p:txBody>
      </p:sp>
    </p:spTree>
    <p:extLst>
      <p:ext uri="{BB962C8B-B14F-4D97-AF65-F5344CB8AC3E}">
        <p14:creationId xmlns:p14="http://schemas.microsoft.com/office/powerpoint/2010/main" val="3206777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#2(b)</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2050" idx="0"/>
            <a:endCxn id="5" idx="1"/>
          </p:cNvCxnSpPr>
          <p:nvPr/>
        </p:nvCxnSpPr>
        <p:spPr>
          <a:xfrm flipV="1">
            <a:off x="828277" y="4791102"/>
            <a:ext cx="619523" cy="61785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B5D1B600-AF27-438F-AD08-02438E5C02D2}" type="slidenum">
              <a:rPr lang="en-US" sz="3200" smtClean="0"/>
              <a:pPr/>
              <a:t>17</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50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50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pic>
        <p:nvPicPr>
          <p:cNvPr id="17"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2600" y="4502394"/>
            <a:ext cx="803275" cy="59763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clipart stick figures colo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2544" y="5408961"/>
            <a:ext cx="891465" cy="141208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355610" y="5797154"/>
            <a:ext cx="838200" cy="369332"/>
          </a:xfrm>
          <a:prstGeom prst="rect">
            <a:avLst/>
          </a:prstGeom>
          <a:noFill/>
        </p:spPr>
        <p:txBody>
          <a:bodyPr wrap="square" rtlCol="0">
            <a:spAutoFit/>
          </a:bodyPr>
          <a:lstStyle/>
          <a:p>
            <a:pPr algn="ctr"/>
            <a:r>
              <a:rPr lang="en-US" dirty="0" smtClean="0"/>
              <a:t>Claire</a:t>
            </a:r>
            <a:endParaRPr lang="en-US" dirty="0"/>
          </a:p>
        </p:txBody>
      </p:sp>
      <p:sp>
        <p:nvSpPr>
          <p:cNvPr id="13" name="TextBox 12"/>
          <p:cNvSpPr txBox="1"/>
          <p:nvPr/>
        </p:nvSpPr>
        <p:spPr>
          <a:xfrm>
            <a:off x="4876800" y="4572000"/>
            <a:ext cx="3200400" cy="1754326"/>
          </a:xfrm>
          <a:prstGeom prst="rect">
            <a:avLst/>
          </a:prstGeom>
          <a:noFill/>
        </p:spPr>
        <p:txBody>
          <a:bodyPr wrap="square" rtlCol="0">
            <a:spAutoFit/>
          </a:bodyPr>
          <a:lstStyle/>
          <a:p>
            <a:r>
              <a:rPr lang="en-US" dirty="0" smtClean="0"/>
              <a:t>In Year 2, (no CEP; $2000 AEP), x pays a stock dividend – 1 share of </a:t>
            </a:r>
            <a:r>
              <a:rPr lang="en-US" dirty="0" err="1" smtClean="0"/>
              <a:t>Pfd</a:t>
            </a:r>
            <a:r>
              <a:rPr lang="en-US" dirty="0" smtClean="0"/>
              <a:t> on common stock, and cash to preferred.  FMV of preferred stock distributed is $5000 (TOTAL).</a:t>
            </a:r>
            <a:endParaRPr lang="en-US" dirty="0"/>
          </a:p>
        </p:txBody>
      </p:sp>
      <p:sp>
        <p:nvSpPr>
          <p:cNvPr id="26" name="TextBox 25"/>
          <p:cNvSpPr txBox="1"/>
          <p:nvPr/>
        </p:nvSpPr>
        <p:spPr>
          <a:xfrm>
            <a:off x="56357" y="4090287"/>
            <a:ext cx="1419621" cy="369332"/>
          </a:xfrm>
          <a:prstGeom prst="rect">
            <a:avLst/>
          </a:prstGeom>
          <a:noFill/>
        </p:spPr>
        <p:txBody>
          <a:bodyPr wrap="square" rtlCol="0">
            <a:spAutoFit/>
          </a:bodyPr>
          <a:lstStyle/>
          <a:p>
            <a:pPr algn="ctr"/>
            <a:r>
              <a:rPr lang="en-US" dirty="0" smtClean="0"/>
              <a:t>10 Preferred</a:t>
            </a:r>
            <a:endParaRPr lang="en-US" dirty="0"/>
          </a:p>
        </p:txBody>
      </p:sp>
      <p:pic>
        <p:nvPicPr>
          <p:cNvPr id="27" name="Picture 2" descr="Image result for money bag clipar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98014" y="6166486"/>
            <a:ext cx="554989" cy="55498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8" descr="Image result for clipart stock shar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51162" y="3261577"/>
            <a:ext cx="535162" cy="39816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Image result for clipart stock shar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71235" y="3274329"/>
            <a:ext cx="518021" cy="385408"/>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2827693" y="3380028"/>
            <a:ext cx="823189" cy="369332"/>
          </a:xfrm>
          <a:prstGeom prst="rect">
            <a:avLst/>
          </a:prstGeom>
          <a:noFill/>
        </p:spPr>
        <p:txBody>
          <a:bodyPr wrap="square" rtlCol="0">
            <a:spAutoFit/>
          </a:bodyPr>
          <a:lstStyle/>
          <a:p>
            <a:pPr algn="ctr"/>
            <a:r>
              <a:rPr lang="en-US" dirty="0" smtClean="0"/>
              <a:t>50 </a:t>
            </a:r>
            <a:r>
              <a:rPr lang="en-US" dirty="0" err="1" smtClean="0"/>
              <a:t>pfd</a:t>
            </a:r>
            <a:endParaRPr lang="en-US" dirty="0"/>
          </a:p>
        </p:txBody>
      </p:sp>
      <p:sp>
        <p:nvSpPr>
          <p:cNvPr id="32" name="TextBox 31"/>
          <p:cNvSpPr txBox="1"/>
          <p:nvPr/>
        </p:nvSpPr>
        <p:spPr>
          <a:xfrm>
            <a:off x="1863913" y="3384530"/>
            <a:ext cx="823189" cy="369332"/>
          </a:xfrm>
          <a:prstGeom prst="rect">
            <a:avLst/>
          </a:prstGeom>
          <a:noFill/>
        </p:spPr>
        <p:txBody>
          <a:bodyPr wrap="square" rtlCol="0">
            <a:spAutoFit/>
          </a:bodyPr>
          <a:lstStyle/>
          <a:p>
            <a:pPr algn="ctr"/>
            <a:r>
              <a:rPr lang="en-US" dirty="0" smtClean="0"/>
              <a:t>50 </a:t>
            </a:r>
            <a:r>
              <a:rPr lang="en-US" dirty="0" err="1" smtClean="0"/>
              <a:t>pfd</a:t>
            </a:r>
            <a:endParaRPr lang="en-US" dirty="0"/>
          </a:p>
        </p:txBody>
      </p:sp>
    </p:spTree>
    <p:extLst>
      <p:ext uri="{BB962C8B-B14F-4D97-AF65-F5344CB8AC3E}">
        <p14:creationId xmlns:p14="http://schemas.microsoft.com/office/powerpoint/2010/main" val="9767680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306 Stock</a:t>
            </a:r>
            <a:endParaRPr lang="en-US" dirty="0"/>
          </a:p>
        </p:txBody>
      </p:sp>
      <p:sp>
        <p:nvSpPr>
          <p:cNvPr id="3" name="Content Placeholder 2"/>
          <p:cNvSpPr>
            <a:spLocks noGrp="1"/>
          </p:cNvSpPr>
          <p:nvPr>
            <p:ph idx="1"/>
          </p:nvPr>
        </p:nvSpPr>
        <p:spPr/>
        <p:txBody>
          <a:bodyPr/>
          <a:lstStyle/>
          <a:p>
            <a:r>
              <a:rPr lang="en-US" dirty="0" smtClean="0"/>
              <a:t>306(c) – must have been distributed to the shareholder and by reason of Section 305(a), no part of the distribution was includible in the gross income of the seller.</a:t>
            </a:r>
          </a:p>
          <a:p>
            <a:endParaRPr lang="en-US" dirty="0"/>
          </a:p>
          <a:p>
            <a:endParaRPr lang="en-US" dirty="0" smtClean="0"/>
          </a:p>
          <a:p>
            <a:r>
              <a:rPr lang="en-US" dirty="0" smtClean="0"/>
              <a:t>This was a taxable stock dividend.</a:t>
            </a:r>
          </a:p>
          <a:p>
            <a:pPr lvl="1"/>
            <a:r>
              <a:rPr lang="en-US" dirty="0" smtClean="0"/>
              <a:t>305(2)</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mtClean="0"/>
              <a:pPr/>
              <a:t>18</a:t>
            </a:fld>
            <a:endParaRPr lang="en-US"/>
          </a:p>
        </p:txBody>
      </p:sp>
    </p:spTree>
    <p:extLst>
      <p:ext uri="{BB962C8B-B14F-4D97-AF65-F5344CB8AC3E}">
        <p14:creationId xmlns:p14="http://schemas.microsoft.com/office/powerpoint/2010/main" val="3876012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#2(c)</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B5D1B600-AF27-438F-AD08-02438E5C02D2}" type="slidenum">
              <a:rPr lang="en-US" sz="3200" smtClean="0"/>
              <a:pPr/>
              <a:t>19</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50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50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sp>
        <p:nvSpPr>
          <p:cNvPr id="13" name="TextBox 12"/>
          <p:cNvSpPr txBox="1"/>
          <p:nvPr/>
        </p:nvSpPr>
        <p:spPr>
          <a:xfrm>
            <a:off x="4876800" y="4572000"/>
            <a:ext cx="3200400" cy="1200329"/>
          </a:xfrm>
          <a:prstGeom prst="rect">
            <a:avLst/>
          </a:prstGeom>
          <a:noFill/>
        </p:spPr>
        <p:txBody>
          <a:bodyPr wrap="square" rtlCol="0">
            <a:spAutoFit/>
          </a:bodyPr>
          <a:lstStyle/>
          <a:p>
            <a:r>
              <a:rPr lang="en-US" dirty="0" smtClean="0"/>
              <a:t>Distribution of preferred stock on common stock.</a:t>
            </a:r>
          </a:p>
          <a:p>
            <a:endParaRPr lang="en-US" dirty="0"/>
          </a:p>
          <a:p>
            <a:r>
              <a:rPr lang="en-US" dirty="0" smtClean="0"/>
              <a:t>Zero CEP and zero AEP</a:t>
            </a:r>
            <a:endParaRPr lang="en-US" dirty="0"/>
          </a:p>
        </p:txBody>
      </p:sp>
      <p:pic>
        <p:nvPicPr>
          <p:cNvPr id="29"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51162" y="3261577"/>
            <a:ext cx="535162" cy="39816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Image result for clipart stock shar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71235" y="3274329"/>
            <a:ext cx="518021" cy="385408"/>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2827693" y="3380028"/>
            <a:ext cx="823189" cy="369332"/>
          </a:xfrm>
          <a:prstGeom prst="rect">
            <a:avLst/>
          </a:prstGeom>
          <a:noFill/>
        </p:spPr>
        <p:txBody>
          <a:bodyPr wrap="square" rtlCol="0">
            <a:spAutoFit/>
          </a:bodyPr>
          <a:lstStyle/>
          <a:p>
            <a:pPr algn="ctr"/>
            <a:r>
              <a:rPr lang="en-US" dirty="0" smtClean="0"/>
              <a:t>50 </a:t>
            </a:r>
            <a:r>
              <a:rPr lang="en-US" dirty="0" err="1" smtClean="0"/>
              <a:t>pfd</a:t>
            </a:r>
            <a:endParaRPr lang="en-US" dirty="0"/>
          </a:p>
        </p:txBody>
      </p:sp>
      <p:sp>
        <p:nvSpPr>
          <p:cNvPr id="32" name="TextBox 31"/>
          <p:cNvSpPr txBox="1"/>
          <p:nvPr/>
        </p:nvSpPr>
        <p:spPr>
          <a:xfrm>
            <a:off x="1863913" y="3384530"/>
            <a:ext cx="823189" cy="369332"/>
          </a:xfrm>
          <a:prstGeom prst="rect">
            <a:avLst/>
          </a:prstGeom>
          <a:noFill/>
        </p:spPr>
        <p:txBody>
          <a:bodyPr wrap="square" rtlCol="0">
            <a:spAutoFit/>
          </a:bodyPr>
          <a:lstStyle/>
          <a:p>
            <a:pPr algn="ctr"/>
            <a:r>
              <a:rPr lang="en-US" dirty="0" smtClean="0"/>
              <a:t>50 </a:t>
            </a:r>
            <a:r>
              <a:rPr lang="en-US" dirty="0" err="1" smtClean="0"/>
              <a:t>pfd</a:t>
            </a:r>
            <a:endParaRPr lang="en-US" dirty="0"/>
          </a:p>
        </p:txBody>
      </p:sp>
    </p:spTree>
    <p:extLst>
      <p:ext uri="{BB962C8B-B14F-4D97-AF65-F5344CB8AC3E}">
        <p14:creationId xmlns:p14="http://schemas.microsoft.com/office/powerpoint/2010/main" val="2391568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#1(a)</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5" idx="1"/>
          </p:cNvCxnSpPr>
          <p:nvPr/>
        </p:nvCxnSpPr>
        <p:spPr>
          <a:xfrm flipH="1" flipV="1">
            <a:off x="735594" y="3058486"/>
            <a:ext cx="712206" cy="17326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5" idx="3"/>
          </p:cNvCxnSpPr>
          <p:nvPr/>
        </p:nvCxnSpPr>
        <p:spPr>
          <a:xfrm flipV="1">
            <a:off x="3581400" y="3149260"/>
            <a:ext cx="1207113" cy="164184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6154795" y="872636"/>
            <a:ext cx="2903083" cy="52995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a:p>
            <a:r>
              <a:rPr lang="en-US" dirty="0" smtClean="0">
                <a:solidFill>
                  <a:schemeClr val="tx1"/>
                </a:solidFill>
              </a:rPr>
              <a:t>X paid a dividend of one share of PS (limited, non-convertible, and preferred as to dividends) on each share of CS.</a:t>
            </a:r>
          </a:p>
          <a:p>
            <a:endParaRPr lang="en-US" dirty="0">
              <a:solidFill>
                <a:schemeClr val="tx1"/>
              </a:solidFill>
            </a:endParaRPr>
          </a:p>
          <a:p>
            <a:r>
              <a:rPr lang="en-US" dirty="0" smtClean="0">
                <a:solidFill>
                  <a:schemeClr val="tx1"/>
                </a:solidFill>
              </a:rPr>
              <a:t>X had $100,000 E&amp;P.</a:t>
            </a:r>
          </a:p>
          <a:p>
            <a:endParaRPr lang="en-US" dirty="0">
              <a:solidFill>
                <a:schemeClr val="tx1"/>
              </a:solidFill>
            </a:endParaRPr>
          </a:p>
          <a:p>
            <a:r>
              <a:rPr lang="en-US" dirty="0" smtClean="0">
                <a:solidFill>
                  <a:schemeClr val="tx1"/>
                </a:solidFill>
              </a:rPr>
              <a:t>A and B had a $120 basis in each share of Common.</a:t>
            </a:r>
          </a:p>
          <a:p>
            <a:endParaRPr lang="en-US" dirty="0">
              <a:solidFill>
                <a:schemeClr val="tx1"/>
              </a:solidFill>
            </a:endParaRPr>
          </a:p>
          <a:p>
            <a:r>
              <a:rPr lang="en-US" dirty="0" smtClean="0">
                <a:solidFill>
                  <a:schemeClr val="tx1"/>
                </a:solidFill>
              </a:rPr>
              <a:t>After the distribution each share of Common and each share of Preferred was worth $100.</a:t>
            </a:r>
            <a:endParaRPr lang="en-US" dirty="0">
              <a:solidFill>
                <a:schemeClr val="tx1"/>
              </a:solidFill>
            </a:endParaRPr>
          </a:p>
        </p:txBody>
      </p:sp>
      <p:sp>
        <p:nvSpPr>
          <p:cNvPr id="12" name="Slide Number Placeholder 11"/>
          <p:cNvSpPr>
            <a:spLocks noGrp="1"/>
          </p:cNvSpPr>
          <p:nvPr>
            <p:ph type="sldNum" sz="quarter" idx="12"/>
          </p:nvPr>
        </p:nvSpPr>
        <p:spPr/>
        <p:txBody>
          <a:bodyPr/>
          <a:lstStyle/>
          <a:p>
            <a:fld id="{B5D1B600-AF27-438F-AD08-02438E5C02D2}" type="slidenum">
              <a:rPr lang="en-US" sz="3200" smtClean="0"/>
              <a:pPr/>
              <a:t>2</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50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50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pic>
        <p:nvPicPr>
          <p:cNvPr id="1032"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0045" y="4019279"/>
            <a:ext cx="803275" cy="597637"/>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36881" y="4019693"/>
            <a:ext cx="803275" cy="597637"/>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p:cNvSpPr txBox="1"/>
          <p:nvPr/>
        </p:nvSpPr>
        <p:spPr>
          <a:xfrm>
            <a:off x="-38129" y="3704198"/>
            <a:ext cx="1419621" cy="369332"/>
          </a:xfrm>
          <a:prstGeom prst="rect">
            <a:avLst/>
          </a:prstGeom>
          <a:noFill/>
        </p:spPr>
        <p:txBody>
          <a:bodyPr wrap="square" rtlCol="0">
            <a:spAutoFit/>
          </a:bodyPr>
          <a:lstStyle/>
          <a:p>
            <a:pPr algn="ctr"/>
            <a:r>
              <a:rPr lang="en-US" dirty="0" smtClean="0"/>
              <a:t>50 Preferred</a:t>
            </a:r>
            <a:endParaRPr lang="en-US" dirty="0"/>
          </a:p>
        </p:txBody>
      </p:sp>
      <p:sp>
        <p:nvSpPr>
          <p:cNvPr id="44" name="TextBox 43"/>
          <p:cNvSpPr txBox="1"/>
          <p:nvPr/>
        </p:nvSpPr>
        <p:spPr>
          <a:xfrm>
            <a:off x="3928707" y="3704198"/>
            <a:ext cx="1419621" cy="369332"/>
          </a:xfrm>
          <a:prstGeom prst="rect">
            <a:avLst/>
          </a:prstGeom>
          <a:noFill/>
        </p:spPr>
        <p:txBody>
          <a:bodyPr wrap="square" rtlCol="0">
            <a:spAutoFit/>
          </a:bodyPr>
          <a:lstStyle/>
          <a:p>
            <a:pPr algn="ctr"/>
            <a:r>
              <a:rPr lang="en-US" dirty="0" smtClean="0"/>
              <a:t>50 Preferred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306 Stock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306(c) – must have been distributed to the shareholder and by reason of Section 305(a), no part of the distribution was includible in the gross income of the seller.</a:t>
            </a:r>
          </a:p>
          <a:p>
            <a:endParaRPr lang="en-US" dirty="0"/>
          </a:p>
          <a:p>
            <a:endParaRPr lang="en-US" dirty="0" smtClean="0"/>
          </a:p>
          <a:p>
            <a:r>
              <a:rPr lang="en-US" dirty="0" smtClean="0"/>
              <a:t>306(c)(2) – does not include stock if no part of the distribution would have been a dividend if money had been distributed in lieu of stock (no E&amp;P)</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mtClean="0"/>
              <a:pPr/>
              <a:t>20</a:t>
            </a:fld>
            <a:endParaRPr lang="en-US"/>
          </a:p>
        </p:txBody>
      </p:sp>
    </p:spTree>
    <p:extLst>
      <p:ext uri="{BB962C8B-B14F-4D97-AF65-F5344CB8AC3E}">
        <p14:creationId xmlns:p14="http://schemas.microsoft.com/office/powerpoint/2010/main" val="1657684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#3</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B5D1B600-AF27-438F-AD08-02438E5C02D2}" type="slidenum">
              <a:rPr lang="en-US" sz="3200" smtClean="0"/>
              <a:pPr/>
              <a:t>21</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100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100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sp>
        <p:nvSpPr>
          <p:cNvPr id="13" name="TextBox 12"/>
          <p:cNvSpPr txBox="1"/>
          <p:nvPr/>
        </p:nvSpPr>
        <p:spPr>
          <a:xfrm>
            <a:off x="4876800" y="4572000"/>
            <a:ext cx="3200400" cy="1754326"/>
          </a:xfrm>
          <a:prstGeom prst="rect">
            <a:avLst/>
          </a:prstGeom>
          <a:noFill/>
        </p:spPr>
        <p:txBody>
          <a:bodyPr wrap="square" rtlCol="0">
            <a:spAutoFit/>
          </a:bodyPr>
          <a:lstStyle/>
          <a:p>
            <a:r>
              <a:rPr lang="en-US" dirty="0" smtClean="0"/>
              <a:t>2006 – distribution of one share of </a:t>
            </a:r>
            <a:r>
              <a:rPr lang="en-US" dirty="0" err="1" smtClean="0"/>
              <a:t>Pfd</a:t>
            </a:r>
            <a:r>
              <a:rPr lang="en-US" dirty="0" smtClean="0"/>
              <a:t> ($200) for Common Shares ($300)</a:t>
            </a:r>
          </a:p>
          <a:p>
            <a:r>
              <a:rPr lang="en-US" dirty="0" smtClean="0"/>
              <a:t>CEP -- $5k; $15k AEP</a:t>
            </a:r>
          </a:p>
          <a:p>
            <a:endParaRPr lang="en-US" dirty="0"/>
          </a:p>
          <a:p>
            <a:r>
              <a:rPr lang="en-US" dirty="0" smtClean="0"/>
              <a:t>2010 -- $4k CEP; $45k AEP</a:t>
            </a:r>
            <a:endParaRPr lang="en-US" dirty="0"/>
          </a:p>
        </p:txBody>
      </p:sp>
      <p:pic>
        <p:nvPicPr>
          <p:cNvPr id="29"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51162" y="3261577"/>
            <a:ext cx="535162" cy="39816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Image result for clipart stock shar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71235" y="3274329"/>
            <a:ext cx="518021" cy="385408"/>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2827693" y="3380028"/>
            <a:ext cx="1004519" cy="369332"/>
          </a:xfrm>
          <a:prstGeom prst="rect">
            <a:avLst/>
          </a:prstGeom>
          <a:noFill/>
        </p:spPr>
        <p:txBody>
          <a:bodyPr wrap="square" rtlCol="0">
            <a:spAutoFit/>
          </a:bodyPr>
          <a:lstStyle/>
          <a:p>
            <a:pPr algn="ctr"/>
            <a:r>
              <a:rPr lang="en-US" dirty="0" smtClean="0"/>
              <a:t>100 </a:t>
            </a:r>
            <a:r>
              <a:rPr lang="en-US" dirty="0" err="1" smtClean="0"/>
              <a:t>pfd</a:t>
            </a:r>
            <a:endParaRPr lang="en-US" dirty="0"/>
          </a:p>
        </p:txBody>
      </p:sp>
      <p:sp>
        <p:nvSpPr>
          <p:cNvPr id="32" name="TextBox 31"/>
          <p:cNvSpPr txBox="1"/>
          <p:nvPr/>
        </p:nvSpPr>
        <p:spPr>
          <a:xfrm>
            <a:off x="1782749" y="3384530"/>
            <a:ext cx="904353" cy="369332"/>
          </a:xfrm>
          <a:prstGeom prst="rect">
            <a:avLst/>
          </a:prstGeom>
          <a:noFill/>
        </p:spPr>
        <p:txBody>
          <a:bodyPr wrap="square" rtlCol="0">
            <a:spAutoFit/>
          </a:bodyPr>
          <a:lstStyle/>
          <a:p>
            <a:pPr algn="ctr"/>
            <a:r>
              <a:rPr lang="en-US" dirty="0" smtClean="0"/>
              <a:t>100 </a:t>
            </a:r>
            <a:r>
              <a:rPr lang="en-US" dirty="0" err="1" smtClean="0"/>
              <a:t>pfd</a:t>
            </a:r>
            <a:endParaRPr lang="en-US" dirty="0"/>
          </a:p>
        </p:txBody>
      </p:sp>
      <p:sp>
        <p:nvSpPr>
          <p:cNvPr id="4" name="Oval 3"/>
          <p:cNvSpPr/>
          <p:nvPr/>
        </p:nvSpPr>
        <p:spPr>
          <a:xfrm>
            <a:off x="1323568" y="2008533"/>
            <a:ext cx="1151293"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$10kB</a:t>
            </a:r>
            <a:endParaRPr lang="en-US" dirty="0"/>
          </a:p>
        </p:txBody>
      </p:sp>
      <p:sp>
        <p:nvSpPr>
          <p:cNvPr id="20" name="Oval 19"/>
          <p:cNvSpPr/>
          <p:nvPr/>
        </p:nvSpPr>
        <p:spPr>
          <a:xfrm>
            <a:off x="2954285" y="2004616"/>
            <a:ext cx="1151293"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$10kB</a:t>
            </a:r>
            <a:endParaRPr lang="en-US" dirty="0"/>
          </a:p>
        </p:txBody>
      </p:sp>
    </p:spTree>
    <p:extLst>
      <p:ext uri="{BB962C8B-B14F-4D97-AF65-F5344CB8AC3E}">
        <p14:creationId xmlns:p14="http://schemas.microsoft.com/office/powerpoint/2010/main" val="3654356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 #3(b)</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p>
            <a:endParaRPr lang="en-US" b="1" dirty="0" smtClean="0">
              <a:solidFill>
                <a:srgbClr val="FF0000"/>
              </a:solidFill>
            </a:endParaRPr>
          </a:p>
          <a:p>
            <a:r>
              <a:rPr lang="en-US" b="1" dirty="0" smtClean="0">
                <a:solidFill>
                  <a:srgbClr val="FF0000"/>
                </a:solidFill>
              </a:rPr>
              <a:t>In </a:t>
            </a:r>
            <a:r>
              <a:rPr lang="en-US" b="1" dirty="0" smtClean="0">
                <a:solidFill>
                  <a:srgbClr val="FF0000"/>
                </a:solidFill>
              </a:rPr>
              <a:t>February 2010, X redeemed all of A’s preferred stock for $11,000</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22</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#3(b)</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B5D1B600-AF27-438F-AD08-02438E5C02D2}" type="slidenum">
              <a:rPr lang="en-US" sz="3200" smtClean="0"/>
              <a:pPr/>
              <a:t>23</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100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100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sp>
        <p:nvSpPr>
          <p:cNvPr id="13" name="TextBox 12"/>
          <p:cNvSpPr txBox="1"/>
          <p:nvPr/>
        </p:nvSpPr>
        <p:spPr>
          <a:xfrm>
            <a:off x="4876800" y="4572000"/>
            <a:ext cx="3200400" cy="923330"/>
          </a:xfrm>
          <a:prstGeom prst="rect">
            <a:avLst/>
          </a:prstGeom>
          <a:noFill/>
        </p:spPr>
        <p:txBody>
          <a:bodyPr wrap="square" rtlCol="0">
            <a:spAutoFit/>
          </a:bodyPr>
          <a:lstStyle/>
          <a:p>
            <a:r>
              <a:rPr lang="en-US" dirty="0" smtClean="0"/>
              <a:t>2006 – $5k CEP; $15k AEP</a:t>
            </a:r>
          </a:p>
          <a:p>
            <a:endParaRPr lang="en-US" dirty="0"/>
          </a:p>
          <a:p>
            <a:r>
              <a:rPr lang="en-US" dirty="0" smtClean="0"/>
              <a:t>2010 -- $4k CEP; $45k AEP</a:t>
            </a:r>
            <a:endParaRPr lang="en-US" dirty="0"/>
          </a:p>
        </p:txBody>
      </p:sp>
      <p:pic>
        <p:nvPicPr>
          <p:cNvPr id="29"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51162" y="3261577"/>
            <a:ext cx="535162" cy="39816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Image result for clipart stock shar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83871" y="4572000"/>
            <a:ext cx="518021" cy="385408"/>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2827693" y="3380028"/>
            <a:ext cx="1004519" cy="369332"/>
          </a:xfrm>
          <a:prstGeom prst="rect">
            <a:avLst/>
          </a:prstGeom>
          <a:noFill/>
        </p:spPr>
        <p:txBody>
          <a:bodyPr wrap="square" rtlCol="0">
            <a:spAutoFit/>
          </a:bodyPr>
          <a:lstStyle/>
          <a:p>
            <a:pPr algn="ctr"/>
            <a:r>
              <a:rPr lang="en-US" dirty="0" smtClean="0"/>
              <a:t>100 </a:t>
            </a:r>
            <a:r>
              <a:rPr lang="en-US" dirty="0" err="1" smtClean="0"/>
              <a:t>pfd</a:t>
            </a:r>
            <a:endParaRPr lang="en-US" dirty="0"/>
          </a:p>
        </p:txBody>
      </p:sp>
      <p:sp>
        <p:nvSpPr>
          <p:cNvPr id="32" name="TextBox 31"/>
          <p:cNvSpPr txBox="1"/>
          <p:nvPr/>
        </p:nvSpPr>
        <p:spPr>
          <a:xfrm>
            <a:off x="1390704" y="4429510"/>
            <a:ext cx="904353" cy="369332"/>
          </a:xfrm>
          <a:prstGeom prst="rect">
            <a:avLst/>
          </a:prstGeom>
          <a:noFill/>
        </p:spPr>
        <p:txBody>
          <a:bodyPr wrap="square" rtlCol="0">
            <a:spAutoFit/>
          </a:bodyPr>
          <a:lstStyle/>
          <a:p>
            <a:pPr algn="ctr"/>
            <a:r>
              <a:rPr lang="en-US" dirty="0" smtClean="0"/>
              <a:t>100 </a:t>
            </a:r>
            <a:r>
              <a:rPr lang="en-US" dirty="0" err="1" smtClean="0"/>
              <a:t>pfd</a:t>
            </a:r>
            <a:endParaRPr lang="en-US" dirty="0"/>
          </a:p>
        </p:txBody>
      </p:sp>
      <p:sp>
        <p:nvSpPr>
          <p:cNvPr id="4" name="Oval 3"/>
          <p:cNvSpPr/>
          <p:nvPr/>
        </p:nvSpPr>
        <p:spPr>
          <a:xfrm>
            <a:off x="1323568" y="2008533"/>
            <a:ext cx="1151293"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$10kB</a:t>
            </a:r>
            <a:endParaRPr lang="en-US" dirty="0"/>
          </a:p>
        </p:txBody>
      </p:sp>
      <p:sp>
        <p:nvSpPr>
          <p:cNvPr id="20" name="Oval 19"/>
          <p:cNvSpPr/>
          <p:nvPr/>
        </p:nvSpPr>
        <p:spPr>
          <a:xfrm>
            <a:off x="2954285" y="2004616"/>
            <a:ext cx="1151293"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$10kB</a:t>
            </a:r>
            <a:endParaRPr lang="en-US" dirty="0"/>
          </a:p>
        </p:txBody>
      </p:sp>
      <p:pic>
        <p:nvPicPr>
          <p:cNvPr id="21" name="Picture 2" descr="Image result for money bag clipar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8277" y="3460657"/>
            <a:ext cx="554989" cy="554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341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#3(b)</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Is the preferred stock Section 306 stock?</a:t>
            </a:r>
          </a:p>
          <a:p>
            <a:pPr lvl="1"/>
            <a:r>
              <a:rPr lang="en-US" dirty="0" smtClean="0"/>
              <a:t>Yes.  Covered by Section 305(a).  X had some E&amp;P in 2006.  Stock is preferred </a:t>
            </a:r>
            <a:r>
              <a:rPr lang="en-US" dirty="0" smtClean="0"/>
              <a:t>stock – </a:t>
            </a:r>
            <a:r>
              <a:rPr lang="en-US" dirty="0" smtClean="0">
                <a:solidFill>
                  <a:srgbClr val="C00000"/>
                </a:solidFill>
              </a:rPr>
              <a:t>Tainted Stock</a:t>
            </a:r>
            <a:r>
              <a:rPr lang="en-US" dirty="0" smtClean="0"/>
              <a:t>.</a:t>
            </a:r>
            <a:endParaRPr lang="en-US" dirty="0" smtClean="0"/>
          </a:p>
          <a:p>
            <a:r>
              <a:rPr lang="en-US" dirty="0" smtClean="0"/>
              <a:t>Tax consequences of redemption?</a:t>
            </a:r>
          </a:p>
          <a:p>
            <a:pPr lvl="1"/>
            <a:r>
              <a:rPr lang="en-US" dirty="0" smtClean="0"/>
              <a:t>$11,000 is automatically treated as a Section 301 distribution </a:t>
            </a:r>
            <a:endParaRPr lang="en-US" dirty="0" smtClean="0"/>
          </a:p>
          <a:p>
            <a:pPr lvl="1"/>
            <a:r>
              <a:rPr lang="en-US" dirty="0" smtClean="0"/>
              <a:t>Look to E&amp;P in 2010</a:t>
            </a:r>
          </a:p>
          <a:p>
            <a:pPr lvl="1"/>
            <a:r>
              <a:rPr lang="en-US" dirty="0" smtClean="0"/>
              <a:t>X </a:t>
            </a:r>
            <a:r>
              <a:rPr lang="en-US" dirty="0" smtClean="0"/>
              <a:t>has more than $11,000 of E&amp;P in 2010, A recognizes $11,000 of dividend income.</a:t>
            </a:r>
          </a:p>
          <a:p>
            <a:r>
              <a:rPr lang="en-US" dirty="0" smtClean="0"/>
              <a:t>A’s basis in common stock after the redemption?</a:t>
            </a:r>
          </a:p>
          <a:p>
            <a:pPr lvl="1"/>
            <a:r>
              <a:rPr lang="en-US" dirty="0" smtClean="0"/>
              <a:t>$10,000.  The basis in the common stock that was allocated to the preferred stock under Section 307 at the time the preferred stock was issued will be added back to the common stock when the preferred stock is redeemed.  </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24</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 #4</a:t>
            </a:r>
            <a:endParaRPr lang="en-US" dirty="0"/>
          </a:p>
        </p:txBody>
      </p:sp>
      <p:sp>
        <p:nvSpPr>
          <p:cNvPr id="3" name="Content Placeholder 2"/>
          <p:cNvSpPr>
            <a:spLocks noGrp="1"/>
          </p:cNvSpPr>
          <p:nvPr>
            <p:ph idx="1"/>
          </p:nvPr>
        </p:nvSpPr>
        <p:spPr/>
        <p:txBody>
          <a:bodyPr>
            <a:normAutofit/>
          </a:bodyPr>
          <a:lstStyle/>
          <a:p>
            <a:r>
              <a:rPr lang="en-US" dirty="0" smtClean="0"/>
              <a:t>Same facts as #3(b) except that, in 2010, X has no accumulated earnings and profits and $5,000 of current earnings and profits.</a:t>
            </a:r>
          </a:p>
          <a:p>
            <a:pPr lvl="1"/>
            <a:endParaRPr lang="en-US" dirty="0" smtClean="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25</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096000"/>
          </a:xfrm>
        </p:spPr>
        <p:txBody>
          <a:bodyPr>
            <a:noAutofit/>
          </a:bodyPr>
          <a:lstStyle/>
          <a:p>
            <a:r>
              <a:rPr lang="en-US" sz="2000" dirty="0" smtClean="0"/>
              <a:t>Is the preferred stock Section 306 stock?</a:t>
            </a:r>
          </a:p>
          <a:p>
            <a:pPr lvl="1"/>
            <a:r>
              <a:rPr lang="en-US" sz="2000" dirty="0" smtClean="0"/>
              <a:t>Yes.  Covered by Section 305(a).  X had some E&amp;P in 2006.  Stock is preferred stock</a:t>
            </a:r>
            <a:r>
              <a:rPr lang="en-US" sz="2000" dirty="0" smtClean="0"/>
              <a:t>.  Still </a:t>
            </a:r>
            <a:r>
              <a:rPr lang="en-US" sz="2000" dirty="0" smtClean="0">
                <a:solidFill>
                  <a:srgbClr val="C00000"/>
                </a:solidFill>
              </a:rPr>
              <a:t>Tainted Stock.</a:t>
            </a:r>
            <a:endParaRPr lang="en-US" sz="2000" dirty="0" smtClean="0">
              <a:solidFill>
                <a:srgbClr val="C00000"/>
              </a:solidFill>
            </a:endParaRPr>
          </a:p>
          <a:p>
            <a:pPr marL="0" indent="0">
              <a:buNone/>
            </a:pPr>
            <a:endParaRPr lang="en-US" sz="2000" dirty="0" smtClean="0"/>
          </a:p>
          <a:p>
            <a:r>
              <a:rPr lang="en-US" sz="2000" dirty="0" smtClean="0"/>
              <a:t>Tax consequences of redemption?</a:t>
            </a:r>
          </a:p>
          <a:p>
            <a:pPr lvl="1"/>
            <a:r>
              <a:rPr lang="en-US" sz="2000" dirty="0" smtClean="0"/>
              <a:t>$11,000 is automatically treated as a Section 301 distribution.</a:t>
            </a:r>
          </a:p>
          <a:p>
            <a:pPr lvl="1"/>
            <a:r>
              <a:rPr lang="en-US" sz="2000" dirty="0" smtClean="0"/>
              <a:t> Since X has </a:t>
            </a:r>
            <a:r>
              <a:rPr lang="en-US" sz="2000" dirty="0" smtClean="0">
                <a:solidFill>
                  <a:srgbClr val="C00000"/>
                </a:solidFill>
              </a:rPr>
              <a:t>$5,000 </a:t>
            </a:r>
            <a:r>
              <a:rPr lang="en-US" sz="2000" dirty="0" smtClean="0"/>
              <a:t>of </a:t>
            </a:r>
            <a:r>
              <a:rPr lang="en-US" sz="2000" dirty="0" smtClean="0"/>
              <a:t>E&amp;P in 2010, </a:t>
            </a:r>
            <a:r>
              <a:rPr lang="en-US" sz="2000" dirty="0" smtClean="0"/>
              <a:t>A recognizes </a:t>
            </a:r>
            <a:r>
              <a:rPr lang="en-US" sz="2000" dirty="0" smtClean="0">
                <a:solidFill>
                  <a:srgbClr val="C00000"/>
                </a:solidFill>
              </a:rPr>
              <a:t>$5,000 </a:t>
            </a:r>
            <a:r>
              <a:rPr lang="en-US" sz="2000" dirty="0" smtClean="0"/>
              <a:t>of dividend income.</a:t>
            </a:r>
          </a:p>
          <a:p>
            <a:pPr lvl="1"/>
            <a:r>
              <a:rPr lang="en-US" sz="2000" dirty="0" smtClean="0"/>
              <a:t>Next, </a:t>
            </a:r>
            <a:r>
              <a:rPr lang="en-US" sz="2000" dirty="0" smtClean="0"/>
              <a:t>the $6,000 remaining has to reduce basis and then be taxed as capital gain.</a:t>
            </a:r>
          </a:p>
          <a:p>
            <a:pPr lvl="1"/>
            <a:r>
              <a:rPr lang="en-US" sz="2000" dirty="0" smtClean="0"/>
              <a:t>The question is “What is the basis of the Preferred Stock?”</a:t>
            </a:r>
          </a:p>
          <a:p>
            <a:pPr lvl="2"/>
            <a:r>
              <a:rPr lang="en-US" sz="2000" dirty="0" smtClean="0"/>
              <a:t>If it had been taxable at the beginning, B = FMV.  We let </a:t>
            </a:r>
            <a:r>
              <a:rPr lang="en-US" sz="2000" dirty="0" smtClean="0">
                <a:solidFill>
                  <a:srgbClr val="C00000"/>
                </a:solidFill>
              </a:rPr>
              <a:t>Tainted Stock </a:t>
            </a:r>
            <a:r>
              <a:rPr lang="en-US" sz="2000" dirty="0" smtClean="0"/>
              <a:t>be nontaxable upon distribution, so we had to shift Basis.</a:t>
            </a:r>
          </a:p>
          <a:p>
            <a:pPr lvl="2"/>
            <a:endParaRPr lang="en-US" sz="2000" dirty="0"/>
          </a:p>
          <a:p>
            <a:r>
              <a:rPr lang="en-US" sz="2000" dirty="0" smtClean="0"/>
              <a:t>In 2006, Alex had 100 shares of Common with a FMV of $300/share.  His basis was $10k.  He received 100 shares of Preferred with a FMV of $200/share.</a:t>
            </a:r>
          </a:p>
          <a:p>
            <a:pPr lvl="1"/>
            <a:endParaRPr lang="en-US" sz="2000" dirty="0"/>
          </a:p>
          <a:p>
            <a:pPr lvl="1"/>
            <a:r>
              <a:rPr lang="en-US" sz="2000" dirty="0" smtClean="0"/>
              <a:t>10k X 20,000/50,000 = $4000. (Basis of the Preferred)</a:t>
            </a:r>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26</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linds(horizontal)">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t>So, $6,000 reduces the Basis to zero</a:t>
            </a:r>
          </a:p>
          <a:p>
            <a:pPr lvl="1"/>
            <a:r>
              <a:rPr lang="en-US" sz="2400" dirty="0" smtClean="0"/>
              <a:t>A’s </a:t>
            </a:r>
            <a:r>
              <a:rPr lang="en-US" sz="2400" dirty="0"/>
              <a:t>basis in preferred stock is reduced from $4000 to zero per Section 301(c)(2).</a:t>
            </a:r>
          </a:p>
          <a:p>
            <a:pPr lvl="1"/>
            <a:r>
              <a:rPr lang="en-US" sz="2400" dirty="0"/>
              <a:t>Finally, A recognizes $2000 gain from sale of the preferred stock per Section 301(c)(3).</a:t>
            </a:r>
          </a:p>
          <a:p>
            <a:pPr lvl="1"/>
            <a:endParaRPr lang="en-US" sz="2400" dirty="0"/>
          </a:p>
          <a:p>
            <a:endParaRPr lang="en-US" sz="2400" dirty="0"/>
          </a:p>
          <a:p>
            <a:r>
              <a:rPr lang="en-US" sz="2400" dirty="0"/>
              <a:t>A’s basis in common stock after the redemption?</a:t>
            </a:r>
          </a:p>
          <a:p>
            <a:pPr lvl="1"/>
            <a:r>
              <a:rPr lang="en-US" sz="2400" dirty="0"/>
              <a:t>$6,000 (there is no unused basis in PS that was redeemed to be added to CS basis).  </a:t>
            </a:r>
          </a:p>
          <a:p>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mtClean="0"/>
              <a:pPr/>
              <a:t>27</a:t>
            </a:fld>
            <a:endParaRPr lang="en-US"/>
          </a:p>
        </p:txBody>
      </p:sp>
    </p:spTree>
    <p:extLst>
      <p:ext uri="{BB962C8B-B14F-4D97-AF65-F5344CB8AC3E}">
        <p14:creationId xmlns:p14="http://schemas.microsoft.com/office/powerpoint/2010/main" val="3763650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#3(a)</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28" idx="2"/>
            <a:endCxn id="2050" idx="0"/>
          </p:cNvCxnSpPr>
          <p:nvPr/>
        </p:nvCxnSpPr>
        <p:spPr>
          <a:xfrm flipH="1">
            <a:off x="828277" y="2836865"/>
            <a:ext cx="2" cy="257209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B5D1B600-AF27-438F-AD08-02438E5C02D2}" type="slidenum">
              <a:rPr lang="en-US" sz="3200" smtClean="0"/>
              <a:pPr/>
              <a:t>28</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100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100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pic>
        <p:nvPicPr>
          <p:cNvPr id="17"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2600" y="4502394"/>
            <a:ext cx="803275" cy="59763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clipart stick figures colo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2544" y="5408961"/>
            <a:ext cx="891465" cy="141208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355610" y="5797154"/>
            <a:ext cx="838200" cy="369332"/>
          </a:xfrm>
          <a:prstGeom prst="rect">
            <a:avLst/>
          </a:prstGeom>
          <a:noFill/>
        </p:spPr>
        <p:txBody>
          <a:bodyPr wrap="square" rtlCol="0">
            <a:spAutoFit/>
          </a:bodyPr>
          <a:lstStyle/>
          <a:p>
            <a:pPr algn="ctr"/>
            <a:r>
              <a:rPr lang="en-US" dirty="0" smtClean="0"/>
              <a:t>Parker</a:t>
            </a:r>
            <a:endParaRPr lang="en-US" dirty="0"/>
          </a:p>
        </p:txBody>
      </p:sp>
      <p:sp>
        <p:nvSpPr>
          <p:cNvPr id="13" name="TextBox 12"/>
          <p:cNvSpPr txBox="1"/>
          <p:nvPr/>
        </p:nvSpPr>
        <p:spPr>
          <a:xfrm>
            <a:off x="4876800" y="4572000"/>
            <a:ext cx="3200400" cy="646331"/>
          </a:xfrm>
          <a:prstGeom prst="rect">
            <a:avLst/>
          </a:prstGeom>
          <a:noFill/>
        </p:spPr>
        <p:txBody>
          <a:bodyPr wrap="square" rtlCol="0">
            <a:spAutoFit/>
          </a:bodyPr>
          <a:lstStyle/>
          <a:p>
            <a:r>
              <a:rPr lang="en-US" dirty="0" smtClean="0"/>
              <a:t>Alex sells preferred shares to Parker</a:t>
            </a:r>
            <a:endParaRPr lang="en-US" dirty="0"/>
          </a:p>
        </p:txBody>
      </p:sp>
      <p:sp>
        <p:nvSpPr>
          <p:cNvPr id="26" name="TextBox 25"/>
          <p:cNvSpPr txBox="1"/>
          <p:nvPr/>
        </p:nvSpPr>
        <p:spPr>
          <a:xfrm>
            <a:off x="56357" y="4090287"/>
            <a:ext cx="1419621" cy="646331"/>
          </a:xfrm>
          <a:prstGeom prst="rect">
            <a:avLst/>
          </a:prstGeom>
          <a:noFill/>
        </p:spPr>
        <p:txBody>
          <a:bodyPr wrap="square" rtlCol="0">
            <a:spAutoFit/>
          </a:bodyPr>
          <a:lstStyle/>
          <a:p>
            <a:pPr algn="ctr"/>
            <a:r>
              <a:rPr lang="en-US" dirty="0" smtClean="0"/>
              <a:t>100 Preferred</a:t>
            </a:r>
            <a:endParaRPr lang="en-US" dirty="0"/>
          </a:p>
        </p:txBody>
      </p:sp>
      <p:pic>
        <p:nvPicPr>
          <p:cNvPr id="27" name="Picture 2" descr="Image result for money bag clipar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8480" y="3388080"/>
            <a:ext cx="554989" cy="55498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8" descr="Image result for clipart stock shar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51162" y="3261577"/>
            <a:ext cx="535162" cy="39816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Image result for clipart stock shar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71235" y="3274329"/>
            <a:ext cx="518021" cy="385408"/>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2827693" y="3380028"/>
            <a:ext cx="1004519" cy="369332"/>
          </a:xfrm>
          <a:prstGeom prst="rect">
            <a:avLst/>
          </a:prstGeom>
          <a:noFill/>
        </p:spPr>
        <p:txBody>
          <a:bodyPr wrap="square" rtlCol="0">
            <a:spAutoFit/>
          </a:bodyPr>
          <a:lstStyle/>
          <a:p>
            <a:pPr algn="ctr"/>
            <a:r>
              <a:rPr lang="en-US" dirty="0" smtClean="0"/>
              <a:t>100 </a:t>
            </a:r>
            <a:r>
              <a:rPr lang="en-US" dirty="0" err="1" smtClean="0"/>
              <a:t>pfd</a:t>
            </a:r>
            <a:endParaRPr lang="en-US" dirty="0"/>
          </a:p>
        </p:txBody>
      </p:sp>
      <p:sp>
        <p:nvSpPr>
          <p:cNvPr id="32" name="TextBox 31"/>
          <p:cNvSpPr txBox="1"/>
          <p:nvPr/>
        </p:nvSpPr>
        <p:spPr>
          <a:xfrm>
            <a:off x="1618191" y="3384530"/>
            <a:ext cx="1068911" cy="369332"/>
          </a:xfrm>
          <a:prstGeom prst="rect">
            <a:avLst/>
          </a:prstGeom>
          <a:noFill/>
        </p:spPr>
        <p:txBody>
          <a:bodyPr wrap="square" rtlCol="0">
            <a:spAutoFit/>
          </a:bodyPr>
          <a:lstStyle/>
          <a:p>
            <a:pPr algn="ctr"/>
            <a:r>
              <a:rPr lang="en-US" dirty="0" smtClean="0"/>
              <a:t>100 </a:t>
            </a:r>
            <a:r>
              <a:rPr lang="en-US" dirty="0" err="1" smtClean="0"/>
              <a:t>pfd</a:t>
            </a:r>
            <a:endParaRPr lang="en-US" dirty="0"/>
          </a:p>
        </p:txBody>
      </p:sp>
    </p:spTree>
    <p:extLst>
      <p:ext uri="{BB962C8B-B14F-4D97-AF65-F5344CB8AC3E}">
        <p14:creationId xmlns:p14="http://schemas.microsoft.com/office/powerpoint/2010/main" val="2813469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Is the preferred stock Section 306 stock?</a:t>
            </a:r>
          </a:p>
          <a:p>
            <a:pPr lvl="1"/>
            <a:r>
              <a:rPr lang="en-US" dirty="0" smtClean="0"/>
              <a:t>Yes.  Section 305(a) applies.  X had some E&amp;P at the time the stock was issued.  The stock is preferred stock</a:t>
            </a:r>
            <a:r>
              <a:rPr lang="en-US" dirty="0" smtClean="0"/>
              <a:t>.  </a:t>
            </a:r>
            <a:r>
              <a:rPr lang="en-US" dirty="0" smtClean="0">
                <a:solidFill>
                  <a:srgbClr val="C00000"/>
                </a:solidFill>
              </a:rPr>
              <a:t>Tainted Stock.</a:t>
            </a:r>
            <a:endParaRPr lang="en-US" dirty="0" smtClean="0">
              <a:solidFill>
                <a:srgbClr val="C00000"/>
              </a:solidFill>
            </a:endParaRPr>
          </a:p>
          <a:p>
            <a:r>
              <a:rPr lang="en-US" dirty="0" smtClean="0"/>
              <a:t>A’s basis in preferred stock immediately after the stock distribution?</a:t>
            </a:r>
          </a:p>
          <a:p>
            <a:pPr lvl="1"/>
            <a:r>
              <a:rPr lang="en-US" dirty="0" smtClean="0">
                <a:solidFill>
                  <a:srgbClr val="C00000"/>
                </a:solidFill>
              </a:rPr>
              <a:t>$4000</a:t>
            </a:r>
            <a:r>
              <a:rPr lang="en-US" dirty="0" smtClean="0"/>
              <a:t>.  A’s PS had a value of $20,000 after the distribution and A’s CS had a value of $30,000 after the distribution.  Therefore, A’s $10,000 basis in the common stock is allocated 2/5 or $4000 to the preferred stock and 3/5 or $6000 to CS.</a:t>
            </a:r>
          </a:p>
          <a:p>
            <a:pPr lvl="1">
              <a:buNone/>
            </a:pP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29</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Will </a:t>
            </a:r>
            <a:r>
              <a:rPr lang="en-US" dirty="0"/>
              <a:t>A and B be subject to tax as a result of the stock dividend?</a:t>
            </a:r>
            <a:br>
              <a:rPr lang="en-US" dirty="0"/>
            </a:br>
            <a:endParaRPr lang="en-US" dirty="0"/>
          </a:p>
        </p:txBody>
      </p:sp>
      <p:sp>
        <p:nvSpPr>
          <p:cNvPr id="3" name="Content Placeholder 2"/>
          <p:cNvSpPr>
            <a:spLocks noGrp="1"/>
          </p:cNvSpPr>
          <p:nvPr>
            <p:ph idx="1"/>
          </p:nvPr>
        </p:nvSpPr>
        <p:spPr>
          <a:xfrm>
            <a:off x="457200" y="1981200"/>
            <a:ext cx="8229600" cy="4144963"/>
          </a:xfrm>
        </p:spPr>
        <p:txBody>
          <a:bodyPr>
            <a:normAutofit lnSpcReduction="10000"/>
          </a:bodyPr>
          <a:lstStyle/>
          <a:p>
            <a:pPr lvl="2"/>
            <a:r>
              <a:rPr lang="en-US" dirty="0" smtClean="0"/>
              <a:t>305(b)(1) N/A since no shareholder had right to elect property</a:t>
            </a:r>
          </a:p>
          <a:p>
            <a:pPr lvl="2"/>
            <a:r>
              <a:rPr lang="en-US" dirty="0" smtClean="0"/>
              <a:t>305(b)(2) N/A since no shareholder’s proportionate interest increased and no shareholder received property</a:t>
            </a:r>
          </a:p>
          <a:p>
            <a:pPr lvl="2"/>
            <a:r>
              <a:rPr lang="en-US" dirty="0" smtClean="0"/>
              <a:t>305(b)(3) N/A  because all shareholders received PS</a:t>
            </a:r>
          </a:p>
          <a:p>
            <a:pPr lvl="2"/>
            <a:r>
              <a:rPr lang="en-US" dirty="0" smtClean="0"/>
              <a:t>305(b)(4) N/A because distribution not made with respect to PS</a:t>
            </a:r>
          </a:p>
          <a:p>
            <a:pPr lvl="2"/>
            <a:r>
              <a:rPr lang="en-US" dirty="0" smtClean="0"/>
              <a:t>305(b)(5) N/A because PS is not convertible.</a:t>
            </a:r>
          </a:p>
          <a:p>
            <a:pPr lvl="1"/>
            <a:r>
              <a:rPr lang="en-US" dirty="0" smtClean="0"/>
              <a:t>Therefore, not taxable per Section 305(a).</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3</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a:t>
            </a:r>
            <a:endParaRPr lang="en-US" dirty="0"/>
          </a:p>
        </p:txBody>
      </p:sp>
      <p:sp>
        <p:nvSpPr>
          <p:cNvPr id="3" name="Content Placeholder 2"/>
          <p:cNvSpPr>
            <a:spLocks noGrp="1"/>
          </p:cNvSpPr>
          <p:nvPr>
            <p:ph idx="1"/>
          </p:nvPr>
        </p:nvSpPr>
        <p:spPr/>
        <p:txBody>
          <a:bodyPr>
            <a:normAutofit lnSpcReduction="10000"/>
          </a:bodyPr>
          <a:lstStyle/>
          <a:p>
            <a:r>
              <a:rPr lang="en-US" dirty="0" smtClean="0"/>
              <a:t>Consequences of the sale of the Section 306 stock for $11,000.</a:t>
            </a:r>
          </a:p>
          <a:p>
            <a:pPr lvl="1"/>
            <a:r>
              <a:rPr lang="en-US" u="sng" dirty="0" smtClean="0"/>
              <a:t>Step One</a:t>
            </a:r>
            <a:r>
              <a:rPr lang="en-US" dirty="0" smtClean="0"/>
              <a:t>: ratable share of amount that would have been dividend</a:t>
            </a:r>
          </a:p>
          <a:p>
            <a:pPr lvl="2"/>
            <a:r>
              <a:rPr lang="en-US" dirty="0" smtClean="0">
                <a:solidFill>
                  <a:srgbClr val="C00000"/>
                </a:solidFill>
              </a:rPr>
              <a:t>$10,000</a:t>
            </a:r>
            <a:r>
              <a:rPr lang="en-US" dirty="0" smtClean="0"/>
              <a:t>. In 2006, X distributed PS with a value of $40,000 ($20,000 to A and $20,000 to B).  In 2006, $20,000 of E&amp;P was available.  Therefore, A’s PS’s ratable share of the amount that would have been a dividend is ½ * $20,000 = $10,000.</a:t>
            </a:r>
          </a:p>
          <a:p>
            <a:pPr lvl="1"/>
            <a:r>
              <a:rPr lang="en-US" u="sng" dirty="0" smtClean="0"/>
              <a:t>Step Two</a:t>
            </a:r>
            <a:r>
              <a:rPr lang="en-US" dirty="0" smtClean="0"/>
              <a:t>: amount realized?</a:t>
            </a:r>
          </a:p>
          <a:p>
            <a:pPr lvl="2"/>
            <a:r>
              <a:rPr lang="en-US" dirty="0" smtClean="0"/>
              <a:t>$11,000</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30</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lvl="1"/>
            <a:r>
              <a:rPr lang="en-US" u="sng" dirty="0" smtClean="0"/>
              <a:t>Step </a:t>
            </a:r>
            <a:r>
              <a:rPr lang="en-US" u="sng" dirty="0" smtClean="0"/>
              <a:t>Three</a:t>
            </a:r>
            <a:r>
              <a:rPr lang="en-US" dirty="0" smtClean="0"/>
              <a:t>: </a:t>
            </a:r>
          </a:p>
          <a:p>
            <a:pPr lvl="2"/>
            <a:r>
              <a:rPr lang="en-US" dirty="0" smtClean="0"/>
              <a:t>$10,000 is treated as ordinary income (that counts as dividend income for purposes of qualified dividend income rules)</a:t>
            </a:r>
          </a:p>
          <a:p>
            <a:pPr lvl="1"/>
            <a:r>
              <a:rPr lang="en-US" u="sng" dirty="0" smtClean="0"/>
              <a:t>Step Four</a:t>
            </a:r>
            <a:r>
              <a:rPr lang="en-US" dirty="0" smtClean="0"/>
              <a:t>:</a:t>
            </a:r>
          </a:p>
          <a:p>
            <a:pPr lvl="2"/>
            <a:r>
              <a:rPr lang="en-US" dirty="0" smtClean="0"/>
              <a:t>Is $11,000 &gt; ($10,000 + $4,000)?  No – no gain recognized and loss never recognized.</a:t>
            </a:r>
          </a:p>
          <a:p>
            <a:pPr lvl="1"/>
            <a:r>
              <a:rPr lang="en-US" u="sng" dirty="0" smtClean="0"/>
              <a:t>Step Five</a:t>
            </a:r>
            <a:r>
              <a:rPr lang="en-US" dirty="0" smtClean="0"/>
              <a:t>: what happens to $4,000 basis in stock sold?</a:t>
            </a:r>
          </a:p>
          <a:p>
            <a:pPr lvl="2"/>
            <a:r>
              <a:rPr lang="en-US" dirty="0" smtClean="0"/>
              <a:t>$3,000 added back to basis of common stock (making basis $9,000).  The $1,000 was used so that the excess of amount realized over amount treated as ordinary income was not treated as gain recognized.</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31</a:t>
            </a:fld>
            <a:endParaRPr lang="en-US" sz="3200" dirty="0"/>
          </a:p>
        </p:txBody>
      </p:sp>
    </p:spTree>
    <p:extLst>
      <p:ext uri="{BB962C8B-B14F-4D97-AF65-F5344CB8AC3E}">
        <p14:creationId xmlns:p14="http://schemas.microsoft.com/office/powerpoint/2010/main" val="23680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a:t>
            </a:r>
            <a:endParaRPr lang="en-US" dirty="0"/>
          </a:p>
        </p:txBody>
      </p:sp>
      <p:sp>
        <p:nvSpPr>
          <p:cNvPr id="3" name="Content Placeholder 2"/>
          <p:cNvSpPr>
            <a:spLocks noGrp="1"/>
          </p:cNvSpPr>
          <p:nvPr>
            <p:ph idx="1"/>
          </p:nvPr>
        </p:nvSpPr>
        <p:spPr/>
        <p:txBody>
          <a:bodyPr/>
          <a:lstStyle/>
          <a:p>
            <a:r>
              <a:rPr lang="en-US" dirty="0" smtClean="0"/>
              <a:t>Facts: same as #3(a) except change amount of E&amp;P in the year in which the stock is sold.</a:t>
            </a:r>
          </a:p>
          <a:p>
            <a:r>
              <a:rPr lang="en-US" dirty="0" smtClean="0"/>
              <a:t>Same results as #3(a) because E&amp;P in the year of sale of the stock (not in redemption) does not matter.</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32</a:t>
            </a:fld>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Old Basis = $120 X 50 shares = $6000 </a:t>
            </a:r>
          </a:p>
          <a:p>
            <a:r>
              <a:rPr lang="en-US" dirty="0" smtClean="0"/>
              <a:t>(307(a)) – allocated pro rata between old and new based on </a:t>
            </a:r>
            <a:r>
              <a:rPr lang="en-US" dirty="0" err="1" smtClean="0"/>
              <a:t>fmv</a:t>
            </a:r>
            <a:r>
              <a:rPr lang="en-US" dirty="0" smtClean="0"/>
              <a:t> following distribution.</a:t>
            </a:r>
          </a:p>
          <a:p>
            <a:pPr lvl="1"/>
            <a:r>
              <a:rPr lang="en-US" dirty="0" smtClean="0"/>
              <a:t>The </a:t>
            </a:r>
            <a:r>
              <a:rPr lang="en-US" dirty="0" err="1" smtClean="0"/>
              <a:t>fmv</a:t>
            </a:r>
            <a:r>
              <a:rPr lang="en-US" dirty="0" smtClean="0"/>
              <a:t> of the old stock held by each shareholder equals the </a:t>
            </a:r>
            <a:r>
              <a:rPr lang="en-US" dirty="0" err="1" smtClean="0"/>
              <a:t>fmv</a:t>
            </a:r>
            <a:r>
              <a:rPr lang="en-US" dirty="0" smtClean="0"/>
              <a:t> of new stock held by each.  Therefore, the $6000 is allocated $3000 to old stock and new stock.  </a:t>
            </a:r>
          </a:p>
          <a:p>
            <a:pPr lvl="1"/>
            <a:r>
              <a:rPr lang="en-US" dirty="0" smtClean="0"/>
              <a:t>The basis per share in old stock (CS) = 3000/50 = </a:t>
            </a:r>
            <a:r>
              <a:rPr lang="en-US" dirty="0" smtClean="0">
                <a:solidFill>
                  <a:srgbClr val="FF0000"/>
                </a:solidFill>
              </a:rPr>
              <a:t>$60</a:t>
            </a:r>
            <a:r>
              <a:rPr lang="en-US" dirty="0" smtClean="0"/>
              <a:t>.</a:t>
            </a:r>
          </a:p>
          <a:p>
            <a:pPr lvl="1"/>
            <a:r>
              <a:rPr lang="en-US" dirty="0" smtClean="0"/>
              <a:t>The basis per share in new stock (PS) = 3000/50 = </a:t>
            </a:r>
            <a:r>
              <a:rPr lang="en-US" dirty="0" smtClean="0">
                <a:solidFill>
                  <a:srgbClr val="FF0000"/>
                </a:solidFill>
              </a:rPr>
              <a:t>$60</a:t>
            </a:r>
            <a:r>
              <a:rPr lang="en-US" dirty="0" smtClean="0"/>
              <a:t>.</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4</a:t>
            </a:fld>
            <a:endParaRPr lang="en-US" sz="3200" dirty="0"/>
          </a:p>
        </p:txBody>
      </p:sp>
      <p:sp>
        <p:nvSpPr>
          <p:cNvPr id="5" name="Title 4"/>
          <p:cNvSpPr>
            <a:spLocks noGrp="1"/>
          </p:cNvSpPr>
          <p:nvPr>
            <p:ph type="title"/>
          </p:nvPr>
        </p:nvSpPr>
        <p:spPr/>
        <p:txBody>
          <a:bodyPr>
            <a:normAutofit fontScale="90000"/>
          </a:bodyPr>
          <a:lstStyle/>
          <a:p>
            <a:r>
              <a:rPr lang="en-US" sz="3600" dirty="0" smtClean="0"/>
              <a:t/>
            </a:r>
            <a:br>
              <a:rPr lang="en-US" sz="3600" dirty="0" smtClean="0"/>
            </a:br>
            <a:r>
              <a:rPr lang="en-US" sz="3600" dirty="0" smtClean="0"/>
              <a:t>Following </a:t>
            </a:r>
            <a:r>
              <a:rPr lang="en-US" sz="3600" dirty="0"/>
              <a:t>the distribution, what will </a:t>
            </a:r>
            <a:r>
              <a:rPr lang="en-US" sz="3600" dirty="0" smtClean="0"/>
              <a:t>Alex and Bella’s basis </a:t>
            </a:r>
            <a:r>
              <a:rPr lang="en-US" sz="3600" dirty="0"/>
              <a:t>in each share of CS and PS be?</a:t>
            </a:r>
            <a:r>
              <a:rPr lang="en-US" dirty="0"/>
              <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#1(b)</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28" idx="2"/>
          </p:cNvCxnSpPr>
          <p:nvPr/>
        </p:nvCxnSpPr>
        <p:spPr>
          <a:xfrm flipH="1">
            <a:off x="824133" y="2836865"/>
            <a:ext cx="4146" cy="242093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B5D1B600-AF27-438F-AD08-02438E5C02D2}" type="slidenum">
              <a:rPr lang="en-US" sz="3200" smtClean="0"/>
              <a:pPr/>
              <a:t>5</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50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50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pic>
        <p:nvPicPr>
          <p:cNvPr id="17"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9314" y="4100546"/>
            <a:ext cx="803275" cy="59763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82653" y="2639592"/>
            <a:ext cx="803275" cy="59763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clipart stick figures colo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2544" y="5408961"/>
            <a:ext cx="891465" cy="141208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355610" y="5797154"/>
            <a:ext cx="838200" cy="369332"/>
          </a:xfrm>
          <a:prstGeom prst="rect">
            <a:avLst/>
          </a:prstGeom>
          <a:noFill/>
        </p:spPr>
        <p:txBody>
          <a:bodyPr wrap="square" rtlCol="0">
            <a:spAutoFit/>
          </a:bodyPr>
          <a:lstStyle/>
          <a:p>
            <a:pPr algn="ctr"/>
            <a:r>
              <a:rPr lang="en-US" dirty="0" smtClean="0"/>
              <a:t>Claire</a:t>
            </a:r>
            <a:endParaRPr lang="en-US" dirty="0"/>
          </a:p>
        </p:txBody>
      </p:sp>
      <p:sp>
        <p:nvSpPr>
          <p:cNvPr id="13" name="TextBox 12"/>
          <p:cNvSpPr txBox="1"/>
          <p:nvPr/>
        </p:nvSpPr>
        <p:spPr>
          <a:xfrm>
            <a:off x="4876800" y="4572000"/>
            <a:ext cx="3200400" cy="1200329"/>
          </a:xfrm>
          <a:prstGeom prst="rect">
            <a:avLst/>
          </a:prstGeom>
          <a:noFill/>
        </p:spPr>
        <p:txBody>
          <a:bodyPr wrap="square" rtlCol="0">
            <a:spAutoFit/>
          </a:bodyPr>
          <a:lstStyle/>
          <a:p>
            <a:r>
              <a:rPr lang="en-US" dirty="0"/>
              <a:t>Shortly after the stock dividend, Alex sells </a:t>
            </a:r>
            <a:r>
              <a:rPr lang="en-US" dirty="0" smtClean="0"/>
              <a:t>Preferred </a:t>
            </a:r>
            <a:r>
              <a:rPr lang="en-US" dirty="0"/>
              <a:t>to </a:t>
            </a:r>
            <a:r>
              <a:rPr lang="en-US" dirty="0" smtClean="0"/>
              <a:t>Claire </a:t>
            </a:r>
            <a:r>
              <a:rPr lang="en-US" dirty="0"/>
              <a:t>for $</a:t>
            </a:r>
            <a:r>
              <a:rPr lang="en-US" dirty="0" smtClean="0"/>
              <a:t>100/share.  </a:t>
            </a:r>
            <a:endParaRPr lang="en-US" dirty="0"/>
          </a:p>
          <a:p>
            <a:endParaRPr lang="en-US" dirty="0"/>
          </a:p>
        </p:txBody>
      </p:sp>
      <p:sp>
        <p:nvSpPr>
          <p:cNvPr id="26" name="TextBox 25"/>
          <p:cNvSpPr txBox="1"/>
          <p:nvPr/>
        </p:nvSpPr>
        <p:spPr>
          <a:xfrm>
            <a:off x="94452" y="3769787"/>
            <a:ext cx="1419621" cy="369332"/>
          </a:xfrm>
          <a:prstGeom prst="rect">
            <a:avLst/>
          </a:prstGeom>
          <a:noFill/>
        </p:spPr>
        <p:txBody>
          <a:bodyPr wrap="square" rtlCol="0">
            <a:spAutoFit/>
          </a:bodyPr>
          <a:lstStyle/>
          <a:p>
            <a:pPr algn="ctr"/>
            <a:r>
              <a:rPr lang="en-US" dirty="0" smtClean="0"/>
              <a:t>50 Preferred</a:t>
            </a:r>
            <a:endParaRPr lang="en-US" dirty="0"/>
          </a:p>
        </p:txBody>
      </p:sp>
      <p:sp>
        <p:nvSpPr>
          <p:cNvPr id="28" name="TextBox 27"/>
          <p:cNvSpPr txBox="1"/>
          <p:nvPr/>
        </p:nvSpPr>
        <p:spPr>
          <a:xfrm>
            <a:off x="4974479" y="2342611"/>
            <a:ext cx="1419621" cy="369332"/>
          </a:xfrm>
          <a:prstGeom prst="rect">
            <a:avLst/>
          </a:prstGeom>
          <a:noFill/>
        </p:spPr>
        <p:txBody>
          <a:bodyPr wrap="square" rtlCol="0">
            <a:spAutoFit/>
          </a:bodyPr>
          <a:lstStyle/>
          <a:p>
            <a:pPr algn="ctr"/>
            <a:r>
              <a:rPr lang="en-US" dirty="0" smtClean="0"/>
              <a:t>50 Preferred</a:t>
            </a:r>
            <a:endParaRPr lang="en-US" dirty="0"/>
          </a:p>
        </p:txBody>
      </p:sp>
    </p:spTree>
    <p:extLst>
      <p:ext uri="{BB962C8B-B14F-4D97-AF65-F5344CB8AC3E}">
        <p14:creationId xmlns:p14="http://schemas.microsoft.com/office/powerpoint/2010/main" val="2067211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337"/>
            <a:ext cx="8229600" cy="1630362"/>
          </a:xfrm>
        </p:spPr>
        <p:txBody>
          <a:bodyPr>
            <a:normAutofit fontScale="90000"/>
          </a:bodyPr>
          <a:lstStyle/>
          <a:p>
            <a:r>
              <a:rPr lang="en-US" sz="3600" dirty="0" smtClean="0"/>
              <a:t/>
            </a:r>
            <a:br>
              <a:rPr lang="en-US" sz="3600" dirty="0" smtClean="0"/>
            </a:br>
            <a:r>
              <a:rPr lang="en-US" sz="3600" dirty="0"/>
              <a:t/>
            </a:r>
            <a:br>
              <a:rPr lang="en-US" sz="3600" dirty="0"/>
            </a:br>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b="1" u="sng" dirty="0" smtClean="0">
                <a:solidFill>
                  <a:srgbClr val="FF0000"/>
                </a:solidFill>
              </a:rPr>
              <a:t>Ignoring Section 306</a:t>
            </a:r>
            <a:r>
              <a:rPr lang="en-US" dirty="0" smtClean="0"/>
              <a:t> and assuming Alex holds the stock as a capital asset, how much tax liability does Alex incur?</a:t>
            </a:r>
          </a:p>
          <a:p>
            <a:pPr lvl="1"/>
            <a:r>
              <a:rPr lang="en-US" dirty="0" smtClean="0"/>
              <a:t>100 – 60 = </a:t>
            </a:r>
            <a:r>
              <a:rPr lang="en-US" dirty="0" smtClean="0">
                <a:solidFill>
                  <a:srgbClr val="FF0000"/>
                </a:solidFill>
              </a:rPr>
              <a:t>40 gain per share</a:t>
            </a:r>
          </a:p>
          <a:p>
            <a:pPr lvl="1"/>
            <a:r>
              <a:rPr lang="en-US" dirty="0" smtClean="0"/>
              <a:t>Total gain = 40 gain/share * 50 shares = </a:t>
            </a:r>
            <a:r>
              <a:rPr lang="en-US" dirty="0" smtClean="0">
                <a:solidFill>
                  <a:srgbClr val="FF0000"/>
                </a:solidFill>
              </a:rPr>
              <a:t>2000 LTCG</a:t>
            </a:r>
          </a:p>
          <a:p>
            <a:pPr lvl="1"/>
            <a:r>
              <a:rPr lang="en-US" dirty="0" smtClean="0"/>
              <a:t>2000 * 20% = </a:t>
            </a:r>
            <a:r>
              <a:rPr lang="en-US" dirty="0" smtClean="0">
                <a:solidFill>
                  <a:srgbClr val="FF0000"/>
                </a:solidFill>
              </a:rPr>
              <a:t>$400 tax</a:t>
            </a:r>
            <a:r>
              <a:rPr lang="en-US" dirty="0" smtClean="0"/>
              <a:t>, ignoring Section 306.</a:t>
            </a:r>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6</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#1(c)</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2050" idx="3"/>
          </p:cNvCxnSpPr>
          <p:nvPr/>
        </p:nvCxnSpPr>
        <p:spPr>
          <a:xfrm flipV="1">
            <a:off x="1274009" y="5408961"/>
            <a:ext cx="919801" cy="70604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B5D1B600-AF27-438F-AD08-02438E5C02D2}" type="slidenum">
              <a:rPr lang="en-US" sz="3200" smtClean="0"/>
              <a:pPr/>
              <a:t>7</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50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50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pic>
        <p:nvPicPr>
          <p:cNvPr id="17"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12962" y="5710293"/>
            <a:ext cx="803275" cy="59763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Image result for clipart stock sha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82653" y="2639592"/>
            <a:ext cx="803275" cy="59763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clipart stick figures colo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2544" y="5408961"/>
            <a:ext cx="891465" cy="141208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385162" y="5057392"/>
            <a:ext cx="838200" cy="369332"/>
          </a:xfrm>
          <a:prstGeom prst="rect">
            <a:avLst/>
          </a:prstGeom>
          <a:noFill/>
        </p:spPr>
        <p:txBody>
          <a:bodyPr wrap="square" rtlCol="0">
            <a:spAutoFit/>
          </a:bodyPr>
          <a:lstStyle/>
          <a:p>
            <a:pPr algn="ctr"/>
            <a:r>
              <a:rPr lang="en-US" dirty="0" smtClean="0"/>
              <a:t>Claire</a:t>
            </a:r>
            <a:endParaRPr lang="en-US" dirty="0"/>
          </a:p>
        </p:txBody>
      </p:sp>
      <p:sp>
        <p:nvSpPr>
          <p:cNvPr id="26" name="TextBox 25"/>
          <p:cNvSpPr txBox="1"/>
          <p:nvPr/>
        </p:nvSpPr>
        <p:spPr>
          <a:xfrm>
            <a:off x="1804788" y="6376007"/>
            <a:ext cx="1419621" cy="369332"/>
          </a:xfrm>
          <a:prstGeom prst="rect">
            <a:avLst/>
          </a:prstGeom>
          <a:noFill/>
        </p:spPr>
        <p:txBody>
          <a:bodyPr wrap="square" rtlCol="0">
            <a:spAutoFit/>
          </a:bodyPr>
          <a:lstStyle/>
          <a:p>
            <a:pPr algn="ctr"/>
            <a:r>
              <a:rPr lang="en-US" dirty="0" smtClean="0"/>
              <a:t>50 Preferred</a:t>
            </a:r>
            <a:endParaRPr lang="en-US" dirty="0"/>
          </a:p>
        </p:txBody>
      </p:sp>
      <p:sp>
        <p:nvSpPr>
          <p:cNvPr id="28" name="TextBox 27"/>
          <p:cNvSpPr txBox="1"/>
          <p:nvPr/>
        </p:nvSpPr>
        <p:spPr>
          <a:xfrm>
            <a:off x="4974479" y="2342611"/>
            <a:ext cx="1419621" cy="369332"/>
          </a:xfrm>
          <a:prstGeom prst="rect">
            <a:avLst/>
          </a:prstGeom>
          <a:noFill/>
        </p:spPr>
        <p:txBody>
          <a:bodyPr wrap="square" rtlCol="0">
            <a:spAutoFit/>
          </a:bodyPr>
          <a:lstStyle/>
          <a:p>
            <a:pPr algn="ctr"/>
            <a:r>
              <a:rPr lang="en-US" dirty="0" smtClean="0"/>
              <a:t>50 Preferred</a:t>
            </a:r>
            <a:endParaRPr lang="en-US" dirty="0"/>
          </a:p>
        </p:txBody>
      </p:sp>
      <p:sp>
        <p:nvSpPr>
          <p:cNvPr id="7" name="TextBox 6"/>
          <p:cNvSpPr txBox="1"/>
          <p:nvPr/>
        </p:nvSpPr>
        <p:spPr>
          <a:xfrm>
            <a:off x="4876800" y="4191000"/>
            <a:ext cx="2895600" cy="1754326"/>
          </a:xfrm>
          <a:prstGeom prst="rect">
            <a:avLst/>
          </a:prstGeom>
          <a:noFill/>
        </p:spPr>
        <p:txBody>
          <a:bodyPr wrap="square" rtlCol="0">
            <a:spAutoFit/>
          </a:bodyPr>
          <a:lstStyle/>
          <a:p>
            <a:r>
              <a:rPr lang="en-US" dirty="0"/>
              <a:t>Shortly after the sale from </a:t>
            </a:r>
            <a:r>
              <a:rPr lang="en-US" dirty="0" smtClean="0"/>
              <a:t>Alex </a:t>
            </a:r>
            <a:r>
              <a:rPr lang="en-US" dirty="0"/>
              <a:t>to </a:t>
            </a:r>
            <a:r>
              <a:rPr lang="en-US" dirty="0" smtClean="0"/>
              <a:t>Claire, </a:t>
            </a:r>
            <a:r>
              <a:rPr lang="en-US" dirty="0"/>
              <a:t>X redeems all of </a:t>
            </a:r>
            <a:r>
              <a:rPr lang="en-US" dirty="0" smtClean="0"/>
              <a:t>Claire’s Preferred </a:t>
            </a:r>
            <a:r>
              <a:rPr lang="en-US" dirty="0"/>
              <a:t>for $100 per share.  How much tax liability does </a:t>
            </a:r>
            <a:r>
              <a:rPr lang="en-US" dirty="0" smtClean="0"/>
              <a:t>Claire </a:t>
            </a:r>
            <a:r>
              <a:rPr lang="en-US" dirty="0"/>
              <a:t>incur?</a:t>
            </a:r>
          </a:p>
          <a:p>
            <a:endParaRPr lang="en-US" dirty="0"/>
          </a:p>
        </p:txBody>
      </p:sp>
    </p:spTree>
    <p:extLst>
      <p:ext uri="{BB962C8B-B14F-4D97-AF65-F5344CB8AC3E}">
        <p14:creationId xmlns:p14="http://schemas.microsoft.com/office/powerpoint/2010/main" val="1855961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1"/>
            <a:r>
              <a:rPr lang="en-US" dirty="0" smtClean="0"/>
              <a:t>This should be a redemption treated as an exchange since it is a complete termination.</a:t>
            </a:r>
          </a:p>
          <a:p>
            <a:pPr lvl="1"/>
            <a:r>
              <a:rPr lang="en-US" dirty="0" smtClean="0"/>
              <a:t>Claire’s basis in each share is $100 (since Claire purchased each share for $100).</a:t>
            </a:r>
          </a:p>
          <a:p>
            <a:pPr lvl="1"/>
            <a:r>
              <a:rPr lang="en-US" dirty="0" smtClean="0"/>
              <a:t>Thus, Claire recognizes no gain or loss on the redemption and incurs no tax liability.</a:t>
            </a:r>
            <a:endParaRPr lang="en-US" dirty="0"/>
          </a:p>
        </p:txBody>
      </p:sp>
      <p:sp>
        <p:nvSpPr>
          <p:cNvPr id="4" name="Slide Number Placeholder 3"/>
          <p:cNvSpPr>
            <a:spLocks noGrp="1"/>
          </p:cNvSpPr>
          <p:nvPr>
            <p:ph type="sldNum" sz="quarter" idx="12"/>
          </p:nvPr>
        </p:nvSpPr>
        <p:spPr/>
        <p:txBody>
          <a:bodyPr/>
          <a:lstStyle/>
          <a:p>
            <a:fld id="{B5D1B600-AF27-438F-AD08-02438E5C02D2}" type="slidenum">
              <a:rPr lang="en-US" sz="3200" smtClean="0"/>
              <a:pPr/>
              <a:t>8</a:t>
            </a:fld>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961"/>
          </a:xfrm>
        </p:spPr>
        <p:txBody>
          <a:bodyPr>
            <a:normAutofit fontScale="90000"/>
          </a:bodyPr>
          <a:lstStyle/>
          <a:p>
            <a:r>
              <a:rPr lang="en-US" dirty="0" smtClean="0"/>
              <a:t>Question #1(d)</a:t>
            </a:r>
            <a:endParaRPr lang="en-US" dirty="0"/>
          </a:p>
        </p:txBody>
      </p:sp>
      <p:sp>
        <p:nvSpPr>
          <p:cNvPr id="3" name="Content Placeholder 2"/>
          <p:cNvSpPr>
            <a:spLocks noGrp="1"/>
          </p:cNvSpPr>
          <p:nvPr>
            <p:ph idx="1"/>
          </p:nvPr>
        </p:nvSpPr>
        <p:spPr/>
        <p:txBody>
          <a:bodyPr>
            <a:normAutofit/>
          </a:bodyPr>
          <a:lstStyle/>
          <a:p>
            <a:pPr>
              <a:buNone/>
            </a:pPr>
            <a:endParaRPr lang="en-US" sz="2000" dirty="0" smtClean="0"/>
          </a:p>
          <a:p>
            <a:pPr>
              <a:buNone/>
            </a:pPr>
            <a:endParaRPr lang="en-US" sz="2000" dirty="0"/>
          </a:p>
          <a:p>
            <a:pPr>
              <a:buNone/>
            </a:pPr>
            <a:endParaRPr lang="en-US" sz="2000" dirty="0" smtClean="0"/>
          </a:p>
          <a:p>
            <a:pPr>
              <a:buNone/>
            </a:pPr>
            <a:r>
              <a:rPr lang="en-US" sz="2000" dirty="0" smtClean="0"/>
              <a:t>	    </a:t>
            </a:r>
          </a:p>
          <a:p>
            <a:pPr>
              <a:buNone/>
            </a:pPr>
            <a:r>
              <a:rPr lang="en-US" sz="2000" dirty="0"/>
              <a:t>	</a:t>
            </a:r>
            <a:r>
              <a:rPr lang="en-US" sz="2000" dirty="0" smtClean="0"/>
              <a:t>             	</a:t>
            </a:r>
          </a:p>
          <a:p>
            <a:pPr>
              <a:buNone/>
            </a:pPr>
            <a:r>
              <a:rPr lang="en-US" sz="2000" dirty="0" smtClean="0"/>
              <a:t>		</a:t>
            </a:r>
            <a:endParaRPr lang="en-US" sz="2000" dirty="0"/>
          </a:p>
        </p:txBody>
      </p:sp>
      <p:sp>
        <p:nvSpPr>
          <p:cNvPr id="5" name="Rectangle 4"/>
          <p:cNvSpPr/>
          <p:nvPr/>
        </p:nvSpPr>
        <p:spPr>
          <a:xfrm>
            <a:off x="1447800" y="4248204"/>
            <a:ext cx="2133600" cy="1085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cxnSp>
        <p:nvCxnSpPr>
          <p:cNvPr id="10" name="Straight Connector 9"/>
          <p:cNvCxnSpPr>
            <a:stCxn id="1028" idx="2"/>
            <a:endCxn id="5" idx="0"/>
          </p:cNvCxnSpPr>
          <p:nvPr/>
        </p:nvCxnSpPr>
        <p:spPr>
          <a:xfrm>
            <a:off x="828279" y="2836865"/>
            <a:ext cx="1686321" cy="141133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a:endCxn id="5" idx="0"/>
          </p:cNvCxnSpPr>
          <p:nvPr/>
        </p:nvCxnSpPr>
        <p:spPr>
          <a:xfrm flipH="1">
            <a:off x="2514600" y="3018632"/>
            <a:ext cx="2181226" cy="122957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5" idx="1"/>
          </p:cNvCxnSpPr>
          <p:nvPr/>
        </p:nvCxnSpPr>
        <p:spPr>
          <a:xfrm flipH="1" flipV="1">
            <a:off x="735594" y="3058486"/>
            <a:ext cx="712206" cy="17326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5" idx="3"/>
          </p:cNvCxnSpPr>
          <p:nvPr/>
        </p:nvCxnSpPr>
        <p:spPr>
          <a:xfrm flipV="1">
            <a:off x="3581400" y="3149260"/>
            <a:ext cx="1207113" cy="164184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6154795" y="3058485"/>
            <a:ext cx="2903083" cy="342590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a:p>
            <a:r>
              <a:rPr lang="en-US" dirty="0" smtClean="0">
                <a:solidFill>
                  <a:schemeClr val="tx1"/>
                </a:solidFill>
              </a:rPr>
              <a:t>What if instead of a stock dividend, Corporate X had distributed $5000 cash to each shareholder in Year 2?</a:t>
            </a:r>
          </a:p>
          <a:p>
            <a:endParaRPr lang="en-US" dirty="0" smtClean="0">
              <a:solidFill>
                <a:schemeClr val="tx1"/>
              </a:solidFill>
            </a:endParaRPr>
          </a:p>
          <a:p>
            <a:r>
              <a:rPr lang="en-US" dirty="0" smtClean="0">
                <a:solidFill>
                  <a:schemeClr val="tx1"/>
                </a:solidFill>
              </a:rPr>
              <a:t>What are the tax consequences to Alex if he’s subject to 20% dividend tax?</a:t>
            </a:r>
            <a:endParaRPr lang="en-US" dirty="0">
              <a:solidFill>
                <a:schemeClr val="tx1"/>
              </a:solidFill>
            </a:endParaRPr>
          </a:p>
        </p:txBody>
      </p:sp>
      <p:sp>
        <p:nvSpPr>
          <p:cNvPr id="12" name="Slide Number Placeholder 11"/>
          <p:cNvSpPr>
            <a:spLocks noGrp="1"/>
          </p:cNvSpPr>
          <p:nvPr>
            <p:ph type="sldNum" sz="quarter" idx="12"/>
          </p:nvPr>
        </p:nvSpPr>
        <p:spPr/>
        <p:txBody>
          <a:bodyPr/>
          <a:lstStyle/>
          <a:p>
            <a:fld id="{B5D1B600-AF27-438F-AD08-02438E5C02D2}" type="slidenum">
              <a:rPr lang="en-US" sz="3200" smtClean="0"/>
              <a:pPr/>
              <a:t>9</a:t>
            </a:fld>
            <a:endParaRPr lang="en-US" sz="3200" dirty="0"/>
          </a:p>
        </p:txBody>
      </p:sp>
      <p:pic>
        <p:nvPicPr>
          <p:cNvPr id="9" name="Picture 8"/>
          <p:cNvPicPr>
            <a:picLocks noChangeAspect="1"/>
          </p:cNvPicPr>
          <p:nvPr/>
        </p:nvPicPr>
        <p:blipFill>
          <a:blip r:embed="rId2"/>
          <a:stretch>
            <a:fillRect/>
          </a:stretch>
        </p:blipFill>
        <p:spPr>
          <a:xfrm>
            <a:off x="4210457" y="1375570"/>
            <a:ext cx="970737" cy="1643062"/>
          </a:xfrm>
          <a:prstGeom prst="rect">
            <a:avLst/>
          </a:prstGeom>
        </p:spPr>
      </p:pic>
      <p:pic>
        <p:nvPicPr>
          <p:cNvPr id="1028" name="Picture 4" descr="Image result for clipart stick figures 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04120"/>
            <a:ext cx="742157" cy="163274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19199" y="2615246"/>
            <a:ext cx="1247367" cy="646331"/>
          </a:xfrm>
          <a:prstGeom prst="rect">
            <a:avLst/>
          </a:prstGeom>
          <a:noFill/>
        </p:spPr>
        <p:txBody>
          <a:bodyPr wrap="square" rtlCol="0">
            <a:spAutoFit/>
          </a:bodyPr>
          <a:lstStyle/>
          <a:p>
            <a:pPr algn="ctr"/>
            <a:r>
              <a:rPr lang="en-US" dirty="0" smtClean="0"/>
              <a:t>50 Common</a:t>
            </a:r>
            <a:endParaRPr lang="en-US" dirty="0"/>
          </a:p>
        </p:txBody>
      </p:sp>
      <p:sp>
        <p:nvSpPr>
          <p:cNvPr id="25" name="TextBox 24"/>
          <p:cNvSpPr txBox="1"/>
          <p:nvPr/>
        </p:nvSpPr>
        <p:spPr>
          <a:xfrm>
            <a:off x="3053393" y="2604186"/>
            <a:ext cx="1247367" cy="646331"/>
          </a:xfrm>
          <a:prstGeom prst="rect">
            <a:avLst/>
          </a:prstGeom>
          <a:noFill/>
        </p:spPr>
        <p:txBody>
          <a:bodyPr wrap="square" rtlCol="0">
            <a:spAutoFit/>
          </a:bodyPr>
          <a:lstStyle/>
          <a:p>
            <a:pPr algn="ctr"/>
            <a:r>
              <a:rPr lang="en-US" dirty="0" smtClean="0"/>
              <a:t>50 Common</a:t>
            </a:r>
            <a:endParaRPr lang="en-US" dirty="0"/>
          </a:p>
        </p:txBody>
      </p:sp>
      <p:sp>
        <p:nvSpPr>
          <p:cNvPr id="35" name="TextBox 34"/>
          <p:cNvSpPr txBox="1"/>
          <p:nvPr/>
        </p:nvSpPr>
        <p:spPr>
          <a:xfrm>
            <a:off x="302600" y="872636"/>
            <a:ext cx="1051355" cy="369332"/>
          </a:xfrm>
          <a:prstGeom prst="rect">
            <a:avLst/>
          </a:prstGeom>
          <a:noFill/>
        </p:spPr>
        <p:txBody>
          <a:bodyPr wrap="square" rtlCol="0">
            <a:spAutoFit/>
          </a:bodyPr>
          <a:lstStyle/>
          <a:p>
            <a:pPr algn="ctr"/>
            <a:r>
              <a:rPr lang="en-US" dirty="0" smtClean="0"/>
              <a:t>Alex</a:t>
            </a:r>
            <a:endParaRPr lang="en-US" dirty="0"/>
          </a:p>
        </p:txBody>
      </p:sp>
      <p:sp>
        <p:nvSpPr>
          <p:cNvPr id="36" name="TextBox 35"/>
          <p:cNvSpPr txBox="1"/>
          <p:nvPr/>
        </p:nvSpPr>
        <p:spPr>
          <a:xfrm>
            <a:off x="4392419" y="1163400"/>
            <a:ext cx="705257" cy="369332"/>
          </a:xfrm>
          <a:prstGeom prst="rect">
            <a:avLst/>
          </a:prstGeom>
          <a:noFill/>
        </p:spPr>
        <p:txBody>
          <a:bodyPr wrap="square" rtlCol="0">
            <a:spAutoFit/>
          </a:bodyPr>
          <a:lstStyle/>
          <a:p>
            <a:r>
              <a:rPr lang="en-US" dirty="0" smtClean="0"/>
              <a:t>Bella</a:t>
            </a:r>
            <a:endParaRPr lang="en-US" dirty="0"/>
          </a:p>
        </p:txBody>
      </p:sp>
      <p:pic>
        <p:nvPicPr>
          <p:cNvPr id="3074" name="Picture 2" descr="Image result for money bag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76541" y="3870191"/>
            <a:ext cx="900113" cy="90011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Image result for money bag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987" y="3870191"/>
            <a:ext cx="900113" cy="900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7257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1406</TotalTime>
  <Words>2084</Words>
  <Application>Microsoft Office PowerPoint</Application>
  <PresentationFormat>On-screen Show (4:3)</PresentationFormat>
  <Paragraphs>327</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Wingdings</vt:lpstr>
      <vt:lpstr>Office Theme</vt:lpstr>
      <vt:lpstr>Problem Set #9 Stock Dividends</vt:lpstr>
      <vt:lpstr>Question #1(a)</vt:lpstr>
      <vt:lpstr> Will A and B be subject to tax as a result of the stock dividend? </vt:lpstr>
      <vt:lpstr> Following the distribution, what will Alex and Bella’s basis in each share of CS and PS be? </vt:lpstr>
      <vt:lpstr>Question #1(b)</vt:lpstr>
      <vt:lpstr>  </vt:lpstr>
      <vt:lpstr>Question #1(c)</vt:lpstr>
      <vt:lpstr>PowerPoint Presentation</vt:lpstr>
      <vt:lpstr>Question #1(d)</vt:lpstr>
      <vt:lpstr>PowerPoint Presentation</vt:lpstr>
      <vt:lpstr>PowerPoint Presentation</vt:lpstr>
      <vt:lpstr>PowerPoint Presentation</vt:lpstr>
      <vt:lpstr>PowerPoint Presentation</vt:lpstr>
      <vt:lpstr>When is stock Section 306 stock?</vt:lpstr>
      <vt:lpstr>Question #2(a)</vt:lpstr>
      <vt:lpstr>Tainted Stock/306 Stock?</vt:lpstr>
      <vt:lpstr>Question #2(b)</vt:lpstr>
      <vt:lpstr>Not 306 Stock</vt:lpstr>
      <vt:lpstr>Question #2(c)</vt:lpstr>
      <vt:lpstr>Not 306 Stock</vt:lpstr>
      <vt:lpstr>Question #3</vt:lpstr>
      <vt:lpstr>Question #3(b)</vt:lpstr>
      <vt:lpstr>Question #3(b)</vt:lpstr>
      <vt:lpstr>Question #3(b)</vt:lpstr>
      <vt:lpstr>Question #4</vt:lpstr>
      <vt:lpstr>PowerPoint Presentation</vt:lpstr>
      <vt:lpstr>PowerPoint Presentation</vt:lpstr>
      <vt:lpstr>Question #3(a)</vt:lpstr>
      <vt:lpstr>Question #3(a)</vt:lpstr>
      <vt:lpstr>#3(a)</vt:lpstr>
      <vt:lpstr>#3(a)</vt:lpstr>
      <vt:lpstr>#4(a)</vt:lpstr>
    </vt:vector>
  </TitlesOfParts>
  <Company>University of Illinois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14</dc:title>
  <dc:creator>newuser</dc:creator>
  <cp:lastModifiedBy>Christine Hurt</cp:lastModifiedBy>
  <cp:revision>111</cp:revision>
  <dcterms:created xsi:type="dcterms:W3CDTF">2010-03-03T21:41:20Z</dcterms:created>
  <dcterms:modified xsi:type="dcterms:W3CDTF">2018-11-19T21:23:10Z</dcterms:modified>
</cp:coreProperties>
</file>