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67"/>
  </p:notesMasterIdLst>
  <p:sldIdLst>
    <p:sldId id="256" r:id="rId2"/>
    <p:sldId id="545" r:id="rId3"/>
    <p:sldId id="260" r:id="rId4"/>
    <p:sldId id="261" r:id="rId5"/>
    <p:sldId id="546" r:id="rId6"/>
    <p:sldId id="269" r:id="rId7"/>
    <p:sldId id="555" r:id="rId8"/>
    <p:sldId id="257" r:id="rId9"/>
    <p:sldId id="258" r:id="rId10"/>
    <p:sldId id="259" r:id="rId11"/>
    <p:sldId id="547" r:id="rId12"/>
    <p:sldId id="263" r:id="rId13"/>
    <p:sldId id="544" r:id="rId14"/>
    <p:sldId id="310" r:id="rId15"/>
    <p:sldId id="311" r:id="rId16"/>
    <p:sldId id="312" r:id="rId17"/>
    <p:sldId id="313" r:id="rId18"/>
    <p:sldId id="314" r:id="rId19"/>
    <p:sldId id="315" r:id="rId20"/>
    <p:sldId id="316" r:id="rId21"/>
    <p:sldId id="317" r:id="rId22"/>
    <p:sldId id="318" r:id="rId23"/>
    <p:sldId id="494" r:id="rId24"/>
    <p:sldId id="488" r:id="rId25"/>
    <p:sldId id="485" r:id="rId26"/>
    <p:sldId id="492" r:id="rId27"/>
    <p:sldId id="493" r:id="rId28"/>
    <p:sldId id="486" r:id="rId29"/>
    <p:sldId id="487" r:id="rId30"/>
    <p:sldId id="489" r:id="rId31"/>
    <p:sldId id="490" r:id="rId32"/>
    <p:sldId id="491" r:id="rId33"/>
    <p:sldId id="548" r:id="rId34"/>
    <p:sldId id="472" r:id="rId35"/>
    <p:sldId id="495" r:id="rId36"/>
    <p:sldId id="496" r:id="rId37"/>
    <p:sldId id="497" r:id="rId38"/>
    <p:sldId id="457" r:id="rId39"/>
    <p:sldId id="432" r:id="rId40"/>
    <p:sldId id="473" r:id="rId41"/>
    <p:sldId id="433" r:id="rId42"/>
    <p:sldId id="302" r:id="rId43"/>
    <p:sldId id="507" r:id="rId44"/>
    <p:sldId id="508" r:id="rId45"/>
    <p:sldId id="458" r:id="rId46"/>
    <p:sldId id="549" r:id="rId47"/>
    <p:sldId id="550" r:id="rId48"/>
    <p:sldId id="551" r:id="rId49"/>
    <p:sldId id="552" r:id="rId50"/>
    <p:sldId id="262" r:id="rId51"/>
    <p:sldId id="553" r:id="rId52"/>
    <p:sldId id="267" r:id="rId53"/>
    <p:sldId id="268" r:id="rId54"/>
    <p:sldId id="554" r:id="rId55"/>
    <p:sldId id="270" r:id="rId56"/>
    <p:sldId id="271" r:id="rId57"/>
    <p:sldId id="272" r:id="rId58"/>
    <p:sldId id="273" r:id="rId59"/>
    <p:sldId id="274" r:id="rId60"/>
    <p:sldId id="275" r:id="rId61"/>
    <p:sldId id="276" r:id="rId62"/>
    <p:sldId id="282" r:id="rId63"/>
    <p:sldId id="283" r:id="rId64"/>
    <p:sldId id="284" r:id="rId65"/>
    <p:sldId id="285"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B895F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3" d="100"/>
          <a:sy n="103" d="100"/>
        </p:scale>
        <p:origin x="126"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5742A-F398-4E19-95BD-777FD20B6A9E}" type="datetimeFigureOut">
              <a:rPr lang="en-US" smtClean="0"/>
              <a:t>2/17/2021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875CD-5A92-43A4-84F6-54D5F30ABB06}" type="slidenum">
              <a:rPr lang="en-US" smtClean="0"/>
              <a:t>‹#›</a:t>
            </a:fld>
            <a:endParaRPr lang="en-US"/>
          </a:p>
        </p:txBody>
      </p:sp>
    </p:spTree>
    <p:extLst>
      <p:ext uri="{BB962C8B-B14F-4D97-AF65-F5344CB8AC3E}">
        <p14:creationId xmlns:p14="http://schemas.microsoft.com/office/powerpoint/2010/main" val="28523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pPr defTabSz="903815"/>
            <a:fld id="{15C9C599-A80E-4492-95DE-6279687B1181}" type="slidenum">
              <a:rPr lang="en-US" smtClean="0">
                <a:solidFill>
                  <a:srgbClr val="EEECE1"/>
                </a:solidFill>
              </a:rPr>
              <a:pPr defTabSz="903815"/>
              <a:t>35</a:t>
            </a:fld>
            <a:endParaRPr lang="en-US">
              <a:solidFill>
                <a:srgbClr val="EEECE1"/>
              </a:solidFill>
            </a:endParaRPr>
          </a:p>
        </p:txBody>
      </p:sp>
      <p:sp>
        <p:nvSpPr>
          <p:cNvPr id="210947" name="Rectangle 2"/>
          <p:cNvSpPr>
            <a:spLocks noGrp="1" noRot="1" noChangeAspect="1" noChangeArrowheads="1" noTextEdit="1"/>
          </p:cNvSpPr>
          <p:nvPr>
            <p:ph type="sldImg"/>
          </p:nvPr>
        </p:nvSpPr>
        <p:spPr>
          <a:xfrm>
            <a:off x="381000" y="234950"/>
            <a:ext cx="6096000" cy="3429000"/>
          </a:xfrm>
          <a:ln/>
        </p:spPr>
      </p:sp>
      <p:sp>
        <p:nvSpPr>
          <p:cNvPr id="210948" name="Rectangle 3"/>
          <p:cNvSpPr>
            <a:spLocks noGrp="1" noChangeArrowheads="1"/>
          </p:cNvSpPr>
          <p:nvPr>
            <p:ph type="body" idx="1"/>
          </p:nvPr>
        </p:nvSpPr>
        <p:spPr>
          <a:xfrm>
            <a:off x="287239" y="3911301"/>
            <a:ext cx="6366867" cy="4547810"/>
          </a:xfrm>
          <a:noFill/>
          <a:ln/>
        </p:spPr>
        <p:txBody>
          <a:bodyPr/>
          <a:lstStyle/>
          <a:p>
            <a:r>
              <a:rPr lang="en-US" dirty="0"/>
              <a:t>Suppose that Jack subsequently learns that </a:t>
            </a:r>
            <a:r>
              <a:rPr lang="en-US" dirty="0" err="1"/>
              <a:t>Amtel’s</a:t>
            </a:r>
            <a:r>
              <a:rPr lang="en-US" dirty="0"/>
              <a:t> new manufacturing process for computer processors will increased yields by 30%. Before the public announcement of this breakthrough, Jack rushes out and purchases 1 million shares of </a:t>
            </a:r>
            <a:r>
              <a:rPr lang="en-US" dirty="0" err="1"/>
              <a:t>Amtel</a:t>
            </a:r>
            <a:r>
              <a:rPr lang="en-US" dirty="0"/>
              <a:t>. Suppose that Jack puts a copy of the press release announcing the new manufacturing process on top of his car and then forgets about it, driving off. Katharina, an individual unaffiliated with </a:t>
            </a:r>
            <a:r>
              <a:rPr lang="en-US" dirty="0" err="1"/>
              <a:t>Amtel</a:t>
            </a:r>
            <a:r>
              <a:rPr lang="en-US" dirty="0"/>
              <a:t>, sees the press release fly off the car, watches Jack (who she recognizes from CNN/FN broadcasts) drive off, and then grabs the press release. Katharina shortly thereafter purchases 10,000 shares of </a:t>
            </a:r>
            <a:r>
              <a:rPr lang="en-US" dirty="0" err="1"/>
              <a:t>Amtel</a:t>
            </a:r>
            <a:r>
              <a:rPr lang="en-US" dirty="0"/>
              <a:t>. Both make substantial profits once the press release is made public the next day.</a:t>
            </a:r>
          </a:p>
          <a:p>
            <a:r>
              <a:rPr lang="en-US" dirty="0"/>
              <a:t>1.How would Jack fare under the </a:t>
            </a:r>
            <a:r>
              <a:rPr lang="en-US" i="1" dirty="0"/>
              <a:t>Texas Gulf </a:t>
            </a:r>
            <a:r>
              <a:rPr lang="en-US" i="1" dirty="0" err="1"/>
              <a:t>Sulphur</a:t>
            </a:r>
            <a:r>
              <a:rPr lang="en-US" dirty="0"/>
              <a:t> formulation of liability?</a:t>
            </a:r>
          </a:p>
          <a:p>
            <a:r>
              <a:rPr lang="en-US" b="1" dirty="0"/>
              <a:t>Answer</a:t>
            </a:r>
            <a:r>
              <a:rPr lang="en-US" dirty="0"/>
              <a:t> – Jack is clearly trading on inside, corporate information that is highly material. Jack faces a disclose or abstain duty under Rule 10b-5.</a:t>
            </a:r>
          </a:p>
        </p:txBody>
      </p:sp>
    </p:spTree>
    <p:extLst>
      <p:ext uri="{BB962C8B-B14F-4D97-AF65-F5344CB8AC3E}">
        <p14:creationId xmlns:p14="http://schemas.microsoft.com/office/powerpoint/2010/main" val="128248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pPr defTabSz="903815"/>
            <a:fld id="{0712ABBC-77D7-4B5B-98EC-502A6140DE59}" type="slidenum">
              <a:rPr lang="en-US" smtClean="0">
                <a:solidFill>
                  <a:srgbClr val="EEECE1"/>
                </a:solidFill>
              </a:rPr>
              <a:pPr defTabSz="903815"/>
              <a:t>51</a:t>
            </a:fld>
            <a:endParaRPr lang="en-US">
              <a:solidFill>
                <a:srgbClr val="EEECE1"/>
              </a:solidFill>
            </a:endParaRPr>
          </a:p>
        </p:txBody>
      </p:sp>
      <p:sp>
        <p:nvSpPr>
          <p:cNvPr id="216067" name="Rectangle 2"/>
          <p:cNvSpPr>
            <a:spLocks noGrp="1" noRot="1" noChangeAspect="1" noChangeArrowheads="1" noTextEdit="1"/>
          </p:cNvSpPr>
          <p:nvPr>
            <p:ph type="sldImg"/>
          </p:nvPr>
        </p:nvSpPr>
        <p:spPr>
          <a:xfrm>
            <a:off x="381000" y="685800"/>
            <a:ext cx="6096000" cy="3429000"/>
          </a:xfrm>
          <a:ln/>
        </p:spPr>
      </p:sp>
      <p:sp>
        <p:nvSpPr>
          <p:cNvPr id="216068" name="Rectangle 3"/>
          <p:cNvSpPr>
            <a:spLocks noGrp="1" noChangeArrowheads="1"/>
          </p:cNvSpPr>
          <p:nvPr>
            <p:ph type="body" idx="1"/>
          </p:nvPr>
        </p:nvSpPr>
        <p:spPr>
          <a:noFill/>
          <a:ln/>
        </p:spPr>
        <p:txBody>
          <a:bodyPr/>
          <a:lstStyle/>
          <a:p>
            <a:pPr eaLnBrk="1" hangingPunct="1"/>
            <a:r>
              <a:rPr lang="en-US" sz="1500" dirty="0"/>
              <a:t>5. To whom does </a:t>
            </a:r>
            <a:r>
              <a:rPr lang="en-US" sz="1500" dirty="0" err="1"/>
              <a:t>Chiarella</a:t>
            </a:r>
            <a:r>
              <a:rPr lang="en-US" sz="1500" dirty="0"/>
              <a:t> have a duty of confidentiality? </a:t>
            </a:r>
            <a:r>
              <a:rPr lang="en-US" sz="1500" b="1" dirty="0"/>
              <a:t>(answer next slide)</a:t>
            </a:r>
          </a:p>
          <a:p>
            <a:pPr eaLnBrk="1" hangingPunct="1"/>
            <a:r>
              <a:rPr lang="en-US" sz="1500" b="1" dirty="0"/>
              <a:t>Answer</a:t>
            </a:r>
            <a:r>
              <a:rPr lang="en-US" sz="1500" dirty="0"/>
              <a:t> – His principal, </a:t>
            </a:r>
            <a:r>
              <a:rPr lang="en-US" sz="1500" dirty="0" err="1"/>
              <a:t>Pandick</a:t>
            </a:r>
            <a:r>
              <a:rPr lang="en-US" sz="1500" dirty="0"/>
              <a:t>, and by extension, </a:t>
            </a:r>
            <a:r>
              <a:rPr lang="en-US" sz="1500" dirty="0" err="1"/>
              <a:t>Pandick’s</a:t>
            </a:r>
            <a:r>
              <a:rPr lang="en-US" sz="1500" dirty="0"/>
              <a:t> clients (</a:t>
            </a:r>
            <a:r>
              <a:rPr lang="en-US" sz="1500" dirty="0" err="1"/>
              <a:t>Chiarella</a:t>
            </a:r>
            <a:r>
              <a:rPr lang="en-US" sz="1500" dirty="0"/>
              <a:t> can be considered a sub-agent of the clients).</a:t>
            </a:r>
          </a:p>
        </p:txBody>
      </p:sp>
    </p:spTree>
    <p:extLst>
      <p:ext uri="{BB962C8B-B14F-4D97-AF65-F5344CB8AC3E}">
        <p14:creationId xmlns:p14="http://schemas.microsoft.com/office/powerpoint/2010/main" val="86111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pPr defTabSz="903815"/>
            <a:fld id="{169239F3-424C-4AD3-A93A-BA5740E5CED9}" type="slidenum">
              <a:rPr lang="en-US" smtClean="0">
                <a:solidFill>
                  <a:srgbClr val="EEECE1"/>
                </a:solidFill>
              </a:rPr>
              <a:pPr defTabSz="903815"/>
              <a:t>54</a:t>
            </a:fld>
            <a:endParaRPr lang="en-US">
              <a:solidFill>
                <a:srgbClr val="EEECE1"/>
              </a:solidFill>
            </a:endParaRPr>
          </a:p>
        </p:txBody>
      </p:sp>
      <p:sp>
        <p:nvSpPr>
          <p:cNvPr id="225283" name="Rectangle 2"/>
          <p:cNvSpPr>
            <a:spLocks noGrp="1" noRot="1" noChangeAspect="1" noChangeArrowheads="1" noTextEdit="1"/>
          </p:cNvSpPr>
          <p:nvPr>
            <p:ph type="sldImg"/>
          </p:nvPr>
        </p:nvSpPr>
        <p:spPr>
          <a:xfrm>
            <a:off x="381000" y="685800"/>
            <a:ext cx="6096000" cy="3429000"/>
          </a:xfrm>
          <a:ln/>
        </p:spPr>
      </p:sp>
      <p:sp>
        <p:nvSpPr>
          <p:cNvPr id="225284" name="Rectangle 3"/>
          <p:cNvSpPr>
            <a:spLocks noGrp="1" noChangeArrowheads="1"/>
          </p:cNvSpPr>
          <p:nvPr>
            <p:ph type="body" idx="1"/>
          </p:nvPr>
        </p:nvSpPr>
        <p:spPr>
          <a:noFill/>
          <a:ln/>
        </p:spPr>
        <p:txBody>
          <a:bodyPr/>
          <a:lstStyle/>
          <a:p>
            <a:pPr eaLnBrk="1" hangingPunct="1">
              <a:spcBef>
                <a:spcPct val="15000"/>
              </a:spcBef>
            </a:pPr>
            <a:r>
              <a:rPr lang="en-US" sz="1500" b="1"/>
              <a:t>Question</a:t>
            </a:r>
            <a:r>
              <a:rPr lang="en-US" sz="1500"/>
              <a:t> – What if Chiarella had gone out and purchased “put” options on the acquirer’s stock, betting that the price would fall when the tender offer was announced?</a:t>
            </a:r>
            <a:endParaRPr lang="en-US" sz="1500" b="1"/>
          </a:p>
          <a:p>
            <a:pPr eaLnBrk="1" hangingPunct="1">
              <a:spcBef>
                <a:spcPct val="15000"/>
              </a:spcBef>
            </a:pPr>
            <a:r>
              <a:rPr lang="en-US" sz="1500" b="1"/>
              <a:t>Answer</a:t>
            </a:r>
            <a:r>
              <a:rPr lang="en-US" sz="1500"/>
              <a:t> – Section 20(d) brings this within the prohibition of the classical theory, despite lack of a duty to the option holders. </a:t>
            </a:r>
          </a:p>
          <a:p>
            <a:pPr eaLnBrk="1" hangingPunct="1">
              <a:spcBef>
                <a:spcPct val="15000"/>
              </a:spcBef>
            </a:pPr>
            <a:endParaRPr lang="en-US" sz="1500"/>
          </a:p>
        </p:txBody>
      </p:sp>
    </p:spTree>
    <p:extLst>
      <p:ext uri="{BB962C8B-B14F-4D97-AF65-F5344CB8AC3E}">
        <p14:creationId xmlns:p14="http://schemas.microsoft.com/office/powerpoint/2010/main" val="2909419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pPr defTabSz="903815"/>
            <a:fld id="{F9967E31-DC36-40E5-89EA-B6084CF74959}" type="slidenum">
              <a:rPr lang="en-US" smtClean="0">
                <a:solidFill>
                  <a:srgbClr val="EEECE1"/>
                </a:solidFill>
              </a:rPr>
              <a:pPr defTabSz="903815"/>
              <a:t>62</a:t>
            </a:fld>
            <a:endParaRPr lang="en-US">
              <a:solidFill>
                <a:srgbClr val="EEECE1"/>
              </a:solidFill>
            </a:endParaRPr>
          </a:p>
        </p:txBody>
      </p:sp>
      <p:sp>
        <p:nvSpPr>
          <p:cNvPr id="236547" name="Rectangle 2"/>
          <p:cNvSpPr>
            <a:spLocks noGrp="1" noRot="1" noChangeAspect="1" noChangeArrowheads="1" noTextEdit="1"/>
          </p:cNvSpPr>
          <p:nvPr>
            <p:ph type="sldImg"/>
          </p:nvPr>
        </p:nvSpPr>
        <p:spPr>
          <a:xfrm>
            <a:off x="381000" y="234950"/>
            <a:ext cx="6096000" cy="3429000"/>
          </a:xfrm>
          <a:ln/>
        </p:spPr>
      </p:sp>
      <p:sp>
        <p:nvSpPr>
          <p:cNvPr id="236548" name="Rectangle 3"/>
          <p:cNvSpPr>
            <a:spLocks noGrp="1" noChangeArrowheads="1"/>
          </p:cNvSpPr>
          <p:nvPr>
            <p:ph type="body" idx="1"/>
          </p:nvPr>
        </p:nvSpPr>
        <p:spPr>
          <a:xfrm>
            <a:off x="282774" y="3776741"/>
            <a:ext cx="6090047" cy="5096631"/>
          </a:xfrm>
          <a:noFill/>
          <a:ln/>
        </p:spPr>
        <p:txBody>
          <a:bodyPr/>
          <a:lstStyle/>
          <a:p>
            <a:pPr eaLnBrk="1" hangingPunct="1">
              <a:spcBef>
                <a:spcPct val="20000"/>
              </a:spcBef>
            </a:pPr>
            <a:r>
              <a:rPr lang="en-US" sz="1500" b="1" dirty="0"/>
              <a:t>Dirks v. SEC (US 1983) (Powell, J.)</a:t>
            </a:r>
            <a:endParaRPr lang="en-US" sz="1500" dirty="0"/>
          </a:p>
          <a:p>
            <a:pPr eaLnBrk="1" hangingPunct="1">
              <a:spcBef>
                <a:spcPct val="20000"/>
              </a:spcBef>
            </a:pPr>
            <a:r>
              <a:rPr lang="en-US" sz="1500" dirty="0"/>
              <a:t>Equity Funding America (EFA) sold life insurance and mutual funds. </a:t>
            </a:r>
            <a:r>
              <a:rPr lang="en-US" sz="1500" dirty="0" err="1"/>
              <a:t>Secrist</a:t>
            </a:r>
            <a:r>
              <a:rPr lang="en-US" sz="1500" dirty="0"/>
              <a:t>, a former officer of EFA, notified Dirks, a broker, of massive fraud at EFA and urged Dirks to investigate. Dirks did investigate and found some employees who corroborated the fraud allegations. Dirks discussed his findings with his clients, several of whom sold their EFA holdings. Dirks urged the </a:t>
            </a:r>
            <a:r>
              <a:rPr lang="en-US" sz="1500" i="1" dirty="0"/>
              <a:t>Wall Street Journal</a:t>
            </a:r>
            <a:r>
              <a:rPr lang="en-US" sz="1500" dirty="0"/>
              <a:t> to run a story but the Journal refused at first. During the 2-week period in which Dirks was investigating and spreading the word about EFA’s fraud, EFA’s stock price plummeted. The NYSE halted trading, the fraud was discovered, and only then did the WSJ run a story and the SEC file a complaint against EFA. The SEC then brought an enforcement action against Dirks for aiding and abetting by repeating the inside information (the allegations of fraud) to his clients in violation of Rule </a:t>
            </a:r>
            <a:r>
              <a:rPr lang="en-US" sz="1500" dirty="0" err="1"/>
              <a:t>10b</a:t>
            </a:r>
            <a:r>
              <a:rPr lang="en-US" sz="1500" dirty="0"/>
              <a:t>-5. Recognizing his role in uncovering the fraud, the SEC chose only to censure Dirks.</a:t>
            </a:r>
          </a:p>
          <a:p>
            <a:pPr eaLnBrk="1" hangingPunct="1">
              <a:lnSpc>
                <a:spcPct val="105000"/>
              </a:lnSpc>
              <a:spcBef>
                <a:spcPct val="25000"/>
              </a:spcBef>
            </a:pPr>
            <a:r>
              <a:rPr lang="en-US" sz="1500" dirty="0"/>
              <a:t>Issue:  Did Dirks violate Rule </a:t>
            </a:r>
            <a:r>
              <a:rPr lang="en-US" sz="1500" dirty="0" err="1"/>
              <a:t>10b</a:t>
            </a:r>
            <a:r>
              <a:rPr lang="en-US" sz="1500" dirty="0"/>
              <a:t>-5 in passing on the inside information of the fraud to his clients? </a:t>
            </a:r>
          </a:p>
          <a:p>
            <a:pPr eaLnBrk="1" hangingPunct="1">
              <a:lnSpc>
                <a:spcPct val="105000"/>
              </a:lnSpc>
              <a:spcBef>
                <a:spcPct val="25000"/>
              </a:spcBef>
            </a:pPr>
            <a:r>
              <a:rPr lang="en-US" sz="1500" dirty="0"/>
              <a:t>Held: Dirks owed no fiduciary duty to EFA shareholders. </a:t>
            </a:r>
          </a:p>
          <a:p>
            <a:pPr eaLnBrk="1" hangingPunct="1">
              <a:spcBef>
                <a:spcPct val="20000"/>
              </a:spcBef>
            </a:pPr>
            <a:endParaRPr lang="en-US" sz="1500" dirty="0"/>
          </a:p>
        </p:txBody>
      </p:sp>
    </p:spTree>
    <p:extLst>
      <p:ext uri="{BB962C8B-B14F-4D97-AF65-F5344CB8AC3E}">
        <p14:creationId xmlns:p14="http://schemas.microsoft.com/office/powerpoint/2010/main" val="62547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pPr defTabSz="903815"/>
            <a:fld id="{8D1370AC-4FBA-4F3B-B68F-161D859CBDED}" type="slidenum">
              <a:rPr lang="en-US" smtClean="0">
                <a:solidFill>
                  <a:srgbClr val="EEECE1"/>
                </a:solidFill>
              </a:rPr>
              <a:pPr defTabSz="903815"/>
              <a:t>63</a:t>
            </a:fld>
            <a:endParaRPr lang="en-US">
              <a:solidFill>
                <a:srgbClr val="EEECE1"/>
              </a:solidFill>
            </a:endParaRPr>
          </a:p>
        </p:txBody>
      </p:sp>
      <p:sp>
        <p:nvSpPr>
          <p:cNvPr id="238595" name="Rectangle 2"/>
          <p:cNvSpPr>
            <a:spLocks noGrp="1" noRot="1" noChangeAspect="1" noChangeArrowheads="1" noTextEdit="1"/>
          </p:cNvSpPr>
          <p:nvPr>
            <p:ph type="sldImg"/>
          </p:nvPr>
        </p:nvSpPr>
        <p:spPr>
          <a:xfrm>
            <a:off x="381000" y="234950"/>
            <a:ext cx="6096000" cy="3429000"/>
          </a:xfrm>
          <a:ln/>
        </p:spPr>
      </p:sp>
      <p:sp>
        <p:nvSpPr>
          <p:cNvPr id="238596" name="Rectangle 3"/>
          <p:cNvSpPr>
            <a:spLocks noGrp="1" noChangeArrowheads="1"/>
          </p:cNvSpPr>
          <p:nvPr>
            <p:ph type="body" idx="1"/>
          </p:nvPr>
        </p:nvSpPr>
        <p:spPr>
          <a:xfrm>
            <a:off x="282774" y="3776741"/>
            <a:ext cx="6090047" cy="5096631"/>
          </a:xfrm>
          <a:noFill/>
          <a:ln/>
        </p:spPr>
        <p:txBody>
          <a:bodyPr/>
          <a:lstStyle/>
          <a:p>
            <a:pPr eaLnBrk="1" hangingPunct="1">
              <a:lnSpc>
                <a:spcPct val="95000"/>
              </a:lnSpc>
              <a:spcBef>
                <a:spcPct val="15000"/>
              </a:spcBef>
            </a:pPr>
            <a:r>
              <a:rPr lang="en-US" sz="1500" b="1" dirty="0"/>
              <a:t>Preliminary Questions</a:t>
            </a:r>
            <a:endParaRPr lang="en-US" sz="1500" dirty="0"/>
          </a:p>
          <a:p>
            <a:pPr eaLnBrk="1" hangingPunct="1">
              <a:lnSpc>
                <a:spcPct val="95000"/>
              </a:lnSpc>
              <a:spcBef>
                <a:spcPct val="15000"/>
              </a:spcBef>
            </a:pPr>
            <a:r>
              <a:rPr lang="en-US" sz="1500" dirty="0"/>
              <a:t>1. Who is </a:t>
            </a:r>
            <a:r>
              <a:rPr lang="en-US" sz="1500" dirty="0" err="1"/>
              <a:t>Secrist</a:t>
            </a:r>
            <a:r>
              <a:rPr lang="en-US" sz="1500" dirty="0"/>
              <a:t>?</a:t>
            </a:r>
          </a:p>
          <a:p>
            <a:pPr eaLnBrk="1" hangingPunct="1">
              <a:lnSpc>
                <a:spcPct val="95000"/>
              </a:lnSpc>
              <a:spcBef>
                <a:spcPct val="15000"/>
              </a:spcBef>
            </a:pPr>
            <a:r>
              <a:rPr lang="en-US" sz="1500" b="1" dirty="0"/>
              <a:t>Answer</a:t>
            </a:r>
            <a:r>
              <a:rPr lang="en-US" sz="1500" dirty="0"/>
              <a:t> – </a:t>
            </a:r>
            <a:r>
              <a:rPr lang="en-US" sz="1500" dirty="0" err="1"/>
              <a:t>Secrist</a:t>
            </a:r>
            <a:r>
              <a:rPr lang="en-US" sz="1500" dirty="0"/>
              <a:t> is a former officer of an insurance company called Equity Funding of America. Equity Funding was engaging in massive fraud. </a:t>
            </a:r>
            <a:r>
              <a:rPr lang="en-US" sz="1500" dirty="0" err="1"/>
              <a:t>Secrist</a:t>
            </a:r>
            <a:r>
              <a:rPr lang="en-US" sz="1500" dirty="0"/>
              <a:t> tried to disclose the fraud but his story seemed so outrageous – a large, publicly-traded company surely would not commit such an extensive fraud – that no one believed him.</a:t>
            </a:r>
          </a:p>
          <a:p>
            <a:pPr eaLnBrk="1" hangingPunct="1">
              <a:lnSpc>
                <a:spcPct val="95000"/>
              </a:lnSpc>
              <a:spcBef>
                <a:spcPct val="15000"/>
              </a:spcBef>
            </a:pPr>
            <a:r>
              <a:rPr lang="en-US" sz="1500" dirty="0"/>
              <a:t>2. What if </a:t>
            </a:r>
            <a:r>
              <a:rPr lang="en-US" sz="1500" dirty="0" err="1"/>
              <a:t>Secrist</a:t>
            </a:r>
            <a:r>
              <a:rPr lang="en-US" sz="1500" dirty="0"/>
              <a:t> had sold shares of Equity Funding based on his knowledge of the fraud? </a:t>
            </a:r>
          </a:p>
          <a:p>
            <a:pPr eaLnBrk="1" hangingPunct="1">
              <a:lnSpc>
                <a:spcPct val="95000"/>
              </a:lnSpc>
              <a:spcBef>
                <a:spcPct val="15000"/>
              </a:spcBef>
            </a:pPr>
            <a:r>
              <a:rPr lang="en-US" sz="1500" b="1" dirty="0"/>
              <a:t>Answer</a:t>
            </a:r>
            <a:r>
              <a:rPr lang="en-US" sz="1500" dirty="0"/>
              <a:t> – </a:t>
            </a:r>
            <a:r>
              <a:rPr lang="en-US" sz="1500" dirty="0" err="1"/>
              <a:t>Secrist</a:t>
            </a:r>
            <a:r>
              <a:rPr lang="en-US" sz="1500" dirty="0"/>
              <a:t> would be liable for insider trading. Even though </a:t>
            </a:r>
            <a:r>
              <a:rPr lang="en-US" sz="1500" dirty="0" err="1"/>
              <a:t>Secrist</a:t>
            </a:r>
            <a:r>
              <a:rPr lang="en-US" sz="1500" dirty="0"/>
              <a:t> is a former officer, his fiduciary duty continues after his employment to cover confidential information learned in the course of his employment. See Restatement (2nd) Agency § 396. </a:t>
            </a:r>
          </a:p>
          <a:p>
            <a:pPr eaLnBrk="1" hangingPunct="1">
              <a:lnSpc>
                <a:spcPct val="95000"/>
              </a:lnSpc>
              <a:spcBef>
                <a:spcPct val="5000"/>
              </a:spcBef>
            </a:pPr>
            <a:endParaRPr lang="en-US" sz="1300" dirty="0"/>
          </a:p>
        </p:txBody>
      </p:sp>
    </p:spTree>
    <p:extLst>
      <p:ext uri="{BB962C8B-B14F-4D97-AF65-F5344CB8AC3E}">
        <p14:creationId xmlns:p14="http://schemas.microsoft.com/office/powerpoint/2010/main" val="336201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pPr defTabSz="903815"/>
            <a:fld id="{15C9C599-A80E-4492-95DE-6279687B1181}" type="slidenum">
              <a:rPr lang="en-US" smtClean="0">
                <a:solidFill>
                  <a:srgbClr val="EEECE1"/>
                </a:solidFill>
              </a:rPr>
              <a:pPr defTabSz="903815"/>
              <a:t>36</a:t>
            </a:fld>
            <a:endParaRPr lang="en-US">
              <a:solidFill>
                <a:srgbClr val="EEECE1"/>
              </a:solidFill>
            </a:endParaRPr>
          </a:p>
        </p:txBody>
      </p:sp>
      <p:sp>
        <p:nvSpPr>
          <p:cNvPr id="210947" name="Rectangle 2"/>
          <p:cNvSpPr>
            <a:spLocks noGrp="1" noRot="1" noChangeAspect="1" noChangeArrowheads="1" noTextEdit="1"/>
          </p:cNvSpPr>
          <p:nvPr>
            <p:ph type="sldImg"/>
          </p:nvPr>
        </p:nvSpPr>
        <p:spPr>
          <a:xfrm>
            <a:off x="381000" y="234950"/>
            <a:ext cx="6096000" cy="3429000"/>
          </a:xfrm>
          <a:ln/>
        </p:spPr>
      </p:sp>
      <p:sp>
        <p:nvSpPr>
          <p:cNvPr id="210948" name="Rectangle 3"/>
          <p:cNvSpPr>
            <a:spLocks noGrp="1" noChangeArrowheads="1"/>
          </p:cNvSpPr>
          <p:nvPr>
            <p:ph type="body" idx="1"/>
          </p:nvPr>
        </p:nvSpPr>
        <p:spPr>
          <a:xfrm>
            <a:off x="287239" y="3911301"/>
            <a:ext cx="6366867" cy="4547810"/>
          </a:xfrm>
          <a:noFill/>
          <a:ln/>
        </p:spPr>
        <p:txBody>
          <a:bodyPr/>
          <a:lstStyle/>
          <a:p>
            <a:r>
              <a:rPr lang="en-US" dirty="0"/>
              <a:t>Suppose that Jack subsequently learns that </a:t>
            </a:r>
            <a:r>
              <a:rPr lang="en-US" dirty="0" err="1"/>
              <a:t>Amtel’s</a:t>
            </a:r>
            <a:r>
              <a:rPr lang="en-US" dirty="0"/>
              <a:t> new manufacturing process for computer processors will increased yields by 30%. Before the public announcement of this breakthrough, Jack rushes out and purchases 1 million shares of </a:t>
            </a:r>
            <a:r>
              <a:rPr lang="en-US" dirty="0" err="1"/>
              <a:t>Amtel</a:t>
            </a:r>
            <a:r>
              <a:rPr lang="en-US" dirty="0"/>
              <a:t>. Suppose that Jack puts a copy of the press release announcing the new manufacturing process on top of his car and then forgets about it, driving off. Katharina, an individual unaffiliated with </a:t>
            </a:r>
            <a:r>
              <a:rPr lang="en-US" dirty="0" err="1"/>
              <a:t>Amtel</a:t>
            </a:r>
            <a:r>
              <a:rPr lang="en-US" dirty="0"/>
              <a:t>, sees the press release fly off the car, watches Jack (who she recognizes from CNN/FN broadcasts) drive off, and then grabs the press release. Katharina shortly thereafter purchases 10,000 shares of </a:t>
            </a:r>
            <a:r>
              <a:rPr lang="en-US" dirty="0" err="1"/>
              <a:t>Amtel</a:t>
            </a:r>
            <a:r>
              <a:rPr lang="en-US" dirty="0"/>
              <a:t>. Both make substantial profits once the press release is made public the next day.</a:t>
            </a:r>
          </a:p>
          <a:p>
            <a:r>
              <a:rPr lang="en-US" dirty="0"/>
              <a:t>1.How would Jack fare under the </a:t>
            </a:r>
            <a:r>
              <a:rPr lang="en-US" i="1" dirty="0"/>
              <a:t>Texas Gulf </a:t>
            </a:r>
            <a:r>
              <a:rPr lang="en-US" i="1" dirty="0" err="1"/>
              <a:t>Sulphur</a:t>
            </a:r>
            <a:r>
              <a:rPr lang="en-US" dirty="0"/>
              <a:t> formulation of liability?</a:t>
            </a:r>
          </a:p>
          <a:p>
            <a:r>
              <a:rPr lang="en-US" b="1" dirty="0"/>
              <a:t>Answer</a:t>
            </a:r>
            <a:r>
              <a:rPr lang="en-US" dirty="0"/>
              <a:t> – Jack is clearly trading on inside, corporate information that is highly material. Jack faces a disclose or abstain duty under Rule 10b-5.</a:t>
            </a:r>
          </a:p>
        </p:txBody>
      </p:sp>
    </p:spTree>
    <p:extLst>
      <p:ext uri="{BB962C8B-B14F-4D97-AF65-F5344CB8AC3E}">
        <p14:creationId xmlns:p14="http://schemas.microsoft.com/office/powerpoint/2010/main" val="304389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pPr defTabSz="903815"/>
            <a:fld id="{15C9C599-A80E-4492-95DE-6279687B1181}" type="slidenum">
              <a:rPr lang="en-US" smtClean="0">
                <a:solidFill>
                  <a:srgbClr val="EEECE1"/>
                </a:solidFill>
              </a:rPr>
              <a:pPr defTabSz="903815"/>
              <a:t>37</a:t>
            </a:fld>
            <a:endParaRPr lang="en-US">
              <a:solidFill>
                <a:srgbClr val="EEECE1"/>
              </a:solidFill>
            </a:endParaRPr>
          </a:p>
        </p:txBody>
      </p:sp>
      <p:sp>
        <p:nvSpPr>
          <p:cNvPr id="210947" name="Rectangle 2"/>
          <p:cNvSpPr>
            <a:spLocks noGrp="1" noRot="1" noChangeAspect="1" noChangeArrowheads="1" noTextEdit="1"/>
          </p:cNvSpPr>
          <p:nvPr>
            <p:ph type="sldImg"/>
          </p:nvPr>
        </p:nvSpPr>
        <p:spPr>
          <a:xfrm>
            <a:off x="381000" y="234950"/>
            <a:ext cx="6096000" cy="3429000"/>
          </a:xfrm>
          <a:ln/>
        </p:spPr>
      </p:sp>
      <p:sp>
        <p:nvSpPr>
          <p:cNvPr id="210948" name="Rectangle 3"/>
          <p:cNvSpPr>
            <a:spLocks noGrp="1" noChangeArrowheads="1"/>
          </p:cNvSpPr>
          <p:nvPr>
            <p:ph type="body" idx="1"/>
          </p:nvPr>
        </p:nvSpPr>
        <p:spPr>
          <a:xfrm>
            <a:off x="287239" y="3911301"/>
            <a:ext cx="6366867" cy="4547810"/>
          </a:xfrm>
          <a:noFill/>
          <a:ln/>
        </p:spPr>
        <p:txBody>
          <a:bodyPr/>
          <a:lstStyle/>
          <a:p>
            <a:r>
              <a:rPr lang="en-US" dirty="0"/>
              <a:t>Suppose that Jack subsequently learns that </a:t>
            </a:r>
            <a:r>
              <a:rPr lang="en-US" dirty="0" err="1"/>
              <a:t>Amtel’s</a:t>
            </a:r>
            <a:r>
              <a:rPr lang="en-US" dirty="0"/>
              <a:t> new manufacturing process for computer processors will increased yields by 30%. Before the public announcement of this breakthrough, Jack rushes out and purchases 1 million shares of </a:t>
            </a:r>
            <a:r>
              <a:rPr lang="en-US" dirty="0" err="1"/>
              <a:t>Amtel</a:t>
            </a:r>
            <a:r>
              <a:rPr lang="en-US" dirty="0"/>
              <a:t>. Suppose that Jack puts a copy of the press release announcing the new manufacturing process on top of his car and then forgets about it, driving off. Katharina, an individual unaffiliated with </a:t>
            </a:r>
            <a:r>
              <a:rPr lang="en-US" dirty="0" err="1"/>
              <a:t>Amtel</a:t>
            </a:r>
            <a:r>
              <a:rPr lang="en-US" dirty="0"/>
              <a:t>, sees the press release fly off the car, watches Jack (who she recognizes from CNN/FN broadcasts) drive off, and then grabs the press release. Katharina shortly thereafter purchases 10,000 shares of </a:t>
            </a:r>
            <a:r>
              <a:rPr lang="en-US" dirty="0" err="1"/>
              <a:t>Amtel</a:t>
            </a:r>
            <a:r>
              <a:rPr lang="en-US" dirty="0"/>
              <a:t>. Both make substantial profits once the press release is made public the next day.</a:t>
            </a:r>
          </a:p>
          <a:p>
            <a:r>
              <a:rPr lang="en-US" dirty="0"/>
              <a:t>1.How would Jack fare under the </a:t>
            </a:r>
            <a:r>
              <a:rPr lang="en-US" i="1" dirty="0"/>
              <a:t>Texas Gulf </a:t>
            </a:r>
            <a:r>
              <a:rPr lang="en-US" i="1" dirty="0" err="1"/>
              <a:t>Sulphur</a:t>
            </a:r>
            <a:r>
              <a:rPr lang="en-US" dirty="0"/>
              <a:t> formulation of liability?</a:t>
            </a:r>
          </a:p>
          <a:p>
            <a:r>
              <a:rPr lang="en-US" b="1" dirty="0"/>
              <a:t>Answer</a:t>
            </a:r>
            <a:r>
              <a:rPr lang="en-US" dirty="0"/>
              <a:t> – Jack is clearly trading on inside, corporate information that is highly material. Jack faces a disclose or abstain duty under Rule 10b-5.</a:t>
            </a:r>
          </a:p>
        </p:txBody>
      </p:sp>
    </p:spTree>
    <p:extLst>
      <p:ext uri="{BB962C8B-B14F-4D97-AF65-F5344CB8AC3E}">
        <p14:creationId xmlns:p14="http://schemas.microsoft.com/office/powerpoint/2010/main" val="391128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pPr defTabSz="903815"/>
            <a:fld id="{640D2D8D-5354-4CBB-9A12-808AEEBF1EBB}" type="slidenum">
              <a:rPr lang="en-US" smtClean="0">
                <a:solidFill>
                  <a:srgbClr val="EEECE1"/>
                </a:solidFill>
              </a:rPr>
              <a:pPr defTabSz="903815"/>
              <a:t>42</a:t>
            </a:fld>
            <a:endParaRPr lang="en-US">
              <a:solidFill>
                <a:srgbClr val="EEECE1"/>
              </a:solidFill>
            </a:endParaRPr>
          </a:p>
        </p:txBody>
      </p:sp>
      <p:sp>
        <p:nvSpPr>
          <p:cNvPr id="227331" name="Rectangle 2"/>
          <p:cNvSpPr>
            <a:spLocks noGrp="1" noRot="1" noChangeAspect="1" noChangeArrowheads="1" noTextEdit="1"/>
          </p:cNvSpPr>
          <p:nvPr>
            <p:ph type="sldImg"/>
          </p:nvPr>
        </p:nvSpPr>
        <p:spPr>
          <a:xfrm>
            <a:off x="417513" y="304800"/>
            <a:ext cx="6094412" cy="3429000"/>
          </a:xfrm>
          <a:ln/>
        </p:spPr>
      </p:sp>
      <p:sp>
        <p:nvSpPr>
          <p:cNvPr id="227332" name="Rectangle 3"/>
          <p:cNvSpPr>
            <a:spLocks noGrp="1" noChangeArrowheads="1"/>
          </p:cNvSpPr>
          <p:nvPr>
            <p:ph type="body" idx="1"/>
          </p:nvPr>
        </p:nvSpPr>
        <p:spPr>
          <a:xfrm>
            <a:off x="269382" y="3944563"/>
            <a:ext cx="6335612" cy="4845654"/>
          </a:xfrm>
          <a:noFill/>
          <a:ln/>
        </p:spPr>
        <p:txBody>
          <a:bodyPr/>
          <a:lstStyle/>
          <a:p>
            <a:pPr eaLnBrk="1" hangingPunct="1"/>
            <a:endParaRPr lang="en-US"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pPr defTabSz="903815"/>
            <a:fld id="{15C9C599-A80E-4492-95DE-6279687B1181}" type="slidenum">
              <a:rPr lang="en-US" smtClean="0">
                <a:solidFill>
                  <a:srgbClr val="EEECE1"/>
                </a:solidFill>
              </a:rPr>
              <a:pPr defTabSz="903815"/>
              <a:t>45</a:t>
            </a:fld>
            <a:endParaRPr lang="en-US">
              <a:solidFill>
                <a:srgbClr val="EEECE1"/>
              </a:solidFill>
            </a:endParaRPr>
          </a:p>
        </p:txBody>
      </p:sp>
      <p:sp>
        <p:nvSpPr>
          <p:cNvPr id="210947" name="Rectangle 2"/>
          <p:cNvSpPr>
            <a:spLocks noGrp="1" noRot="1" noChangeAspect="1" noChangeArrowheads="1" noTextEdit="1"/>
          </p:cNvSpPr>
          <p:nvPr>
            <p:ph type="sldImg"/>
          </p:nvPr>
        </p:nvSpPr>
        <p:spPr>
          <a:xfrm>
            <a:off x="381000" y="234950"/>
            <a:ext cx="6096000" cy="3429000"/>
          </a:xfrm>
          <a:ln/>
        </p:spPr>
      </p:sp>
      <p:sp>
        <p:nvSpPr>
          <p:cNvPr id="210948" name="Rectangle 3"/>
          <p:cNvSpPr>
            <a:spLocks noGrp="1" noChangeArrowheads="1"/>
          </p:cNvSpPr>
          <p:nvPr>
            <p:ph type="body" idx="1"/>
          </p:nvPr>
        </p:nvSpPr>
        <p:spPr>
          <a:xfrm>
            <a:off x="287239" y="3911301"/>
            <a:ext cx="6366867" cy="4547810"/>
          </a:xfrm>
          <a:noFill/>
          <a:ln/>
        </p:spPr>
        <p:txBody>
          <a:bodyPr/>
          <a:lstStyle/>
          <a:p>
            <a:r>
              <a:rPr lang="en-US" dirty="0"/>
              <a:t>Suppose that Jack subsequently learns that </a:t>
            </a:r>
            <a:r>
              <a:rPr lang="en-US" dirty="0" err="1"/>
              <a:t>Amtel’s</a:t>
            </a:r>
            <a:r>
              <a:rPr lang="en-US" dirty="0"/>
              <a:t> new manufacturing process for computer processors will increased yields by 30%. Before the public announcement of this breakthrough, Jack rushes out and purchases 1 million shares of </a:t>
            </a:r>
            <a:r>
              <a:rPr lang="en-US" dirty="0" err="1"/>
              <a:t>Amtel</a:t>
            </a:r>
            <a:r>
              <a:rPr lang="en-US" dirty="0"/>
              <a:t>. Suppose that Jack puts a copy of the press release announcing the new manufacturing process on top of his car and then forgets about it, driving off. Katharina, an individual unaffiliated with </a:t>
            </a:r>
            <a:r>
              <a:rPr lang="en-US" dirty="0" err="1"/>
              <a:t>Amtel</a:t>
            </a:r>
            <a:r>
              <a:rPr lang="en-US" dirty="0"/>
              <a:t>, sees the press release fly off the car, watches Jack (who she recognizes from CNN/FN broadcasts) drive off, and then grabs the press release. Katharina shortly thereafter purchases 10,000 shares of </a:t>
            </a:r>
            <a:r>
              <a:rPr lang="en-US" dirty="0" err="1"/>
              <a:t>Amtel</a:t>
            </a:r>
            <a:r>
              <a:rPr lang="en-US" dirty="0"/>
              <a:t>. Both make substantial profits once the press release is made public the next day.</a:t>
            </a:r>
          </a:p>
          <a:p>
            <a:r>
              <a:rPr lang="en-US" dirty="0"/>
              <a:t>1.How would Jack fare under the </a:t>
            </a:r>
            <a:r>
              <a:rPr lang="en-US" i="1" dirty="0"/>
              <a:t>Texas Gulf </a:t>
            </a:r>
            <a:r>
              <a:rPr lang="en-US" i="1" dirty="0" err="1"/>
              <a:t>Sulphur</a:t>
            </a:r>
            <a:r>
              <a:rPr lang="en-US" dirty="0"/>
              <a:t> formulation of liability?</a:t>
            </a:r>
          </a:p>
          <a:p>
            <a:r>
              <a:rPr lang="en-US" b="1" dirty="0"/>
              <a:t>Answer</a:t>
            </a:r>
            <a:r>
              <a:rPr lang="en-US" dirty="0"/>
              <a:t> – Jack is clearly trading on inside, corporate information that is highly material. Jack faces a disclose or abstain duty under Rule 10b-5.</a:t>
            </a:r>
          </a:p>
        </p:txBody>
      </p:sp>
    </p:spTree>
    <p:extLst>
      <p:ext uri="{BB962C8B-B14F-4D97-AF65-F5344CB8AC3E}">
        <p14:creationId xmlns:p14="http://schemas.microsoft.com/office/powerpoint/2010/main" val="70020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pPr defTabSz="903815"/>
            <a:fld id="{FB6A3E70-D0D7-4AC0-88D6-19BD3744B9D4}" type="slidenum">
              <a:rPr lang="en-US" smtClean="0">
                <a:solidFill>
                  <a:srgbClr val="EEECE1"/>
                </a:solidFill>
              </a:rPr>
              <a:pPr defTabSz="903815"/>
              <a:t>46</a:t>
            </a:fld>
            <a:endParaRPr lang="en-US">
              <a:solidFill>
                <a:srgbClr val="EEECE1"/>
              </a:solidFill>
            </a:endParaRPr>
          </a:p>
        </p:txBody>
      </p:sp>
      <p:sp>
        <p:nvSpPr>
          <p:cNvPr id="214019" name="Rectangle 2"/>
          <p:cNvSpPr>
            <a:spLocks noGrp="1" noRot="1" noChangeAspect="1" noChangeArrowheads="1" noTextEdit="1"/>
          </p:cNvSpPr>
          <p:nvPr>
            <p:ph type="sldImg"/>
          </p:nvPr>
        </p:nvSpPr>
        <p:spPr>
          <a:xfrm>
            <a:off x="366713" y="234950"/>
            <a:ext cx="6094412" cy="3429000"/>
          </a:xfrm>
          <a:ln/>
        </p:spPr>
      </p:sp>
      <p:sp>
        <p:nvSpPr>
          <p:cNvPr id="214020" name="Rectangle 3"/>
          <p:cNvSpPr>
            <a:spLocks noGrp="1" noChangeArrowheads="1"/>
          </p:cNvSpPr>
          <p:nvPr>
            <p:ph type="body" idx="1"/>
          </p:nvPr>
        </p:nvSpPr>
        <p:spPr>
          <a:xfrm>
            <a:off x="205385" y="3878039"/>
            <a:ext cx="6399610" cy="4581071"/>
          </a:xfrm>
          <a:noFill/>
          <a:ln/>
        </p:spPr>
        <p:txBody>
          <a:bodyPr/>
          <a:lstStyle/>
          <a:p>
            <a:pPr eaLnBrk="1" hangingPunct="1">
              <a:spcBef>
                <a:spcPct val="20000"/>
              </a:spcBef>
            </a:pPr>
            <a:r>
              <a:rPr lang="en-US" sz="1500" b="1" dirty="0"/>
              <a:t>Preliminary Questions</a:t>
            </a:r>
            <a:endParaRPr lang="en-US" sz="1500" dirty="0"/>
          </a:p>
          <a:p>
            <a:pPr eaLnBrk="1" hangingPunct="1">
              <a:spcBef>
                <a:spcPct val="20000"/>
              </a:spcBef>
            </a:pPr>
            <a:r>
              <a:rPr lang="en-US" sz="1500" dirty="0"/>
              <a:t>1. Who is </a:t>
            </a:r>
            <a:r>
              <a:rPr lang="en-US" sz="1500" dirty="0" err="1"/>
              <a:t>Chiarella</a:t>
            </a:r>
            <a:r>
              <a:rPr lang="en-US" sz="1500" dirty="0"/>
              <a:t>?</a:t>
            </a:r>
          </a:p>
          <a:p>
            <a:pPr eaLnBrk="1" hangingPunct="1">
              <a:spcBef>
                <a:spcPct val="20000"/>
              </a:spcBef>
            </a:pPr>
            <a:r>
              <a:rPr lang="en-US" sz="1500" b="1" dirty="0"/>
              <a:t>Answer</a:t>
            </a:r>
            <a:r>
              <a:rPr lang="en-US" sz="1500" dirty="0"/>
              <a:t> – An employee of a printing firm hired to print documents for various tender offers. The target company's identity was concealed in the galleys sent to the printer in order maintain confidentiality. </a:t>
            </a:r>
            <a:r>
              <a:rPr lang="en-US" sz="1500" dirty="0" err="1"/>
              <a:t>Chiarella</a:t>
            </a:r>
            <a:r>
              <a:rPr lang="en-US" sz="1500" dirty="0"/>
              <a:t>, however, managed to identify the target company by reading the other information in the tender offer documents.</a:t>
            </a:r>
          </a:p>
          <a:p>
            <a:pPr eaLnBrk="1" hangingPunct="1">
              <a:spcBef>
                <a:spcPct val="20000"/>
              </a:spcBef>
            </a:pPr>
            <a:r>
              <a:rPr lang="en-US" sz="1500" dirty="0"/>
              <a:t>2. What does </a:t>
            </a:r>
            <a:r>
              <a:rPr lang="en-US" sz="1500" dirty="0" err="1"/>
              <a:t>Chiarella</a:t>
            </a:r>
            <a:r>
              <a:rPr lang="en-US" sz="1500" dirty="0"/>
              <a:t> do with the information he obtains from the tender offer documents?</a:t>
            </a:r>
          </a:p>
          <a:p>
            <a:pPr eaLnBrk="1" hangingPunct="1">
              <a:spcBef>
                <a:spcPct val="20000"/>
              </a:spcBef>
            </a:pPr>
            <a:r>
              <a:rPr lang="en-US" sz="1500" b="1" dirty="0"/>
              <a:t>Answer</a:t>
            </a:r>
            <a:r>
              <a:rPr lang="en-US" sz="1500" dirty="0"/>
              <a:t> – </a:t>
            </a:r>
            <a:r>
              <a:rPr lang="en-US" sz="1500" dirty="0" err="1"/>
              <a:t>Chiarella</a:t>
            </a:r>
            <a:r>
              <a:rPr lang="en-US" sz="1500" dirty="0"/>
              <a:t> purchased the target company's stock and sold his holdings at a profit after the tender offer was publicly announced.</a:t>
            </a:r>
          </a:p>
          <a:p>
            <a:pPr eaLnBrk="1" hangingPunct="1">
              <a:spcBef>
                <a:spcPct val="20000"/>
              </a:spcBef>
            </a:pPr>
            <a:r>
              <a:rPr lang="en-US" sz="1500" dirty="0"/>
              <a:t>3. Does the Court consider that to be insider trading?</a:t>
            </a:r>
          </a:p>
          <a:p>
            <a:pPr eaLnBrk="1" hangingPunct="1">
              <a:spcBef>
                <a:spcPct val="20000"/>
              </a:spcBef>
            </a:pPr>
            <a:r>
              <a:rPr lang="en-US" sz="1500" b="1" dirty="0"/>
              <a:t>Answer</a:t>
            </a:r>
            <a:r>
              <a:rPr lang="en-US" sz="1500" dirty="0"/>
              <a:t> – No. Upholding </a:t>
            </a:r>
            <a:r>
              <a:rPr lang="en-US" sz="1500" dirty="0" err="1"/>
              <a:t>Chiarella’s</a:t>
            </a:r>
            <a:r>
              <a:rPr lang="en-US" sz="1500" dirty="0"/>
              <a:t> conviction here would require imposing a duty of disclosure on </a:t>
            </a:r>
            <a:r>
              <a:rPr lang="en-US" sz="1500" i="1" dirty="0"/>
              <a:t>anyone</a:t>
            </a:r>
            <a:r>
              <a:rPr lang="en-US" sz="1500" dirty="0"/>
              <a:t> who has material non-public information. That duty would be owed to everyone else in the market. The Court rejects such a broad duty saying that “not every instance of financial unfairness constitutes fraudulent activity under § 10(b)”.</a:t>
            </a:r>
          </a:p>
        </p:txBody>
      </p:sp>
    </p:spTree>
    <p:extLst>
      <p:ext uri="{BB962C8B-B14F-4D97-AF65-F5344CB8AC3E}">
        <p14:creationId xmlns:p14="http://schemas.microsoft.com/office/powerpoint/2010/main" val="269961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pPr defTabSz="903815"/>
            <a:fld id="{6CECCB8C-1ED3-4649-9E78-A1974A2BA566}" type="slidenum">
              <a:rPr lang="en-US" smtClean="0">
                <a:solidFill>
                  <a:srgbClr val="EEECE1"/>
                </a:solidFill>
              </a:rPr>
              <a:pPr defTabSz="903815"/>
              <a:t>47</a:t>
            </a:fld>
            <a:endParaRPr lang="en-US">
              <a:solidFill>
                <a:srgbClr val="EEECE1"/>
              </a:solidFill>
            </a:endParaRPr>
          </a:p>
        </p:txBody>
      </p:sp>
      <p:sp>
        <p:nvSpPr>
          <p:cNvPr id="218115" name="Rectangle 2"/>
          <p:cNvSpPr>
            <a:spLocks noGrp="1" noRot="1" noChangeAspect="1" noChangeArrowheads="1" noTextEdit="1"/>
          </p:cNvSpPr>
          <p:nvPr>
            <p:ph type="sldImg"/>
          </p:nvPr>
        </p:nvSpPr>
        <p:spPr>
          <a:xfrm>
            <a:off x="430213" y="203200"/>
            <a:ext cx="6096000" cy="3429000"/>
          </a:xfrm>
          <a:ln/>
        </p:spPr>
      </p:sp>
      <p:sp>
        <p:nvSpPr>
          <p:cNvPr id="218116" name="Rectangle 3"/>
          <p:cNvSpPr>
            <a:spLocks noGrp="1" noChangeArrowheads="1"/>
          </p:cNvSpPr>
          <p:nvPr>
            <p:ph type="body" idx="1"/>
          </p:nvPr>
        </p:nvSpPr>
        <p:spPr>
          <a:xfrm>
            <a:off x="254497" y="3896179"/>
            <a:ext cx="6350495" cy="4977190"/>
          </a:xfrm>
          <a:noFill/>
          <a:ln/>
        </p:spPr>
        <p:txBody>
          <a:bodyPr/>
          <a:lstStyle/>
          <a:p>
            <a:pPr eaLnBrk="1" hangingPunct="1"/>
            <a:r>
              <a:rPr lang="en-US" sz="1500" dirty="0"/>
              <a:t>Note shift in </a:t>
            </a:r>
            <a:r>
              <a:rPr lang="en-US" sz="1500" i="1" dirty="0" err="1"/>
              <a:t>Chiarella</a:t>
            </a:r>
            <a:r>
              <a:rPr lang="en-US" sz="1500" dirty="0"/>
              <a:t> from SEC’s equal access position (endorsed by </a:t>
            </a:r>
            <a:r>
              <a:rPr lang="en-US" sz="1500" i="1" dirty="0"/>
              <a:t>Texas Gulf Sulfur</a:t>
            </a:r>
            <a:r>
              <a:rPr lang="en-US" sz="1500" dirty="0"/>
              <a:t>) toward fiduciary duty position.</a:t>
            </a:r>
          </a:p>
        </p:txBody>
      </p:sp>
    </p:spTree>
    <p:extLst>
      <p:ext uri="{BB962C8B-B14F-4D97-AF65-F5344CB8AC3E}">
        <p14:creationId xmlns:p14="http://schemas.microsoft.com/office/powerpoint/2010/main" val="283068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pPr defTabSz="903815"/>
            <a:fld id="{6CECCB8C-1ED3-4649-9E78-A1974A2BA566}" type="slidenum">
              <a:rPr lang="en-US" smtClean="0">
                <a:solidFill>
                  <a:srgbClr val="EEECE1"/>
                </a:solidFill>
              </a:rPr>
              <a:pPr defTabSz="903815"/>
              <a:t>48</a:t>
            </a:fld>
            <a:endParaRPr lang="en-US">
              <a:solidFill>
                <a:srgbClr val="EEECE1"/>
              </a:solidFill>
            </a:endParaRPr>
          </a:p>
        </p:txBody>
      </p:sp>
      <p:sp>
        <p:nvSpPr>
          <p:cNvPr id="218115" name="Rectangle 2"/>
          <p:cNvSpPr>
            <a:spLocks noGrp="1" noRot="1" noChangeAspect="1" noChangeArrowheads="1" noTextEdit="1"/>
          </p:cNvSpPr>
          <p:nvPr>
            <p:ph type="sldImg"/>
          </p:nvPr>
        </p:nvSpPr>
        <p:spPr>
          <a:xfrm>
            <a:off x="430213" y="203200"/>
            <a:ext cx="6096000" cy="3429000"/>
          </a:xfrm>
          <a:ln/>
        </p:spPr>
      </p:sp>
      <p:sp>
        <p:nvSpPr>
          <p:cNvPr id="218116" name="Rectangle 3"/>
          <p:cNvSpPr>
            <a:spLocks noGrp="1" noChangeArrowheads="1"/>
          </p:cNvSpPr>
          <p:nvPr>
            <p:ph type="body" idx="1"/>
          </p:nvPr>
        </p:nvSpPr>
        <p:spPr>
          <a:xfrm>
            <a:off x="254497" y="3896179"/>
            <a:ext cx="6350495" cy="4977190"/>
          </a:xfrm>
          <a:noFill/>
          <a:ln/>
        </p:spPr>
        <p:txBody>
          <a:bodyPr/>
          <a:lstStyle/>
          <a:p>
            <a:pPr eaLnBrk="1" hangingPunct="1"/>
            <a:r>
              <a:rPr lang="en-US" sz="1500" dirty="0"/>
              <a:t>Note shift in </a:t>
            </a:r>
            <a:r>
              <a:rPr lang="en-US" sz="1500" i="1" dirty="0" err="1"/>
              <a:t>Chiarella</a:t>
            </a:r>
            <a:r>
              <a:rPr lang="en-US" sz="1500" dirty="0"/>
              <a:t> from SEC’s equal access position (endorsed by </a:t>
            </a:r>
            <a:r>
              <a:rPr lang="en-US" sz="1500" i="1" dirty="0"/>
              <a:t>Texas Gulf Sulfur</a:t>
            </a:r>
            <a:r>
              <a:rPr lang="en-US" sz="1500" dirty="0"/>
              <a:t>) toward fiduciary duty position.</a:t>
            </a:r>
          </a:p>
        </p:txBody>
      </p:sp>
    </p:spTree>
    <p:extLst>
      <p:ext uri="{BB962C8B-B14F-4D97-AF65-F5344CB8AC3E}">
        <p14:creationId xmlns:p14="http://schemas.microsoft.com/office/powerpoint/2010/main" val="416067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pPr defTabSz="903815"/>
            <a:fld id="{5A1C4E57-3488-44B0-AD66-86D7BF046529}" type="slidenum">
              <a:rPr lang="en-US" smtClean="0">
                <a:solidFill>
                  <a:srgbClr val="EEECE1"/>
                </a:solidFill>
              </a:rPr>
              <a:pPr defTabSz="903815"/>
              <a:t>49</a:t>
            </a:fld>
            <a:endParaRPr lang="en-US">
              <a:solidFill>
                <a:srgbClr val="EEECE1"/>
              </a:solidFill>
            </a:endParaRPr>
          </a:p>
        </p:txBody>
      </p:sp>
      <p:sp>
        <p:nvSpPr>
          <p:cNvPr id="217091" name="Rectangle 2"/>
          <p:cNvSpPr>
            <a:spLocks noGrp="1" noRot="1" noChangeAspect="1" noChangeArrowheads="1" noTextEdit="1"/>
          </p:cNvSpPr>
          <p:nvPr>
            <p:ph type="sldImg"/>
          </p:nvPr>
        </p:nvSpPr>
        <p:spPr>
          <a:xfrm>
            <a:off x="381000" y="685800"/>
            <a:ext cx="6096000" cy="3429000"/>
          </a:xfrm>
          <a:ln/>
        </p:spPr>
      </p:sp>
      <p:sp>
        <p:nvSpPr>
          <p:cNvPr id="217092" name="Rectangle 3"/>
          <p:cNvSpPr>
            <a:spLocks noGrp="1" noChangeArrowheads="1"/>
          </p:cNvSpPr>
          <p:nvPr>
            <p:ph type="body" idx="1"/>
          </p:nvPr>
        </p:nvSpPr>
        <p:spPr>
          <a:noFill/>
          <a:ln/>
        </p:spPr>
        <p:txBody>
          <a:bodyPr/>
          <a:lstStyle/>
          <a:p>
            <a:pPr eaLnBrk="1" hangingPunct="1"/>
            <a:r>
              <a:rPr lang="en-US" sz="1500" dirty="0"/>
              <a:t>5. To whom does </a:t>
            </a:r>
            <a:r>
              <a:rPr lang="en-US" sz="1500" dirty="0" err="1"/>
              <a:t>Chiarella</a:t>
            </a:r>
            <a:r>
              <a:rPr lang="en-US" sz="1500" dirty="0"/>
              <a:t> have a duty of confidentiality?</a:t>
            </a:r>
            <a:endParaRPr lang="en-US" sz="1500" b="1" dirty="0"/>
          </a:p>
          <a:p>
            <a:pPr eaLnBrk="1" hangingPunct="1"/>
            <a:r>
              <a:rPr lang="en-US" sz="1500" b="1" dirty="0"/>
              <a:t>Answer</a:t>
            </a:r>
            <a:r>
              <a:rPr lang="en-US" sz="1500" dirty="0"/>
              <a:t> – His principal, </a:t>
            </a:r>
            <a:r>
              <a:rPr lang="en-US" sz="1500" dirty="0" err="1"/>
              <a:t>Pandick</a:t>
            </a:r>
            <a:r>
              <a:rPr lang="en-US" sz="1500" dirty="0"/>
              <a:t>, and by extension, </a:t>
            </a:r>
            <a:r>
              <a:rPr lang="en-US" sz="1500" dirty="0" err="1"/>
              <a:t>Pandick’s</a:t>
            </a:r>
            <a:r>
              <a:rPr lang="en-US" sz="1500" dirty="0"/>
              <a:t> clients (</a:t>
            </a:r>
            <a:r>
              <a:rPr lang="en-US" sz="1500" dirty="0" err="1"/>
              <a:t>Chiarella</a:t>
            </a:r>
            <a:r>
              <a:rPr lang="en-US" sz="1500" dirty="0"/>
              <a:t> can be considered a sub-agent of the clients). </a:t>
            </a:r>
            <a:r>
              <a:rPr lang="en-US" sz="1500" dirty="0" err="1"/>
              <a:t>Chiarella</a:t>
            </a:r>
            <a:r>
              <a:rPr lang="en-US" sz="1500" dirty="0"/>
              <a:t> has no relationship to his counterparties.</a:t>
            </a:r>
          </a:p>
        </p:txBody>
      </p:sp>
    </p:spTree>
    <p:extLst>
      <p:ext uri="{BB962C8B-B14F-4D97-AF65-F5344CB8AC3E}">
        <p14:creationId xmlns:p14="http://schemas.microsoft.com/office/powerpoint/2010/main" val="383109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2/17/2021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2/17/2021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2/17/2021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2/17/2021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wmf"/></Relationships>
</file>

<file path=ppt/slides/_rels/slide4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#13</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78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Nuts and bolts</a:t>
            </a:r>
          </a:p>
        </p:txBody>
      </p:sp>
      <p:sp>
        <p:nvSpPr>
          <p:cNvPr id="3" name="Content Placeholder 2"/>
          <p:cNvSpPr>
            <a:spLocks noGrp="1"/>
          </p:cNvSpPr>
          <p:nvPr>
            <p:ph idx="1"/>
          </p:nvPr>
        </p:nvSpPr>
        <p:spPr>
          <a:xfrm>
            <a:off x="1363980" y="2446020"/>
            <a:ext cx="9464040" cy="3945636"/>
          </a:xfrm>
        </p:spPr>
        <p:txBody>
          <a:bodyPr>
            <a:normAutofit/>
          </a:bodyPr>
          <a:lstStyle/>
          <a:p>
            <a:r>
              <a:rPr lang="en-US" dirty="0"/>
              <a:t>Once the plaintiff makes a “showing” of </a:t>
            </a:r>
            <a:r>
              <a:rPr lang="en-US" i="1" dirty="0"/>
              <a:t>Basic</a:t>
            </a:r>
            <a:r>
              <a:rPr lang="en-US" dirty="0"/>
              <a:t> reliance,</a:t>
            </a:r>
          </a:p>
          <a:p>
            <a:endParaRPr lang="en-US" dirty="0"/>
          </a:p>
          <a:p>
            <a:r>
              <a:rPr lang="en-US" dirty="0"/>
              <a:t>Burden shifts to the defendant to rebut the presumption</a:t>
            </a:r>
          </a:p>
          <a:p>
            <a:endParaRPr lang="en-US" dirty="0"/>
          </a:p>
          <a:p>
            <a:r>
              <a:rPr lang="en-US" dirty="0"/>
              <a:t>Defendant may rebut by showing (by a preponderance of the evidence) that the entire price decline on the relevant dates was due to something else</a:t>
            </a:r>
          </a:p>
          <a:p>
            <a:endParaRPr lang="en-US" dirty="0"/>
          </a:p>
          <a:p>
            <a:r>
              <a:rPr lang="en-US" dirty="0"/>
              <a:t>Plaintiff may also present evidence of price impact to demonstrate the shortcomings of the defendant’s rebuttal evidence, BUT THEY DON’T HAVE TO</a:t>
            </a:r>
          </a:p>
        </p:txBody>
      </p:sp>
    </p:spTree>
    <p:extLst>
      <p:ext uri="{BB962C8B-B14F-4D97-AF65-F5344CB8AC3E}">
        <p14:creationId xmlns:p14="http://schemas.microsoft.com/office/powerpoint/2010/main" val="63639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circuit</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646023" y="2897871"/>
            <a:ext cx="8899953" cy="923330"/>
          </a:xfrm>
          <a:prstGeom prst="rect">
            <a:avLst/>
          </a:prstGeom>
          <a:solidFill>
            <a:schemeClr val="accent4">
              <a:lumMod val="60000"/>
              <a:lumOff val="40000"/>
            </a:schemeClr>
          </a:solidFill>
          <a:ln>
            <a:solidFill>
              <a:schemeClr val="tx1"/>
            </a:solidFill>
          </a:ln>
        </p:spPr>
        <p:txBody>
          <a:bodyPr wrap="square">
            <a:spAutoFit/>
          </a:bodyPr>
          <a:lstStyle/>
          <a:p>
            <a:pPr marR="980" algn="just"/>
            <a:r>
              <a:rPr lang="en-US" dirty="0">
                <a:latin typeface="Times New Roman" panose="02020603050405020304" pitchFamily="18" charset="0"/>
              </a:rPr>
              <a:t>We are not blind to the widespread understanding that class certification can pressure defendants into settling large claims, meritorious or not, because of the financial risk of going to trial. </a:t>
            </a:r>
          </a:p>
        </p:txBody>
      </p:sp>
    </p:spTree>
    <p:extLst>
      <p:ext uri="{BB962C8B-B14F-4D97-AF65-F5344CB8AC3E}">
        <p14:creationId xmlns:p14="http://schemas.microsoft.com/office/powerpoint/2010/main" val="64413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the deal!</a:t>
            </a:r>
          </a:p>
        </p:txBody>
      </p:sp>
      <p:sp>
        <p:nvSpPr>
          <p:cNvPr id="3" name="Content Placeholder 2"/>
          <p:cNvSpPr>
            <a:spLocks noGrp="1"/>
          </p:cNvSpPr>
          <p:nvPr>
            <p:ph idx="1"/>
          </p:nvPr>
        </p:nvSpPr>
        <p:spPr>
          <a:xfrm>
            <a:off x="2231136" y="2638044"/>
            <a:ext cx="7729728" cy="4219956"/>
          </a:xfrm>
        </p:spPr>
        <p:txBody>
          <a:bodyPr/>
          <a:lstStyle/>
          <a:p>
            <a:r>
              <a:rPr lang="en-US" dirty="0"/>
              <a:t>Materiality/Price Impact/Loss Causation all try to get at the same thing:</a:t>
            </a:r>
          </a:p>
          <a:p>
            <a:endParaRPr lang="en-US" dirty="0"/>
          </a:p>
          <a:p>
            <a:endParaRPr lang="en-US" dirty="0"/>
          </a:p>
          <a:p>
            <a:r>
              <a:rPr lang="en-US" dirty="0"/>
              <a:t>Did positive statements inflate/maintain inflation of the share price?</a:t>
            </a:r>
          </a:p>
          <a:p>
            <a:pPr lvl="1"/>
            <a:r>
              <a:rPr lang="en-US" dirty="0"/>
              <a:t>If they didn’t, was it because the statements weren’t material? Because the stock does not trade in an efficient market?</a:t>
            </a:r>
          </a:p>
          <a:p>
            <a:pPr lvl="1"/>
            <a:endParaRPr lang="en-US" dirty="0"/>
          </a:p>
          <a:p>
            <a:r>
              <a:rPr lang="en-US" dirty="0"/>
              <a:t>Did disclosures make share price decline?</a:t>
            </a:r>
          </a:p>
          <a:p>
            <a:pPr lvl="1"/>
            <a:r>
              <a:rPr lang="en-US" dirty="0"/>
              <a:t>If they didn’t, was it because the statements weren’t material? Because the stock does not trade in an efficient market? Because something else caused the loss?</a:t>
            </a:r>
          </a:p>
        </p:txBody>
      </p:sp>
    </p:spTree>
    <p:extLst>
      <p:ext uri="{BB962C8B-B14F-4D97-AF65-F5344CB8AC3E}">
        <p14:creationId xmlns:p14="http://schemas.microsoft.com/office/powerpoint/2010/main" val="244694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Loss Causation?</a:t>
            </a:r>
          </a:p>
        </p:txBody>
      </p:sp>
      <p:sp>
        <p:nvSpPr>
          <p:cNvPr id="3" name="Content Placeholder 2"/>
          <p:cNvSpPr>
            <a:spLocks noGrp="1"/>
          </p:cNvSpPr>
          <p:nvPr>
            <p:ph idx="1"/>
          </p:nvPr>
        </p:nvSpPr>
        <p:spPr/>
        <p:txBody>
          <a:bodyPr>
            <a:normAutofit/>
          </a:bodyPr>
          <a:lstStyle/>
          <a:p>
            <a:r>
              <a:rPr lang="en-US" sz="2800" dirty="0"/>
              <a:t>The false statement/omission</a:t>
            </a:r>
          </a:p>
          <a:p>
            <a:endParaRPr lang="en-US" sz="2800" dirty="0"/>
          </a:p>
          <a:p>
            <a:r>
              <a:rPr lang="en-US" sz="2800" dirty="0"/>
              <a:t>CAUSED</a:t>
            </a:r>
          </a:p>
          <a:p>
            <a:endParaRPr lang="en-US" sz="2800" dirty="0"/>
          </a:p>
          <a:p>
            <a:r>
              <a:rPr lang="en-US" sz="2800" dirty="0"/>
              <a:t>Damages (loss)</a:t>
            </a:r>
          </a:p>
        </p:txBody>
      </p:sp>
    </p:spTree>
    <p:extLst>
      <p:ext uri="{BB962C8B-B14F-4D97-AF65-F5344CB8AC3E}">
        <p14:creationId xmlns:p14="http://schemas.microsoft.com/office/powerpoint/2010/main" val="121777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 Pharms. v. </a:t>
            </a:r>
            <a:r>
              <a:rPr lang="en-US" dirty="0" err="1"/>
              <a:t>Broudo</a:t>
            </a:r>
            <a:r>
              <a:rPr lang="en-US" dirty="0"/>
              <a:t> (U.S. 2005)</a:t>
            </a:r>
          </a:p>
        </p:txBody>
      </p:sp>
      <p:sp>
        <p:nvSpPr>
          <p:cNvPr id="3" name="Content Placeholder 2"/>
          <p:cNvSpPr>
            <a:spLocks noGrp="1"/>
          </p:cNvSpPr>
          <p:nvPr>
            <p:ph idx="1"/>
          </p:nvPr>
        </p:nvSpPr>
        <p:spPr>
          <a:xfrm>
            <a:off x="486346" y="2828544"/>
            <a:ext cx="11219307" cy="3101983"/>
          </a:xfrm>
        </p:spPr>
        <p:txBody>
          <a:bodyPr>
            <a:noAutofit/>
          </a:bodyPr>
          <a:lstStyle/>
          <a:p>
            <a:r>
              <a:rPr lang="en-US" sz="3600" dirty="0"/>
              <a:t>What does Plaintiff have to prove?</a:t>
            </a:r>
          </a:p>
          <a:p>
            <a:endParaRPr lang="en-US" sz="3600" dirty="0"/>
          </a:p>
          <a:p>
            <a:endParaRPr lang="en-US" sz="3600" dirty="0"/>
          </a:p>
          <a:p>
            <a:r>
              <a:rPr lang="en-US" sz="3600" dirty="0"/>
              <a:t>This case is about (1) pleading particularity and (2) what it means to “cause” a loss</a:t>
            </a:r>
          </a:p>
        </p:txBody>
      </p:sp>
    </p:spTree>
    <p:extLst>
      <p:ext uri="{BB962C8B-B14F-4D97-AF65-F5344CB8AC3E}">
        <p14:creationId xmlns:p14="http://schemas.microsoft.com/office/powerpoint/2010/main" val="418618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Ninth circuit</a:t>
            </a:r>
          </a:p>
        </p:txBody>
      </p:sp>
      <p:sp>
        <p:nvSpPr>
          <p:cNvPr id="3" name="Content Placeholder 2"/>
          <p:cNvSpPr>
            <a:spLocks noGrp="1"/>
          </p:cNvSpPr>
          <p:nvPr>
            <p:ph idx="1"/>
          </p:nvPr>
        </p:nvSpPr>
        <p:spPr/>
        <p:txBody>
          <a:bodyPr>
            <a:normAutofit/>
          </a:bodyPr>
          <a:lstStyle/>
          <a:p>
            <a:r>
              <a:rPr lang="en-US" sz="2800" dirty="0"/>
              <a:t>“Plaintiffs establish loss causation if they have shown that the price on the date of purchase was inflated because of the misrepresentation.”</a:t>
            </a:r>
          </a:p>
          <a:p>
            <a:endParaRPr lang="en-US" sz="2800" dirty="0"/>
          </a:p>
          <a:p>
            <a:r>
              <a:rPr lang="en-US" sz="2800" dirty="0"/>
              <a:t>“The injury occurs at the time of the transaction”</a:t>
            </a:r>
          </a:p>
        </p:txBody>
      </p:sp>
    </p:spTree>
    <p:extLst>
      <p:ext uri="{BB962C8B-B14F-4D97-AF65-F5344CB8AC3E}">
        <p14:creationId xmlns:p14="http://schemas.microsoft.com/office/powerpoint/2010/main" val="393950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scotus</a:t>
            </a:r>
            <a:endParaRPr lang="en-US" dirty="0"/>
          </a:p>
        </p:txBody>
      </p:sp>
      <p:sp>
        <p:nvSpPr>
          <p:cNvPr id="3" name="Content Placeholder 2"/>
          <p:cNvSpPr>
            <a:spLocks noGrp="1"/>
          </p:cNvSpPr>
          <p:nvPr>
            <p:ph idx="1"/>
          </p:nvPr>
        </p:nvSpPr>
        <p:spPr/>
        <p:txBody>
          <a:bodyPr>
            <a:noAutofit/>
          </a:bodyPr>
          <a:lstStyle/>
          <a:p>
            <a:r>
              <a:rPr lang="en-US" sz="2400" dirty="0"/>
              <a:t>At time of purchase at inflated price, no injury</a:t>
            </a:r>
          </a:p>
          <a:p>
            <a:pPr lvl="1"/>
            <a:r>
              <a:rPr lang="en-US" sz="2400" dirty="0"/>
              <a:t>The shares are worth the inflated price, can be instantly resold</a:t>
            </a:r>
          </a:p>
          <a:p>
            <a:pPr lvl="1"/>
            <a:endParaRPr lang="en-US" sz="2400" dirty="0"/>
          </a:p>
          <a:p>
            <a:pPr lvl="1"/>
            <a:endParaRPr lang="en-US" sz="2400" dirty="0"/>
          </a:p>
          <a:p>
            <a:r>
              <a:rPr lang="en-US" sz="2400" dirty="0"/>
              <a:t>Complaint was adequately allege that the share price fell significantly after the truth became known</a:t>
            </a:r>
          </a:p>
        </p:txBody>
      </p:sp>
    </p:spTree>
    <p:extLst>
      <p:ext uri="{BB962C8B-B14F-4D97-AF65-F5344CB8AC3E}">
        <p14:creationId xmlns:p14="http://schemas.microsoft.com/office/powerpoint/2010/main" val="235577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views</a:t>
            </a:r>
          </a:p>
        </p:txBody>
      </p:sp>
      <p:sp>
        <p:nvSpPr>
          <p:cNvPr id="5" name="Content Placeholder 4"/>
          <p:cNvSpPr>
            <a:spLocks noGrp="1"/>
          </p:cNvSpPr>
          <p:nvPr>
            <p:ph sz="half" idx="1"/>
          </p:nvPr>
        </p:nvSpPr>
        <p:spPr/>
        <p:txBody>
          <a:bodyPr>
            <a:normAutofit/>
          </a:bodyPr>
          <a:lstStyle/>
          <a:p>
            <a:r>
              <a:rPr lang="en-US" sz="2000" dirty="0"/>
              <a:t>Artificially inflated price due to fraud will invariably decline as the truth is revealed</a:t>
            </a:r>
          </a:p>
          <a:p>
            <a:endParaRPr lang="en-US" sz="2000" dirty="0"/>
          </a:p>
          <a:p>
            <a:r>
              <a:rPr lang="en-US" sz="2000" dirty="0"/>
              <a:t>Truth may be revealed slowly over time, and not all at once</a:t>
            </a:r>
          </a:p>
        </p:txBody>
      </p:sp>
      <p:sp>
        <p:nvSpPr>
          <p:cNvPr id="6" name="Content Placeholder 5"/>
          <p:cNvSpPr>
            <a:spLocks noGrp="1"/>
          </p:cNvSpPr>
          <p:nvPr>
            <p:ph sz="half" idx="2"/>
          </p:nvPr>
        </p:nvSpPr>
        <p:spPr/>
        <p:txBody>
          <a:bodyPr>
            <a:normAutofit/>
          </a:bodyPr>
          <a:lstStyle/>
          <a:p>
            <a:r>
              <a:rPr lang="en-US" sz="2000" dirty="0"/>
              <a:t>Purchasing at an artificially inflated price due to fraud does not cause the injury</a:t>
            </a:r>
          </a:p>
          <a:p>
            <a:endParaRPr lang="en-US" sz="2000" dirty="0"/>
          </a:p>
          <a:p>
            <a:r>
              <a:rPr lang="en-US" sz="2000" dirty="0"/>
              <a:t>The revelation of the fraud and decline in price causes the injury</a:t>
            </a:r>
          </a:p>
        </p:txBody>
      </p:sp>
    </p:spTree>
    <p:extLst>
      <p:ext uri="{BB962C8B-B14F-4D97-AF65-F5344CB8AC3E}">
        <p14:creationId xmlns:p14="http://schemas.microsoft.com/office/powerpoint/2010/main" val="220079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views</a:t>
            </a:r>
          </a:p>
        </p:txBody>
      </p:sp>
      <p:sp>
        <p:nvSpPr>
          <p:cNvPr id="5" name="Content Placeholder 4"/>
          <p:cNvSpPr>
            <a:spLocks noGrp="1"/>
          </p:cNvSpPr>
          <p:nvPr>
            <p:ph sz="half" idx="1"/>
          </p:nvPr>
        </p:nvSpPr>
        <p:spPr/>
        <p:txBody>
          <a:bodyPr>
            <a:normAutofit/>
          </a:bodyPr>
          <a:lstStyle/>
          <a:p>
            <a:r>
              <a:rPr lang="en-US" sz="2000" dirty="0"/>
              <a:t>Artificially inflated price due to fraud will invariably decline as the truth is revealed</a:t>
            </a:r>
          </a:p>
          <a:p>
            <a:endParaRPr lang="en-US" sz="2000" dirty="0"/>
          </a:p>
          <a:p>
            <a:r>
              <a:rPr lang="en-US" sz="2000" dirty="0"/>
              <a:t>Truth may be revealed slowly over time, and not all at once</a:t>
            </a:r>
          </a:p>
        </p:txBody>
      </p:sp>
      <p:sp>
        <p:nvSpPr>
          <p:cNvPr id="6" name="Content Placeholder 5"/>
          <p:cNvSpPr>
            <a:spLocks noGrp="1"/>
          </p:cNvSpPr>
          <p:nvPr>
            <p:ph sz="half" idx="2"/>
          </p:nvPr>
        </p:nvSpPr>
        <p:spPr/>
        <p:txBody>
          <a:bodyPr>
            <a:normAutofit/>
          </a:bodyPr>
          <a:lstStyle/>
          <a:p>
            <a:r>
              <a:rPr lang="en-US" sz="2000" dirty="0"/>
              <a:t>Purchasing at an artificially inflated price due to fraud does not cause the injury</a:t>
            </a:r>
          </a:p>
          <a:p>
            <a:endParaRPr lang="en-US" sz="2000" dirty="0"/>
          </a:p>
          <a:p>
            <a:r>
              <a:rPr lang="en-US" sz="2000" dirty="0"/>
              <a:t>The revelation of the fraud and decline in price causes the injury</a:t>
            </a:r>
          </a:p>
        </p:txBody>
      </p:sp>
      <p:sp>
        <p:nvSpPr>
          <p:cNvPr id="7" name="TextBox 6"/>
          <p:cNvSpPr txBox="1"/>
          <p:nvPr/>
        </p:nvSpPr>
        <p:spPr>
          <a:xfrm rot="1774641">
            <a:off x="865872" y="3200400"/>
            <a:ext cx="5091683" cy="923330"/>
          </a:xfrm>
          <a:prstGeom prst="rect">
            <a:avLst/>
          </a:prstGeom>
          <a:noFill/>
          <a:ln>
            <a:solidFill>
              <a:schemeClr val="tx1"/>
            </a:solidFill>
          </a:ln>
        </p:spPr>
        <p:txBody>
          <a:bodyPr wrap="square" rtlCol="0">
            <a:spAutoFit/>
          </a:bodyPr>
          <a:lstStyle/>
          <a:p>
            <a:pPr algn="ctr"/>
            <a:r>
              <a:rPr lang="en-US" sz="5400" dirty="0">
                <a:latin typeface="Engravers MT" panose="02090707080505020304" pitchFamily="18" charset="0"/>
              </a:rPr>
              <a:t>losers</a:t>
            </a:r>
          </a:p>
        </p:txBody>
      </p:sp>
    </p:spTree>
    <p:extLst>
      <p:ext uri="{BB962C8B-B14F-4D97-AF65-F5344CB8AC3E}">
        <p14:creationId xmlns:p14="http://schemas.microsoft.com/office/powerpoint/2010/main" val="385747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6600"/>
            <a:ext cx="7729728" cy="1188720"/>
          </a:xfrm>
        </p:spPr>
        <p:txBody>
          <a:bodyPr/>
          <a:lstStyle/>
          <a:p>
            <a:r>
              <a:rPr lang="en-US" dirty="0"/>
              <a:t>When is the injury?</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568582" y="3421857"/>
            <a:ext cx="4285102" cy="2318170"/>
          </a:xfrm>
          <a:prstGeom prst="rect">
            <a:avLst/>
          </a:prstGeom>
        </p:spPr>
      </p:pic>
      <p:pic>
        <p:nvPicPr>
          <p:cNvPr id="6" name="Picture 5"/>
          <p:cNvPicPr>
            <a:picLocks noChangeAspect="1"/>
          </p:cNvPicPr>
          <p:nvPr/>
        </p:nvPicPr>
        <p:blipFill>
          <a:blip r:embed="rId3"/>
          <a:stretch>
            <a:fillRect/>
          </a:stretch>
        </p:blipFill>
        <p:spPr>
          <a:xfrm>
            <a:off x="6338315" y="2768587"/>
            <a:ext cx="4270247" cy="2948795"/>
          </a:xfrm>
          <a:prstGeom prst="rect">
            <a:avLst/>
          </a:prstGeom>
        </p:spPr>
      </p:pic>
      <p:sp>
        <p:nvSpPr>
          <p:cNvPr id="7" name="TextBox 6"/>
          <p:cNvSpPr txBox="1"/>
          <p:nvPr/>
        </p:nvSpPr>
        <p:spPr>
          <a:xfrm>
            <a:off x="1447427" y="1896236"/>
            <a:ext cx="4540739" cy="369332"/>
          </a:xfrm>
          <a:prstGeom prst="rect">
            <a:avLst/>
          </a:prstGeom>
          <a:noFill/>
        </p:spPr>
        <p:txBody>
          <a:bodyPr wrap="square" rtlCol="0">
            <a:spAutoFit/>
          </a:bodyPr>
          <a:lstStyle/>
          <a:p>
            <a:r>
              <a:rPr lang="en-US" dirty="0"/>
              <a:t>When you purchase at the inflated price?</a:t>
            </a:r>
          </a:p>
        </p:txBody>
      </p:sp>
      <p:sp>
        <p:nvSpPr>
          <p:cNvPr id="11" name="TextBox 10"/>
          <p:cNvSpPr txBox="1"/>
          <p:nvPr/>
        </p:nvSpPr>
        <p:spPr>
          <a:xfrm>
            <a:off x="6203068" y="1896236"/>
            <a:ext cx="4540739" cy="369332"/>
          </a:xfrm>
          <a:prstGeom prst="rect">
            <a:avLst/>
          </a:prstGeom>
          <a:noFill/>
        </p:spPr>
        <p:txBody>
          <a:bodyPr wrap="square" rtlCol="0">
            <a:spAutoFit/>
          </a:bodyPr>
          <a:lstStyle/>
          <a:p>
            <a:r>
              <a:rPr lang="en-US" dirty="0"/>
              <a:t>When you sell at the lower, accurate price?</a:t>
            </a:r>
          </a:p>
        </p:txBody>
      </p:sp>
    </p:spTree>
    <p:extLst>
      <p:ext uri="{BB962C8B-B14F-4D97-AF65-F5344CB8AC3E}">
        <p14:creationId xmlns:p14="http://schemas.microsoft.com/office/powerpoint/2010/main" val="48226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49303"/>
            <a:ext cx="7729728" cy="1188720"/>
          </a:xfrm>
        </p:spPr>
        <p:txBody>
          <a:bodyPr/>
          <a:lstStyle/>
          <a:p>
            <a:r>
              <a:rPr lang="en-US" dirty="0"/>
              <a:t>Rule 10b-5</a:t>
            </a:r>
          </a:p>
        </p:txBody>
      </p:sp>
      <p:sp>
        <p:nvSpPr>
          <p:cNvPr id="3" name="Content Placeholder 2"/>
          <p:cNvSpPr>
            <a:spLocks noGrp="1"/>
          </p:cNvSpPr>
          <p:nvPr>
            <p:ph idx="1"/>
          </p:nvPr>
        </p:nvSpPr>
        <p:spPr>
          <a:xfrm>
            <a:off x="1158240" y="2068208"/>
            <a:ext cx="9875520" cy="3744972"/>
          </a:xfrm>
        </p:spPr>
        <p:txBody>
          <a:bodyPr>
            <a:noAutofit/>
          </a:bodyPr>
          <a:lstStyle/>
          <a:p>
            <a:r>
              <a:rPr lang="en-US" sz="2400" dirty="0"/>
              <a:t>It shall be unlawful for any person. . . .</a:t>
            </a:r>
          </a:p>
          <a:p>
            <a:r>
              <a:rPr lang="en-US" sz="2400" dirty="0"/>
              <a:t>A.  To employ any device, scheme, or artifice to defraud</a:t>
            </a:r>
          </a:p>
          <a:p>
            <a:r>
              <a:rPr lang="en-US" sz="2400" dirty="0"/>
              <a:t>B.  </a:t>
            </a:r>
            <a:r>
              <a:rPr lang="en-US" sz="2400" b="1" dirty="0">
                <a:solidFill>
                  <a:srgbClr val="C00000"/>
                </a:solidFill>
              </a:rPr>
              <a:t>To make any untrue statement of a material fact or to omit to state a material fact necessary in order to make the statements made, in the light of the circumstances under which they were made, not misleading</a:t>
            </a:r>
            <a:r>
              <a:rPr lang="en-US" sz="2400" dirty="0"/>
              <a:t>, or</a:t>
            </a:r>
          </a:p>
          <a:p>
            <a:r>
              <a:rPr lang="en-US" sz="2400" dirty="0"/>
              <a:t>C.  To engage in any act, practice, or course of business which operates or would operate as a fraud or deceit upon any person,</a:t>
            </a:r>
          </a:p>
          <a:p>
            <a:endParaRPr lang="en-US" sz="2400" dirty="0"/>
          </a:p>
          <a:p>
            <a:r>
              <a:rPr lang="en-US" sz="2400" b="1" dirty="0">
                <a:solidFill>
                  <a:srgbClr val="C00000"/>
                </a:solidFill>
              </a:rPr>
              <a:t>In connection with the purchase or sale of any security.</a:t>
            </a:r>
          </a:p>
        </p:txBody>
      </p:sp>
    </p:spTree>
    <p:extLst>
      <p:ext uri="{BB962C8B-B14F-4D97-AF65-F5344CB8AC3E}">
        <p14:creationId xmlns:p14="http://schemas.microsoft.com/office/powerpoint/2010/main" val="218655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Mineworkers’ Pension Scheme v. First Solar Inc.</a:t>
            </a:r>
          </a:p>
        </p:txBody>
      </p:sp>
      <p:sp>
        <p:nvSpPr>
          <p:cNvPr id="6" name="Content Placeholder 5"/>
          <p:cNvSpPr>
            <a:spLocks noGrp="1"/>
          </p:cNvSpPr>
          <p:nvPr>
            <p:ph idx="1"/>
          </p:nvPr>
        </p:nvSpPr>
        <p:spPr/>
        <p:txBody>
          <a:bodyPr>
            <a:normAutofit fontScale="92500" lnSpcReduction="10000"/>
          </a:bodyPr>
          <a:lstStyle/>
          <a:p>
            <a:r>
              <a:rPr lang="en-US" sz="2800" dirty="0"/>
              <a:t>What is the test for causation?</a:t>
            </a:r>
          </a:p>
          <a:p>
            <a:endParaRPr lang="en-US" sz="2800" dirty="0"/>
          </a:p>
          <a:p>
            <a:r>
              <a:rPr lang="en-US" sz="2800" dirty="0"/>
              <a:t>What’s the difference between a link between </a:t>
            </a:r>
          </a:p>
          <a:p>
            <a:r>
              <a:rPr lang="en-US" sz="2800" dirty="0"/>
              <a:t>the revealed misrepresentation of facts and the loss</a:t>
            </a:r>
          </a:p>
          <a:p>
            <a:r>
              <a:rPr lang="en-US" sz="2800" dirty="0"/>
              <a:t>And</a:t>
            </a:r>
          </a:p>
          <a:p>
            <a:r>
              <a:rPr lang="en-US" sz="2800" dirty="0"/>
              <a:t>The revealed fraud and the loss?</a:t>
            </a:r>
          </a:p>
          <a:p>
            <a:endParaRPr lang="en-US" dirty="0"/>
          </a:p>
          <a:p>
            <a:pPr marL="0" indent="0">
              <a:buNone/>
            </a:pPr>
            <a:endParaRPr lang="en-US" dirty="0"/>
          </a:p>
        </p:txBody>
      </p:sp>
    </p:spTree>
    <p:extLst>
      <p:ext uri="{BB962C8B-B14F-4D97-AF65-F5344CB8AC3E}">
        <p14:creationId xmlns:p14="http://schemas.microsoft.com/office/powerpoint/2010/main" val="116280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a:t>
            </a:r>
          </a:p>
        </p:txBody>
      </p:sp>
      <p:sp>
        <p:nvSpPr>
          <p:cNvPr id="5" name="Content Placeholder 4"/>
          <p:cNvSpPr>
            <a:spLocks noGrp="1"/>
          </p:cNvSpPr>
          <p:nvPr>
            <p:ph sz="half" idx="1"/>
          </p:nvPr>
        </p:nvSpPr>
        <p:spPr/>
        <p:txBody>
          <a:bodyPr/>
          <a:lstStyle/>
          <a:p>
            <a:r>
              <a:rPr lang="en-US" dirty="0"/>
              <a:t>Defendant lies: our profits are going to be great next year!</a:t>
            </a:r>
          </a:p>
          <a:p>
            <a:endParaRPr lang="en-US" dirty="0"/>
          </a:p>
          <a:p>
            <a:endParaRPr lang="en-US" dirty="0"/>
          </a:p>
          <a:p>
            <a:r>
              <a:rPr lang="en-US" dirty="0"/>
              <a:t>Next year: Profits are way down, causing share price decline</a:t>
            </a:r>
          </a:p>
        </p:txBody>
      </p:sp>
      <p:sp>
        <p:nvSpPr>
          <p:cNvPr id="6" name="Content Placeholder 5"/>
          <p:cNvSpPr>
            <a:spLocks noGrp="1"/>
          </p:cNvSpPr>
          <p:nvPr>
            <p:ph sz="half" idx="2"/>
          </p:nvPr>
        </p:nvSpPr>
        <p:spPr/>
        <p:txBody>
          <a:bodyPr/>
          <a:lstStyle/>
          <a:p>
            <a:r>
              <a:rPr lang="en-US" dirty="0"/>
              <a:t>Defendant lies: our profits are going to be great next year! (knows that they will have to replace a lot of defective product, reducing profits)</a:t>
            </a:r>
          </a:p>
          <a:p>
            <a:endParaRPr lang="en-US" dirty="0"/>
          </a:p>
          <a:p>
            <a:r>
              <a:rPr lang="en-US" dirty="0"/>
              <a:t>Next year: Manufacturing defect revealed, causing share price decline</a:t>
            </a:r>
          </a:p>
        </p:txBody>
      </p:sp>
    </p:spTree>
    <p:extLst>
      <p:ext uri="{BB962C8B-B14F-4D97-AF65-F5344CB8AC3E}">
        <p14:creationId xmlns:p14="http://schemas.microsoft.com/office/powerpoint/2010/main" val="142570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a:t>
            </a:r>
          </a:p>
        </p:txBody>
      </p:sp>
      <p:sp>
        <p:nvSpPr>
          <p:cNvPr id="5" name="Content Placeholder 4"/>
          <p:cNvSpPr>
            <a:spLocks noGrp="1"/>
          </p:cNvSpPr>
          <p:nvPr>
            <p:ph sz="half" idx="1"/>
          </p:nvPr>
        </p:nvSpPr>
        <p:spPr/>
        <p:txBody>
          <a:bodyPr/>
          <a:lstStyle/>
          <a:p>
            <a:r>
              <a:rPr lang="en-US" dirty="0"/>
              <a:t>Defendant lies: our profits are going to be great next year!</a:t>
            </a:r>
          </a:p>
          <a:p>
            <a:endParaRPr lang="en-US" dirty="0"/>
          </a:p>
          <a:p>
            <a:endParaRPr lang="en-US" dirty="0"/>
          </a:p>
          <a:p>
            <a:r>
              <a:rPr lang="en-US" dirty="0"/>
              <a:t>Next year: Profits are way down</a:t>
            </a:r>
          </a:p>
        </p:txBody>
      </p:sp>
      <p:sp>
        <p:nvSpPr>
          <p:cNvPr id="6" name="Content Placeholder 5"/>
          <p:cNvSpPr>
            <a:spLocks noGrp="1"/>
          </p:cNvSpPr>
          <p:nvPr>
            <p:ph sz="half" idx="2"/>
          </p:nvPr>
        </p:nvSpPr>
        <p:spPr/>
        <p:txBody>
          <a:bodyPr/>
          <a:lstStyle/>
          <a:p>
            <a:r>
              <a:rPr lang="en-US" dirty="0"/>
              <a:t>Defendant lies: our profits are going to be great next year! (knows that they will have to replace a lot of defective product, reducing profits)</a:t>
            </a:r>
          </a:p>
          <a:p>
            <a:endParaRPr lang="en-US" dirty="0"/>
          </a:p>
          <a:p>
            <a:r>
              <a:rPr lang="en-US" dirty="0"/>
              <a:t>Next year: Revealed that defendants knew they had to replace a lot of defective product, </a:t>
            </a:r>
            <a:r>
              <a:rPr lang="en-US"/>
              <a:t>reducing profits</a:t>
            </a:r>
          </a:p>
        </p:txBody>
      </p:sp>
      <p:sp>
        <p:nvSpPr>
          <p:cNvPr id="2" name="TextBox 1"/>
          <p:cNvSpPr txBox="1"/>
          <p:nvPr/>
        </p:nvSpPr>
        <p:spPr>
          <a:xfrm rot="1339524">
            <a:off x="1352062" y="3251198"/>
            <a:ext cx="4353169" cy="646331"/>
          </a:xfrm>
          <a:prstGeom prst="rect">
            <a:avLst/>
          </a:prstGeom>
          <a:solidFill>
            <a:srgbClr val="FFFF00">
              <a:alpha val="36078"/>
            </a:srgbClr>
          </a:solidFill>
          <a:ln>
            <a:solidFill>
              <a:schemeClr val="tx1"/>
            </a:solidFill>
          </a:ln>
        </p:spPr>
        <p:txBody>
          <a:bodyPr wrap="square" rtlCol="0">
            <a:spAutoFit/>
          </a:bodyPr>
          <a:lstStyle/>
          <a:p>
            <a:pPr algn="ctr"/>
            <a:r>
              <a:rPr lang="en-US" sz="3600" dirty="0">
                <a:latin typeface="Engravers MT" panose="02090707080505020304" pitchFamily="18" charset="0"/>
              </a:rPr>
              <a:t>sufficient</a:t>
            </a:r>
          </a:p>
        </p:txBody>
      </p:sp>
      <p:sp>
        <p:nvSpPr>
          <p:cNvPr id="7" name="TextBox 6"/>
          <p:cNvSpPr txBox="1"/>
          <p:nvPr/>
        </p:nvSpPr>
        <p:spPr>
          <a:xfrm rot="1339524">
            <a:off x="6295786" y="3174998"/>
            <a:ext cx="4353169" cy="646331"/>
          </a:xfrm>
          <a:prstGeom prst="rect">
            <a:avLst/>
          </a:prstGeom>
          <a:solidFill>
            <a:srgbClr val="FFFF00">
              <a:alpha val="36078"/>
            </a:srgbClr>
          </a:solidFill>
          <a:ln>
            <a:solidFill>
              <a:schemeClr val="tx1"/>
            </a:solidFill>
          </a:ln>
        </p:spPr>
        <p:txBody>
          <a:bodyPr wrap="square" rtlCol="0">
            <a:spAutoFit/>
          </a:bodyPr>
          <a:lstStyle/>
          <a:p>
            <a:pPr algn="ctr"/>
            <a:r>
              <a:rPr lang="en-US" sz="3600" dirty="0">
                <a:latin typeface="Engravers MT" panose="02090707080505020304" pitchFamily="18" charset="0"/>
              </a:rPr>
              <a:t>sufficient</a:t>
            </a:r>
          </a:p>
        </p:txBody>
      </p:sp>
    </p:spTree>
    <p:extLst>
      <p:ext uri="{BB962C8B-B14F-4D97-AF65-F5344CB8AC3E}">
        <p14:creationId xmlns:p14="http://schemas.microsoft.com/office/powerpoint/2010/main" val="144310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10b-5 defendants?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347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We Sue?</a:t>
            </a:r>
          </a:p>
        </p:txBody>
      </p:sp>
      <p:sp>
        <p:nvSpPr>
          <p:cNvPr id="3" name="Content Placeholder 2"/>
          <p:cNvSpPr>
            <a:spLocks noGrp="1"/>
          </p:cNvSpPr>
          <p:nvPr>
            <p:ph idx="1"/>
          </p:nvPr>
        </p:nvSpPr>
        <p:spPr>
          <a:xfrm>
            <a:off x="1274384" y="2638044"/>
            <a:ext cx="9679365" cy="3829431"/>
          </a:xfrm>
        </p:spPr>
        <p:txBody>
          <a:bodyPr>
            <a:noAutofit/>
          </a:bodyPr>
          <a:lstStyle/>
          <a:p>
            <a:r>
              <a:rPr lang="en-US" sz="2400" dirty="0"/>
              <a:t>Central Bank of Denver v. First Interstate Bank of Denver (U.S. 1994)</a:t>
            </a:r>
          </a:p>
          <a:p>
            <a:pPr lvl="1"/>
            <a:r>
              <a:rPr lang="en-US" sz="2400" dirty="0"/>
              <a:t>Pre-PSLRA, but PSLRA did not reinstate aiding/abetting</a:t>
            </a:r>
          </a:p>
          <a:p>
            <a:pPr lvl="1"/>
            <a:endParaRPr lang="en-US" sz="2400" dirty="0"/>
          </a:p>
          <a:p>
            <a:pPr lvl="1"/>
            <a:r>
              <a:rPr lang="en-US" sz="2400" dirty="0"/>
              <a:t>No 10b-5 aiding and abetting liability for private litigation – must be </a:t>
            </a:r>
            <a:r>
              <a:rPr lang="en-US" sz="2400" dirty="0">
                <a:solidFill>
                  <a:srgbClr val="C00000"/>
                </a:solidFill>
              </a:rPr>
              <a:t>primary actor</a:t>
            </a:r>
          </a:p>
          <a:p>
            <a:pPr lvl="1"/>
            <a:endParaRPr lang="en-US" sz="2400" dirty="0"/>
          </a:p>
          <a:p>
            <a:pPr lvl="1"/>
            <a:r>
              <a:rPr lang="en-US" sz="2400" dirty="0"/>
              <a:t>PSLRA specifies that SEC may prosecute aiding and abetting</a:t>
            </a:r>
          </a:p>
        </p:txBody>
      </p:sp>
    </p:spTree>
    <p:extLst>
      <p:ext uri="{BB962C8B-B14F-4D97-AF65-F5344CB8AC3E}">
        <p14:creationId xmlns:p14="http://schemas.microsoft.com/office/powerpoint/2010/main" val="4745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1026" name="Picture 2" descr="Gorilla robbers | Sing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7800"/>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41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543050" y="31799"/>
            <a:ext cx="9258300" cy="6908116"/>
          </a:xfrm>
          <a:prstGeom prst="rect">
            <a:avLst/>
          </a:prstGeom>
        </p:spPr>
      </p:pic>
    </p:spTree>
    <p:extLst>
      <p:ext uri="{BB962C8B-B14F-4D97-AF65-F5344CB8AC3E}">
        <p14:creationId xmlns:p14="http://schemas.microsoft.com/office/powerpoint/2010/main" val="277929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imgflip.com/3vqd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617537"/>
            <a:ext cx="476250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0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90" y="253492"/>
            <a:ext cx="11108020" cy="1188720"/>
          </a:xfrm>
        </p:spPr>
        <p:txBody>
          <a:bodyPr>
            <a:normAutofit/>
          </a:bodyPr>
          <a:lstStyle/>
          <a:p>
            <a:r>
              <a:rPr lang="en-US" dirty="0"/>
              <a:t>Stoneridge Inv. </a:t>
            </a:r>
            <a:r>
              <a:rPr lang="en-US" dirty="0" err="1"/>
              <a:t>P’ners</a:t>
            </a:r>
            <a:r>
              <a:rPr lang="en-US" dirty="0"/>
              <a:t>, LLC v. Scientific-Atlanta, Inc. (U.S. 2008)</a:t>
            </a:r>
          </a:p>
        </p:txBody>
      </p:sp>
      <p:sp>
        <p:nvSpPr>
          <p:cNvPr id="3" name="Content Placeholder 2"/>
          <p:cNvSpPr>
            <a:spLocks noGrp="1"/>
          </p:cNvSpPr>
          <p:nvPr>
            <p:ph idx="1"/>
          </p:nvPr>
        </p:nvSpPr>
        <p:spPr>
          <a:xfrm>
            <a:off x="1246801" y="2048934"/>
            <a:ext cx="9698397" cy="3885827"/>
          </a:xfrm>
        </p:spPr>
        <p:txBody>
          <a:bodyPr>
            <a:normAutofit/>
          </a:bodyPr>
          <a:lstStyle/>
          <a:p>
            <a:r>
              <a:rPr lang="en-US" sz="3200" dirty="0"/>
              <a:t>Charter has contracts with</a:t>
            </a:r>
          </a:p>
          <a:p>
            <a:pPr lvl="1"/>
            <a:r>
              <a:rPr lang="en-US" sz="3200" dirty="0"/>
              <a:t>Motorola</a:t>
            </a:r>
          </a:p>
          <a:p>
            <a:pPr lvl="1"/>
            <a:r>
              <a:rPr lang="en-US" sz="3200" dirty="0"/>
              <a:t>Scientific-Atlanta</a:t>
            </a:r>
          </a:p>
          <a:p>
            <a:pPr lvl="1"/>
            <a:endParaRPr lang="en-US" sz="3200" dirty="0"/>
          </a:p>
          <a:p>
            <a:r>
              <a:rPr lang="en-US" sz="3200" dirty="0"/>
              <a:t>“Wash Sales”</a:t>
            </a:r>
          </a:p>
        </p:txBody>
      </p:sp>
    </p:spTree>
    <p:extLst>
      <p:ext uri="{BB962C8B-B14F-4D97-AF65-F5344CB8AC3E}">
        <p14:creationId xmlns:p14="http://schemas.microsoft.com/office/powerpoint/2010/main" val="320198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236" y="208234"/>
            <a:ext cx="7729728" cy="1188720"/>
          </a:xfrm>
        </p:spPr>
        <p:txBody>
          <a:bodyPr/>
          <a:lstStyle/>
          <a:p>
            <a:r>
              <a:rPr lang="en-US" dirty="0"/>
              <a:t>“wash sale”</a:t>
            </a:r>
          </a:p>
        </p:txBody>
      </p:sp>
      <p:sp>
        <p:nvSpPr>
          <p:cNvPr id="4" name="Oval 3"/>
          <p:cNvSpPr/>
          <p:nvPr/>
        </p:nvSpPr>
        <p:spPr>
          <a:xfrm>
            <a:off x="3276600" y="2362200"/>
            <a:ext cx="1981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2895600"/>
            <a:ext cx="1524000" cy="369332"/>
          </a:xfrm>
          <a:prstGeom prst="rect">
            <a:avLst/>
          </a:prstGeom>
          <a:noFill/>
        </p:spPr>
        <p:txBody>
          <a:bodyPr wrap="square" rtlCol="0">
            <a:spAutoFit/>
          </a:bodyPr>
          <a:lstStyle/>
          <a:p>
            <a:pPr algn="ctr"/>
            <a:r>
              <a:rPr lang="en-US" dirty="0"/>
              <a:t>Charter</a:t>
            </a:r>
          </a:p>
        </p:txBody>
      </p:sp>
      <p:sp>
        <p:nvSpPr>
          <p:cNvPr id="6" name="Oval 5"/>
          <p:cNvSpPr/>
          <p:nvPr/>
        </p:nvSpPr>
        <p:spPr>
          <a:xfrm>
            <a:off x="7467600" y="2286000"/>
            <a:ext cx="914400" cy="914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3801" y="3352801"/>
            <a:ext cx="932769" cy="93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0" y="2590800"/>
            <a:ext cx="609600" cy="369332"/>
          </a:xfrm>
          <a:prstGeom prst="rect">
            <a:avLst/>
          </a:prstGeom>
          <a:noFill/>
        </p:spPr>
        <p:txBody>
          <a:bodyPr wrap="square" rtlCol="0">
            <a:spAutoFit/>
          </a:bodyPr>
          <a:lstStyle/>
          <a:p>
            <a:r>
              <a:rPr lang="en-US" dirty="0"/>
              <a:t>Mot</a:t>
            </a:r>
          </a:p>
        </p:txBody>
      </p:sp>
      <p:sp>
        <p:nvSpPr>
          <p:cNvPr id="8" name="TextBox 7"/>
          <p:cNvSpPr txBox="1"/>
          <p:nvPr/>
        </p:nvSpPr>
        <p:spPr>
          <a:xfrm>
            <a:off x="7696200" y="3581400"/>
            <a:ext cx="685800" cy="369332"/>
          </a:xfrm>
          <a:prstGeom prst="rect">
            <a:avLst/>
          </a:prstGeom>
          <a:noFill/>
        </p:spPr>
        <p:txBody>
          <a:bodyPr wrap="square" rtlCol="0">
            <a:spAutoFit/>
          </a:bodyPr>
          <a:lstStyle/>
          <a:p>
            <a:r>
              <a:rPr lang="en-US" dirty="0"/>
              <a:t>S-A</a:t>
            </a:r>
          </a:p>
        </p:txBody>
      </p:sp>
      <p:cxnSp>
        <p:nvCxnSpPr>
          <p:cNvPr id="10" name="Straight Arrow Connector 9"/>
          <p:cNvCxnSpPr/>
          <p:nvPr/>
        </p:nvCxnSpPr>
        <p:spPr>
          <a:xfrm>
            <a:off x="4724400" y="2362200"/>
            <a:ext cx="2819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3944144"/>
            <a:ext cx="29210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05400" y="1992868"/>
            <a:ext cx="1828800" cy="369332"/>
          </a:xfrm>
          <a:prstGeom prst="rect">
            <a:avLst/>
          </a:prstGeom>
          <a:noFill/>
        </p:spPr>
        <p:txBody>
          <a:bodyPr wrap="square" rtlCol="0">
            <a:spAutoFit/>
          </a:bodyPr>
          <a:lstStyle/>
          <a:p>
            <a:r>
              <a:rPr lang="en-US" dirty="0"/>
              <a:t>Price + $20</a:t>
            </a:r>
          </a:p>
        </p:txBody>
      </p:sp>
      <p:cxnSp>
        <p:nvCxnSpPr>
          <p:cNvPr id="13" name="Straight Arrow Connector 12"/>
          <p:cNvCxnSpPr/>
          <p:nvPr/>
        </p:nvCxnSpPr>
        <p:spPr>
          <a:xfrm flipH="1">
            <a:off x="5410200" y="2960132"/>
            <a:ext cx="1981200" cy="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280" y="3332957"/>
            <a:ext cx="2079625"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02040" y="2606882"/>
            <a:ext cx="2197521" cy="369332"/>
          </a:xfrm>
          <a:prstGeom prst="rect">
            <a:avLst/>
          </a:prstGeom>
          <a:noFill/>
        </p:spPr>
        <p:txBody>
          <a:bodyPr wrap="square" rtlCol="0">
            <a:spAutoFit/>
          </a:bodyPr>
          <a:lstStyle/>
          <a:p>
            <a:r>
              <a:rPr lang="en-US" dirty="0"/>
              <a:t>Advertising + $20</a:t>
            </a:r>
          </a:p>
        </p:txBody>
      </p:sp>
      <p:sp>
        <p:nvSpPr>
          <p:cNvPr id="15" name="TextBox 14"/>
          <p:cNvSpPr txBox="1"/>
          <p:nvPr/>
        </p:nvSpPr>
        <p:spPr>
          <a:xfrm>
            <a:off x="2819400" y="5029200"/>
            <a:ext cx="5943600" cy="369332"/>
          </a:xfrm>
          <a:prstGeom prst="rect">
            <a:avLst/>
          </a:prstGeom>
          <a:noFill/>
        </p:spPr>
        <p:txBody>
          <a:bodyPr wrap="square" rtlCol="0">
            <a:spAutoFit/>
          </a:bodyPr>
          <a:lstStyle/>
          <a:p>
            <a:r>
              <a:rPr lang="en-US"/>
              <a:t>Economic Effect == ZERO</a:t>
            </a:r>
          </a:p>
        </p:txBody>
      </p:sp>
      <p:pic>
        <p:nvPicPr>
          <p:cNvPr id="9" name="Picture 8"/>
          <p:cNvPicPr>
            <a:picLocks noChangeAspect="1"/>
          </p:cNvPicPr>
          <p:nvPr/>
        </p:nvPicPr>
        <p:blipFill>
          <a:blip r:embed="rId5"/>
          <a:stretch>
            <a:fillRect/>
          </a:stretch>
        </p:blipFill>
        <p:spPr>
          <a:xfrm>
            <a:off x="8915400" y="1630444"/>
            <a:ext cx="3067050" cy="1495425"/>
          </a:xfrm>
          <a:prstGeom prst="rect">
            <a:avLst/>
          </a:prstGeom>
        </p:spPr>
      </p:pic>
      <p:pic>
        <p:nvPicPr>
          <p:cNvPr id="16" name="Picture 15"/>
          <p:cNvPicPr>
            <a:picLocks noChangeAspect="1"/>
          </p:cNvPicPr>
          <p:nvPr/>
        </p:nvPicPr>
        <p:blipFill>
          <a:blip r:embed="rId6"/>
          <a:stretch>
            <a:fillRect/>
          </a:stretch>
        </p:blipFill>
        <p:spPr>
          <a:xfrm>
            <a:off x="152400" y="1630444"/>
            <a:ext cx="2857500" cy="1600200"/>
          </a:xfrm>
          <a:prstGeom prst="rect">
            <a:avLst/>
          </a:prstGeom>
        </p:spPr>
      </p:pic>
    </p:spTree>
    <p:extLst>
      <p:ext uri="{BB962C8B-B14F-4D97-AF65-F5344CB8AC3E}">
        <p14:creationId xmlns:p14="http://schemas.microsoft.com/office/powerpoint/2010/main" val="419828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10b-5</a:t>
            </a:r>
          </a:p>
        </p:txBody>
      </p:sp>
      <p:sp>
        <p:nvSpPr>
          <p:cNvPr id="3" name="Content Placeholder 2"/>
          <p:cNvSpPr>
            <a:spLocks noGrp="1"/>
          </p:cNvSpPr>
          <p:nvPr>
            <p:ph idx="1"/>
          </p:nvPr>
        </p:nvSpPr>
        <p:spPr/>
        <p:txBody>
          <a:bodyPr>
            <a:normAutofit/>
          </a:bodyPr>
          <a:lstStyle/>
          <a:p>
            <a:r>
              <a:rPr lang="en-US" sz="2400" dirty="0"/>
              <a:t>Material </a:t>
            </a:r>
          </a:p>
          <a:p>
            <a:r>
              <a:rPr lang="en-US" sz="2400" dirty="0"/>
              <a:t>Misrepresentation of fact</a:t>
            </a:r>
          </a:p>
          <a:p>
            <a:r>
              <a:rPr lang="en-US" sz="2400" dirty="0" err="1"/>
              <a:t>Scienter</a:t>
            </a:r>
            <a:r>
              <a:rPr lang="en-US" sz="2400" dirty="0"/>
              <a:t> (allege facts with particularity. . . )</a:t>
            </a:r>
          </a:p>
          <a:p>
            <a:r>
              <a:rPr lang="en-US" sz="2400" dirty="0"/>
              <a:t>Reliance (</a:t>
            </a:r>
            <a:r>
              <a:rPr lang="en-US" sz="2400" i="1" dirty="0"/>
              <a:t>Basic</a:t>
            </a:r>
            <a:r>
              <a:rPr lang="en-US" sz="2400" dirty="0"/>
              <a:t>)</a:t>
            </a:r>
          </a:p>
          <a:p>
            <a:r>
              <a:rPr lang="en-US" sz="2400" dirty="0"/>
              <a:t>Loss Causation (must adequately allege in complaint)</a:t>
            </a:r>
          </a:p>
        </p:txBody>
      </p:sp>
    </p:spTree>
    <p:extLst>
      <p:ext uri="{BB962C8B-B14F-4D97-AF65-F5344CB8AC3E}">
        <p14:creationId xmlns:p14="http://schemas.microsoft.com/office/powerpoint/2010/main" val="320792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Stoneridge Investment </a:t>
            </a:r>
            <a:r>
              <a:rPr lang="en-US" dirty="0" err="1"/>
              <a:t>P’ners</a:t>
            </a:r>
            <a:r>
              <a:rPr lang="en-US" dirty="0"/>
              <a:t> LLC v. Scientific-Atlanta, Inc.</a:t>
            </a:r>
          </a:p>
        </p:txBody>
      </p:sp>
      <p:sp>
        <p:nvSpPr>
          <p:cNvPr id="3" name="Content Placeholder 2"/>
          <p:cNvSpPr>
            <a:spLocks noGrp="1"/>
          </p:cNvSpPr>
          <p:nvPr>
            <p:ph idx="1"/>
          </p:nvPr>
        </p:nvSpPr>
        <p:spPr/>
        <p:txBody>
          <a:bodyPr>
            <a:normAutofit/>
          </a:bodyPr>
          <a:lstStyle/>
          <a:p>
            <a:r>
              <a:rPr lang="en-US" sz="2800" dirty="0"/>
              <a:t>What is the fraud?</a:t>
            </a:r>
            <a:endParaRPr lang="en-US" sz="2000" dirty="0"/>
          </a:p>
        </p:txBody>
      </p:sp>
    </p:spTree>
    <p:extLst>
      <p:ext uri="{BB962C8B-B14F-4D97-AF65-F5344CB8AC3E}">
        <p14:creationId xmlns:p14="http://schemas.microsoft.com/office/powerpoint/2010/main" val="411025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17" y="651425"/>
            <a:ext cx="11856166" cy="1188720"/>
          </a:xfrm>
        </p:spPr>
        <p:txBody>
          <a:bodyPr/>
          <a:lstStyle/>
          <a:p>
            <a:r>
              <a:rPr lang="en-US" dirty="0"/>
              <a:t>Are Scientific-Atlanta &amp; Motorola “primary actors” or “secondary actors”?</a:t>
            </a:r>
          </a:p>
        </p:txBody>
      </p:sp>
      <p:sp>
        <p:nvSpPr>
          <p:cNvPr id="3" name="Content Placeholder 2"/>
          <p:cNvSpPr>
            <a:spLocks noGrp="1"/>
          </p:cNvSpPr>
          <p:nvPr>
            <p:ph idx="1"/>
          </p:nvPr>
        </p:nvSpPr>
        <p:spPr/>
        <p:txBody>
          <a:bodyPr>
            <a:normAutofit/>
          </a:bodyPr>
          <a:lstStyle/>
          <a:p>
            <a:endParaRPr lang="en-US" sz="2800" dirty="0"/>
          </a:p>
          <a:p>
            <a:r>
              <a:rPr lang="en-US" sz="2800" dirty="0"/>
              <a:t>No duty to speak</a:t>
            </a:r>
          </a:p>
          <a:p>
            <a:endParaRPr lang="en-US" sz="2800" dirty="0"/>
          </a:p>
          <a:p>
            <a:r>
              <a:rPr lang="en-US" sz="2800" dirty="0"/>
              <a:t>Do they “speak” to the market?</a:t>
            </a:r>
          </a:p>
          <a:p>
            <a:pPr lvl="1"/>
            <a:r>
              <a:rPr lang="en-US" sz="2600" dirty="0"/>
              <a:t>Fraudulent letters/documents, but only Arthur Andersen saw them</a:t>
            </a:r>
          </a:p>
        </p:txBody>
      </p:sp>
    </p:spTree>
    <p:extLst>
      <p:ext uri="{BB962C8B-B14F-4D97-AF65-F5344CB8AC3E}">
        <p14:creationId xmlns:p14="http://schemas.microsoft.com/office/powerpoint/2010/main" val="2668561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noAutofit/>
          </a:bodyPr>
          <a:lstStyle/>
          <a:p>
            <a:r>
              <a:rPr lang="en-US" sz="2400" dirty="0"/>
              <a:t>SEC could prosecute Charter and Scientific-Atlanta </a:t>
            </a:r>
          </a:p>
          <a:p>
            <a:endParaRPr lang="en-US" sz="2400" dirty="0"/>
          </a:p>
          <a:p>
            <a:r>
              <a:rPr lang="en-US" sz="2400" dirty="0"/>
              <a:t>Charter and Scientific-Atlanta probably committed common law fraud (scheme liability)</a:t>
            </a:r>
          </a:p>
          <a:p>
            <a:endParaRPr lang="en-US" sz="2400" dirty="0"/>
          </a:p>
          <a:p>
            <a:r>
              <a:rPr lang="en-US" sz="2400" dirty="0"/>
              <a:t>Rule 10b-5 private securities litigation does not incorporate common law fraud</a:t>
            </a:r>
          </a:p>
        </p:txBody>
      </p:sp>
    </p:spTree>
    <p:extLst>
      <p:ext uri="{BB962C8B-B14F-4D97-AF65-F5344CB8AC3E}">
        <p14:creationId xmlns:p14="http://schemas.microsoft.com/office/powerpoint/2010/main" val="141235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What if you aren’t a maker?</a:t>
            </a:r>
          </a:p>
        </p:txBody>
      </p:sp>
      <p:sp>
        <p:nvSpPr>
          <p:cNvPr id="3" name="TextBox 2">
            <a:extLst>
              <a:ext uri="{FF2B5EF4-FFF2-40B4-BE49-F238E27FC236}">
                <a16:creationId xmlns:a16="http://schemas.microsoft.com/office/drawing/2014/main" id="{DCCA0BAF-5CCA-4071-ACA3-E297A2A4C51A}"/>
              </a:ext>
            </a:extLst>
          </p:cNvPr>
          <p:cNvSpPr txBox="1"/>
          <p:nvPr/>
        </p:nvSpPr>
        <p:spPr>
          <a:xfrm>
            <a:off x="74645" y="2638044"/>
            <a:ext cx="4497355" cy="3415622"/>
          </a:xfrm>
          <a:prstGeom prst="rect">
            <a:avLst/>
          </a:prstGeom>
        </p:spPr>
        <p:txBody>
          <a:bodyPr rtlCol="0">
            <a:normAutofit/>
          </a:bodyPr>
          <a:lstStyle/>
          <a:p>
            <a:pPr>
              <a:spcAft>
                <a:spcPts val="600"/>
              </a:spcAft>
            </a:pPr>
            <a:r>
              <a:rPr lang="en-US" sz="2000" dirty="0">
                <a:solidFill>
                  <a:schemeClr val="bg1"/>
                </a:solidFill>
              </a:rPr>
              <a:t>Janus Capital Grp., Inc. </a:t>
            </a:r>
          </a:p>
          <a:p>
            <a:pPr>
              <a:spcAft>
                <a:spcPts val="600"/>
              </a:spcAft>
            </a:pPr>
            <a:r>
              <a:rPr lang="en-US" sz="2000" dirty="0">
                <a:solidFill>
                  <a:schemeClr val="bg1"/>
                </a:solidFill>
              </a:rPr>
              <a:t>v. First Derivative Traders (2011)</a:t>
            </a:r>
          </a:p>
        </p:txBody>
      </p:sp>
      <p:pic>
        <p:nvPicPr>
          <p:cNvPr id="4" name="Picture 3"/>
          <p:cNvPicPr>
            <a:picLocks noChangeAspect="1"/>
          </p:cNvPicPr>
          <p:nvPr/>
        </p:nvPicPr>
        <p:blipFill>
          <a:blip r:embed="rId2"/>
          <a:stretch>
            <a:fillRect/>
          </a:stretch>
        </p:blipFill>
        <p:spPr>
          <a:xfrm>
            <a:off x="5731574" y="643467"/>
            <a:ext cx="5383147" cy="5410199"/>
          </a:xfrm>
          <a:prstGeom prst="rect">
            <a:avLst/>
          </a:prstGeom>
        </p:spPr>
      </p:pic>
    </p:spTree>
    <p:extLst>
      <p:ext uri="{BB962C8B-B14F-4D97-AF65-F5344CB8AC3E}">
        <p14:creationId xmlns:p14="http://schemas.microsoft.com/office/powerpoint/2010/main" val="3095753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Insider trading</a:t>
            </a: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41502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1136" y="127676"/>
            <a:ext cx="7729728" cy="1188720"/>
          </a:xfrm>
        </p:spPr>
        <p:txBody>
          <a:bodyPr/>
          <a:lstStyle/>
          <a:p>
            <a:pPr eaLnBrk="1" hangingPunct="1"/>
            <a:r>
              <a:rPr lang="en-US"/>
              <a:t>Rule 10b-5 and Classical Theory</a:t>
            </a:r>
          </a:p>
        </p:txBody>
      </p:sp>
      <p:grpSp>
        <p:nvGrpSpPr>
          <p:cNvPr id="2" name="Group 4"/>
          <p:cNvGrpSpPr>
            <a:grpSpLocks/>
          </p:cNvGrpSpPr>
          <p:nvPr/>
        </p:nvGrpSpPr>
        <p:grpSpPr bwMode="auto">
          <a:xfrm>
            <a:off x="4547350" y="2725230"/>
            <a:ext cx="2129367" cy="1828800"/>
            <a:chOff x="3336" y="904"/>
            <a:chExt cx="1006" cy="1152"/>
          </a:xfrm>
        </p:grpSpPr>
        <p:sp>
          <p:nvSpPr>
            <p:cNvPr id="31758"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9"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grpSp>
        <p:nvGrpSpPr>
          <p:cNvPr id="4" name="Group 16"/>
          <p:cNvGrpSpPr>
            <a:grpSpLocks/>
          </p:cNvGrpSpPr>
          <p:nvPr/>
        </p:nvGrpSpPr>
        <p:grpSpPr bwMode="auto">
          <a:xfrm>
            <a:off x="462492" y="2785555"/>
            <a:ext cx="2065867" cy="1760538"/>
            <a:chOff x="1955" y="2129"/>
            <a:chExt cx="976" cy="1109"/>
          </a:xfrm>
        </p:grpSpPr>
        <p:sp>
          <p:nvSpPr>
            <p:cNvPr id="31753" name="Rectangle 14"/>
            <p:cNvSpPr>
              <a:spLocks noChangeArrowheads="1"/>
            </p:cNvSpPr>
            <p:nvPr/>
          </p:nvSpPr>
          <p:spPr bwMode="auto">
            <a:xfrm>
              <a:off x="1955" y="2502"/>
              <a:ext cx="976" cy="330"/>
            </a:xfrm>
            <a:prstGeom prst="rect">
              <a:avLst/>
            </a:prstGeom>
            <a:solidFill>
              <a:srgbClr val="99CCFF">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4" name="Picture 12" descr="Copy of j0370106"/>
            <p:cNvPicPr>
              <a:picLocks noChangeAspect="1" noChangeArrowheads="1"/>
            </p:cNvPicPr>
            <p:nvPr/>
          </p:nvPicPr>
          <p:blipFill>
            <a:blip r:embed="rId4" cstate="print"/>
            <a:srcRect b="22394"/>
            <a:stretch>
              <a:fillRect/>
            </a:stretch>
          </p:blipFill>
          <p:spPr bwMode="auto">
            <a:xfrm flipH="1">
              <a:off x="1977" y="2129"/>
              <a:ext cx="947" cy="1109"/>
            </a:xfrm>
            <a:prstGeom prst="rect">
              <a:avLst/>
            </a:prstGeom>
            <a:noFill/>
            <a:ln w="9525">
              <a:noFill/>
              <a:miter lim="800000"/>
              <a:headEnd/>
              <a:tailEnd/>
            </a:ln>
          </p:spPr>
        </p:pic>
      </p:grpSp>
      <p:sp>
        <p:nvSpPr>
          <p:cNvPr id="17" name="TextBox 16"/>
          <p:cNvSpPr txBox="1"/>
          <p:nvPr/>
        </p:nvSpPr>
        <p:spPr>
          <a:xfrm>
            <a:off x="138402" y="4858746"/>
            <a:ext cx="3118966" cy="923330"/>
          </a:xfrm>
          <a:prstGeom prst="rect">
            <a:avLst/>
          </a:prstGeom>
          <a:noFill/>
          <a:ln w="28575">
            <a:solidFill>
              <a:schemeClr val="tx1"/>
            </a:solidFill>
          </a:ln>
        </p:spPr>
        <p:txBody>
          <a:bodyPr wrap="square" rtlCol="0">
            <a:spAutoFit/>
          </a:bodyPr>
          <a:lstStyle/>
          <a:p>
            <a:r>
              <a:rPr lang="en-US" dirty="0"/>
              <a:t>V.P. of </a:t>
            </a:r>
            <a:r>
              <a:rPr lang="en-US" dirty="0" err="1"/>
              <a:t>BigCo</a:t>
            </a:r>
            <a:r>
              <a:rPr lang="en-US" dirty="0"/>
              <a:t>. – knows that next quarter’s earnings will be shockingly good – buys shares </a:t>
            </a:r>
          </a:p>
        </p:txBody>
      </p:sp>
      <p:sp>
        <p:nvSpPr>
          <p:cNvPr id="6" name="TextBox 5"/>
          <p:cNvSpPr txBox="1"/>
          <p:nvPr/>
        </p:nvSpPr>
        <p:spPr>
          <a:xfrm>
            <a:off x="-47336" y="1767498"/>
            <a:ext cx="3117273" cy="523220"/>
          </a:xfrm>
          <a:prstGeom prst="rect">
            <a:avLst/>
          </a:prstGeom>
          <a:noFill/>
        </p:spPr>
        <p:txBody>
          <a:bodyPr wrap="square" rtlCol="0">
            <a:spAutoFit/>
          </a:bodyPr>
          <a:lstStyle/>
          <a:p>
            <a:pPr algn="ctr"/>
            <a:r>
              <a:rPr lang="en-US" sz="2800" dirty="0"/>
              <a:t>Classic “Insider”</a:t>
            </a:r>
          </a:p>
        </p:txBody>
      </p:sp>
      <p:sp>
        <p:nvSpPr>
          <p:cNvPr id="12" name="TextBox 11"/>
          <p:cNvSpPr txBox="1"/>
          <p:nvPr/>
        </p:nvSpPr>
        <p:spPr>
          <a:xfrm>
            <a:off x="4021646" y="1759203"/>
            <a:ext cx="3117273" cy="523220"/>
          </a:xfrm>
          <a:prstGeom prst="rect">
            <a:avLst/>
          </a:prstGeom>
          <a:noFill/>
        </p:spPr>
        <p:txBody>
          <a:bodyPr wrap="square" rtlCol="0">
            <a:spAutoFit/>
          </a:bodyPr>
          <a:lstStyle/>
          <a:p>
            <a:pPr algn="ctr"/>
            <a:r>
              <a:rPr lang="en-US" sz="2800" dirty="0"/>
              <a:t>Classic “</a:t>
            </a:r>
            <a:r>
              <a:rPr lang="en-US" sz="2800" dirty="0" err="1"/>
              <a:t>Tippee</a:t>
            </a:r>
            <a:r>
              <a:rPr lang="en-US" sz="2800" dirty="0"/>
              <a:t>”</a:t>
            </a:r>
          </a:p>
        </p:txBody>
      </p:sp>
      <p:sp>
        <p:nvSpPr>
          <p:cNvPr id="13" name="TextBox 12"/>
          <p:cNvSpPr txBox="1"/>
          <p:nvPr/>
        </p:nvSpPr>
        <p:spPr>
          <a:xfrm>
            <a:off x="4052551" y="5132014"/>
            <a:ext cx="3118966" cy="646331"/>
          </a:xfrm>
          <a:prstGeom prst="rect">
            <a:avLst/>
          </a:prstGeom>
          <a:noFill/>
          <a:ln w="28575">
            <a:solidFill>
              <a:schemeClr val="tx1"/>
            </a:solidFill>
          </a:ln>
        </p:spPr>
        <p:txBody>
          <a:bodyPr wrap="square" rtlCol="0">
            <a:spAutoFit/>
          </a:bodyPr>
          <a:lstStyle/>
          <a:p>
            <a:r>
              <a:rPr lang="en-US" dirty="0"/>
              <a:t>V.P.– gives info to Brother-in-Law – he buys shares </a:t>
            </a:r>
          </a:p>
        </p:txBody>
      </p:sp>
      <p:sp>
        <p:nvSpPr>
          <p:cNvPr id="3" name="Oval 2"/>
          <p:cNvSpPr/>
          <p:nvPr/>
        </p:nvSpPr>
        <p:spPr>
          <a:xfrm rot="19920453">
            <a:off x="2194891" y="5846927"/>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sp>
        <p:nvSpPr>
          <p:cNvPr id="26" name="Oval 25"/>
          <p:cNvSpPr/>
          <p:nvPr/>
        </p:nvSpPr>
        <p:spPr>
          <a:xfrm rot="19920453">
            <a:off x="5954885" y="5841093"/>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pic>
        <p:nvPicPr>
          <p:cNvPr id="2050" name="Picture 2" descr="Image result for cash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9424" y="2949195"/>
            <a:ext cx="1492924" cy="138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2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1136" y="127676"/>
            <a:ext cx="7729728" cy="1188720"/>
          </a:xfrm>
        </p:spPr>
        <p:txBody>
          <a:bodyPr/>
          <a:lstStyle/>
          <a:p>
            <a:pPr eaLnBrk="1" hangingPunct="1"/>
            <a:r>
              <a:rPr lang="en-US" dirty="0"/>
              <a:t>Black Edge/SAC CAPITAL</a:t>
            </a:r>
          </a:p>
        </p:txBody>
      </p:sp>
      <p:grpSp>
        <p:nvGrpSpPr>
          <p:cNvPr id="2" name="Group 4"/>
          <p:cNvGrpSpPr>
            <a:grpSpLocks/>
          </p:cNvGrpSpPr>
          <p:nvPr/>
        </p:nvGrpSpPr>
        <p:grpSpPr bwMode="auto">
          <a:xfrm>
            <a:off x="4547350" y="2725230"/>
            <a:ext cx="2129367" cy="1828800"/>
            <a:chOff x="3336" y="904"/>
            <a:chExt cx="1006" cy="1152"/>
          </a:xfrm>
        </p:grpSpPr>
        <p:sp>
          <p:nvSpPr>
            <p:cNvPr id="31758"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9"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grpSp>
        <p:nvGrpSpPr>
          <p:cNvPr id="4" name="Group 16"/>
          <p:cNvGrpSpPr>
            <a:grpSpLocks/>
          </p:cNvGrpSpPr>
          <p:nvPr/>
        </p:nvGrpSpPr>
        <p:grpSpPr bwMode="auto">
          <a:xfrm>
            <a:off x="462492" y="2785555"/>
            <a:ext cx="2065867" cy="1760538"/>
            <a:chOff x="1955" y="2129"/>
            <a:chExt cx="976" cy="1109"/>
          </a:xfrm>
        </p:grpSpPr>
        <p:sp>
          <p:nvSpPr>
            <p:cNvPr id="31753" name="Rectangle 14"/>
            <p:cNvSpPr>
              <a:spLocks noChangeArrowheads="1"/>
            </p:cNvSpPr>
            <p:nvPr/>
          </p:nvSpPr>
          <p:spPr bwMode="auto">
            <a:xfrm>
              <a:off x="1955" y="2502"/>
              <a:ext cx="976" cy="330"/>
            </a:xfrm>
            <a:prstGeom prst="rect">
              <a:avLst/>
            </a:prstGeom>
            <a:solidFill>
              <a:srgbClr val="99CCFF">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4" name="Picture 12" descr="Copy of j0370106"/>
            <p:cNvPicPr>
              <a:picLocks noChangeAspect="1" noChangeArrowheads="1"/>
            </p:cNvPicPr>
            <p:nvPr/>
          </p:nvPicPr>
          <p:blipFill>
            <a:blip r:embed="rId4" cstate="print"/>
            <a:srcRect b="22394"/>
            <a:stretch>
              <a:fillRect/>
            </a:stretch>
          </p:blipFill>
          <p:spPr bwMode="auto">
            <a:xfrm flipH="1">
              <a:off x="1977" y="2129"/>
              <a:ext cx="947" cy="1109"/>
            </a:xfrm>
            <a:prstGeom prst="rect">
              <a:avLst/>
            </a:prstGeom>
            <a:noFill/>
            <a:ln w="9525">
              <a:noFill/>
              <a:miter lim="800000"/>
              <a:headEnd/>
              <a:tailEnd/>
            </a:ln>
          </p:spPr>
        </p:pic>
      </p:grpSp>
      <p:sp>
        <p:nvSpPr>
          <p:cNvPr id="17" name="TextBox 16"/>
          <p:cNvSpPr txBox="1"/>
          <p:nvPr/>
        </p:nvSpPr>
        <p:spPr>
          <a:xfrm>
            <a:off x="138402" y="4858746"/>
            <a:ext cx="3118966" cy="923330"/>
          </a:xfrm>
          <a:prstGeom prst="rect">
            <a:avLst/>
          </a:prstGeom>
          <a:noFill/>
          <a:ln w="28575">
            <a:solidFill>
              <a:schemeClr val="tx1"/>
            </a:solidFill>
          </a:ln>
        </p:spPr>
        <p:txBody>
          <a:bodyPr wrap="square" rtlCol="0">
            <a:spAutoFit/>
          </a:bodyPr>
          <a:lstStyle/>
          <a:p>
            <a:r>
              <a:rPr lang="en-US" dirty="0"/>
              <a:t>V.P. of </a:t>
            </a:r>
            <a:r>
              <a:rPr lang="en-US" dirty="0" err="1"/>
              <a:t>BigCo</a:t>
            </a:r>
            <a:r>
              <a:rPr lang="en-US" dirty="0"/>
              <a:t>. – knows that next quarter’s earnings will be shockingly good – buys shares </a:t>
            </a:r>
          </a:p>
        </p:txBody>
      </p:sp>
      <p:sp>
        <p:nvSpPr>
          <p:cNvPr id="6" name="TextBox 5"/>
          <p:cNvSpPr txBox="1"/>
          <p:nvPr/>
        </p:nvSpPr>
        <p:spPr>
          <a:xfrm>
            <a:off x="-47336" y="1767498"/>
            <a:ext cx="3117273" cy="523220"/>
          </a:xfrm>
          <a:prstGeom prst="rect">
            <a:avLst/>
          </a:prstGeom>
          <a:noFill/>
        </p:spPr>
        <p:txBody>
          <a:bodyPr wrap="square" rtlCol="0">
            <a:spAutoFit/>
          </a:bodyPr>
          <a:lstStyle/>
          <a:p>
            <a:pPr algn="ctr"/>
            <a:r>
              <a:rPr lang="en-US" sz="2800" dirty="0"/>
              <a:t>Classic “Insider”</a:t>
            </a:r>
          </a:p>
        </p:txBody>
      </p:sp>
      <p:sp>
        <p:nvSpPr>
          <p:cNvPr id="12" name="TextBox 11"/>
          <p:cNvSpPr txBox="1"/>
          <p:nvPr/>
        </p:nvSpPr>
        <p:spPr>
          <a:xfrm>
            <a:off x="4021646" y="1759203"/>
            <a:ext cx="3117273" cy="523220"/>
          </a:xfrm>
          <a:prstGeom prst="rect">
            <a:avLst/>
          </a:prstGeom>
          <a:noFill/>
        </p:spPr>
        <p:txBody>
          <a:bodyPr wrap="square" rtlCol="0">
            <a:spAutoFit/>
          </a:bodyPr>
          <a:lstStyle/>
          <a:p>
            <a:pPr algn="ctr"/>
            <a:r>
              <a:rPr lang="en-US" sz="2800" dirty="0"/>
              <a:t>Classic “</a:t>
            </a:r>
            <a:r>
              <a:rPr lang="en-US" sz="2800" dirty="0" err="1"/>
              <a:t>Tippee</a:t>
            </a:r>
            <a:r>
              <a:rPr lang="en-US" sz="2800" dirty="0"/>
              <a:t>”</a:t>
            </a:r>
          </a:p>
        </p:txBody>
      </p:sp>
      <p:sp>
        <p:nvSpPr>
          <p:cNvPr id="13" name="TextBox 12"/>
          <p:cNvSpPr txBox="1"/>
          <p:nvPr/>
        </p:nvSpPr>
        <p:spPr>
          <a:xfrm>
            <a:off x="4052551" y="5132014"/>
            <a:ext cx="3118966" cy="646331"/>
          </a:xfrm>
          <a:prstGeom prst="rect">
            <a:avLst/>
          </a:prstGeom>
          <a:noFill/>
          <a:ln w="28575">
            <a:solidFill>
              <a:schemeClr val="tx1"/>
            </a:solidFill>
          </a:ln>
        </p:spPr>
        <p:txBody>
          <a:bodyPr wrap="square" rtlCol="0">
            <a:spAutoFit/>
          </a:bodyPr>
          <a:lstStyle/>
          <a:p>
            <a:r>
              <a:rPr lang="en-US" dirty="0"/>
              <a:t>V.P.– gives info to Brother-in-Law – he buys shares </a:t>
            </a:r>
          </a:p>
        </p:txBody>
      </p:sp>
      <p:grpSp>
        <p:nvGrpSpPr>
          <p:cNvPr id="14" name="Group 4"/>
          <p:cNvGrpSpPr>
            <a:grpSpLocks/>
          </p:cNvGrpSpPr>
          <p:nvPr/>
        </p:nvGrpSpPr>
        <p:grpSpPr bwMode="auto">
          <a:xfrm>
            <a:off x="8632898" y="2798281"/>
            <a:ext cx="892438" cy="804862"/>
            <a:chOff x="3336" y="904"/>
            <a:chExt cx="1006" cy="1152"/>
          </a:xfrm>
        </p:grpSpPr>
        <p:sp>
          <p:nvSpPr>
            <p:cNvPr id="15"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16"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grpSp>
        <p:nvGrpSpPr>
          <p:cNvPr id="18" name="Group 4"/>
          <p:cNvGrpSpPr>
            <a:grpSpLocks/>
          </p:cNvGrpSpPr>
          <p:nvPr/>
        </p:nvGrpSpPr>
        <p:grpSpPr bwMode="auto">
          <a:xfrm>
            <a:off x="9622811" y="3375786"/>
            <a:ext cx="892438" cy="804862"/>
            <a:chOff x="3336" y="904"/>
            <a:chExt cx="1006" cy="1152"/>
          </a:xfrm>
        </p:grpSpPr>
        <p:sp>
          <p:nvSpPr>
            <p:cNvPr id="19"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20"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grpSp>
        <p:nvGrpSpPr>
          <p:cNvPr id="21" name="Group 4"/>
          <p:cNvGrpSpPr>
            <a:grpSpLocks/>
          </p:cNvGrpSpPr>
          <p:nvPr/>
        </p:nvGrpSpPr>
        <p:grpSpPr bwMode="auto">
          <a:xfrm>
            <a:off x="8333871" y="3906703"/>
            <a:ext cx="892438" cy="804862"/>
            <a:chOff x="3336" y="904"/>
            <a:chExt cx="1006" cy="1152"/>
          </a:xfrm>
        </p:grpSpPr>
        <p:sp>
          <p:nvSpPr>
            <p:cNvPr id="22"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23"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sp>
        <p:nvSpPr>
          <p:cNvPr id="24" name="TextBox 23"/>
          <p:cNvSpPr txBox="1"/>
          <p:nvPr/>
        </p:nvSpPr>
        <p:spPr>
          <a:xfrm>
            <a:off x="7966700" y="1764138"/>
            <a:ext cx="3117273" cy="523220"/>
          </a:xfrm>
          <a:prstGeom prst="rect">
            <a:avLst/>
          </a:prstGeom>
          <a:noFill/>
        </p:spPr>
        <p:txBody>
          <a:bodyPr wrap="square" rtlCol="0">
            <a:spAutoFit/>
          </a:bodyPr>
          <a:lstStyle/>
          <a:p>
            <a:pPr algn="ctr"/>
            <a:r>
              <a:rPr lang="en-US" sz="2800" dirty="0"/>
              <a:t>“Hedge Fund Club”</a:t>
            </a:r>
          </a:p>
        </p:txBody>
      </p:sp>
      <p:sp>
        <p:nvSpPr>
          <p:cNvPr id="25" name="TextBox 24"/>
          <p:cNvSpPr txBox="1"/>
          <p:nvPr/>
        </p:nvSpPr>
        <p:spPr>
          <a:xfrm>
            <a:off x="7966700" y="5127041"/>
            <a:ext cx="3118966" cy="646331"/>
          </a:xfrm>
          <a:prstGeom prst="rect">
            <a:avLst/>
          </a:prstGeom>
          <a:noFill/>
          <a:ln w="28575">
            <a:solidFill>
              <a:schemeClr val="tx1"/>
            </a:solidFill>
          </a:ln>
        </p:spPr>
        <p:txBody>
          <a:bodyPr wrap="square" rtlCol="0">
            <a:spAutoFit/>
          </a:bodyPr>
          <a:lstStyle/>
          <a:p>
            <a:r>
              <a:rPr lang="en-US" dirty="0"/>
              <a:t>B-in-L joins “edge club” and members share “edge”</a:t>
            </a:r>
          </a:p>
        </p:txBody>
      </p:sp>
      <p:sp>
        <p:nvSpPr>
          <p:cNvPr id="3" name="Oval 2"/>
          <p:cNvSpPr/>
          <p:nvPr/>
        </p:nvSpPr>
        <p:spPr>
          <a:xfrm rot="19920453">
            <a:off x="2194891" y="5846927"/>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sp>
        <p:nvSpPr>
          <p:cNvPr id="26" name="Oval 25"/>
          <p:cNvSpPr/>
          <p:nvPr/>
        </p:nvSpPr>
        <p:spPr>
          <a:xfrm rot="19920453">
            <a:off x="5954885" y="5841093"/>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sp>
        <p:nvSpPr>
          <p:cNvPr id="27" name="Oval 26"/>
          <p:cNvSpPr/>
          <p:nvPr/>
        </p:nvSpPr>
        <p:spPr>
          <a:xfrm rot="19920453">
            <a:off x="10026918" y="5874216"/>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r>
          </a:p>
        </p:txBody>
      </p:sp>
      <p:sp>
        <p:nvSpPr>
          <p:cNvPr id="5" name="TextBox 4"/>
          <p:cNvSpPr txBox="1"/>
          <p:nvPr/>
        </p:nvSpPr>
        <p:spPr>
          <a:xfrm>
            <a:off x="9173597" y="2501729"/>
            <a:ext cx="1278732" cy="369332"/>
          </a:xfrm>
          <a:prstGeom prst="rect">
            <a:avLst/>
          </a:prstGeom>
          <a:noFill/>
        </p:spPr>
        <p:txBody>
          <a:bodyPr wrap="square" rtlCol="0">
            <a:spAutoFit/>
          </a:bodyPr>
          <a:lstStyle/>
          <a:p>
            <a:r>
              <a:rPr lang="en-US" dirty="0"/>
              <a:t>Newman</a:t>
            </a:r>
          </a:p>
        </p:txBody>
      </p:sp>
      <p:sp>
        <p:nvSpPr>
          <p:cNvPr id="28" name="TextBox 27"/>
          <p:cNvSpPr txBox="1"/>
          <p:nvPr/>
        </p:nvSpPr>
        <p:spPr>
          <a:xfrm>
            <a:off x="10444607" y="3290360"/>
            <a:ext cx="1278732" cy="369332"/>
          </a:xfrm>
          <a:prstGeom prst="rect">
            <a:avLst/>
          </a:prstGeom>
          <a:noFill/>
        </p:spPr>
        <p:txBody>
          <a:bodyPr wrap="square" rtlCol="0">
            <a:spAutoFit/>
          </a:bodyPr>
          <a:lstStyle/>
          <a:p>
            <a:r>
              <a:rPr lang="en-US" dirty="0" err="1"/>
              <a:t>Chiasson</a:t>
            </a:r>
            <a:endParaRPr lang="en-US" dirty="0"/>
          </a:p>
        </p:txBody>
      </p:sp>
      <p:sp>
        <p:nvSpPr>
          <p:cNvPr id="29" name="TextBox 28"/>
          <p:cNvSpPr txBox="1"/>
          <p:nvPr/>
        </p:nvSpPr>
        <p:spPr>
          <a:xfrm>
            <a:off x="9236517" y="4455642"/>
            <a:ext cx="1278732" cy="369332"/>
          </a:xfrm>
          <a:prstGeom prst="rect">
            <a:avLst/>
          </a:prstGeom>
          <a:noFill/>
        </p:spPr>
        <p:txBody>
          <a:bodyPr wrap="square" rtlCol="0">
            <a:spAutoFit/>
          </a:bodyPr>
          <a:lstStyle/>
          <a:p>
            <a:r>
              <a:rPr lang="en-US" dirty="0"/>
              <a:t>Horvath</a:t>
            </a:r>
          </a:p>
        </p:txBody>
      </p:sp>
      <p:pic>
        <p:nvPicPr>
          <p:cNvPr id="1026" name="Picture 2">
            <a:extLst>
              <a:ext uri="{FF2B5EF4-FFF2-40B4-BE49-F238E27FC236}">
                <a16:creationId xmlns:a16="http://schemas.microsoft.com/office/drawing/2014/main" id="{EDD00CBB-A181-4031-B795-CF005A173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27" y="112860"/>
            <a:ext cx="1493658" cy="149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229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1136" y="127676"/>
            <a:ext cx="7729728" cy="1188720"/>
          </a:xfrm>
        </p:spPr>
        <p:txBody>
          <a:bodyPr/>
          <a:lstStyle/>
          <a:p>
            <a:pPr eaLnBrk="1" hangingPunct="1"/>
            <a:r>
              <a:rPr lang="en-US" dirty="0"/>
              <a:t>Rule 10b-5 and misappropriation Theory</a:t>
            </a:r>
          </a:p>
        </p:txBody>
      </p:sp>
      <p:grpSp>
        <p:nvGrpSpPr>
          <p:cNvPr id="2" name="Group 4"/>
          <p:cNvGrpSpPr>
            <a:grpSpLocks/>
          </p:cNvGrpSpPr>
          <p:nvPr/>
        </p:nvGrpSpPr>
        <p:grpSpPr bwMode="auto">
          <a:xfrm>
            <a:off x="8896180" y="2751424"/>
            <a:ext cx="2129367" cy="1828800"/>
            <a:chOff x="3336" y="904"/>
            <a:chExt cx="1006" cy="1152"/>
          </a:xfrm>
        </p:grpSpPr>
        <p:sp>
          <p:nvSpPr>
            <p:cNvPr id="31758"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9"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grpSp>
        <p:nvGrpSpPr>
          <p:cNvPr id="4" name="Group 16"/>
          <p:cNvGrpSpPr>
            <a:grpSpLocks/>
          </p:cNvGrpSpPr>
          <p:nvPr/>
        </p:nvGrpSpPr>
        <p:grpSpPr bwMode="auto">
          <a:xfrm>
            <a:off x="664951" y="2819686"/>
            <a:ext cx="2065867" cy="1760538"/>
            <a:chOff x="1955" y="2129"/>
            <a:chExt cx="976" cy="1109"/>
          </a:xfrm>
        </p:grpSpPr>
        <p:sp>
          <p:nvSpPr>
            <p:cNvPr id="31753" name="Rectangle 14"/>
            <p:cNvSpPr>
              <a:spLocks noChangeArrowheads="1"/>
            </p:cNvSpPr>
            <p:nvPr/>
          </p:nvSpPr>
          <p:spPr bwMode="auto">
            <a:xfrm>
              <a:off x="1955" y="2502"/>
              <a:ext cx="976" cy="330"/>
            </a:xfrm>
            <a:prstGeom prst="rect">
              <a:avLst/>
            </a:prstGeom>
            <a:solidFill>
              <a:srgbClr val="99CCFF">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4" name="Picture 12" descr="Copy of j0370106"/>
            <p:cNvPicPr>
              <a:picLocks noChangeAspect="1" noChangeArrowheads="1"/>
            </p:cNvPicPr>
            <p:nvPr/>
          </p:nvPicPr>
          <p:blipFill>
            <a:blip r:embed="rId4" cstate="print"/>
            <a:srcRect b="22394"/>
            <a:stretch>
              <a:fillRect/>
            </a:stretch>
          </p:blipFill>
          <p:spPr bwMode="auto">
            <a:xfrm flipH="1">
              <a:off x="1977" y="2129"/>
              <a:ext cx="947" cy="1109"/>
            </a:xfrm>
            <a:prstGeom prst="rect">
              <a:avLst/>
            </a:prstGeom>
            <a:noFill/>
            <a:ln w="9525">
              <a:noFill/>
              <a:miter lim="800000"/>
              <a:headEnd/>
              <a:tailEnd/>
            </a:ln>
          </p:spPr>
        </p:pic>
      </p:grpSp>
      <p:sp>
        <p:nvSpPr>
          <p:cNvPr id="17" name="TextBox 16"/>
          <p:cNvSpPr txBox="1"/>
          <p:nvPr/>
        </p:nvSpPr>
        <p:spPr>
          <a:xfrm>
            <a:off x="138402" y="4988543"/>
            <a:ext cx="3118966" cy="923330"/>
          </a:xfrm>
          <a:prstGeom prst="rect">
            <a:avLst/>
          </a:prstGeom>
          <a:noFill/>
          <a:ln w="28575">
            <a:solidFill>
              <a:schemeClr val="tx1"/>
            </a:solidFill>
          </a:ln>
        </p:spPr>
        <p:txBody>
          <a:bodyPr wrap="square" rtlCol="0">
            <a:spAutoFit/>
          </a:bodyPr>
          <a:lstStyle/>
          <a:p>
            <a:r>
              <a:rPr lang="en-US" dirty="0"/>
              <a:t>Scientist running drug trials – signs Confidentiality Agreement – trades on info</a:t>
            </a:r>
          </a:p>
        </p:txBody>
      </p:sp>
      <p:sp>
        <p:nvSpPr>
          <p:cNvPr id="6" name="TextBox 5"/>
          <p:cNvSpPr txBox="1"/>
          <p:nvPr/>
        </p:nvSpPr>
        <p:spPr>
          <a:xfrm>
            <a:off x="155123" y="1766842"/>
            <a:ext cx="3117273" cy="523220"/>
          </a:xfrm>
          <a:prstGeom prst="rect">
            <a:avLst/>
          </a:prstGeom>
          <a:noFill/>
        </p:spPr>
        <p:txBody>
          <a:bodyPr wrap="square" rtlCol="0">
            <a:spAutoFit/>
          </a:bodyPr>
          <a:lstStyle/>
          <a:p>
            <a:pPr algn="ctr"/>
            <a:r>
              <a:rPr lang="en-US" sz="2800" dirty="0"/>
              <a:t>Temporary “Insider”</a:t>
            </a:r>
          </a:p>
        </p:txBody>
      </p:sp>
      <p:sp>
        <p:nvSpPr>
          <p:cNvPr id="12" name="TextBox 11"/>
          <p:cNvSpPr txBox="1"/>
          <p:nvPr/>
        </p:nvSpPr>
        <p:spPr>
          <a:xfrm>
            <a:off x="8446676" y="1959424"/>
            <a:ext cx="3117273" cy="523220"/>
          </a:xfrm>
          <a:prstGeom prst="rect">
            <a:avLst/>
          </a:prstGeom>
          <a:noFill/>
        </p:spPr>
        <p:txBody>
          <a:bodyPr wrap="square" rtlCol="0">
            <a:spAutoFit/>
          </a:bodyPr>
          <a:lstStyle/>
          <a:p>
            <a:pPr algn="ctr"/>
            <a:r>
              <a:rPr lang="en-US" sz="2800" dirty="0"/>
              <a:t>Classic “</a:t>
            </a:r>
            <a:r>
              <a:rPr lang="en-US" sz="2800" dirty="0" err="1"/>
              <a:t>Tippee</a:t>
            </a:r>
            <a:r>
              <a:rPr lang="en-US" sz="2800" dirty="0"/>
              <a:t>”</a:t>
            </a:r>
          </a:p>
        </p:txBody>
      </p:sp>
      <p:sp>
        <p:nvSpPr>
          <p:cNvPr id="13" name="TextBox 12"/>
          <p:cNvSpPr txBox="1"/>
          <p:nvPr/>
        </p:nvSpPr>
        <p:spPr>
          <a:xfrm>
            <a:off x="8401381" y="4988542"/>
            <a:ext cx="3118966" cy="646331"/>
          </a:xfrm>
          <a:prstGeom prst="rect">
            <a:avLst/>
          </a:prstGeom>
          <a:noFill/>
          <a:ln w="28575">
            <a:solidFill>
              <a:schemeClr val="tx1"/>
            </a:solidFill>
          </a:ln>
        </p:spPr>
        <p:txBody>
          <a:bodyPr wrap="square" rtlCol="0">
            <a:spAutoFit/>
          </a:bodyPr>
          <a:lstStyle/>
          <a:p>
            <a:pPr algn="ctr"/>
            <a:r>
              <a:rPr lang="en-US" dirty="0"/>
              <a:t>Trader pays scientist for information, trades on it</a:t>
            </a:r>
          </a:p>
        </p:txBody>
      </p:sp>
      <p:pic>
        <p:nvPicPr>
          <p:cNvPr id="1026" name="Picture 2" descr="Image result for clipart corp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42043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rot="19920453">
            <a:off x="10312573" y="5898188"/>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sp>
        <p:nvSpPr>
          <p:cNvPr id="27" name="Oval 26"/>
          <p:cNvSpPr/>
          <p:nvPr/>
        </p:nvSpPr>
        <p:spPr>
          <a:xfrm rot="19920453">
            <a:off x="2686509" y="5846928"/>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spTree>
    <p:extLst>
      <p:ext uri="{BB962C8B-B14F-4D97-AF65-F5344CB8AC3E}">
        <p14:creationId xmlns:p14="http://schemas.microsoft.com/office/powerpoint/2010/main" val="3778302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276" y="113546"/>
            <a:ext cx="7729728" cy="1188720"/>
          </a:xfrm>
        </p:spPr>
        <p:txBody>
          <a:bodyPr/>
          <a:lstStyle/>
          <a:p>
            <a:r>
              <a:rPr lang="en-US" dirty="0"/>
              <a:t>Rule 10b-5</a:t>
            </a:r>
          </a:p>
        </p:txBody>
      </p:sp>
      <p:sp>
        <p:nvSpPr>
          <p:cNvPr id="3" name="Content Placeholder 2"/>
          <p:cNvSpPr>
            <a:spLocks noGrp="1"/>
          </p:cNvSpPr>
          <p:nvPr>
            <p:ph idx="1"/>
          </p:nvPr>
        </p:nvSpPr>
        <p:spPr>
          <a:xfrm>
            <a:off x="332509" y="1535906"/>
            <a:ext cx="11665527" cy="4204122"/>
          </a:xfrm>
        </p:spPr>
        <p:txBody>
          <a:bodyPr>
            <a:noAutofit/>
          </a:bodyPr>
          <a:lstStyle/>
          <a:p>
            <a:r>
              <a:rPr lang="en-US" sz="2800" dirty="0"/>
              <a:t>It shall be unlawful for any person. . . .</a:t>
            </a:r>
          </a:p>
          <a:p>
            <a:r>
              <a:rPr lang="en-US" sz="2800" dirty="0"/>
              <a:t>A.  To employ any device, scheme, or artifice to defraud</a:t>
            </a:r>
          </a:p>
          <a:p>
            <a:r>
              <a:rPr lang="en-US" sz="2800" dirty="0">
                <a:solidFill>
                  <a:schemeClr val="tx1"/>
                </a:solidFill>
              </a:rPr>
              <a:t>B.  To make any untrue statement of a material fact or to omit to state a material fact necessary in order to make the statements made, in the light of the circumstances under which they were made, not misleading, </a:t>
            </a:r>
            <a:r>
              <a:rPr lang="en-US" sz="2800" dirty="0"/>
              <a:t>or</a:t>
            </a:r>
          </a:p>
          <a:p>
            <a:endParaRPr lang="en-US" sz="2800" dirty="0"/>
          </a:p>
          <a:p>
            <a:r>
              <a:rPr lang="en-US" sz="2800" dirty="0"/>
              <a:t>C.  To engage in any act, practice, or course of business which operates or would operate as a fraud or deceit upon any person,</a:t>
            </a:r>
          </a:p>
          <a:p>
            <a:endParaRPr lang="en-US" sz="2800" dirty="0"/>
          </a:p>
          <a:p>
            <a:r>
              <a:rPr lang="en-US" sz="2800" b="1" dirty="0">
                <a:solidFill>
                  <a:srgbClr val="C00000"/>
                </a:solidFill>
              </a:rPr>
              <a:t>In connection with the purchase or sale of any security.</a:t>
            </a:r>
          </a:p>
        </p:txBody>
      </p:sp>
      <p:sp>
        <p:nvSpPr>
          <p:cNvPr id="4" name="Oval 3"/>
          <p:cNvSpPr/>
          <p:nvPr/>
        </p:nvSpPr>
        <p:spPr>
          <a:xfrm>
            <a:off x="121444" y="4286250"/>
            <a:ext cx="11727655" cy="15430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684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does insider trading fit?</a:t>
            </a:r>
          </a:p>
        </p:txBody>
      </p:sp>
      <p:sp>
        <p:nvSpPr>
          <p:cNvPr id="3" name="Content Placeholder 2"/>
          <p:cNvSpPr>
            <a:spLocks noGrp="1"/>
          </p:cNvSpPr>
          <p:nvPr>
            <p:ph idx="1"/>
          </p:nvPr>
        </p:nvSpPr>
        <p:spPr/>
        <p:txBody>
          <a:bodyPr>
            <a:normAutofit/>
          </a:bodyPr>
          <a:lstStyle/>
          <a:p>
            <a:r>
              <a:rPr lang="en-US" sz="2800" dirty="0"/>
              <a:t>Insider</a:t>
            </a:r>
          </a:p>
          <a:p>
            <a:r>
              <a:rPr lang="en-US" sz="2800" dirty="0"/>
              <a:t>Has material, nonpublic information</a:t>
            </a:r>
          </a:p>
          <a:p>
            <a:r>
              <a:rPr lang="en-US" sz="2800" dirty="0"/>
              <a:t>Trades on the basis of the information without disclosing the information</a:t>
            </a:r>
          </a:p>
        </p:txBody>
      </p:sp>
      <p:sp>
        <p:nvSpPr>
          <p:cNvPr id="4" name="Oval 3"/>
          <p:cNvSpPr/>
          <p:nvPr/>
        </p:nvSpPr>
        <p:spPr>
          <a:xfrm>
            <a:off x="2466109" y="2638044"/>
            <a:ext cx="1246909" cy="5485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9854" y="3797208"/>
            <a:ext cx="1842655" cy="5485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51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460" y="216546"/>
            <a:ext cx="10367079" cy="1188720"/>
          </a:xfrm>
        </p:spPr>
        <p:txBody>
          <a:bodyPr/>
          <a:lstStyle/>
          <a:p>
            <a:r>
              <a:rPr lang="en-US" dirty="0"/>
              <a:t>1995:  Private securities litigation reform act</a:t>
            </a:r>
          </a:p>
        </p:txBody>
      </p:sp>
      <p:sp>
        <p:nvSpPr>
          <p:cNvPr id="3" name="Content Placeholder 2"/>
          <p:cNvSpPr>
            <a:spLocks noGrp="1"/>
          </p:cNvSpPr>
          <p:nvPr>
            <p:ph idx="1"/>
          </p:nvPr>
        </p:nvSpPr>
        <p:spPr>
          <a:xfrm>
            <a:off x="2231136" y="1795550"/>
            <a:ext cx="7729728" cy="4845904"/>
          </a:xfrm>
        </p:spPr>
        <p:txBody>
          <a:bodyPr/>
          <a:lstStyle/>
          <a:p>
            <a:r>
              <a:rPr lang="en-US" sz="2400" dirty="0"/>
              <a:t>Section 21D of the Securities Exchange Act</a:t>
            </a:r>
          </a:p>
          <a:p>
            <a:r>
              <a:rPr lang="en-US" sz="2400" dirty="0"/>
              <a:t>Lead Plaintiff Rules</a:t>
            </a:r>
          </a:p>
          <a:p>
            <a:r>
              <a:rPr lang="en-US" sz="2400" dirty="0"/>
              <a:t>Enhanced pleading rules (preempts Section 9(b) FRCP)</a:t>
            </a:r>
          </a:p>
          <a:p>
            <a:r>
              <a:rPr lang="en-US" sz="2400" dirty="0"/>
              <a:t>Must plead with particularity SCIENTER</a:t>
            </a:r>
          </a:p>
          <a:p>
            <a:r>
              <a:rPr lang="en-US" sz="2400" dirty="0"/>
              <a:t>Stay on discovery until after MTD</a:t>
            </a:r>
          </a:p>
          <a:p>
            <a:r>
              <a:rPr lang="en-US" sz="2400" dirty="0"/>
              <a:t>Rule 11 Sanctions for frivolousness</a:t>
            </a:r>
          </a:p>
          <a:p>
            <a:r>
              <a:rPr lang="en-US" sz="2400" dirty="0"/>
              <a:t>Several liability for outside directors (in proportion to responsibility)</a:t>
            </a:r>
          </a:p>
          <a:p>
            <a:endParaRPr lang="en-US" dirty="0"/>
          </a:p>
        </p:txBody>
      </p:sp>
    </p:spTree>
    <p:extLst>
      <p:ext uri="{BB962C8B-B14F-4D97-AF65-F5344CB8AC3E}">
        <p14:creationId xmlns:p14="http://schemas.microsoft.com/office/powerpoint/2010/main" val="4127052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does insider trading fit?</a:t>
            </a:r>
          </a:p>
        </p:txBody>
      </p:sp>
      <p:sp>
        <p:nvSpPr>
          <p:cNvPr id="3" name="Content Placeholder 2"/>
          <p:cNvSpPr>
            <a:spLocks noGrp="1"/>
          </p:cNvSpPr>
          <p:nvPr>
            <p:ph idx="1"/>
          </p:nvPr>
        </p:nvSpPr>
        <p:spPr/>
        <p:txBody>
          <a:bodyPr>
            <a:normAutofit/>
          </a:bodyPr>
          <a:lstStyle/>
          <a:p>
            <a:r>
              <a:rPr lang="en-US" sz="2800" dirty="0"/>
              <a:t>Insider   -- Tipper/</a:t>
            </a:r>
            <a:r>
              <a:rPr lang="en-US" sz="2800" dirty="0" err="1"/>
              <a:t>Tippee</a:t>
            </a:r>
            <a:r>
              <a:rPr lang="en-US" sz="2800" dirty="0"/>
              <a:t> and Classic Insider/ Misappropriating Insider?</a:t>
            </a:r>
          </a:p>
          <a:p>
            <a:r>
              <a:rPr lang="en-US" sz="2800" dirty="0">
                <a:solidFill>
                  <a:schemeClr val="bg1">
                    <a:lumMod val="85000"/>
                  </a:schemeClr>
                </a:solidFill>
              </a:rPr>
              <a:t>Has material, nonpublic information</a:t>
            </a:r>
          </a:p>
          <a:p>
            <a:r>
              <a:rPr lang="en-US" sz="2800" dirty="0">
                <a:solidFill>
                  <a:schemeClr val="bg1">
                    <a:lumMod val="85000"/>
                  </a:schemeClr>
                </a:solidFill>
              </a:rPr>
              <a:t>Trades</a:t>
            </a:r>
            <a:r>
              <a:rPr lang="en-US" sz="2800" dirty="0"/>
              <a:t> on the basis </a:t>
            </a:r>
            <a:r>
              <a:rPr lang="en-US" sz="2800" dirty="0">
                <a:solidFill>
                  <a:schemeClr val="bg1">
                    <a:lumMod val="85000"/>
                  </a:schemeClr>
                </a:solidFill>
              </a:rPr>
              <a:t>of the information without disclosing the information</a:t>
            </a:r>
          </a:p>
        </p:txBody>
      </p:sp>
      <p:sp>
        <p:nvSpPr>
          <p:cNvPr id="4" name="Oval 3"/>
          <p:cNvSpPr/>
          <p:nvPr/>
        </p:nvSpPr>
        <p:spPr>
          <a:xfrm>
            <a:off x="2466109" y="2638044"/>
            <a:ext cx="1246909" cy="5485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31754" y="4189035"/>
            <a:ext cx="1842655" cy="54850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074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defrauded?</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7836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31136" y="233172"/>
            <a:ext cx="7729728" cy="1188720"/>
          </a:xfrm>
        </p:spPr>
        <p:txBody>
          <a:bodyPr/>
          <a:lstStyle/>
          <a:p>
            <a:pPr eaLnBrk="1" hangingPunct="1"/>
            <a:r>
              <a:rPr lang="en-US"/>
              <a:t>Rule 10b-5 and Classical Theory</a:t>
            </a:r>
          </a:p>
        </p:txBody>
      </p:sp>
      <p:sp>
        <p:nvSpPr>
          <p:cNvPr id="1752067" name="Rectangle 3"/>
          <p:cNvSpPr>
            <a:spLocks noChangeArrowheads="1"/>
          </p:cNvSpPr>
          <p:nvPr/>
        </p:nvSpPr>
        <p:spPr bwMode="auto">
          <a:xfrm>
            <a:off x="787400" y="1600165"/>
            <a:ext cx="11125200" cy="4524315"/>
          </a:xfrm>
          <a:prstGeom prst="rect">
            <a:avLst/>
          </a:prstGeom>
          <a:noFill/>
          <a:ln w="9525">
            <a:noFill/>
            <a:miter lim="800000"/>
            <a:headEnd/>
            <a:tailEnd/>
          </a:ln>
        </p:spPr>
        <p:txBody>
          <a:bodyPr anchor="ctr">
            <a:spAutoFit/>
          </a:bodyPr>
          <a:lstStyle/>
          <a:p>
            <a:pPr defTabSz="914400" fontAlgn="base">
              <a:spcBef>
                <a:spcPct val="0"/>
              </a:spcBef>
              <a:spcAft>
                <a:spcPct val="0"/>
              </a:spcAft>
            </a:pPr>
            <a:r>
              <a:rPr lang="en-US" sz="3200" dirty="0">
                <a:solidFill>
                  <a:srgbClr val="800000"/>
                </a:solidFill>
              </a:rPr>
              <a:t>Equal Access Theory </a:t>
            </a:r>
          </a:p>
          <a:p>
            <a:pPr defTabSz="914400" fontAlgn="base">
              <a:spcBef>
                <a:spcPct val="0"/>
              </a:spcBef>
              <a:spcAft>
                <a:spcPct val="0"/>
              </a:spcAft>
            </a:pPr>
            <a:r>
              <a:rPr lang="en-US" sz="3200" dirty="0">
                <a:solidFill>
                  <a:srgbClr val="800000"/>
                </a:solidFill>
              </a:rPr>
              <a:t>	(</a:t>
            </a:r>
            <a:r>
              <a:rPr lang="en-US" sz="3200" dirty="0" err="1">
                <a:solidFill>
                  <a:srgbClr val="800000"/>
                </a:solidFill>
              </a:rPr>
              <a:t>Unerodable</a:t>
            </a:r>
            <a:r>
              <a:rPr lang="en-US" sz="3200" dirty="0">
                <a:solidFill>
                  <a:srgbClr val="800000"/>
                </a:solidFill>
              </a:rPr>
              <a:t> Advantages)</a:t>
            </a:r>
          </a:p>
          <a:p>
            <a:pPr defTabSz="914400" fontAlgn="base">
              <a:spcBef>
                <a:spcPct val="0"/>
              </a:spcBef>
              <a:spcAft>
                <a:spcPct val="0"/>
              </a:spcAft>
            </a:pPr>
            <a:endParaRPr lang="en-US" sz="3200" dirty="0">
              <a:solidFill>
                <a:srgbClr val="800000"/>
              </a:solidFill>
            </a:endParaRPr>
          </a:p>
          <a:p>
            <a:pPr defTabSz="914400" fontAlgn="base">
              <a:spcBef>
                <a:spcPct val="0"/>
              </a:spcBef>
              <a:spcAft>
                <a:spcPct val="0"/>
              </a:spcAft>
            </a:pPr>
            <a:r>
              <a:rPr lang="en-US" sz="3200" dirty="0">
                <a:solidFill>
                  <a:srgbClr val="800000"/>
                </a:solidFill>
              </a:rPr>
              <a:t>Parity of Information</a:t>
            </a:r>
          </a:p>
          <a:p>
            <a:pPr defTabSz="914400" fontAlgn="base">
              <a:spcBef>
                <a:spcPct val="0"/>
              </a:spcBef>
              <a:spcAft>
                <a:spcPct val="0"/>
              </a:spcAft>
            </a:pPr>
            <a:endParaRPr lang="en-US" sz="3200" dirty="0">
              <a:solidFill>
                <a:srgbClr val="800000"/>
              </a:solidFill>
            </a:endParaRPr>
          </a:p>
          <a:p>
            <a:pPr defTabSz="914400" fontAlgn="base">
              <a:spcBef>
                <a:spcPct val="0"/>
              </a:spcBef>
              <a:spcAft>
                <a:spcPct val="0"/>
              </a:spcAft>
            </a:pPr>
            <a:r>
              <a:rPr lang="en-US" sz="3200" dirty="0">
                <a:solidFill>
                  <a:srgbClr val="800000"/>
                </a:solidFill>
              </a:rPr>
              <a:t>Property Rights Theory</a:t>
            </a:r>
          </a:p>
          <a:p>
            <a:pPr defTabSz="914400" fontAlgn="base">
              <a:spcBef>
                <a:spcPct val="0"/>
              </a:spcBef>
              <a:spcAft>
                <a:spcPct val="0"/>
              </a:spcAft>
            </a:pPr>
            <a:endParaRPr lang="en-US" sz="3200" dirty="0">
              <a:solidFill>
                <a:srgbClr val="800000"/>
              </a:solidFill>
            </a:endParaRPr>
          </a:p>
          <a:p>
            <a:pPr defTabSz="914400" fontAlgn="base">
              <a:spcBef>
                <a:spcPct val="0"/>
              </a:spcBef>
              <a:spcAft>
                <a:spcPct val="0"/>
              </a:spcAft>
            </a:pPr>
            <a:r>
              <a:rPr lang="en-US" sz="3200" dirty="0">
                <a:solidFill>
                  <a:srgbClr val="800000"/>
                </a:solidFill>
              </a:rPr>
              <a:t>Fiduciary Duty</a:t>
            </a:r>
          </a:p>
          <a:p>
            <a:pPr defTabSz="914400" fontAlgn="base">
              <a:spcBef>
                <a:spcPct val="0"/>
              </a:spcBef>
              <a:spcAft>
                <a:spcPct val="0"/>
              </a:spcAft>
            </a:pPr>
            <a:r>
              <a:rPr lang="en-US" sz="3200" dirty="0">
                <a:solidFill>
                  <a:srgbClr val="800000"/>
                </a:solidFill>
              </a:rPr>
              <a:t>	Misappropriation Theory?</a:t>
            </a:r>
          </a:p>
        </p:txBody>
      </p:sp>
    </p:spTree>
    <p:extLst>
      <p:ext uri="{BB962C8B-B14F-4D97-AF65-F5344CB8AC3E}">
        <p14:creationId xmlns:p14="http://schemas.microsoft.com/office/powerpoint/2010/main" val="3939940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2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rmAutofit/>
          </a:bodyPr>
          <a:lstStyle/>
          <a:p>
            <a:r>
              <a:rPr lang="en-US" sz="2400">
                <a:solidFill>
                  <a:schemeClr val="tx1"/>
                </a:solidFill>
              </a:rPr>
              <a:t>Congress &amp; Insider Trading</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90000"/>
              </a:lnSpc>
            </a:pPr>
            <a:r>
              <a:rPr lang="en-US" dirty="0">
                <a:solidFill>
                  <a:schemeClr val="bg1"/>
                </a:solidFill>
              </a:rPr>
              <a:t>Insider Trading Sanctions Act of 1984</a:t>
            </a:r>
          </a:p>
          <a:p>
            <a:pPr>
              <a:lnSpc>
                <a:spcPct val="90000"/>
              </a:lnSpc>
            </a:pPr>
            <a:r>
              <a:rPr lang="en-US" dirty="0">
                <a:solidFill>
                  <a:schemeClr val="bg1"/>
                </a:solidFill>
              </a:rPr>
              <a:t>Insider Trading and Securities Fraud Enforcement Act of 1988</a:t>
            </a:r>
          </a:p>
          <a:p>
            <a:pPr>
              <a:lnSpc>
                <a:spcPct val="90000"/>
              </a:lnSpc>
            </a:pPr>
            <a:r>
              <a:rPr lang="en-US" dirty="0">
                <a:solidFill>
                  <a:schemeClr val="bg1"/>
                </a:solidFill>
              </a:rPr>
              <a:t>Stop Trading on Congressional Knowledge Act of 2012</a:t>
            </a:r>
          </a:p>
          <a:p>
            <a:pPr lvl="1">
              <a:lnSpc>
                <a:spcPct val="90000"/>
              </a:lnSpc>
            </a:pPr>
            <a:r>
              <a:rPr lang="en-US" dirty="0">
                <a:solidFill>
                  <a:schemeClr val="bg1"/>
                </a:solidFill>
              </a:rPr>
              <a:t>Sen. Kelly Loeffler</a:t>
            </a:r>
          </a:p>
          <a:p>
            <a:pPr lvl="1">
              <a:lnSpc>
                <a:spcPct val="90000"/>
              </a:lnSpc>
            </a:pPr>
            <a:r>
              <a:rPr lang="en-US" dirty="0">
                <a:solidFill>
                  <a:schemeClr val="bg1"/>
                </a:solidFill>
              </a:rPr>
              <a:t>Sen. Richard Burr</a:t>
            </a:r>
          </a:p>
          <a:p>
            <a:pPr lvl="1">
              <a:lnSpc>
                <a:spcPct val="90000"/>
              </a:lnSpc>
            </a:pPr>
            <a:r>
              <a:rPr lang="en-US" dirty="0">
                <a:solidFill>
                  <a:schemeClr val="bg1"/>
                </a:solidFill>
              </a:rPr>
              <a:t>Sen. David Perdue</a:t>
            </a:r>
          </a:p>
          <a:p>
            <a:pPr lvl="1">
              <a:lnSpc>
                <a:spcPct val="90000"/>
              </a:lnSpc>
            </a:pPr>
            <a:r>
              <a:rPr lang="en-US" dirty="0">
                <a:solidFill>
                  <a:schemeClr val="bg1"/>
                </a:solidFill>
              </a:rPr>
              <a:t>Sen. Dianne Feinstein</a:t>
            </a:r>
          </a:p>
          <a:p>
            <a:pPr lvl="1">
              <a:lnSpc>
                <a:spcPct val="90000"/>
              </a:lnSpc>
            </a:pPr>
            <a:endParaRPr lang="en-US" dirty="0">
              <a:solidFill>
                <a:schemeClr val="bg1"/>
              </a:solidFill>
            </a:endParaRPr>
          </a:p>
          <a:p>
            <a:pPr>
              <a:lnSpc>
                <a:spcPct val="90000"/>
              </a:lnSpc>
            </a:pPr>
            <a:endParaRPr lang="en-US" dirty="0">
              <a:solidFill>
                <a:schemeClr val="bg1"/>
              </a:solidFill>
            </a:endParaRPr>
          </a:p>
          <a:p>
            <a:pPr>
              <a:lnSpc>
                <a:spcPct val="90000"/>
              </a:lnSpc>
            </a:pPr>
            <a:endParaRPr lang="en-US" dirty="0">
              <a:solidFill>
                <a:schemeClr val="bg1"/>
              </a:solidFill>
            </a:endParaRPr>
          </a:p>
          <a:p>
            <a:pPr>
              <a:lnSpc>
                <a:spcPct val="90000"/>
              </a:lnSpc>
            </a:pPr>
            <a:r>
              <a:rPr lang="en-US" dirty="0">
                <a:solidFill>
                  <a:schemeClr val="bg1"/>
                </a:solidFill>
              </a:rPr>
              <a:t>SEC</a:t>
            </a:r>
          </a:p>
          <a:p>
            <a:pPr lvl="1">
              <a:lnSpc>
                <a:spcPct val="90000"/>
              </a:lnSpc>
            </a:pPr>
            <a:r>
              <a:rPr lang="en-US" dirty="0">
                <a:solidFill>
                  <a:schemeClr val="bg1"/>
                </a:solidFill>
              </a:rPr>
              <a:t>14e-3 (1980)</a:t>
            </a:r>
          </a:p>
          <a:p>
            <a:pPr lvl="1">
              <a:lnSpc>
                <a:spcPct val="90000"/>
              </a:lnSpc>
            </a:pPr>
            <a:r>
              <a:rPr lang="en-US" dirty="0">
                <a:solidFill>
                  <a:schemeClr val="bg1"/>
                </a:solidFill>
              </a:rPr>
              <a:t>Rule 10b5-1 and Rule 10b5-2 (2000)</a:t>
            </a:r>
          </a:p>
        </p:txBody>
      </p:sp>
    </p:spTree>
    <p:extLst>
      <p:ext uri="{BB962C8B-B14F-4D97-AF65-F5344CB8AC3E}">
        <p14:creationId xmlns:p14="http://schemas.microsoft.com/office/powerpoint/2010/main" val="394546541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 closely</a:t>
            </a:r>
          </a:p>
        </p:txBody>
      </p:sp>
      <p:sp>
        <p:nvSpPr>
          <p:cNvPr id="3" name="Content Placeholder 2"/>
          <p:cNvSpPr>
            <a:spLocks noGrp="1"/>
          </p:cNvSpPr>
          <p:nvPr>
            <p:ph idx="1"/>
          </p:nvPr>
        </p:nvSpPr>
        <p:spPr/>
        <p:txBody>
          <a:bodyPr>
            <a:normAutofit/>
          </a:bodyPr>
          <a:lstStyle/>
          <a:p>
            <a:endParaRPr lang="en-US" dirty="0"/>
          </a:p>
          <a:p>
            <a:r>
              <a:rPr lang="en-US" dirty="0"/>
              <a:t>Section 10(b) of the Securities Exchange Act of 1934 and the Securities and Exchange Commission’s Rule 10b–5 prohibit undisclosed trading on inside corporate information by individuals who are under a duty of trust and confidence that prohibits them from secretly using such information for their personal advantage. </a:t>
            </a:r>
          </a:p>
          <a:p>
            <a:pPr lvl="1"/>
            <a:r>
              <a:rPr lang="en-US" dirty="0"/>
              <a:t>Justice Alito, U.S. v. Salman (2017)</a:t>
            </a:r>
          </a:p>
        </p:txBody>
      </p:sp>
      <p:sp>
        <p:nvSpPr>
          <p:cNvPr id="4" name="Rectangle 3"/>
          <p:cNvSpPr/>
          <p:nvPr/>
        </p:nvSpPr>
        <p:spPr>
          <a:xfrm>
            <a:off x="6693694" y="3386138"/>
            <a:ext cx="1143000" cy="2643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93781" y="3674268"/>
            <a:ext cx="1345407" cy="2643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17864" y="3386138"/>
            <a:ext cx="640461" cy="2643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74119" y="4200940"/>
            <a:ext cx="1955006" cy="2643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60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1136" y="127676"/>
            <a:ext cx="7729728" cy="1188720"/>
          </a:xfrm>
        </p:spPr>
        <p:txBody>
          <a:bodyPr/>
          <a:lstStyle/>
          <a:p>
            <a:pPr eaLnBrk="1" hangingPunct="1"/>
            <a:r>
              <a:rPr lang="en-US"/>
              <a:t>Rule 10b-5 and Classical Theory</a:t>
            </a:r>
          </a:p>
        </p:txBody>
      </p:sp>
      <p:grpSp>
        <p:nvGrpSpPr>
          <p:cNvPr id="2" name="Group 4"/>
          <p:cNvGrpSpPr>
            <a:grpSpLocks/>
          </p:cNvGrpSpPr>
          <p:nvPr/>
        </p:nvGrpSpPr>
        <p:grpSpPr bwMode="auto">
          <a:xfrm>
            <a:off x="4547350" y="2725230"/>
            <a:ext cx="2129367" cy="1828800"/>
            <a:chOff x="3336" y="904"/>
            <a:chExt cx="1006" cy="1152"/>
          </a:xfrm>
        </p:grpSpPr>
        <p:sp>
          <p:nvSpPr>
            <p:cNvPr id="31758" name="Rectangle 5"/>
            <p:cNvSpPr>
              <a:spLocks noChangeArrowheads="1"/>
            </p:cNvSpPr>
            <p:nvPr/>
          </p:nvSpPr>
          <p:spPr bwMode="auto">
            <a:xfrm>
              <a:off x="3336" y="1315"/>
              <a:ext cx="976" cy="330"/>
            </a:xfrm>
            <a:prstGeom prst="rect">
              <a:avLst/>
            </a:prstGeom>
            <a:solidFill>
              <a:srgbClr val="FFFF99">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9" name="Picture 6" descr="j0387144"/>
            <p:cNvPicPr>
              <a:picLocks noChangeAspect="1" noChangeArrowheads="1"/>
            </p:cNvPicPr>
            <p:nvPr/>
          </p:nvPicPr>
          <p:blipFill>
            <a:blip r:embed="rId3" cstate="print">
              <a:clrChange>
                <a:clrFrom>
                  <a:srgbClr val="FFFFFF"/>
                </a:clrFrom>
                <a:clrTo>
                  <a:srgbClr val="FFFFFF">
                    <a:alpha val="0"/>
                  </a:srgbClr>
                </a:clrTo>
              </a:clrChange>
            </a:blip>
            <a:srcRect l="22871" t="2083" r="18492" b="47917"/>
            <a:stretch>
              <a:fillRect/>
            </a:stretch>
          </p:blipFill>
          <p:spPr bwMode="auto">
            <a:xfrm>
              <a:off x="3378" y="904"/>
              <a:ext cx="964" cy="1152"/>
            </a:xfrm>
            <a:prstGeom prst="rect">
              <a:avLst/>
            </a:prstGeom>
            <a:noFill/>
            <a:ln w="9525">
              <a:noFill/>
              <a:miter lim="800000"/>
              <a:headEnd/>
              <a:tailEnd/>
            </a:ln>
          </p:spPr>
        </p:pic>
      </p:grpSp>
      <p:grpSp>
        <p:nvGrpSpPr>
          <p:cNvPr id="4" name="Group 16"/>
          <p:cNvGrpSpPr>
            <a:grpSpLocks/>
          </p:cNvGrpSpPr>
          <p:nvPr/>
        </p:nvGrpSpPr>
        <p:grpSpPr bwMode="auto">
          <a:xfrm>
            <a:off x="462492" y="2785555"/>
            <a:ext cx="2065867" cy="1760538"/>
            <a:chOff x="1955" y="2129"/>
            <a:chExt cx="976" cy="1109"/>
          </a:xfrm>
        </p:grpSpPr>
        <p:sp>
          <p:nvSpPr>
            <p:cNvPr id="31753" name="Rectangle 14"/>
            <p:cNvSpPr>
              <a:spLocks noChangeArrowheads="1"/>
            </p:cNvSpPr>
            <p:nvPr/>
          </p:nvSpPr>
          <p:spPr bwMode="auto">
            <a:xfrm>
              <a:off x="1955" y="2502"/>
              <a:ext cx="976" cy="330"/>
            </a:xfrm>
            <a:prstGeom prst="rect">
              <a:avLst/>
            </a:prstGeom>
            <a:solidFill>
              <a:srgbClr val="99CCFF">
                <a:alpha val="59999"/>
              </a:srgbClr>
            </a:solidFill>
            <a:ln w="9525" algn="ctr">
              <a:no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31754" name="Picture 12" descr="Copy of j0370106"/>
            <p:cNvPicPr>
              <a:picLocks noChangeAspect="1" noChangeArrowheads="1"/>
            </p:cNvPicPr>
            <p:nvPr/>
          </p:nvPicPr>
          <p:blipFill>
            <a:blip r:embed="rId4" cstate="print"/>
            <a:srcRect b="22394"/>
            <a:stretch>
              <a:fillRect/>
            </a:stretch>
          </p:blipFill>
          <p:spPr bwMode="auto">
            <a:xfrm flipH="1">
              <a:off x="1977" y="2129"/>
              <a:ext cx="947" cy="1109"/>
            </a:xfrm>
            <a:prstGeom prst="rect">
              <a:avLst/>
            </a:prstGeom>
            <a:noFill/>
            <a:ln w="9525">
              <a:noFill/>
              <a:miter lim="800000"/>
              <a:headEnd/>
              <a:tailEnd/>
            </a:ln>
          </p:spPr>
        </p:pic>
      </p:grpSp>
      <p:sp>
        <p:nvSpPr>
          <p:cNvPr id="17" name="TextBox 16"/>
          <p:cNvSpPr txBox="1"/>
          <p:nvPr/>
        </p:nvSpPr>
        <p:spPr>
          <a:xfrm>
            <a:off x="138402" y="4858746"/>
            <a:ext cx="3118966" cy="923330"/>
          </a:xfrm>
          <a:prstGeom prst="rect">
            <a:avLst/>
          </a:prstGeom>
          <a:noFill/>
          <a:ln w="28575">
            <a:solidFill>
              <a:schemeClr val="tx1"/>
            </a:solidFill>
          </a:ln>
        </p:spPr>
        <p:txBody>
          <a:bodyPr wrap="square" rtlCol="0">
            <a:spAutoFit/>
          </a:bodyPr>
          <a:lstStyle/>
          <a:p>
            <a:r>
              <a:rPr lang="en-US" dirty="0"/>
              <a:t>V.P. of </a:t>
            </a:r>
            <a:r>
              <a:rPr lang="en-US" dirty="0" err="1"/>
              <a:t>BigCo</a:t>
            </a:r>
            <a:r>
              <a:rPr lang="en-US" dirty="0"/>
              <a:t>. – knows that next quarter’s earnings will be shockingly good – buys shares </a:t>
            </a:r>
          </a:p>
        </p:txBody>
      </p:sp>
      <p:sp>
        <p:nvSpPr>
          <p:cNvPr id="6" name="TextBox 5"/>
          <p:cNvSpPr txBox="1"/>
          <p:nvPr/>
        </p:nvSpPr>
        <p:spPr>
          <a:xfrm>
            <a:off x="-47336" y="1767498"/>
            <a:ext cx="3117273" cy="523220"/>
          </a:xfrm>
          <a:prstGeom prst="rect">
            <a:avLst/>
          </a:prstGeom>
          <a:noFill/>
        </p:spPr>
        <p:txBody>
          <a:bodyPr wrap="square" rtlCol="0">
            <a:spAutoFit/>
          </a:bodyPr>
          <a:lstStyle/>
          <a:p>
            <a:pPr algn="ctr"/>
            <a:r>
              <a:rPr lang="en-US" sz="2800" dirty="0"/>
              <a:t>Classic “Insider”</a:t>
            </a:r>
          </a:p>
        </p:txBody>
      </p:sp>
      <p:sp>
        <p:nvSpPr>
          <p:cNvPr id="12" name="TextBox 11"/>
          <p:cNvSpPr txBox="1"/>
          <p:nvPr/>
        </p:nvSpPr>
        <p:spPr>
          <a:xfrm>
            <a:off x="4021646" y="1759203"/>
            <a:ext cx="3117273" cy="523220"/>
          </a:xfrm>
          <a:prstGeom prst="rect">
            <a:avLst/>
          </a:prstGeom>
          <a:noFill/>
        </p:spPr>
        <p:txBody>
          <a:bodyPr wrap="square" rtlCol="0">
            <a:spAutoFit/>
          </a:bodyPr>
          <a:lstStyle/>
          <a:p>
            <a:pPr algn="ctr"/>
            <a:r>
              <a:rPr lang="en-US" sz="2800" dirty="0"/>
              <a:t>Classic “</a:t>
            </a:r>
            <a:r>
              <a:rPr lang="en-US" sz="2800" dirty="0" err="1"/>
              <a:t>Tippee</a:t>
            </a:r>
            <a:r>
              <a:rPr lang="en-US" sz="2800" dirty="0"/>
              <a:t>”</a:t>
            </a:r>
          </a:p>
        </p:txBody>
      </p:sp>
      <p:sp>
        <p:nvSpPr>
          <p:cNvPr id="13" name="TextBox 12"/>
          <p:cNvSpPr txBox="1"/>
          <p:nvPr/>
        </p:nvSpPr>
        <p:spPr>
          <a:xfrm>
            <a:off x="4052551" y="5132014"/>
            <a:ext cx="3118966" cy="646331"/>
          </a:xfrm>
          <a:prstGeom prst="rect">
            <a:avLst/>
          </a:prstGeom>
          <a:noFill/>
          <a:ln w="28575">
            <a:solidFill>
              <a:schemeClr val="tx1"/>
            </a:solidFill>
          </a:ln>
        </p:spPr>
        <p:txBody>
          <a:bodyPr wrap="square" rtlCol="0">
            <a:spAutoFit/>
          </a:bodyPr>
          <a:lstStyle/>
          <a:p>
            <a:r>
              <a:rPr lang="en-US" dirty="0"/>
              <a:t>V.P.– gives info to Brother-in-Law – he buys shares </a:t>
            </a:r>
          </a:p>
        </p:txBody>
      </p:sp>
      <p:sp>
        <p:nvSpPr>
          <p:cNvPr id="3" name="Oval 2"/>
          <p:cNvSpPr/>
          <p:nvPr/>
        </p:nvSpPr>
        <p:spPr>
          <a:xfrm rot="19920453">
            <a:off x="2194891" y="5846927"/>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sp>
        <p:nvSpPr>
          <p:cNvPr id="26" name="Oval 25"/>
          <p:cNvSpPr/>
          <p:nvPr/>
        </p:nvSpPr>
        <p:spPr>
          <a:xfrm rot="19920453">
            <a:off x="5954885" y="5841093"/>
            <a:ext cx="1877287" cy="749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10b-5</a:t>
            </a:r>
          </a:p>
          <a:p>
            <a:pPr algn="ctr"/>
            <a:r>
              <a:rPr lang="en-US" sz="2400" dirty="0">
                <a:solidFill>
                  <a:schemeClr val="tx1"/>
                </a:solidFill>
              </a:rPr>
              <a:t>violation</a:t>
            </a:r>
          </a:p>
        </p:txBody>
      </p:sp>
      <p:pic>
        <p:nvPicPr>
          <p:cNvPr id="2050" name="Picture 2" descr="Image result for cash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9424" y="2949195"/>
            <a:ext cx="1492924" cy="138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79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31136" y="141640"/>
            <a:ext cx="7729728" cy="1188720"/>
          </a:xfrm>
        </p:spPr>
        <p:txBody>
          <a:bodyPr/>
          <a:lstStyle/>
          <a:p>
            <a:pPr eaLnBrk="1" hangingPunct="1"/>
            <a:r>
              <a:rPr lang="en-US" dirty="0" err="1"/>
              <a:t>Chiarella</a:t>
            </a:r>
            <a:r>
              <a:rPr lang="en-US" dirty="0"/>
              <a:t> v. united states (1980)</a:t>
            </a:r>
          </a:p>
        </p:txBody>
      </p:sp>
      <p:sp>
        <p:nvSpPr>
          <p:cNvPr id="34819" name="Rectangle 3"/>
          <p:cNvSpPr>
            <a:spLocks noGrp="1" noChangeArrowheads="1"/>
          </p:cNvSpPr>
          <p:nvPr>
            <p:ph idx="1"/>
          </p:nvPr>
        </p:nvSpPr>
        <p:spPr/>
        <p:txBody>
          <a:bodyPr/>
          <a:lstStyle/>
          <a:p>
            <a:pPr eaLnBrk="1" hangingPunct="1"/>
            <a:endParaRPr lang="en-US" i="1" dirty="0"/>
          </a:p>
        </p:txBody>
      </p:sp>
      <p:pic>
        <p:nvPicPr>
          <p:cNvPr id="1514500" name="Picture 4" descr="BD07102_"/>
          <p:cNvPicPr>
            <a:picLocks noChangeAspect="1" noChangeArrowheads="1"/>
          </p:cNvPicPr>
          <p:nvPr/>
        </p:nvPicPr>
        <p:blipFill>
          <a:blip r:embed="rId3" cstate="print"/>
          <a:srcRect/>
          <a:stretch>
            <a:fillRect/>
          </a:stretch>
        </p:blipFill>
        <p:spPr bwMode="auto">
          <a:xfrm>
            <a:off x="4878917" y="1360491"/>
            <a:ext cx="2438400" cy="1563687"/>
          </a:xfrm>
          <a:prstGeom prst="rect">
            <a:avLst/>
          </a:prstGeom>
          <a:noFill/>
          <a:ln w="9525">
            <a:noFill/>
            <a:miter lim="800000"/>
            <a:headEnd/>
            <a:tailEnd/>
          </a:ln>
        </p:spPr>
      </p:pic>
      <p:sp>
        <p:nvSpPr>
          <p:cNvPr id="1514501" name="Text Box 5"/>
          <p:cNvSpPr txBox="1">
            <a:spLocks noChangeArrowheads="1"/>
          </p:cNvSpPr>
          <p:nvPr/>
        </p:nvSpPr>
        <p:spPr bwMode="auto">
          <a:xfrm>
            <a:off x="7474564" y="1374776"/>
            <a:ext cx="1755609" cy="156966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b="1">
                <a:solidFill>
                  <a:srgbClr val="009200"/>
                </a:solidFill>
              </a:rPr>
              <a:t>Pandick</a:t>
            </a:r>
            <a:br>
              <a:rPr lang="en-US" sz="3200" b="1">
                <a:solidFill>
                  <a:srgbClr val="009200"/>
                </a:solidFill>
              </a:rPr>
            </a:br>
            <a:r>
              <a:rPr lang="en-US" sz="3200" b="1">
                <a:solidFill>
                  <a:srgbClr val="009200"/>
                </a:solidFill>
              </a:rPr>
              <a:t>Press</a:t>
            </a:r>
          </a:p>
          <a:p>
            <a:pPr algn="ctr" defTabSz="914400" fontAlgn="base">
              <a:spcBef>
                <a:spcPct val="0"/>
              </a:spcBef>
              <a:spcAft>
                <a:spcPct val="0"/>
              </a:spcAft>
            </a:pPr>
            <a:r>
              <a:rPr lang="en-US" sz="3200">
                <a:solidFill>
                  <a:srgbClr val="3E3E5C"/>
                </a:solidFill>
              </a:rPr>
              <a:t>client</a:t>
            </a:r>
          </a:p>
        </p:txBody>
      </p:sp>
      <p:sp>
        <p:nvSpPr>
          <p:cNvPr id="1514502" name="Text Box 6"/>
          <p:cNvSpPr txBox="1">
            <a:spLocks noChangeArrowheads="1"/>
          </p:cNvSpPr>
          <p:nvPr/>
        </p:nvSpPr>
        <p:spPr bwMode="auto">
          <a:xfrm>
            <a:off x="489847" y="5033963"/>
            <a:ext cx="1915909" cy="107721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b="1">
                <a:solidFill>
                  <a:srgbClr val="009200"/>
                </a:solidFill>
              </a:rPr>
              <a:t>Chiarella</a:t>
            </a:r>
          </a:p>
          <a:p>
            <a:pPr algn="ctr" defTabSz="914400" fontAlgn="base">
              <a:spcBef>
                <a:spcPct val="0"/>
              </a:spcBef>
              <a:spcAft>
                <a:spcPct val="0"/>
              </a:spcAft>
            </a:pPr>
            <a:r>
              <a:rPr lang="en-US" sz="3200">
                <a:solidFill>
                  <a:srgbClr val="3E3E5C"/>
                </a:solidFill>
              </a:rPr>
              <a:t>printer</a:t>
            </a:r>
          </a:p>
        </p:txBody>
      </p:sp>
      <p:sp>
        <p:nvSpPr>
          <p:cNvPr id="1514503" name="Text Box 7"/>
          <p:cNvSpPr txBox="1">
            <a:spLocks noChangeArrowheads="1"/>
          </p:cNvSpPr>
          <p:nvPr/>
        </p:nvSpPr>
        <p:spPr bwMode="auto">
          <a:xfrm>
            <a:off x="9840358" y="4806950"/>
            <a:ext cx="1778051" cy="107721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b="1">
                <a:solidFill>
                  <a:srgbClr val="009200"/>
                </a:solidFill>
              </a:rPr>
              <a:t>Investor</a:t>
            </a:r>
          </a:p>
          <a:p>
            <a:pPr algn="ctr" defTabSz="914400" fontAlgn="base">
              <a:spcBef>
                <a:spcPct val="0"/>
              </a:spcBef>
              <a:spcAft>
                <a:spcPct val="0"/>
              </a:spcAft>
            </a:pPr>
            <a:r>
              <a:rPr lang="en-US" sz="3200">
                <a:solidFill>
                  <a:srgbClr val="3E3E5C"/>
                </a:solidFill>
              </a:rPr>
              <a:t>in target</a:t>
            </a:r>
          </a:p>
        </p:txBody>
      </p:sp>
      <p:sp>
        <p:nvSpPr>
          <p:cNvPr id="1514504" name="AutoShape 8"/>
          <p:cNvSpPr>
            <a:spLocks noChangeArrowheads="1"/>
          </p:cNvSpPr>
          <p:nvPr/>
        </p:nvSpPr>
        <p:spPr bwMode="auto">
          <a:xfrm>
            <a:off x="3623733" y="3995769"/>
            <a:ext cx="5638800" cy="695265"/>
          </a:xfrm>
          <a:prstGeom prst="leftRightArrow">
            <a:avLst>
              <a:gd name="adj1" fmla="val 74593"/>
              <a:gd name="adj2" fmla="val 61553"/>
            </a:avLst>
          </a:prstGeom>
          <a:solidFill>
            <a:srgbClr val="009200">
              <a:alpha val="30196"/>
            </a:srgbClr>
          </a:solidFill>
          <a:ln w="9525" algn="ctr">
            <a:solidFill>
              <a:srgbClr val="009200"/>
            </a:solidFill>
            <a:miter lim="800000"/>
            <a:headEn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pic>
        <p:nvPicPr>
          <p:cNvPr id="1514505" name="Picture 9" descr="BD08376_"/>
          <p:cNvPicPr>
            <a:picLocks noChangeAspect="1" noChangeArrowheads="1"/>
          </p:cNvPicPr>
          <p:nvPr/>
        </p:nvPicPr>
        <p:blipFill>
          <a:blip r:embed="rId4" cstate="print"/>
          <a:srcRect/>
          <a:stretch>
            <a:fillRect/>
          </a:stretch>
        </p:blipFill>
        <p:spPr bwMode="auto">
          <a:xfrm>
            <a:off x="5655735" y="3848103"/>
            <a:ext cx="1725084" cy="1019175"/>
          </a:xfrm>
          <a:prstGeom prst="rect">
            <a:avLst/>
          </a:prstGeom>
          <a:noFill/>
          <a:ln w="9525">
            <a:noFill/>
            <a:miter lim="800000"/>
            <a:headEnd/>
            <a:tailEnd/>
          </a:ln>
        </p:spPr>
      </p:pic>
      <p:pic>
        <p:nvPicPr>
          <p:cNvPr id="1514506" name="Picture 10" descr="BD07105_"/>
          <p:cNvPicPr>
            <a:picLocks noChangeAspect="1" noChangeArrowheads="1"/>
          </p:cNvPicPr>
          <p:nvPr/>
        </p:nvPicPr>
        <p:blipFill>
          <a:blip r:embed="rId5" cstate="print"/>
          <a:srcRect/>
          <a:stretch>
            <a:fillRect/>
          </a:stretch>
        </p:blipFill>
        <p:spPr bwMode="auto">
          <a:xfrm>
            <a:off x="8570384" y="3367088"/>
            <a:ext cx="1371600" cy="2151062"/>
          </a:xfrm>
          <a:prstGeom prst="rect">
            <a:avLst/>
          </a:prstGeom>
          <a:noFill/>
          <a:ln w="9525">
            <a:noFill/>
            <a:miter lim="800000"/>
            <a:headEnd/>
            <a:tailEnd/>
          </a:ln>
        </p:spPr>
      </p:pic>
      <p:pic>
        <p:nvPicPr>
          <p:cNvPr id="1514507" name="Picture 11" descr="BD07125_"/>
          <p:cNvPicPr>
            <a:picLocks noChangeAspect="1" noChangeArrowheads="1"/>
          </p:cNvPicPr>
          <p:nvPr/>
        </p:nvPicPr>
        <p:blipFill>
          <a:blip r:embed="rId6" cstate="print"/>
          <a:srcRect/>
          <a:stretch>
            <a:fillRect/>
          </a:stretch>
        </p:blipFill>
        <p:spPr bwMode="auto">
          <a:xfrm>
            <a:off x="1634068" y="3368678"/>
            <a:ext cx="2836333" cy="2162175"/>
          </a:xfrm>
          <a:prstGeom prst="rect">
            <a:avLst/>
          </a:prstGeom>
          <a:noFill/>
          <a:ln w="9525">
            <a:noFill/>
            <a:miter lim="800000"/>
            <a:headEnd/>
            <a:tailEnd/>
          </a:ln>
        </p:spPr>
      </p:pic>
      <p:sp>
        <p:nvSpPr>
          <p:cNvPr id="1514508" name="Text Box 12"/>
          <p:cNvSpPr txBox="1">
            <a:spLocks noChangeArrowheads="1"/>
          </p:cNvSpPr>
          <p:nvPr/>
        </p:nvSpPr>
        <p:spPr bwMode="auto">
          <a:xfrm>
            <a:off x="557916" y="1640582"/>
            <a:ext cx="2552301" cy="107721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dirty="0">
                <a:solidFill>
                  <a:srgbClr val="3E3E5C"/>
                </a:solidFill>
              </a:rPr>
              <a:t>planning</a:t>
            </a:r>
            <a:br>
              <a:rPr lang="en-US" sz="3200" dirty="0">
                <a:solidFill>
                  <a:srgbClr val="3E3E5C"/>
                </a:solidFill>
              </a:rPr>
            </a:br>
            <a:r>
              <a:rPr lang="en-US" sz="3200" dirty="0">
                <a:solidFill>
                  <a:srgbClr val="3E3E5C"/>
                </a:solidFill>
              </a:rPr>
              <a:t>take-over bid</a:t>
            </a:r>
          </a:p>
        </p:txBody>
      </p:sp>
      <p:sp>
        <p:nvSpPr>
          <p:cNvPr id="1514509" name="Line 13"/>
          <p:cNvSpPr>
            <a:spLocks noChangeShapeType="1"/>
          </p:cNvSpPr>
          <p:nvPr/>
        </p:nvSpPr>
        <p:spPr bwMode="auto">
          <a:xfrm flipH="1">
            <a:off x="3505200" y="2717800"/>
            <a:ext cx="1439333" cy="774700"/>
          </a:xfrm>
          <a:prstGeom prst="line">
            <a:avLst/>
          </a:prstGeom>
          <a:noFill/>
          <a:ln w="38100">
            <a:solidFill>
              <a:schemeClr val="bg2"/>
            </a:solidFill>
            <a:prstDash val="dash"/>
            <a:round/>
            <a:headEnd type="arrow" w="med" len="med"/>
            <a:tailEnd type="arrow" w="med" len="med"/>
          </a:ln>
        </p:spPr>
        <p:txBody>
          <a:bodyPr wrap="none" anchor="ctr">
            <a:spAutoFit/>
          </a:bodyPr>
          <a:lstStyle/>
          <a:p>
            <a:pPr algn="ctr" defTabSz="914400" fontAlgn="base">
              <a:spcBef>
                <a:spcPct val="0"/>
              </a:spcBef>
              <a:spcAft>
                <a:spcPct val="0"/>
              </a:spcAft>
            </a:pPr>
            <a:endParaRPr lang="en-US" sz="2800">
              <a:solidFill>
                <a:srgbClr val="3E3E5C"/>
              </a:solidFill>
            </a:endParaRPr>
          </a:p>
        </p:txBody>
      </p:sp>
      <p:sp>
        <p:nvSpPr>
          <p:cNvPr id="2" name="TextBox 1"/>
          <p:cNvSpPr txBox="1"/>
          <p:nvPr/>
        </p:nvSpPr>
        <p:spPr>
          <a:xfrm>
            <a:off x="118872" y="141640"/>
            <a:ext cx="2002536" cy="369332"/>
          </a:xfrm>
          <a:prstGeom prst="rect">
            <a:avLst/>
          </a:prstGeom>
          <a:solidFill>
            <a:schemeClr val="accent2"/>
          </a:solidFill>
          <a:ln>
            <a:solidFill>
              <a:schemeClr val="tx1"/>
            </a:solidFill>
          </a:ln>
        </p:spPr>
        <p:txBody>
          <a:bodyPr wrap="square" rtlCol="0">
            <a:spAutoFit/>
          </a:bodyPr>
          <a:lstStyle/>
          <a:p>
            <a:pPr algn="ctr"/>
            <a:r>
              <a:rPr lang="en-US" b="1" dirty="0"/>
              <a:t>CLASSIC</a:t>
            </a:r>
          </a:p>
        </p:txBody>
      </p:sp>
    </p:spTree>
    <p:extLst>
      <p:ext uri="{BB962C8B-B14F-4D97-AF65-F5344CB8AC3E}">
        <p14:creationId xmlns:p14="http://schemas.microsoft.com/office/powerpoint/2010/main" val="2106402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45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45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45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145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450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45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45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45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45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145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14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501" grpId="0" build="p"/>
      <p:bldP spid="1514502" grpId="0"/>
      <p:bldP spid="1514503" grpId="0"/>
      <p:bldP spid="1514504" grpId="0" animBg="1"/>
      <p:bldP spid="1514508" grpId="0"/>
      <p:bldP spid="15145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20" name="Rectangle 4"/>
          <p:cNvSpPr>
            <a:spLocks noChangeArrowheads="1"/>
          </p:cNvSpPr>
          <p:nvPr/>
        </p:nvSpPr>
        <p:spPr bwMode="auto">
          <a:xfrm>
            <a:off x="474134" y="1218827"/>
            <a:ext cx="11125200" cy="2246769"/>
          </a:xfrm>
          <a:prstGeom prst="rect">
            <a:avLst/>
          </a:prstGeom>
          <a:noFill/>
          <a:ln w="9525">
            <a:noFill/>
            <a:miter lim="800000"/>
            <a:headEnd/>
            <a:tailEnd/>
          </a:ln>
        </p:spPr>
        <p:txBody>
          <a:bodyPr anchor="ctr">
            <a:spAutoFit/>
          </a:bodyPr>
          <a:lstStyle/>
          <a:p>
            <a:pPr defTabSz="914400" fontAlgn="base">
              <a:spcBef>
                <a:spcPct val="0"/>
              </a:spcBef>
              <a:spcAft>
                <a:spcPct val="0"/>
              </a:spcAft>
            </a:pPr>
            <a:r>
              <a:rPr lang="en-US" sz="2800" dirty="0">
                <a:solidFill>
                  <a:srgbClr val="800000"/>
                </a:solidFill>
              </a:rPr>
              <a:t>p. 339 – “The Commission emphasized [in </a:t>
            </a:r>
            <a:r>
              <a:rPr lang="en-US" sz="2800" i="1" dirty="0">
                <a:solidFill>
                  <a:srgbClr val="800000"/>
                </a:solidFill>
              </a:rPr>
              <a:t>Cady, Roberts</a:t>
            </a:r>
            <a:r>
              <a:rPr lang="en-US" sz="2800" dirty="0">
                <a:solidFill>
                  <a:srgbClr val="800000"/>
                </a:solidFill>
              </a:rPr>
              <a:t>] that the duty arose from (</a:t>
            </a:r>
            <a:r>
              <a:rPr lang="en-US" sz="2800" dirty="0" err="1">
                <a:solidFill>
                  <a:srgbClr val="800000"/>
                </a:solidFill>
              </a:rPr>
              <a:t>i</a:t>
            </a:r>
            <a:r>
              <a:rPr lang="en-US" sz="2800" dirty="0">
                <a:solidFill>
                  <a:srgbClr val="800000"/>
                </a:solidFill>
              </a:rPr>
              <a:t>) the existence of a </a:t>
            </a:r>
            <a:r>
              <a:rPr lang="en-US" sz="2800" dirty="0">
                <a:solidFill>
                  <a:srgbClr val="008000"/>
                </a:solidFill>
              </a:rPr>
              <a:t>relationship</a:t>
            </a:r>
            <a:r>
              <a:rPr lang="en-US" sz="2800" dirty="0">
                <a:solidFill>
                  <a:srgbClr val="800000"/>
                </a:solidFill>
              </a:rPr>
              <a:t> </a:t>
            </a:r>
            <a:r>
              <a:rPr lang="en-US" sz="2800" dirty="0">
                <a:solidFill>
                  <a:srgbClr val="008000"/>
                </a:solidFill>
              </a:rPr>
              <a:t>affording</a:t>
            </a:r>
            <a:r>
              <a:rPr lang="en-US" sz="2800" dirty="0">
                <a:solidFill>
                  <a:srgbClr val="800000"/>
                </a:solidFill>
              </a:rPr>
              <a:t> </a:t>
            </a:r>
            <a:r>
              <a:rPr lang="en-US" sz="2800" dirty="0">
                <a:solidFill>
                  <a:srgbClr val="008000"/>
                </a:solidFill>
              </a:rPr>
              <a:t>access</a:t>
            </a:r>
            <a:r>
              <a:rPr lang="en-US" sz="2800" dirty="0">
                <a:solidFill>
                  <a:srgbClr val="800000"/>
                </a:solidFill>
              </a:rPr>
              <a:t> </a:t>
            </a:r>
            <a:r>
              <a:rPr lang="en-US" sz="2800" dirty="0">
                <a:solidFill>
                  <a:srgbClr val="008000"/>
                </a:solidFill>
              </a:rPr>
              <a:t>to inside information</a:t>
            </a:r>
            <a:r>
              <a:rPr lang="en-US" sz="2800" dirty="0">
                <a:solidFill>
                  <a:srgbClr val="800000"/>
                </a:solidFill>
              </a:rPr>
              <a:t> intended to be available only for a corporate purpose, and (ii) the unfairness of allowing a corporate insider to take advantage of that information by trading without disclosure.”</a:t>
            </a:r>
          </a:p>
        </p:txBody>
      </p:sp>
      <p:sp>
        <p:nvSpPr>
          <p:cNvPr id="1750021" name="Text Box 5"/>
          <p:cNvSpPr txBox="1">
            <a:spLocks noChangeArrowheads="1"/>
          </p:cNvSpPr>
          <p:nvPr/>
        </p:nvSpPr>
        <p:spPr bwMode="auto">
          <a:xfrm>
            <a:off x="539751" y="4354399"/>
            <a:ext cx="10993967" cy="1384995"/>
          </a:xfrm>
          <a:prstGeom prst="rect">
            <a:avLst/>
          </a:prstGeom>
          <a:noFill/>
          <a:ln w="9525" algn="ctr">
            <a:noFill/>
            <a:miter lim="800000"/>
            <a:headEnd/>
            <a:tailEnd/>
          </a:ln>
        </p:spPr>
        <p:txBody>
          <a:bodyPr>
            <a:spAutoFit/>
          </a:bodyPr>
          <a:lstStyle/>
          <a:p>
            <a:pPr defTabSz="914400" fontAlgn="base">
              <a:spcBef>
                <a:spcPct val="0"/>
              </a:spcBef>
              <a:spcAft>
                <a:spcPct val="0"/>
              </a:spcAft>
            </a:pPr>
            <a:r>
              <a:rPr lang="en-US" sz="2800" dirty="0">
                <a:solidFill>
                  <a:srgbClr val="800000"/>
                </a:solidFill>
              </a:rPr>
              <a:t>p. 339 – “That the </a:t>
            </a:r>
            <a:r>
              <a:rPr lang="en-US" sz="2800" dirty="0">
                <a:solidFill>
                  <a:srgbClr val="008000"/>
                </a:solidFill>
              </a:rPr>
              <a:t>relationship between a corporate insider and the stockholders</a:t>
            </a:r>
            <a:r>
              <a:rPr lang="en-US" sz="2800" dirty="0">
                <a:solidFill>
                  <a:srgbClr val="800000"/>
                </a:solidFill>
              </a:rPr>
              <a:t> of his corporation gives rise to a disclosure obligation is not a novel twist of the law.”</a:t>
            </a:r>
          </a:p>
        </p:txBody>
      </p:sp>
    </p:spTree>
    <p:extLst>
      <p:ext uri="{BB962C8B-B14F-4D97-AF65-F5344CB8AC3E}">
        <p14:creationId xmlns:p14="http://schemas.microsoft.com/office/powerpoint/2010/main" val="2501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00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50020">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0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0" grpId="0" build="p"/>
      <p:bldP spid="17500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20" name="Rectangle 4"/>
          <p:cNvSpPr>
            <a:spLocks noChangeArrowheads="1"/>
          </p:cNvSpPr>
          <p:nvPr/>
        </p:nvSpPr>
        <p:spPr bwMode="auto">
          <a:xfrm>
            <a:off x="474134" y="1218827"/>
            <a:ext cx="11125200" cy="2246769"/>
          </a:xfrm>
          <a:prstGeom prst="rect">
            <a:avLst/>
          </a:prstGeom>
          <a:noFill/>
          <a:ln w="9525">
            <a:noFill/>
            <a:miter lim="800000"/>
            <a:headEnd/>
            <a:tailEnd/>
          </a:ln>
        </p:spPr>
        <p:txBody>
          <a:bodyPr anchor="ctr">
            <a:spAutoFit/>
          </a:bodyPr>
          <a:lstStyle/>
          <a:p>
            <a:pPr defTabSz="914400" fontAlgn="base">
              <a:spcBef>
                <a:spcPct val="0"/>
              </a:spcBef>
              <a:spcAft>
                <a:spcPct val="0"/>
              </a:spcAft>
            </a:pPr>
            <a:r>
              <a:rPr lang="en-US" sz="2800" dirty="0">
                <a:solidFill>
                  <a:srgbClr val="800000"/>
                </a:solidFill>
              </a:rPr>
              <a:t>p. 339 – “The Commission emphasized [in </a:t>
            </a:r>
            <a:r>
              <a:rPr lang="en-US" sz="2800" i="1" dirty="0">
                <a:solidFill>
                  <a:srgbClr val="800000"/>
                </a:solidFill>
              </a:rPr>
              <a:t>Cady, Roberts</a:t>
            </a:r>
            <a:r>
              <a:rPr lang="en-US" sz="2800" dirty="0">
                <a:solidFill>
                  <a:srgbClr val="800000"/>
                </a:solidFill>
              </a:rPr>
              <a:t>] that the duty arose from (</a:t>
            </a:r>
            <a:r>
              <a:rPr lang="en-US" sz="2800" dirty="0" err="1">
                <a:solidFill>
                  <a:srgbClr val="800000"/>
                </a:solidFill>
              </a:rPr>
              <a:t>i</a:t>
            </a:r>
            <a:r>
              <a:rPr lang="en-US" sz="2800" dirty="0">
                <a:solidFill>
                  <a:srgbClr val="800000"/>
                </a:solidFill>
              </a:rPr>
              <a:t>) the existence of a </a:t>
            </a:r>
            <a:r>
              <a:rPr lang="en-US" sz="2800" dirty="0">
                <a:solidFill>
                  <a:srgbClr val="008000"/>
                </a:solidFill>
              </a:rPr>
              <a:t>relationship</a:t>
            </a:r>
            <a:r>
              <a:rPr lang="en-US" sz="2800" dirty="0">
                <a:solidFill>
                  <a:srgbClr val="800000"/>
                </a:solidFill>
              </a:rPr>
              <a:t> </a:t>
            </a:r>
            <a:r>
              <a:rPr lang="en-US" sz="2800" dirty="0">
                <a:solidFill>
                  <a:srgbClr val="008000"/>
                </a:solidFill>
              </a:rPr>
              <a:t>affording</a:t>
            </a:r>
            <a:r>
              <a:rPr lang="en-US" sz="2800" dirty="0">
                <a:solidFill>
                  <a:srgbClr val="800000"/>
                </a:solidFill>
              </a:rPr>
              <a:t> </a:t>
            </a:r>
            <a:r>
              <a:rPr lang="en-US" sz="2800" dirty="0">
                <a:solidFill>
                  <a:srgbClr val="008000"/>
                </a:solidFill>
              </a:rPr>
              <a:t>access</a:t>
            </a:r>
            <a:r>
              <a:rPr lang="en-US" sz="2800" dirty="0">
                <a:solidFill>
                  <a:srgbClr val="800000"/>
                </a:solidFill>
              </a:rPr>
              <a:t> </a:t>
            </a:r>
            <a:r>
              <a:rPr lang="en-US" sz="2800" dirty="0">
                <a:solidFill>
                  <a:srgbClr val="008000"/>
                </a:solidFill>
              </a:rPr>
              <a:t>to inside information</a:t>
            </a:r>
            <a:r>
              <a:rPr lang="en-US" sz="2800" dirty="0">
                <a:solidFill>
                  <a:srgbClr val="800000"/>
                </a:solidFill>
              </a:rPr>
              <a:t> intended to be available only for a corporate purpose, and (ii) the unfairness of allowing a corporate insider to take advantage of that information by trading without disclosure.”</a:t>
            </a:r>
          </a:p>
        </p:txBody>
      </p:sp>
      <p:sp>
        <p:nvSpPr>
          <p:cNvPr id="1750021" name="Text Box 5"/>
          <p:cNvSpPr txBox="1">
            <a:spLocks noChangeArrowheads="1"/>
          </p:cNvSpPr>
          <p:nvPr/>
        </p:nvSpPr>
        <p:spPr bwMode="auto">
          <a:xfrm>
            <a:off x="539751" y="4354399"/>
            <a:ext cx="10993967" cy="1384995"/>
          </a:xfrm>
          <a:prstGeom prst="rect">
            <a:avLst/>
          </a:prstGeom>
          <a:noFill/>
          <a:ln w="9525" algn="ctr">
            <a:noFill/>
            <a:miter lim="800000"/>
            <a:headEnd/>
            <a:tailEnd/>
          </a:ln>
        </p:spPr>
        <p:txBody>
          <a:bodyPr>
            <a:spAutoFit/>
          </a:bodyPr>
          <a:lstStyle/>
          <a:p>
            <a:pPr defTabSz="914400" fontAlgn="base">
              <a:spcBef>
                <a:spcPct val="0"/>
              </a:spcBef>
              <a:spcAft>
                <a:spcPct val="0"/>
              </a:spcAft>
            </a:pPr>
            <a:r>
              <a:rPr lang="en-US" sz="2800" dirty="0">
                <a:solidFill>
                  <a:srgbClr val="800000"/>
                </a:solidFill>
              </a:rPr>
              <a:t>p. 339 – “That the </a:t>
            </a:r>
            <a:r>
              <a:rPr lang="en-US" sz="2800" dirty="0">
                <a:solidFill>
                  <a:srgbClr val="008000"/>
                </a:solidFill>
              </a:rPr>
              <a:t>relationship between a corporate insider and the stockholders</a:t>
            </a:r>
            <a:r>
              <a:rPr lang="en-US" sz="2800" dirty="0">
                <a:solidFill>
                  <a:srgbClr val="800000"/>
                </a:solidFill>
              </a:rPr>
              <a:t> of his corporation gives rise to a disclosure obligation is not a novel twist of the law.”</a:t>
            </a:r>
          </a:p>
        </p:txBody>
      </p:sp>
      <p:sp>
        <p:nvSpPr>
          <p:cNvPr id="2" name="TextBox 1"/>
          <p:cNvSpPr txBox="1"/>
          <p:nvPr/>
        </p:nvSpPr>
        <p:spPr>
          <a:xfrm rot="19760112">
            <a:off x="757237" y="2807494"/>
            <a:ext cx="10322719" cy="1200329"/>
          </a:xfrm>
          <a:prstGeom prst="rect">
            <a:avLst/>
          </a:prstGeom>
          <a:solidFill>
            <a:srgbClr val="C00000">
              <a:alpha val="30980"/>
            </a:srgbClr>
          </a:solidFill>
          <a:ln>
            <a:solidFill>
              <a:srgbClr val="C00000"/>
            </a:solidFill>
          </a:ln>
        </p:spPr>
        <p:txBody>
          <a:bodyPr wrap="square" rtlCol="0">
            <a:spAutoFit/>
          </a:bodyPr>
          <a:lstStyle/>
          <a:p>
            <a:pPr algn="ctr"/>
            <a:r>
              <a:rPr lang="en-US" sz="7200" dirty="0">
                <a:latin typeface="Elephant" panose="02020904090505020303" pitchFamily="18" charset="0"/>
              </a:rPr>
              <a:t>DUTY OF LOYALTY</a:t>
            </a:r>
          </a:p>
        </p:txBody>
      </p:sp>
    </p:spTree>
    <p:extLst>
      <p:ext uri="{BB962C8B-B14F-4D97-AF65-F5344CB8AC3E}">
        <p14:creationId xmlns:p14="http://schemas.microsoft.com/office/powerpoint/2010/main" val="2920870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00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50020">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0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0" grpId="0" build="p"/>
      <p:bldP spid="17500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BD07102_"/>
          <p:cNvPicPr>
            <a:picLocks noChangeAspect="1" noChangeArrowheads="1"/>
          </p:cNvPicPr>
          <p:nvPr/>
        </p:nvPicPr>
        <p:blipFill>
          <a:blip r:embed="rId3" cstate="print"/>
          <a:srcRect/>
          <a:stretch>
            <a:fillRect/>
          </a:stretch>
        </p:blipFill>
        <p:spPr bwMode="auto">
          <a:xfrm>
            <a:off x="4878917" y="1360491"/>
            <a:ext cx="2438400" cy="1563687"/>
          </a:xfrm>
          <a:prstGeom prst="rect">
            <a:avLst/>
          </a:prstGeom>
          <a:noFill/>
          <a:ln w="9525">
            <a:noFill/>
            <a:miter lim="800000"/>
            <a:headEnd/>
            <a:tailEnd/>
          </a:ln>
        </p:spPr>
      </p:pic>
      <p:sp>
        <p:nvSpPr>
          <p:cNvPr id="37893" name="Text Box 5"/>
          <p:cNvSpPr txBox="1">
            <a:spLocks noChangeArrowheads="1"/>
          </p:cNvSpPr>
          <p:nvPr/>
        </p:nvSpPr>
        <p:spPr bwMode="auto">
          <a:xfrm>
            <a:off x="6488595" y="1171575"/>
            <a:ext cx="2986715" cy="107721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b="1">
                <a:solidFill>
                  <a:srgbClr val="009200"/>
                </a:solidFill>
              </a:rPr>
              <a:t>Pandick Press</a:t>
            </a:r>
          </a:p>
          <a:p>
            <a:pPr algn="ctr" defTabSz="914400" fontAlgn="base">
              <a:spcBef>
                <a:spcPct val="0"/>
              </a:spcBef>
              <a:spcAft>
                <a:spcPct val="0"/>
              </a:spcAft>
            </a:pPr>
            <a:r>
              <a:rPr lang="en-US" sz="3200">
                <a:solidFill>
                  <a:srgbClr val="3E3E5C"/>
                </a:solidFill>
              </a:rPr>
              <a:t>client</a:t>
            </a:r>
          </a:p>
        </p:txBody>
      </p:sp>
      <p:sp>
        <p:nvSpPr>
          <p:cNvPr id="37894" name="Text Box 6"/>
          <p:cNvSpPr txBox="1">
            <a:spLocks noChangeArrowheads="1"/>
          </p:cNvSpPr>
          <p:nvPr/>
        </p:nvSpPr>
        <p:spPr bwMode="auto">
          <a:xfrm>
            <a:off x="489847" y="5033963"/>
            <a:ext cx="1915909" cy="107721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b="1">
                <a:solidFill>
                  <a:srgbClr val="009200"/>
                </a:solidFill>
              </a:rPr>
              <a:t>Chiarella</a:t>
            </a:r>
          </a:p>
          <a:p>
            <a:pPr algn="ctr" defTabSz="914400" fontAlgn="base">
              <a:spcBef>
                <a:spcPct val="0"/>
              </a:spcBef>
              <a:spcAft>
                <a:spcPct val="0"/>
              </a:spcAft>
            </a:pPr>
            <a:r>
              <a:rPr lang="en-US" sz="3200">
                <a:solidFill>
                  <a:srgbClr val="3E3E5C"/>
                </a:solidFill>
              </a:rPr>
              <a:t>printer</a:t>
            </a:r>
          </a:p>
        </p:txBody>
      </p:sp>
      <p:sp>
        <p:nvSpPr>
          <p:cNvPr id="37895" name="Text Box 7"/>
          <p:cNvSpPr txBox="1">
            <a:spLocks noChangeArrowheads="1"/>
          </p:cNvSpPr>
          <p:nvPr/>
        </p:nvSpPr>
        <p:spPr bwMode="auto">
          <a:xfrm>
            <a:off x="9840358" y="4806950"/>
            <a:ext cx="1778051" cy="107721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200" b="1">
                <a:solidFill>
                  <a:srgbClr val="009200"/>
                </a:solidFill>
              </a:rPr>
              <a:t>Investor</a:t>
            </a:r>
          </a:p>
          <a:p>
            <a:pPr algn="ctr" defTabSz="914400" fontAlgn="base">
              <a:spcBef>
                <a:spcPct val="0"/>
              </a:spcBef>
              <a:spcAft>
                <a:spcPct val="0"/>
              </a:spcAft>
            </a:pPr>
            <a:r>
              <a:rPr lang="en-US" sz="3200">
                <a:solidFill>
                  <a:srgbClr val="3E3E5C"/>
                </a:solidFill>
              </a:rPr>
              <a:t>in target</a:t>
            </a:r>
          </a:p>
        </p:txBody>
      </p:sp>
      <p:pic>
        <p:nvPicPr>
          <p:cNvPr id="37896" name="Picture 11" descr="BD07125_"/>
          <p:cNvPicPr>
            <a:picLocks noChangeAspect="1" noChangeArrowheads="1"/>
          </p:cNvPicPr>
          <p:nvPr/>
        </p:nvPicPr>
        <p:blipFill>
          <a:blip r:embed="rId4" cstate="print"/>
          <a:srcRect/>
          <a:stretch>
            <a:fillRect/>
          </a:stretch>
        </p:blipFill>
        <p:spPr bwMode="auto">
          <a:xfrm>
            <a:off x="1634068" y="3368678"/>
            <a:ext cx="2836333" cy="2162175"/>
          </a:xfrm>
          <a:prstGeom prst="rect">
            <a:avLst/>
          </a:prstGeom>
          <a:noFill/>
          <a:ln w="9525">
            <a:noFill/>
            <a:miter lim="800000"/>
            <a:headEnd/>
            <a:tailEnd/>
          </a:ln>
        </p:spPr>
      </p:pic>
      <p:sp>
        <p:nvSpPr>
          <p:cNvPr id="37897" name="Line 13"/>
          <p:cNvSpPr>
            <a:spLocks noChangeShapeType="1"/>
          </p:cNvSpPr>
          <p:nvPr/>
        </p:nvSpPr>
        <p:spPr bwMode="auto">
          <a:xfrm flipH="1">
            <a:off x="3505200" y="2717800"/>
            <a:ext cx="1439333" cy="774700"/>
          </a:xfrm>
          <a:prstGeom prst="line">
            <a:avLst/>
          </a:prstGeom>
          <a:noFill/>
          <a:ln w="38100">
            <a:solidFill>
              <a:schemeClr val="tx1"/>
            </a:solidFill>
            <a:prstDash val="dash"/>
            <a:round/>
            <a:headEnd type="arrow" w="med" len="med"/>
            <a:tailEnd type="arrow" w="med" len="med"/>
          </a:ln>
        </p:spPr>
        <p:txBody>
          <a:bodyPr wrap="none" anchor="ctr">
            <a:spAutoFit/>
          </a:bodyPr>
          <a:lstStyle/>
          <a:p>
            <a:pPr algn="ctr" defTabSz="914400" fontAlgn="base">
              <a:spcBef>
                <a:spcPct val="0"/>
              </a:spcBef>
              <a:spcAft>
                <a:spcPct val="0"/>
              </a:spcAft>
            </a:pPr>
            <a:endParaRPr lang="en-US" sz="2800">
              <a:solidFill>
                <a:srgbClr val="3E3E5C"/>
              </a:solidFill>
            </a:endParaRPr>
          </a:p>
        </p:txBody>
      </p:sp>
      <p:sp>
        <p:nvSpPr>
          <p:cNvPr id="37898" name="Line 14"/>
          <p:cNvSpPr>
            <a:spLocks noChangeShapeType="1"/>
          </p:cNvSpPr>
          <p:nvPr/>
        </p:nvSpPr>
        <p:spPr bwMode="auto">
          <a:xfrm flipH="1">
            <a:off x="4675717" y="4560888"/>
            <a:ext cx="3843867" cy="0"/>
          </a:xfrm>
          <a:prstGeom prst="line">
            <a:avLst/>
          </a:prstGeom>
          <a:noFill/>
          <a:ln w="38100">
            <a:solidFill>
              <a:schemeClr val="tx1"/>
            </a:solidFill>
            <a:prstDash val="dash"/>
            <a:round/>
            <a:headEnd type="arrow" w="med" len="med"/>
            <a:tailEnd type="arrow" w="med" len="me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1455119" name="AutoShape 15"/>
          <p:cNvSpPr>
            <a:spLocks/>
          </p:cNvSpPr>
          <p:nvPr/>
        </p:nvSpPr>
        <p:spPr bwMode="auto">
          <a:xfrm>
            <a:off x="355600" y="1524000"/>
            <a:ext cx="3217333" cy="1498600"/>
          </a:xfrm>
          <a:prstGeom prst="borderCallout1">
            <a:avLst>
              <a:gd name="adj1" fmla="val 7625"/>
              <a:gd name="adj2" fmla="val 103157"/>
              <a:gd name="adj3" fmla="val 104236"/>
              <a:gd name="adj4" fmla="val 120000"/>
            </a:avLst>
          </a:prstGeom>
          <a:solidFill>
            <a:srgbClr val="60597B">
              <a:alpha val="30196"/>
            </a:srgbClr>
          </a:solidFill>
          <a:ln w="9525" algn="ctr">
            <a:solidFill>
              <a:srgbClr val="60597B"/>
            </a:solidFill>
            <a:miter lim="800000"/>
            <a:headEnd/>
            <a:tailEnd/>
          </a:ln>
        </p:spPr>
        <p:txBody>
          <a:bodyPr anchor="ctr"/>
          <a:lstStyle/>
          <a:p>
            <a:pPr algn="ctr" defTabSz="914400" fontAlgn="base">
              <a:spcBef>
                <a:spcPct val="0"/>
              </a:spcBef>
              <a:spcAft>
                <a:spcPct val="0"/>
              </a:spcAft>
            </a:pPr>
            <a:r>
              <a:rPr lang="en-US" sz="2600">
                <a:solidFill>
                  <a:srgbClr val="3E3E5C"/>
                </a:solidFill>
              </a:rPr>
              <a:t>relationship of trust and confidence</a:t>
            </a:r>
          </a:p>
        </p:txBody>
      </p:sp>
      <p:sp>
        <p:nvSpPr>
          <p:cNvPr id="1455120" name="AutoShape 16"/>
          <p:cNvSpPr>
            <a:spLocks/>
          </p:cNvSpPr>
          <p:nvPr/>
        </p:nvSpPr>
        <p:spPr bwMode="auto">
          <a:xfrm>
            <a:off x="8358719" y="2516188"/>
            <a:ext cx="3217333" cy="723900"/>
          </a:xfrm>
          <a:prstGeom prst="borderCallout1">
            <a:avLst>
              <a:gd name="adj1" fmla="val 15792"/>
              <a:gd name="adj2" fmla="val -3157"/>
              <a:gd name="adj3" fmla="val 282458"/>
              <a:gd name="adj4" fmla="val -55000"/>
            </a:avLst>
          </a:prstGeom>
          <a:solidFill>
            <a:srgbClr val="60597B">
              <a:alpha val="30196"/>
            </a:srgbClr>
          </a:solidFill>
          <a:ln w="9525" algn="ctr">
            <a:solidFill>
              <a:srgbClr val="60597B"/>
            </a:solidFill>
            <a:miter lim="800000"/>
            <a:headEnd/>
            <a:tailEnd/>
          </a:ln>
        </p:spPr>
        <p:txBody>
          <a:bodyPr anchor="ctr"/>
          <a:lstStyle/>
          <a:p>
            <a:pPr algn="ctr" defTabSz="914400" fontAlgn="base">
              <a:spcBef>
                <a:spcPct val="0"/>
              </a:spcBef>
              <a:spcAft>
                <a:spcPct val="0"/>
              </a:spcAft>
            </a:pPr>
            <a:r>
              <a:rPr lang="en-US" sz="2600">
                <a:solidFill>
                  <a:srgbClr val="3E3E5C"/>
                </a:solidFill>
              </a:rPr>
              <a:t>no relationship</a:t>
            </a:r>
          </a:p>
        </p:txBody>
      </p:sp>
      <p:pic>
        <p:nvPicPr>
          <p:cNvPr id="37901" name="Picture 10" descr="BD07105_"/>
          <p:cNvPicPr>
            <a:picLocks noChangeAspect="1" noChangeArrowheads="1"/>
          </p:cNvPicPr>
          <p:nvPr/>
        </p:nvPicPr>
        <p:blipFill>
          <a:blip r:embed="rId5" cstate="print"/>
          <a:srcRect/>
          <a:stretch>
            <a:fillRect/>
          </a:stretch>
        </p:blipFill>
        <p:spPr bwMode="auto">
          <a:xfrm>
            <a:off x="8570384" y="3367088"/>
            <a:ext cx="1371600" cy="2151062"/>
          </a:xfrm>
          <a:prstGeom prst="rect">
            <a:avLst/>
          </a:prstGeom>
          <a:noFill/>
          <a:ln w="9525">
            <a:noFill/>
            <a:miter lim="800000"/>
            <a:headEnd/>
            <a:tailEnd/>
          </a:ln>
        </p:spPr>
      </p:pic>
      <p:sp>
        <p:nvSpPr>
          <p:cNvPr id="2" name="TextBox 1"/>
          <p:cNvSpPr txBox="1"/>
          <p:nvPr/>
        </p:nvSpPr>
        <p:spPr>
          <a:xfrm>
            <a:off x="2974109" y="5884168"/>
            <a:ext cx="5809673" cy="52322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800" dirty="0" err="1"/>
              <a:t>Chiarella</a:t>
            </a:r>
            <a:r>
              <a:rPr lang="en-US" sz="2800" dirty="0"/>
              <a:t> is not a Classic Insider!</a:t>
            </a:r>
          </a:p>
        </p:txBody>
      </p:sp>
      <p:sp>
        <p:nvSpPr>
          <p:cNvPr id="13" name="TextBox 12"/>
          <p:cNvSpPr txBox="1"/>
          <p:nvPr/>
        </p:nvSpPr>
        <p:spPr>
          <a:xfrm>
            <a:off x="118872" y="141640"/>
            <a:ext cx="2002536" cy="369332"/>
          </a:xfrm>
          <a:prstGeom prst="rect">
            <a:avLst/>
          </a:prstGeom>
          <a:solidFill>
            <a:schemeClr val="accent2"/>
          </a:solidFill>
          <a:ln>
            <a:solidFill>
              <a:schemeClr val="tx1"/>
            </a:solidFill>
          </a:ln>
        </p:spPr>
        <p:txBody>
          <a:bodyPr wrap="square" rtlCol="0">
            <a:spAutoFit/>
          </a:bodyPr>
          <a:lstStyle/>
          <a:p>
            <a:pPr algn="ctr"/>
            <a:r>
              <a:rPr lang="en-US" b="1" dirty="0"/>
              <a:t>CLASSIC</a:t>
            </a:r>
          </a:p>
        </p:txBody>
      </p:sp>
    </p:spTree>
    <p:extLst>
      <p:ext uri="{BB962C8B-B14F-4D97-AF65-F5344CB8AC3E}">
        <p14:creationId xmlns:p14="http://schemas.microsoft.com/office/powerpoint/2010/main" val="1960840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455119"/>
                                        </p:tgtEl>
                                        <p:attrNameLst>
                                          <p:attrName>style.visibility</p:attrName>
                                        </p:attrNameLst>
                                      </p:cBhvr>
                                      <p:to>
                                        <p:strVal val="visible"/>
                                      </p:to>
                                    </p:set>
                                    <p:animEffect transition="in" filter="strips(upLeft)">
                                      <p:cBhvr>
                                        <p:cTn id="7" dur="500"/>
                                        <p:tgtEl>
                                          <p:spTgt spid="14551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55120"/>
                                        </p:tgtEl>
                                        <p:attrNameLst>
                                          <p:attrName>style.visibility</p:attrName>
                                        </p:attrNameLst>
                                      </p:cBhvr>
                                      <p:to>
                                        <p:strVal val="visible"/>
                                      </p:to>
                                    </p:set>
                                    <p:animEffect transition="in" filter="strips(upRight)">
                                      <p:cBhvr>
                                        <p:cTn id="12" dur="500"/>
                                        <p:tgtEl>
                                          <p:spTgt spid="145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119" grpId="0" animBg="1"/>
      <p:bldP spid="1455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10b-5</a:t>
            </a:r>
          </a:p>
        </p:txBody>
      </p:sp>
      <p:sp>
        <p:nvSpPr>
          <p:cNvPr id="3" name="Content Placeholder 2"/>
          <p:cNvSpPr>
            <a:spLocks noGrp="1"/>
          </p:cNvSpPr>
          <p:nvPr>
            <p:ph idx="1"/>
          </p:nvPr>
        </p:nvSpPr>
        <p:spPr/>
        <p:txBody>
          <a:bodyPr>
            <a:normAutofit/>
          </a:bodyPr>
          <a:lstStyle/>
          <a:p>
            <a:r>
              <a:rPr lang="en-US" sz="2400" dirty="0"/>
              <a:t>Material </a:t>
            </a:r>
          </a:p>
          <a:p>
            <a:r>
              <a:rPr lang="en-US" sz="2400" dirty="0"/>
              <a:t>Misrepresentation of fact</a:t>
            </a:r>
          </a:p>
          <a:p>
            <a:r>
              <a:rPr lang="en-US" sz="2400" dirty="0" err="1"/>
              <a:t>Scienter</a:t>
            </a:r>
            <a:r>
              <a:rPr lang="en-US" sz="2400" dirty="0"/>
              <a:t> (allege facts with particularity. . . )</a:t>
            </a:r>
          </a:p>
          <a:p>
            <a:r>
              <a:rPr lang="en-US" sz="2400" dirty="0"/>
              <a:t>Reliance (</a:t>
            </a:r>
            <a:r>
              <a:rPr lang="en-US" sz="2400" i="1" dirty="0"/>
              <a:t>Basic</a:t>
            </a:r>
            <a:r>
              <a:rPr lang="en-US" sz="2400" dirty="0"/>
              <a:t>)</a:t>
            </a:r>
          </a:p>
          <a:p>
            <a:r>
              <a:rPr lang="en-US" sz="2400" dirty="0"/>
              <a:t>Loss Causation (must adequately allege in complaint)</a:t>
            </a:r>
          </a:p>
        </p:txBody>
      </p:sp>
    </p:spTree>
    <p:extLst>
      <p:ext uri="{BB962C8B-B14F-4D97-AF65-F5344CB8AC3E}">
        <p14:creationId xmlns:p14="http://schemas.microsoft.com/office/powerpoint/2010/main" val="2575776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a:t>
            </a:r>
            <a:r>
              <a:rPr lang="en-US" dirty="0" err="1"/>
              <a:t>powell</a:t>
            </a:r>
            <a:r>
              <a:rPr lang="en-US" dirty="0"/>
              <a:t> &amp; insider trading</a:t>
            </a:r>
          </a:p>
        </p:txBody>
      </p:sp>
      <p:sp>
        <p:nvSpPr>
          <p:cNvPr id="3" name="Content Placeholder 2"/>
          <p:cNvSpPr>
            <a:spLocks noGrp="1"/>
          </p:cNvSpPr>
          <p:nvPr>
            <p:ph idx="1"/>
          </p:nvPr>
        </p:nvSpPr>
        <p:spPr>
          <a:xfrm>
            <a:off x="1184840" y="2596480"/>
            <a:ext cx="9822319" cy="3101983"/>
          </a:xfrm>
        </p:spPr>
        <p:txBody>
          <a:bodyPr>
            <a:noAutofit/>
          </a:bodyPr>
          <a:lstStyle/>
          <a:p>
            <a:r>
              <a:rPr lang="en-US" sz="2400" dirty="0"/>
              <a:t>Does not accept that all traders have a </a:t>
            </a:r>
            <a:r>
              <a:rPr lang="en-US" sz="2400" b="1" dirty="0"/>
              <a:t>duty</a:t>
            </a:r>
            <a:r>
              <a:rPr lang="en-US" sz="2400" dirty="0"/>
              <a:t> not to trade on material, nonpublic information.</a:t>
            </a:r>
          </a:p>
          <a:p>
            <a:endParaRPr lang="en-US" sz="2400" dirty="0"/>
          </a:p>
          <a:p>
            <a:r>
              <a:rPr lang="en-US" sz="2400" dirty="0"/>
              <a:t>The trader must have a </a:t>
            </a:r>
            <a:r>
              <a:rPr lang="en-US" sz="2400" b="1" dirty="0"/>
              <a:t>duty</a:t>
            </a:r>
            <a:r>
              <a:rPr lang="en-US" sz="2400" dirty="0"/>
              <a:t> to disclose in order to have a duty not to trade.</a:t>
            </a:r>
          </a:p>
          <a:p>
            <a:endParaRPr lang="en-US" sz="2400" dirty="0"/>
          </a:p>
          <a:p>
            <a:r>
              <a:rPr lang="en-US" sz="2400" dirty="0"/>
              <a:t>Only traders with a </a:t>
            </a:r>
            <a:r>
              <a:rPr lang="en-US" sz="2400" b="1" dirty="0"/>
              <a:t>fiduciary relationship </a:t>
            </a:r>
            <a:r>
              <a:rPr lang="en-US" sz="2400" dirty="0"/>
              <a:t>with the corporation in whose shares they trade have a </a:t>
            </a:r>
            <a:r>
              <a:rPr lang="en-US" sz="2400" b="1" dirty="0"/>
              <a:t>duty</a:t>
            </a:r>
            <a:r>
              <a:rPr lang="en-US" sz="2400" dirty="0"/>
              <a:t> to disclose or abstain from trading.</a:t>
            </a:r>
          </a:p>
        </p:txBody>
      </p:sp>
      <p:sp>
        <p:nvSpPr>
          <p:cNvPr id="4" name="Rectangle 3"/>
          <p:cNvSpPr/>
          <p:nvPr/>
        </p:nvSpPr>
        <p:spPr>
          <a:xfrm>
            <a:off x="6354618" y="2596480"/>
            <a:ext cx="711200" cy="4515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19600" y="4005025"/>
            <a:ext cx="711200" cy="4515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30436" y="5768108"/>
            <a:ext cx="711200" cy="36418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85490" y="5316589"/>
            <a:ext cx="3080328" cy="4515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38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err="1"/>
              <a:t>Chiarella</a:t>
            </a:r>
            <a:r>
              <a:rPr lang="en-US" dirty="0"/>
              <a:t> v. united states</a:t>
            </a:r>
          </a:p>
        </p:txBody>
      </p:sp>
      <p:sp>
        <p:nvSpPr>
          <p:cNvPr id="36868" name="Rectangle 14"/>
          <p:cNvSpPr>
            <a:spLocks noChangeArrowheads="1"/>
          </p:cNvSpPr>
          <p:nvPr/>
        </p:nvSpPr>
        <p:spPr bwMode="auto">
          <a:xfrm>
            <a:off x="333374" y="2548395"/>
            <a:ext cx="11525251" cy="4186237"/>
          </a:xfrm>
          <a:prstGeom prst="rect">
            <a:avLst/>
          </a:prstGeom>
          <a:solidFill>
            <a:srgbClr val="00760B">
              <a:alpha val="5098"/>
            </a:srgbClr>
          </a:solidFill>
          <a:ln w="9525">
            <a:noFill/>
            <a:miter lim="800000"/>
            <a:headEnd/>
            <a:tailEnd/>
          </a:ln>
        </p:spPr>
        <p:txBody>
          <a:bodyPr/>
          <a:lstStyle/>
          <a:p>
            <a:pPr defTabSz="914400" fontAlgn="base">
              <a:spcBef>
                <a:spcPct val="20000"/>
              </a:spcBef>
              <a:spcAft>
                <a:spcPct val="0"/>
              </a:spcAft>
            </a:pPr>
            <a:r>
              <a:rPr lang="en-US" sz="2900" b="1" dirty="0">
                <a:solidFill>
                  <a:srgbClr val="00760B"/>
                </a:solidFill>
              </a:rPr>
              <a:t>DUTY OF CONFIDENTIALITY</a:t>
            </a:r>
          </a:p>
          <a:p>
            <a:pPr defTabSz="914400" fontAlgn="base">
              <a:spcBef>
                <a:spcPct val="20000"/>
              </a:spcBef>
              <a:spcAft>
                <a:spcPct val="0"/>
              </a:spcAft>
            </a:pPr>
            <a:r>
              <a:rPr lang="en-US" sz="2900" i="1" dirty="0">
                <a:solidFill>
                  <a:srgbClr val="00760B"/>
                </a:solidFill>
              </a:rPr>
              <a:t>Agency Restatement § 395</a:t>
            </a:r>
            <a:br>
              <a:rPr lang="en-US" sz="2900" i="1" dirty="0">
                <a:solidFill>
                  <a:srgbClr val="00760B"/>
                </a:solidFill>
              </a:rPr>
            </a:br>
            <a:r>
              <a:rPr lang="en-US" sz="2900" dirty="0">
                <a:solidFill>
                  <a:srgbClr val="00760B"/>
                </a:solidFill>
              </a:rPr>
              <a:t>“Unless otherwise agreed, an agent is subject to a duty to the principal not to use ... information confidentially given him by the principal or acquired by him during the course of or on account of his agency or in violation of his duties as agent, in competition with or to the injury of the principal, on his own account or on behalf of another ....”</a:t>
            </a:r>
          </a:p>
        </p:txBody>
      </p:sp>
    </p:spTree>
    <p:extLst>
      <p:ext uri="{BB962C8B-B14F-4D97-AF65-F5344CB8AC3E}">
        <p14:creationId xmlns:p14="http://schemas.microsoft.com/office/powerpoint/2010/main" val="11132281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Foreshadowing in </a:t>
            </a:r>
            <a:r>
              <a:rPr lang="en-US" i="1" dirty="0" err="1"/>
              <a:t>chiarella</a:t>
            </a:r>
            <a:endParaRPr lang="en-US" dirty="0"/>
          </a:p>
        </p:txBody>
      </p:sp>
      <p:sp>
        <p:nvSpPr>
          <p:cNvPr id="3" name="Content Placeholder 2"/>
          <p:cNvSpPr>
            <a:spLocks noGrp="1"/>
          </p:cNvSpPr>
          <p:nvPr>
            <p:ph idx="1"/>
          </p:nvPr>
        </p:nvSpPr>
        <p:spPr>
          <a:xfrm>
            <a:off x="1115568" y="2721171"/>
            <a:ext cx="9960864" cy="3101983"/>
          </a:xfrm>
        </p:spPr>
        <p:txBody>
          <a:bodyPr>
            <a:noAutofit/>
          </a:bodyPr>
          <a:lstStyle/>
          <a:p>
            <a:r>
              <a:rPr lang="en-US" sz="2400" dirty="0"/>
              <a:t>“The United States offers an alternative theory to support petitioner’s conviction.  It argues that petitioner breached a duty to the acquiring corporation when he acted upon information that he obtained by virtue of his position as an employee of a printer employed by the corporation.  The breach of this duty is said to support a conviction under § 10(b) for fraud perpetrated upon both the acquiring corporation and the sellers.</a:t>
            </a:r>
          </a:p>
          <a:p>
            <a:endParaRPr lang="en-US" sz="2400" dirty="0"/>
          </a:p>
          <a:p>
            <a:r>
              <a:rPr lang="en-US" sz="2400" dirty="0">
                <a:solidFill>
                  <a:srgbClr val="FF0000"/>
                </a:solidFill>
              </a:rPr>
              <a:t>We need not decide whether this theory has merit for it was not submitted to the jury.”</a:t>
            </a:r>
          </a:p>
        </p:txBody>
      </p:sp>
    </p:spTree>
    <p:extLst>
      <p:ext uri="{BB962C8B-B14F-4D97-AF65-F5344CB8AC3E}">
        <p14:creationId xmlns:p14="http://schemas.microsoft.com/office/powerpoint/2010/main" val="4219061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Foreshadowing in </a:t>
            </a:r>
            <a:r>
              <a:rPr lang="en-US" i="1" dirty="0" err="1"/>
              <a:t>chiarella</a:t>
            </a:r>
            <a:endParaRPr lang="en-US" dirty="0"/>
          </a:p>
        </p:txBody>
      </p:sp>
      <p:sp>
        <p:nvSpPr>
          <p:cNvPr id="3" name="Content Placeholder 2"/>
          <p:cNvSpPr>
            <a:spLocks noGrp="1"/>
          </p:cNvSpPr>
          <p:nvPr>
            <p:ph idx="1"/>
          </p:nvPr>
        </p:nvSpPr>
        <p:spPr>
          <a:xfrm>
            <a:off x="1115568" y="2721171"/>
            <a:ext cx="9960864" cy="3101983"/>
          </a:xfrm>
        </p:spPr>
        <p:txBody>
          <a:bodyPr>
            <a:noAutofit/>
          </a:bodyPr>
          <a:lstStyle/>
          <a:p>
            <a:r>
              <a:rPr lang="en-US" sz="2400" dirty="0"/>
              <a:t>“The United States offers an alternative theory to support petitioner’s conviction.  It argues that petitioner breached a duty to the acquiring corporation when he acted upon information that he obtained by virtue of his position as an employee of a printer employed by the corporation.  The breach of this duty is said to support a conviction under § 10(b) for fraud perpetrated upon both the acquiring corporation and the sellers.</a:t>
            </a:r>
          </a:p>
          <a:p>
            <a:endParaRPr lang="en-US" sz="2400" dirty="0"/>
          </a:p>
          <a:p>
            <a:r>
              <a:rPr lang="en-US" sz="2400" dirty="0">
                <a:solidFill>
                  <a:srgbClr val="FF0000"/>
                </a:solidFill>
              </a:rPr>
              <a:t>We need not decide whether this theory has merit for it was not submitted to the jury.”</a:t>
            </a:r>
          </a:p>
        </p:txBody>
      </p:sp>
      <p:sp>
        <p:nvSpPr>
          <p:cNvPr id="4" name="Rectangle 3"/>
          <p:cNvSpPr/>
          <p:nvPr/>
        </p:nvSpPr>
        <p:spPr>
          <a:xfrm rot="20232439">
            <a:off x="581025" y="2990850"/>
            <a:ext cx="10706100" cy="1485900"/>
          </a:xfrm>
          <a:prstGeom prst="rect">
            <a:avLst/>
          </a:prstGeom>
          <a:solidFill>
            <a:srgbClr val="B895FD">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MISAPPROPRIATION THEORY</a:t>
            </a:r>
          </a:p>
        </p:txBody>
      </p:sp>
    </p:spTree>
    <p:extLst>
      <p:ext uri="{BB962C8B-B14F-4D97-AF65-F5344CB8AC3E}">
        <p14:creationId xmlns:p14="http://schemas.microsoft.com/office/powerpoint/2010/main" val="2174020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n-US" sz="3600" dirty="0"/>
              <a:t>Williams Act: Rule 14e-3</a:t>
            </a:r>
          </a:p>
        </p:txBody>
      </p:sp>
      <p:sp>
        <p:nvSpPr>
          <p:cNvPr id="46084" name="Text Box 4"/>
          <p:cNvSpPr txBox="1">
            <a:spLocks noChangeArrowheads="1"/>
          </p:cNvSpPr>
          <p:nvPr/>
        </p:nvSpPr>
        <p:spPr bwMode="auto">
          <a:xfrm>
            <a:off x="277283" y="2523055"/>
            <a:ext cx="11637433" cy="1569660"/>
          </a:xfrm>
          <a:prstGeom prst="rect">
            <a:avLst/>
          </a:prstGeom>
          <a:noFill/>
          <a:ln w="9525" algn="ctr">
            <a:noFill/>
            <a:miter lim="800000"/>
            <a:headEnd/>
            <a:tailEnd/>
          </a:ln>
        </p:spPr>
        <p:txBody>
          <a:bodyPr>
            <a:spAutoFit/>
          </a:bodyPr>
          <a:lstStyle/>
          <a:p>
            <a:pPr defTabSz="914400" fontAlgn="base">
              <a:spcBef>
                <a:spcPct val="0"/>
              </a:spcBef>
              <a:spcAft>
                <a:spcPct val="0"/>
              </a:spcAft>
            </a:pPr>
            <a:r>
              <a:rPr lang="en-US" sz="2400" b="1" dirty="0">
                <a:solidFill>
                  <a:srgbClr val="3E3E5C"/>
                </a:solidFill>
              </a:rPr>
              <a:t>Transactions in Securities on the Basis of Material, Nonpublic Information in the Context of Tender Offers</a:t>
            </a:r>
          </a:p>
          <a:p>
            <a:pPr defTabSz="914400" fontAlgn="base">
              <a:spcBef>
                <a:spcPct val="0"/>
              </a:spcBef>
              <a:spcAft>
                <a:spcPct val="0"/>
              </a:spcAft>
            </a:pPr>
            <a:br>
              <a:rPr lang="en-US" sz="2400" dirty="0">
                <a:solidFill>
                  <a:srgbClr val="3E3E5C"/>
                </a:solidFill>
              </a:rPr>
            </a:br>
            <a:endParaRPr lang="en-US" sz="2400" dirty="0">
              <a:solidFill>
                <a:srgbClr val="3E3E5C"/>
              </a:solidFill>
            </a:endParaRPr>
          </a:p>
        </p:txBody>
      </p:sp>
    </p:spTree>
    <p:extLst>
      <p:ext uri="{BB962C8B-B14F-4D97-AF65-F5344CB8AC3E}">
        <p14:creationId xmlns:p14="http://schemas.microsoft.com/office/powerpoint/2010/main" val="321091820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Short-swing profits:</a:t>
            </a:r>
            <a:br>
              <a:rPr lang="en-US" dirty="0"/>
            </a:br>
            <a:r>
              <a:rPr lang="en-US" dirty="0"/>
              <a:t>Section 16(b)</a:t>
            </a:r>
          </a:p>
        </p:txBody>
      </p:sp>
      <p:sp>
        <p:nvSpPr>
          <p:cNvPr id="3" name="Content Placeholder 2"/>
          <p:cNvSpPr>
            <a:spLocks noGrp="1"/>
          </p:cNvSpPr>
          <p:nvPr>
            <p:ph idx="1"/>
          </p:nvPr>
        </p:nvSpPr>
        <p:spPr>
          <a:xfrm>
            <a:off x="84083" y="2638044"/>
            <a:ext cx="11908220" cy="3101983"/>
          </a:xfrm>
        </p:spPr>
        <p:txBody>
          <a:bodyPr>
            <a:noAutofit/>
          </a:bodyPr>
          <a:lstStyle/>
          <a:p>
            <a:r>
              <a:rPr lang="en-US" sz="3200" dirty="0"/>
              <a:t>For the purpose of preventing the unfair use of information which may have been obtained by such beneficial owner [of more than 10 percent], director, or officer by reason of his relationship to the issuer, any profit realized by him from any purchase and sale, or any sale and purchase, of any equity security of such issuer within any period of less than six months. . .shall inure to and be recoverable by the issuer. . . .</a:t>
            </a:r>
          </a:p>
        </p:txBody>
      </p:sp>
    </p:spTree>
    <p:extLst>
      <p:ext uri="{BB962C8B-B14F-4D97-AF65-F5344CB8AC3E}">
        <p14:creationId xmlns:p14="http://schemas.microsoft.com/office/powerpoint/2010/main" val="2976330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140" y="838568"/>
            <a:ext cx="8289719" cy="1188720"/>
          </a:xfrm>
        </p:spPr>
        <p:txBody>
          <a:bodyPr/>
          <a:lstStyle/>
          <a:p>
            <a:r>
              <a:rPr lang="en-US" dirty="0"/>
              <a:t>So how do core insiders ever sell?</a:t>
            </a:r>
          </a:p>
        </p:txBody>
      </p:sp>
      <p:sp>
        <p:nvSpPr>
          <p:cNvPr id="3" name="Content Placeholder 2"/>
          <p:cNvSpPr>
            <a:spLocks noGrp="1"/>
          </p:cNvSpPr>
          <p:nvPr>
            <p:ph idx="1"/>
          </p:nvPr>
        </p:nvSpPr>
        <p:spPr/>
        <p:txBody>
          <a:bodyPr/>
          <a:lstStyle/>
          <a:p>
            <a:r>
              <a:rPr lang="en-US" sz="3200" dirty="0"/>
              <a:t>“on the basis of” the material, nonpublic information</a:t>
            </a:r>
          </a:p>
        </p:txBody>
      </p:sp>
    </p:spTree>
    <p:extLst>
      <p:ext uri="{BB962C8B-B14F-4D97-AF65-F5344CB8AC3E}">
        <p14:creationId xmlns:p14="http://schemas.microsoft.com/office/powerpoint/2010/main" val="2817060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rtha stewart insider tr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611" y="771958"/>
            <a:ext cx="7145770" cy="550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07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MARTHA STEWART HOLIDAY : Wiles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650" y="124915"/>
            <a:ext cx="5930900" cy="673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1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edy Central Roast Of Justin Bieber - 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 y="73818"/>
            <a:ext cx="6009482" cy="4006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est Throwback Photos of Martha Stewart | Snoop dog, Snoop, Snoop do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507" y="758071"/>
            <a:ext cx="4712494" cy="609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32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0116" y="1708458"/>
            <a:ext cx="1872441" cy="925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6618" y="158358"/>
            <a:ext cx="7729728" cy="1091368"/>
          </a:xfrm>
        </p:spPr>
        <p:txBody>
          <a:bodyPr/>
          <a:lstStyle/>
          <a:p>
            <a:r>
              <a:rPr lang="en-US" dirty="0"/>
              <a:t>Litigation timeline</a:t>
            </a:r>
          </a:p>
        </p:txBody>
      </p:sp>
      <p:sp>
        <p:nvSpPr>
          <p:cNvPr id="4" name="Rectangle 3"/>
          <p:cNvSpPr/>
          <p:nvPr/>
        </p:nvSpPr>
        <p:spPr>
          <a:xfrm>
            <a:off x="773084" y="3017520"/>
            <a:ext cx="2319251"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1931" y="3518654"/>
            <a:ext cx="2061556" cy="369332"/>
          </a:xfrm>
          <a:prstGeom prst="rect">
            <a:avLst/>
          </a:prstGeom>
          <a:noFill/>
        </p:spPr>
        <p:txBody>
          <a:bodyPr wrap="square" rtlCol="0">
            <a:spAutoFit/>
          </a:bodyPr>
          <a:lstStyle/>
          <a:p>
            <a:pPr algn="ctr"/>
            <a:r>
              <a:rPr lang="en-US" dirty="0"/>
              <a:t>Complaint Filed</a:t>
            </a:r>
          </a:p>
        </p:txBody>
      </p:sp>
      <p:sp>
        <p:nvSpPr>
          <p:cNvPr id="6" name="Rectangle 5"/>
          <p:cNvSpPr/>
          <p:nvPr/>
        </p:nvSpPr>
        <p:spPr>
          <a:xfrm>
            <a:off x="3221182" y="3017520"/>
            <a:ext cx="2319251" cy="1371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70810" y="3458095"/>
            <a:ext cx="2019993" cy="369332"/>
          </a:xfrm>
          <a:prstGeom prst="rect">
            <a:avLst/>
          </a:prstGeom>
          <a:noFill/>
        </p:spPr>
        <p:txBody>
          <a:bodyPr wrap="square" rtlCol="0">
            <a:spAutoFit/>
          </a:bodyPr>
          <a:lstStyle/>
          <a:p>
            <a:r>
              <a:rPr lang="en-US" dirty="0"/>
              <a:t>Motion to Dismiss</a:t>
            </a:r>
          </a:p>
        </p:txBody>
      </p:sp>
      <p:sp>
        <p:nvSpPr>
          <p:cNvPr id="9" name="TextBox 8"/>
          <p:cNvSpPr txBox="1"/>
          <p:nvPr/>
        </p:nvSpPr>
        <p:spPr>
          <a:xfrm>
            <a:off x="1870363" y="1848212"/>
            <a:ext cx="2078181" cy="646331"/>
          </a:xfrm>
          <a:prstGeom prst="rect">
            <a:avLst/>
          </a:prstGeom>
          <a:noFill/>
        </p:spPr>
        <p:txBody>
          <a:bodyPr wrap="square" rtlCol="0">
            <a:spAutoFit/>
          </a:bodyPr>
          <a:lstStyle/>
          <a:p>
            <a:pPr algn="ctr"/>
            <a:r>
              <a:rPr lang="en-US" dirty="0"/>
              <a:t>Motion to Certify the Class</a:t>
            </a:r>
          </a:p>
        </p:txBody>
      </p:sp>
      <p:cxnSp>
        <p:nvCxnSpPr>
          <p:cNvPr id="11" name="Straight Arrow Connector 10"/>
          <p:cNvCxnSpPr/>
          <p:nvPr/>
        </p:nvCxnSpPr>
        <p:spPr>
          <a:xfrm flipV="1">
            <a:off x="3842557" y="1799536"/>
            <a:ext cx="492531" cy="97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291445" y="1350819"/>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39489" y="1750860"/>
            <a:ext cx="2057401" cy="646331"/>
          </a:xfrm>
          <a:prstGeom prst="rect">
            <a:avLst/>
          </a:prstGeom>
          <a:noFill/>
        </p:spPr>
        <p:txBody>
          <a:bodyPr wrap="square" rtlCol="0">
            <a:spAutoFit/>
          </a:bodyPr>
          <a:lstStyle/>
          <a:p>
            <a:pPr algn="ctr"/>
            <a:r>
              <a:rPr lang="en-US" dirty="0"/>
              <a:t>Appeal of Class Certification</a:t>
            </a:r>
          </a:p>
        </p:txBody>
      </p:sp>
      <p:sp>
        <p:nvSpPr>
          <p:cNvPr id="18" name="Oval 17"/>
          <p:cNvSpPr/>
          <p:nvPr/>
        </p:nvSpPr>
        <p:spPr>
          <a:xfrm>
            <a:off x="4414057" y="4608238"/>
            <a:ext cx="1953491" cy="144641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6" idx="2"/>
            <a:endCxn id="18" idx="1"/>
          </p:cNvCxnSpPr>
          <p:nvPr/>
        </p:nvCxnSpPr>
        <p:spPr>
          <a:xfrm>
            <a:off x="4380808" y="4389120"/>
            <a:ext cx="319331" cy="430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53188" y="5146779"/>
            <a:ext cx="1875228" cy="369332"/>
          </a:xfrm>
          <a:prstGeom prst="rect">
            <a:avLst/>
          </a:prstGeom>
          <a:noFill/>
        </p:spPr>
        <p:txBody>
          <a:bodyPr wrap="square" rtlCol="0">
            <a:spAutoFit/>
          </a:bodyPr>
          <a:lstStyle/>
          <a:p>
            <a:pPr algn="ctr"/>
            <a:r>
              <a:rPr lang="en-US" dirty="0"/>
              <a:t>Appeal of MTD</a:t>
            </a:r>
          </a:p>
        </p:txBody>
      </p:sp>
      <p:sp>
        <p:nvSpPr>
          <p:cNvPr id="23" name="Rectangle 22"/>
          <p:cNvSpPr/>
          <p:nvPr/>
        </p:nvSpPr>
        <p:spPr>
          <a:xfrm>
            <a:off x="5669280" y="3016351"/>
            <a:ext cx="2319251" cy="13716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98127" y="3319595"/>
            <a:ext cx="2061556" cy="646331"/>
          </a:xfrm>
          <a:prstGeom prst="rect">
            <a:avLst/>
          </a:prstGeom>
          <a:noFill/>
        </p:spPr>
        <p:txBody>
          <a:bodyPr wrap="square" rtlCol="0">
            <a:spAutoFit/>
          </a:bodyPr>
          <a:lstStyle/>
          <a:p>
            <a:pPr algn="ctr"/>
            <a:r>
              <a:rPr lang="en-US" dirty="0"/>
              <a:t>Motion for Summary Judgment</a:t>
            </a:r>
          </a:p>
        </p:txBody>
      </p:sp>
      <p:sp>
        <p:nvSpPr>
          <p:cNvPr id="25" name="Rectangle 24"/>
          <p:cNvSpPr/>
          <p:nvPr/>
        </p:nvSpPr>
        <p:spPr>
          <a:xfrm>
            <a:off x="8117378" y="3016351"/>
            <a:ext cx="2319251" cy="1371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291944" y="3458094"/>
            <a:ext cx="1970117" cy="369332"/>
          </a:xfrm>
          <a:prstGeom prst="rect">
            <a:avLst/>
          </a:prstGeom>
          <a:noFill/>
        </p:spPr>
        <p:txBody>
          <a:bodyPr wrap="square" rtlCol="0">
            <a:spAutoFit/>
          </a:bodyPr>
          <a:lstStyle/>
          <a:p>
            <a:pPr algn="ctr"/>
            <a:r>
              <a:rPr lang="en-US" dirty="0"/>
              <a:t>Trial</a:t>
            </a:r>
          </a:p>
        </p:txBody>
      </p:sp>
      <p:sp>
        <p:nvSpPr>
          <p:cNvPr id="3" name="TextBox 2"/>
          <p:cNvSpPr txBox="1"/>
          <p:nvPr/>
        </p:nvSpPr>
        <p:spPr>
          <a:xfrm>
            <a:off x="-41563" y="3146458"/>
            <a:ext cx="11238808" cy="1015663"/>
          </a:xfrm>
          <a:prstGeom prst="rect">
            <a:avLst/>
          </a:prstGeom>
          <a:noFill/>
        </p:spPr>
        <p:txBody>
          <a:bodyPr wrap="square" rtlCol="0">
            <a:spAutoFit/>
          </a:bodyPr>
          <a:lstStyle/>
          <a:p>
            <a:pPr algn="ctr"/>
            <a:r>
              <a:rPr lang="en-US" sz="6000" dirty="0">
                <a:latin typeface="Engravers MT" panose="02090707080505020304" pitchFamily="18" charset="0"/>
              </a:rPr>
              <a:t>SETTLEMENT VALUE</a:t>
            </a:r>
          </a:p>
        </p:txBody>
      </p:sp>
      <p:sp>
        <p:nvSpPr>
          <p:cNvPr id="8" name="Right Arrow 7"/>
          <p:cNvSpPr/>
          <p:nvPr/>
        </p:nvSpPr>
        <p:spPr>
          <a:xfrm>
            <a:off x="461356" y="2763880"/>
            <a:ext cx="10673542" cy="1814992"/>
          </a:xfrm>
          <a:prstGeom prst="rightArrow">
            <a:avLst/>
          </a:prstGeom>
          <a:solidFill>
            <a:srgbClr val="7093A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219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Defense to insider trading</a:t>
            </a:r>
          </a:p>
        </p:txBody>
      </p:sp>
      <p:sp>
        <p:nvSpPr>
          <p:cNvPr id="3" name="Content Placeholder 2"/>
          <p:cNvSpPr>
            <a:spLocks noGrp="1"/>
          </p:cNvSpPr>
          <p:nvPr>
            <p:ph idx="1"/>
          </p:nvPr>
        </p:nvSpPr>
        <p:spPr/>
        <p:txBody>
          <a:bodyPr>
            <a:noAutofit/>
          </a:bodyPr>
          <a:lstStyle/>
          <a:p>
            <a:r>
              <a:rPr lang="en-US" sz="3200" dirty="0"/>
              <a:t>I did not “trade on the basis” of material, nonpublic information that I knew. I traded because of [something else].</a:t>
            </a:r>
          </a:p>
          <a:p>
            <a:endParaRPr lang="en-US" sz="3200" dirty="0"/>
          </a:p>
          <a:p>
            <a:endParaRPr lang="en-US" sz="3200" dirty="0"/>
          </a:p>
          <a:p>
            <a:r>
              <a:rPr lang="en-US" sz="3200" dirty="0"/>
              <a:t>The best way to prove: 10b5-1</a:t>
            </a:r>
          </a:p>
        </p:txBody>
      </p:sp>
    </p:spTree>
    <p:extLst>
      <p:ext uri="{BB962C8B-B14F-4D97-AF65-F5344CB8AC3E}">
        <p14:creationId xmlns:p14="http://schemas.microsoft.com/office/powerpoint/2010/main" val="2470128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07866"/>
            <a:ext cx="12192000" cy="5909310"/>
          </a:xfrm>
          <a:prstGeom prst="rect">
            <a:avLst/>
          </a:prstGeom>
        </p:spPr>
        <p:txBody>
          <a:bodyPr wrap="square">
            <a:spAutoFit/>
          </a:bodyPr>
          <a:lstStyle/>
          <a:p>
            <a:r>
              <a:rPr lang="en-US" dirty="0"/>
              <a:t>(A) Before becoming aware of the information, the person had:</a:t>
            </a:r>
          </a:p>
          <a:p>
            <a:endParaRPr lang="en-US" dirty="0"/>
          </a:p>
          <a:p>
            <a:r>
              <a:rPr lang="en-US" dirty="0"/>
              <a:t>	(1) Entered into a binding contract to purchase or sell the security,</a:t>
            </a:r>
          </a:p>
          <a:p>
            <a:endParaRPr lang="en-US" dirty="0"/>
          </a:p>
          <a:p>
            <a:r>
              <a:rPr lang="en-US" dirty="0"/>
              <a:t>	(2) Instructed another person to purchase or sell the security for the instructing person's account, or</a:t>
            </a:r>
          </a:p>
          <a:p>
            <a:endParaRPr lang="en-US" dirty="0"/>
          </a:p>
          <a:p>
            <a:r>
              <a:rPr lang="en-US" dirty="0"/>
              <a:t>	(3) Adopted a written plan for trading securities;</a:t>
            </a:r>
          </a:p>
          <a:p>
            <a:endParaRPr lang="en-US" dirty="0"/>
          </a:p>
          <a:p>
            <a:r>
              <a:rPr lang="en-US" dirty="0"/>
              <a:t>(B) The contract, instruction, or plan described in paragraph (c)(1)(</a:t>
            </a:r>
            <a:r>
              <a:rPr lang="en-US" dirty="0" err="1"/>
              <a:t>i</a:t>
            </a:r>
            <a:r>
              <a:rPr lang="en-US" dirty="0"/>
              <a:t>)(A) of this Section:</a:t>
            </a:r>
          </a:p>
          <a:p>
            <a:endParaRPr lang="en-US" dirty="0"/>
          </a:p>
          <a:p>
            <a:r>
              <a:rPr lang="en-US" dirty="0"/>
              <a:t>	(1) Specified the amount of securities to be purchased or sold and the price at which and the date on which the securities were to be purchased or sold;</a:t>
            </a:r>
          </a:p>
          <a:p>
            <a:endParaRPr lang="en-US" dirty="0"/>
          </a:p>
          <a:p>
            <a:r>
              <a:rPr lang="en-US" dirty="0"/>
              <a:t>	(2) Included a written formula or algorithm, or computer program, for determining the amount of securities to be purchased or sold and the price at which and the date on which the securities were to be purchased or sold; or</a:t>
            </a:r>
          </a:p>
          <a:p>
            <a:endParaRPr lang="en-US" dirty="0"/>
          </a:p>
          <a:p>
            <a:r>
              <a:rPr lang="en-US" dirty="0"/>
              <a:t>	(3) Did not permit the person to exercise any subsequent influence over how, when, or whether to effect purchases or sales; provided, in addition, that any other person who, pursuant to the contract, instruction, or plan, did exercise such influence must not have been aware of the material nonpublic information when doing so; and</a:t>
            </a:r>
          </a:p>
          <a:p>
            <a:endParaRPr lang="en-US" dirty="0"/>
          </a:p>
          <a:p>
            <a:r>
              <a:rPr lang="en-US" dirty="0"/>
              <a:t>(C) The purchase or sale that occurred was pursuant to the contract, instruction, or plan. </a:t>
            </a:r>
          </a:p>
        </p:txBody>
      </p:sp>
      <p:sp>
        <p:nvSpPr>
          <p:cNvPr id="4" name="Rectangle 3"/>
          <p:cNvSpPr/>
          <p:nvPr/>
        </p:nvSpPr>
        <p:spPr>
          <a:xfrm>
            <a:off x="1870363" y="115138"/>
            <a:ext cx="8451273" cy="69272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Rule 10b5-1</a:t>
            </a:r>
          </a:p>
        </p:txBody>
      </p:sp>
    </p:spTree>
    <p:extLst>
      <p:ext uri="{BB962C8B-B14F-4D97-AF65-F5344CB8AC3E}">
        <p14:creationId xmlns:p14="http://schemas.microsoft.com/office/powerpoint/2010/main" val="2649667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4455" name="Picture 7" descr="BS00537_"/>
          <p:cNvPicPr>
            <a:picLocks noChangeAspect="1" noChangeArrowheads="1"/>
          </p:cNvPicPr>
          <p:nvPr/>
        </p:nvPicPr>
        <p:blipFill>
          <a:blip r:embed="rId3" cstate="print"/>
          <a:srcRect/>
          <a:stretch>
            <a:fillRect/>
          </a:stretch>
        </p:blipFill>
        <p:spPr bwMode="auto">
          <a:xfrm>
            <a:off x="4220633" y="660402"/>
            <a:ext cx="3589867" cy="2443163"/>
          </a:xfrm>
          <a:prstGeom prst="rect">
            <a:avLst/>
          </a:prstGeom>
          <a:noFill/>
          <a:ln w="9525">
            <a:noFill/>
            <a:miter lim="800000"/>
            <a:headEnd/>
            <a:tailEnd/>
          </a:ln>
        </p:spPr>
      </p:pic>
      <p:sp>
        <p:nvSpPr>
          <p:cNvPr id="1384461" name="Text Box 13"/>
          <p:cNvSpPr txBox="1">
            <a:spLocks noChangeArrowheads="1"/>
          </p:cNvSpPr>
          <p:nvPr/>
        </p:nvSpPr>
        <p:spPr bwMode="auto">
          <a:xfrm>
            <a:off x="8093135" y="1006475"/>
            <a:ext cx="1705916" cy="147732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000" b="1">
                <a:solidFill>
                  <a:srgbClr val="800000"/>
                </a:solidFill>
              </a:rPr>
              <a:t>Equity</a:t>
            </a:r>
            <a:br>
              <a:rPr lang="en-US" sz="3000" b="1">
                <a:solidFill>
                  <a:srgbClr val="800000"/>
                </a:solidFill>
              </a:rPr>
            </a:br>
            <a:r>
              <a:rPr lang="en-US" sz="3000" b="1">
                <a:solidFill>
                  <a:srgbClr val="800000"/>
                </a:solidFill>
              </a:rPr>
              <a:t>Funding</a:t>
            </a:r>
            <a:br>
              <a:rPr lang="en-US" sz="3000" b="1">
                <a:solidFill>
                  <a:srgbClr val="800000"/>
                </a:solidFill>
              </a:rPr>
            </a:br>
            <a:r>
              <a:rPr lang="en-US" sz="3000" b="1">
                <a:solidFill>
                  <a:srgbClr val="800000"/>
                </a:solidFill>
              </a:rPr>
              <a:t>America</a:t>
            </a:r>
          </a:p>
        </p:txBody>
      </p:sp>
      <p:grpSp>
        <p:nvGrpSpPr>
          <p:cNvPr id="2" name="Group 23"/>
          <p:cNvGrpSpPr>
            <a:grpSpLocks/>
          </p:cNvGrpSpPr>
          <p:nvPr/>
        </p:nvGrpSpPr>
        <p:grpSpPr bwMode="auto">
          <a:xfrm>
            <a:off x="495303" y="3213103"/>
            <a:ext cx="3958166" cy="3219452"/>
            <a:chOff x="234" y="2024"/>
            <a:chExt cx="1870" cy="2028"/>
          </a:xfrm>
        </p:grpSpPr>
        <p:pic>
          <p:nvPicPr>
            <p:cNvPr id="57361" name="Picture 6" descr="PE03848_"/>
            <p:cNvPicPr>
              <a:picLocks noChangeAspect="1" noChangeArrowheads="1"/>
            </p:cNvPicPr>
            <p:nvPr/>
          </p:nvPicPr>
          <p:blipFill>
            <a:blip r:embed="rId4" cstate="print"/>
            <a:srcRect/>
            <a:stretch>
              <a:fillRect/>
            </a:stretch>
          </p:blipFill>
          <p:spPr bwMode="auto">
            <a:xfrm>
              <a:off x="457" y="2190"/>
              <a:ext cx="932" cy="1276"/>
            </a:xfrm>
            <a:prstGeom prst="rect">
              <a:avLst/>
            </a:prstGeom>
            <a:noFill/>
            <a:ln w="9525">
              <a:noFill/>
              <a:miter lim="800000"/>
              <a:headEnd/>
              <a:tailEnd/>
            </a:ln>
          </p:spPr>
        </p:pic>
        <p:sp>
          <p:nvSpPr>
            <p:cNvPr id="57362" name="Text Box 14"/>
            <p:cNvSpPr txBox="1">
              <a:spLocks noChangeArrowheads="1"/>
            </p:cNvSpPr>
            <p:nvPr/>
          </p:nvSpPr>
          <p:spPr bwMode="auto">
            <a:xfrm>
              <a:off x="234" y="3412"/>
              <a:ext cx="1377" cy="64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000" dirty="0" err="1">
                  <a:solidFill>
                    <a:srgbClr val="800000"/>
                  </a:solidFill>
                </a:rPr>
                <a:t>Secrist</a:t>
              </a:r>
              <a:r>
                <a:rPr lang="en-US" sz="3000" dirty="0">
                  <a:solidFill>
                    <a:srgbClr val="800000"/>
                  </a:solidFill>
                </a:rPr>
                <a:t> &amp; </a:t>
              </a:r>
            </a:p>
            <a:p>
              <a:pPr algn="ctr" defTabSz="914400" fontAlgn="base">
                <a:spcBef>
                  <a:spcPct val="0"/>
                </a:spcBef>
                <a:spcAft>
                  <a:spcPct val="0"/>
                </a:spcAft>
              </a:pPr>
              <a:r>
                <a:rPr lang="en-US" sz="3000" dirty="0">
                  <a:solidFill>
                    <a:srgbClr val="800000"/>
                  </a:solidFill>
                </a:rPr>
                <a:t>Other Employees</a:t>
              </a:r>
            </a:p>
          </p:txBody>
        </p:sp>
        <p:sp>
          <p:nvSpPr>
            <p:cNvPr id="57363" name="Line 15"/>
            <p:cNvSpPr>
              <a:spLocks noChangeShapeType="1"/>
            </p:cNvSpPr>
            <p:nvPr/>
          </p:nvSpPr>
          <p:spPr bwMode="auto">
            <a:xfrm flipH="1">
              <a:off x="1376" y="2024"/>
              <a:ext cx="728" cy="504"/>
            </a:xfrm>
            <a:prstGeom prst="line">
              <a:avLst/>
            </a:prstGeom>
            <a:noFill/>
            <a:ln w="38100">
              <a:solidFill>
                <a:srgbClr val="800000"/>
              </a:solidFill>
              <a:prstDash val="dash"/>
              <a:round/>
              <a:headEnd type="arrow" w="med" len="med"/>
              <a:tailEnd type="arrow" w="med" len="med"/>
            </a:ln>
          </p:spPr>
          <p:txBody>
            <a:bodyPr anchor="ctr">
              <a:spAutoFit/>
            </a:bodyPr>
            <a:lstStyle/>
            <a:p>
              <a:pPr algn="ctr" defTabSz="914400" fontAlgn="base">
                <a:spcBef>
                  <a:spcPct val="0"/>
                </a:spcBef>
                <a:spcAft>
                  <a:spcPct val="0"/>
                </a:spcAft>
              </a:pPr>
              <a:endParaRPr lang="en-US" sz="2800">
                <a:solidFill>
                  <a:srgbClr val="3E3E5C"/>
                </a:solidFill>
              </a:endParaRPr>
            </a:p>
          </p:txBody>
        </p:sp>
      </p:grpSp>
      <p:grpSp>
        <p:nvGrpSpPr>
          <p:cNvPr id="3" name="Group 21"/>
          <p:cNvGrpSpPr>
            <a:grpSpLocks/>
          </p:cNvGrpSpPr>
          <p:nvPr/>
        </p:nvGrpSpPr>
        <p:grpSpPr bwMode="auto">
          <a:xfrm>
            <a:off x="3050119" y="3367090"/>
            <a:ext cx="4237567" cy="2616199"/>
            <a:chOff x="1441" y="2121"/>
            <a:chExt cx="2002" cy="1648"/>
          </a:xfrm>
        </p:grpSpPr>
        <p:pic>
          <p:nvPicPr>
            <p:cNvPr id="57358" name="Picture 11" descr="PE01456_"/>
            <p:cNvPicPr>
              <a:picLocks noChangeAspect="1" noChangeArrowheads="1"/>
            </p:cNvPicPr>
            <p:nvPr/>
          </p:nvPicPr>
          <p:blipFill>
            <a:blip r:embed="rId5" cstate="print"/>
            <a:srcRect/>
            <a:stretch>
              <a:fillRect/>
            </a:stretch>
          </p:blipFill>
          <p:spPr bwMode="auto">
            <a:xfrm flipH="1">
              <a:off x="2049" y="2121"/>
              <a:ext cx="1394" cy="1291"/>
            </a:xfrm>
            <a:prstGeom prst="rect">
              <a:avLst/>
            </a:prstGeom>
            <a:noFill/>
            <a:ln w="9525">
              <a:noFill/>
              <a:miter lim="800000"/>
              <a:headEnd/>
              <a:tailEnd/>
            </a:ln>
          </p:spPr>
        </p:pic>
        <p:sp>
          <p:nvSpPr>
            <p:cNvPr id="57359" name="Line 16"/>
            <p:cNvSpPr>
              <a:spLocks noChangeShapeType="1"/>
            </p:cNvSpPr>
            <p:nvPr/>
          </p:nvSpPr>
          <p:spPr bwMode="auto">
            <a:xfrm flipH="1">
              <a:off x="1441" y="2849"/>
              <a:ext cx="624" cy="0"/>
            </a:xfrm>
            <a:prstGeom prst="line">
              <a:avLst/>
            </a:prstGeom>
            <a:noFill/>
            <a:ln w="38100">
              <a:solidFill>
                <a:srgbClr val="800000"/>
              </a:solidFill>
              <a:prstDash val="dash"/>
              <a:round/>
              <a:headEnd type="arrow" w="med" len="me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57360" name="Text Box 17"/>
            <p:cNvSpPr txBox="1">
              <a:spLocks noChangeArrowheads="1"/>
            </p:cNvSpPr>
            <p:nvPr/>
          </p:nvSpPr>
          <p:spPr bwMode="auto">
            <a:xfrm>
              <a:off x="2567" y="3420"/>
              <a:ext cx="501" cy="349"/>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000">
                  <a:solidFill>
                    <a:srgbClr val="800000"/>
                  </a:solidFill>
                </a:rPr>
                <a:t>Dirks</a:t>
              </a:r>
            </a:p>
          </p:txBody>
        </p:sp>
      </p:grpSp>
      <p:grpSp>
        <p:nvGrpSpPr>
          <p:cNvPr id="4" name="Group 26"/>
          <p:cNvGrpSpPr>
            <a:grpSpLocks/>
          </p:cNvGrpSpPr>
          <p:nvPr/>
        </p:nvGrpSpPr>
        <p:grpSpPr bwMode="auto">
          <a:xfrm>
            <a:off x="7353302" y="2900365"/>
            <a:ext cx="4309534" cy="3059113"/>
            <a:chOff x="3474" y="1827"/>
            <a:chExt cx="2036" cy="1927"/>
          </a:xfrm>
        </p:grpSpPr>
        <p:sp>
          <p:nvSpPr>
            <p:cNvPr id="57353" name="Text Box 19"/>
            <p:cNvSpPr txBox="1">
              <a:spLocks noChangeArrowheads="1"/>
            </p:cNvSpPr>
            <p:nvPr/>
          </p:nvSpPr>
          <p:spPr bwMode="auto">
            <a:xfrm>
              <a:off x="4468" y="3405"/>
              <a:ext cx="642" cy="349"/>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000">
                  <a:solidFill>
                    <a:srgbClr val="800000"/>
                  </a:solidFill>
                </a:rPr>
                <a:t>Clients</a:t>
              </a:r>
            </a:p>
          </p:txBody>
        </p:sp>
        <p:grpSp>
          <p:nvGrpSpPr>
            <p:cNvPr id="57354" name="Group 25"/>
            <p:cNvGrpSpPr>
              <a:grpSpLocks/>
            </p:cNvGrpSpPr>
            <p:nvPr/>
          </p:nvGrpSpPr>
          <p:grpSpPr bwMode="auto">
            <a:xfrm>
              <a:off x="3474" y="1827"/>
              <a:ext cx="2036" cy="1448"/>
              <a:chOff x="3474" y="1827"/>
              <a:chExt cx="2036" cy="1448"/>
            </a:xfrm>
          </p:grpSpPr>
          <p:pic>
            <p:nvPicPr>
              <p:cNvPr id="57355" name="Picture 10" descr="BS01186_"/>
              <p:cNvPicPr>
                <a:picLocks noChangeAspect="1" noChangeArrowheads="1"/>
              </p:cNvPicPr>
              <p:nvPr/>
            </p:nvPicPr>
            <p:blipFill>
              <a:blip r:embed="rId6" cstate="print"/>
              <a:srcRect/>
              <a:stretch>
                <a:fillRect/>
              </a:stretch>
            </p:blipFill>
            <p:spPr bwMode="auto">
              <a:xfrm>
                <a:off x="4155" y="2344"/>
                <a:ext cx="1351" cy="931"/>
              </a:xfrm>
              <a:prstGeom prst="rect">
                <a:avLst/>
              </a:prstGeom>
              <a:noFill/>
              <a:ln w="9525">
                <a:noFill/>
                <a:miter lim="800000"/>
                <a:headEnd/>
                <a:tailEnd/>
              </a:ln>
            </p:spPr>
          </p:pic>
          <p:sp>
            <p:nvSpPr>
              <p:cNvPr id="57356" name="Line 18"/>
              <p:cNvSpPr>
                <a:spLocks noChangeShapeType="1"/>
              </p:cNvSpPr>
              <p:nvPr/>
            </p:nvSpPr>
            <p:spPr bwMode="auto">
              <a:xfrm flipH="1">
                <a:off x="3474" y="2826"/>
                <a:ext cx="624" cy="0"/>
              </a:xfrm>
              <a:prstGeom prst="line">
                <a:avLst/>
              </a:prstGeom>
              <a:noFill/>
              <a:ln w="38100">
                <a:solidFill>
                  <a:srgbClr val="800000"/>
                </a:solidFill>
                <a:prstDash val="dash"/>
                <a:round/>
                <a:headEnd type="arrow" w="med" len="med"/>
                <a:tailEnd/>
              </a:ln>
            </p:spPr>
            <p:txBody>
              <a:bodyPr anchor="ctr">
                <a:spAutoFit/>
              </a:bodyPr>
              <a:lstStyle/>
              <a:p>
                <a:pPr algn="ctr" defTabSz="914400" fontAlgn="base">
                  <a:spcBef>
                    <a:spcPct val="0"/>
                  </a:spcBef>
                  <a:spcAft>
                    <a:spcPct val="0"/>
                  </a:spcAft>
                </a:pPr>
                <a:endParaRPr lang="en-US" sz="2800">
                  <a:solidFill>
                    <a:srgbClr val="3E3E5C"/>
                  </a:solidFill>
                </a:endParaRPr>
              </a:p>
            </p:txBody>
          </p:sp>
          <p:sp>
            <p:nvSpPr>
              <p:cNvPr id="57357" name="Text Box 24"/>
              <p:cNvSpPr txBox="1">
                <a:spLocks noChangeArrowheads="1"/>
              </p:cNvSpPr>
              <p:nvPr/>
            </p:nvSpPr>
            <p:spPr bwMode="auto">
              <a:xfrm>
                <a:off x="3959" y="1827"/>
                <a:ext cx="1551" cy="601"/>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2800">
                    <a:solidFill>
                      <a:srgbClr val="3E3E5C"/>
                    </a:solidFill>
                  </a:rPr>
                  <a:t>Sell Equity Funding</a:t>
                </a:r>
              </a:p>
              <a:p>
                <a:pPr algn="ctr" defTabSz="914400" fontAlgn="base">
                  <a:spcBef>
                    <a:spcPct val="0"/>
                  </a:spcBef>
                  <a:spcAft>
                    <a:spcPct val="0"/>
                  </a:spcAft>
                </a:pPr>
                <a:r>
                  <a:rPr lang="en-US" sz="2800">
                    <a:solidFill>
                      <a:srgbClr val="3E3E5C"/>
                    </a:solidFill>
                  </a:rPr>
                  <a:t>Securities</a:t>
                </a:r>
              </a:p>
            </p:txBody>
          </p:sp>
        </p:grpSp>
      </p:grpSp>
      <p:sp>
        <p:nvSpPr>
          <p:cNvPr id="7" name="TextBox 6"/>
          <p:cNvSpPr txBox="1"/>
          <p:nvPr/>
        </p:nvSpPr>
        <p:spPr>
          <a:xfrm>
            <a:off x="195943" y="418011"/>
            <a:ext cx="2744109" cy="584775"/>
          </a:xfrm>
          <a:prstGeom prst="rect">
            <a:avLst/>
          </a:prstGeom>
          <a:noFill/>
        </p:spPr>
        <p:txBody>
          <a:bodyPr wrap="square" rtlCol="0">
            <a:spAutoFit/>
          </a:bodyPr>
          <a:lstStyle/>
          <a:p>
            <a:pPr algn="ctr"/>
            <a:r>
              <a:rPr lang="en-US" sz="3200" dirty="0"/>
              <a:t>Dirks v. SEC</a:t>
            </a:r>
          </a:p>
        </p:txBody>
      </p:sp>
    </p:spTree>
    <p:extLst>
      <p:ext uri="{BB962C8B-B14F-4D97-AF65-F5344CB8AC3E}">
        <p14:creationId xmlns:p14="http://schemas.microsoft.com/office/powerpoint/2010/main" val="1504727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44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44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6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1332" name="Picture 4" descr="BS00537_"/>
          <p:cNvPicPr>
            <a:picLocks noChangeAspect="1" noChangeArrowheads="1"/>
          </p:cNvPicPr>
          <p:nvPr/>
        </p:nvPicPr>
        <p:blipFill>
          <a:blip r:embed="rId3" cstate="print"/>
          <a:srcRect/>
          <a:stretch>
            <a:fillRect/>
          </a:stretch>
        </p:blipFill>
        <p:spPr bwMode="auto">
          <a:xfrm>
            <a:off x="4220633" y="660402"/>
            <a:ext cx="3589867" cy="2443163"/>
          </a:xfrm>
          <a:prstGeom prst="rect">
            <a:avLst/>
          </a:prstGeom>
          <a:noFill/>
          <a:ln w="9525">
            <a:noFill/>
            <a:miter lim="800000"/>
            <a:headEnd/>
            <a:tailEnd/>
          </a:ln>
        </p:spPr>
      </p:pic>
      <p:sp>
        <p:nvSpPr>
          <p:cNvPr id="1891333" name="Text Box 5"/>
          <p:cNvSpPr txBox="1">
            <a:spLocks noChangeArrowheads="1"/>
          </p:cNvSpPr>
          <p:nvPr/>
        </p:nvSpPr>
        <p:spPr bwMode="auto">
          <a:xfrm>
            <a:off x="8093135" y="1006475"/>
            <a:ext cx="1705916" cy="1477328"/>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000" b="1">
                <a:solidFill>
                  <a:srgbClr val="800000"/>
                </a:solidFill>
              </a:rPr>
              <a:t>Equity</a:t>
            </a:r>
            <a:br>
              <a:rPr lang="en-US" sz="3000" b="1">
                <a:solidFill>
                  <a:srgbClr val="800000"/>
                </a:solidFill>
              </a:rPr>
            </a:br>
            <a:r>
              <a:rPr lang="en-US" sz="3000" b="1">
                <a:solidFill>
                  <a:srgbClr val="800000"/>
                </a:solidFill>
              </a:rPr>
              <a:t>Funding</a:t>
            </a:r>
            <a:br>
              <a:rPr lang="en-US" sz="3000" b="1">
                <a:solidFill>
                  <a:srgbClr val="800000"/>
                </a:solidFill>
              </a:rPr>
            </a:br>
            <a:r>
              <a:rPr lang="en-US" sz="3000" b="1">
                <a:solidFill>
                  <a:srgbClr val="800000"/>
                </a:solidFill>
              </a:rPr>
              <a:t>America</a:t>
            </a:r>
          </a:p>
        </p:txBody>
      </p:sp>
      <p:grpSp>
        <p:nvGrpSpPr>
          <p:cNvPr id="2" name="Group 6"/>
          <p:cNvGrpSpPr>
            <a:grpSpLocks/>
          </p:cNvGrpSpPr>
          <p:nvPr/>
        </p:nvGrpSpPr>
        <p:grpSpPr bwMode="auto">
          <a:xfrm>
            <a:off x="364069" y="3213103"/>
            <a:ext cx="4089400" cy="3217864"/>
            <a:chOff x="172" y="2024"/>
            <a:chExt cx="1932" cy="2027"/>
          </a:xfrm>
        </p:grpSpPr>
        <p:pic>
          <p:nvPicPr>
            <p:cNvPr id="59399" name="Picture 7" descr="PE03848_"/>
            <p:cNvPicPr>
              <a:picLocks noChangeAspect="1" noChangeArrowheads="1"/>
            </p:cNvPicPr>
            <p:nvPr/>
          </p:nvPicPr>
          <p:blipFill>
            <a:blip r:embed="rId4" cstate="print"/>
            <a:srcRect/>
            <a:stretch>
              <a:fillRect/>
            </a:stretch>
          </p:blipFill>
          <p:spPr bwMode="auto">
            <a:xfrm>
              <a:off x="457" y="2190"/>
              <a:ext cx="932" cy="1276"/>
            </a:xfrm>
            <a:prstGeom prst="rect">
              <a:avLst/>
            </a:prstGeom>
            <a:noFill/>
            <a:ln w="9525">
              <a:noFill/>
              <a:miter lim="800000"/>
              <a:headEnd/>
              <a:tailEnd/>
            </a:ln>
          </p:spPr>
        </p:pic>
        <p:sp>
          <p:nvSpPr>
            <p:cNvPr id="59400" name="Text Box 8"/>
            <p:cNvSpPr txBox="1">
              <a:spLocks noChangeArrowheads="1"/>
            </p:cNvSpPr>
            <p:nvPr/>
          </p:nvSpPr>
          <p:spPr bwMode="auto">
            <a:xfrm>
              <a:off x="172" y="3411"/>
              <a:ext cx="1377" cy="640"/>
            </a:xfrm>
            <a:prstGeom prst="rect">
              <a:avLst/>
            </a:prstGeom>
            <a:noFill/>
            <a:ln w="9525" algn="ctr">
              <a:noFill/>
              <a:miter lim="800000"/>
              <a:headEnd/>
              <a:tailEnd/>
            </a:ln>
          </p:spPr>
          <p:txBody>
            <a:bodyPr wrap="none">
              <a:spAutoFit/>
            </a:bodyPr>
            <a:lstStyle/>
            <a:p>
              <a:pPr algn="ctr" defTabSz="914400" fontAlgn="base">
                <a:spcBef>
                  <a:spcPct val="0"/>
                </a:spcBef>
                <a:spcAft>
                  <a:spcPct val="0"/>
                </a:spcAft>
              </a:pPr>
              <a:r>
                <a:rPr lang="en-US" sz="3000" dirty="0" err="1">
                  <a:solidFill>
                    <a:srgbClr val="800000"/>
                  </a:solidFill>
                </a:rPr>
                <a:t>Secrist</a:t>
              </a:r>
              <a:r>
                <a:rPr lang="en-US" sz="3000" dirty="0">
                  <a:solidFill>
                    <a:srgbClr val="800000"/>
                  </a:solidFill>
                </a:rPr>
                <a:t> &amp;</a:t>
              </a:r>
            </a:p>
            <a:p>
              <a:pPr algn="ctr" defTabSz="914400" fontAlgn="base">
                <a:spcBef>
                  <a:spcPct val="0"/>
                </a:spcBef>
                <a:spcAft>
                  <a:spcPct val="0"/>
                </a:spcAft>
              </a:pPr>
              <a:r>
                <a:rPr lang="en-US" sz="3000" dirty="0">
                  <a:solidFill>
                    <a:srgbClr val="800000"/>
                  </a:solidFill>
                </a:rPr>
                <a:t>Other Employees</a:t>
              </a:r>
            </a:p>
          </p:txBody>
        </p:sp>
        <p:sp>
          <p:nvSpPr>
            <p:cNvPr id="59401" name="Line 9"/>
            <p:cNvSpPr>
              <a:spLocks noChangeShapeType="1"/>
            </p:cNvSpPr>
            <p:nvPr/>
          </p:nvSpPr>
          <p:spPr bwMode="auto">
            <a:xfrm flipH="1">
              <a:off x="1376" y="2024"/>
              <a:ext cx="728" cy="504"/>
            </a:xfrm>
            <a:prstGeom prst="line">
              <a:avLst/>
            </a:prstGeom>
            <a:noFill/>
            <a:ln w="38100">
              <a:solidFill>
                <a:srgbClr val="800000"/>
              </a:solidFill>
              <a:prstDash val="dash"/>
              <a:round/>
              <a:headEnd type="arrow" w="med" len="med"/>
              <a:tailEnd type="arrow" w="med" len="med"/>
            </a:ln>
          </p:spPr>
          <p:txBody>
            <a:bodyPr anchor="ctr">
              <a:spAutoFit/>
            </a:bodyPr>
            <a:lstStyle/>
            <a:p>
              <a:pPr algn="ctr" defTabSz="914400" fontAlgn="base">
                <a:spcBef>
                  <a:spcPct val="0"/>
                </a:spcBef>
                <a:spcAft>
                  <a:spcPct val="0"/>
                </a:spcAft>
              </a:pPr>
              <a:endParaRPr lang="en-US" sz="2800">
                <a:solidFill>
                  <a:srgbClr val="3E3E5C"/>
                </a:solidFill>
              </a:endParaRPr>
            </a:p>
          </p:txBody>
        </p:sp>
      </p:grpSp>
    </p:spTree>
    <p:extLst>
      <p:ext uri="{BB962C8B-B14F-4D97-AF65-F5344CB8AC3E}">
        <p14:creationId xmlns:p14="http://schemas.microsoft.com/office/powerpoint/2010/main" val="1660983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1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13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133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isn’t dirks a </a:t>
            </a:r>
            <a:r>
              <a:rPr lang="en-US" dirty="0" err="1"/>
              <a:t>tippee</a:t>
            </a:r>
            <a:r>
              <a:rPr lang="en-US" dirty="0"/>
              <a:t>?</a:t>
            </a:r>
          </a:p>
        </p:txBody>
      </p:sp>
      <p:sp>
        <p:nvSpPr>
          <p:cNvPr id="3" name="Content Placeholder 2"/>
          <p:cNvSpPr>
            <a:spLocks noGrp="1"/>
          </p:cNvSpPr>
          <p:nvPr>
            <p:ph idx="1"/>
          </p:nvPr>
        </p:nvSpPr>
        <p:spPr>
          <a:xfrm>
            <a:off x="1572768" y="2638044"/>
            <a:ext cx="9046464" cy="3101983"/>
          </a:xfrm>
        </p:spPr>
        <p:txBody>
          <a:bodyPr/>
          <a:lstStyle/>
          <a:p>
            <a:r>
              <a:rPr lang="en-US" sz="2800" dirty="0"/>
              <a:t>SEC – a </a:t>
            </a:r>
            <a:r>
              <a:rPr lang="en-US" sz="2800" dirty="0" err="1"/>
              <a:t>tippee</a:t>
            </a:r>
            <a:r>
              <a:rPr lang="en-US" sz="2800" dirty="0"/>
              <a:t> inherits the duty of the insider/tipper</a:t>
            </a:r>
          </a:p>
          <a:p>
            <a:endParaRPr lang="en-US" sz="2800" dirty="0"/>
          </a:p>
          <a:p>
            <a:endParaRPr lang="en-US" sz="2800" dirty="0"/>
          </a:p>
          <a:p>
            <a:r>
              <a:rPr lang="en-US" sz="2800" dirty="0"/>
              <a:t>Justice Powell – </a:t>
            </a:r>
            <a:r>
              <a:rPr lang="en-US" sz="2800" b="1" dirty="0"/>
              <a:t>not really</a:t>
            </a:r>
          </a:p>
        </p:txBody>
      </p:sp>
    </p:spTree>
    <p:extLst>
      <p:ext uri="{BB962C8B-B14F-4D97-AF65-F5344CB8AC3E}">
        <p14:creationId xmlns:p14="http://schemas.microsoft.com/office/powerpoint/2010/main" val="3392374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324" y="144658"/>
            <a:ext cx="7729728" cy="1188720"/>
          </a:xfrm>
        </p:spPr>
        <p:txBody>
          <a:bodyPr/>
          <a:lstStyle/>
          <a:p>
            <a:r>
              <a:rPr lang="en-US" dirty="0"/>
              <a:t>Justice Powell’s </a:t>
            </a:r>
            <a:r>
              <a:rPr lang="en-US" dirty="0" err="1"/>
              <a:t>Tippee</a:t>
            </a:r>
            <a:endParaRPr lang="en-US" dirty="0"/>
          </a:p>
        </p:txBody>
      </p:sp>
      <p:sp>
        <p:nvSpPr>
          <p:cNvPr id="3" name="Content Placeholder 2"/>
          <p:cNvSpPr>
            <a:spLocks noGrp="1"/>
          </p:cNvSpPr>
          <p:nvPr>
            <p:ph idx="1"/>
          </p:nvPr>
        </p:nvSpPr>
        <p:spPr>
          <a:xfrm>
            <a:off x="601434" y="1585913"/>
            <a:ext cx="10889119" cy="4076831"/>
          </a:xfrm>
        </p:spPr>
        <p:txBody>
          <a:bodyPr>
            <a:noAutofit/>
          </a:bodyPr>
          <a:lstStyle/>
          <a:p>
            <a:r>
              <a:rPr lang="en-US" sz="2400" dirty="0"/>
              <a:t>Did the tipper breach a duty by giving the tipper the information?</a:t>
            </a:r>
          </a:p>
          <a:p>
            <a:r>
              <a:rPr lang="en-US" sz="2400" dirty="0"/>
              <a:t>Did the insider receive a monetary or personal benefit for revealing the information?</a:t>
            </a:r>
          </a:p>
          <a:p>
            <a:endParaRPr lang="en-US" sz="2400" dirty="0"/>
          </a:p>
          <a:p>
            <a:r>
              <a:rPr lang="en-US" sz="2400" dirty="0"/>
              <a:t>Was there an expectation by the insiders that the </a:t>
            </a:r>
            <a:r>
              <a:rPr lang="en-US" sz="2400" dirty="0" err="1"/>
              <a:t>tippee</a:t>
            </a:r>
            <a:r>
              <a:rPr lang="en-US" sz="2400" dirty="0"/>
              <a:t> would keep the information in confidence?</a:t>
            </a:r>
          </a:p>
          <a:p>
            <a:r>
              <a:rPr lang="en-US" sz="2400" dirty="0"/>
              <a:t>Did the </a:t>
            </a:r>
            <a:r>
              <a:rPr lang="en-US" sz="2400" dirty="0" err="1"/>
              <a:t>tippee</a:t>
            </a:r>
            <a:r>
              <a:rPr lang="en-US" sz="2400" dirty="0"/>
              <a:t> misappropriate or illegally obtain the information?</a:t>
            </a:r>
          </a:p>
          <a:p>
            <a:r>
              <a:rPr lang="en-US" sz="2400" dirty="0"/>
              <a:t>Did the </a:t>
            </a:r>
            <a:r>
              <a:rPr lang="en-US" sz="2400" dirty="0" err="1"/>
              <a:t>tippee</a:t>
            </a:r>
            <a:r>
              <a:rPr lang="en-US" sz="2400" dirty="0"/>
              <a:t> induce insiders to repose trust or confidence in him?</a:t>
            </a:r>
          </a:p>
          <a:p>
            <a:endParaRPr lang="en-US" sz="2400" dirty="0"/>
          </a:p>
          <a:p>
            <a:r>
              <a:rPr lang="en-US" sz="2400" dirty="0">
                <a:solidFill>
                  <a:srgbClr val="C00000"/>
                </a:solidFill>
              </a:rPr>
              <a:t>If the insider/tipper did not breach a duty and did not expect the </a:t>
            </a:r>
            <a:r>
              <a:rPr lang="en-US" sz="2400" dirty="0" err="1">
                <a:solidFill>
                  <a:srgbClr val="C00000"/>
                </a:solidFill>
              </a:rPr>
              <a:t>tippee</a:t>
            </a:r>
            <a:r>
              <a:rPr lang="en-US" sz="2400" dirty="0">
                <a:solidFill>
                  <a:srgbClr val="C00000"/>
                </a:solidFill>
              </a:rPr>
              <a:t> to keep information confidential, then the </a:t>
            </a:r>
            <a:r>
              <a:rPr lang="en-US" sz="2400" dirty="0" err="1">
                <a:solidFill>
                  <a:srgbClr val="C00000"/>
                </a:solidFill>
              </a:rPr>
              <a:t>tippee</a:t>
            </a:r>
            <a:r>
              <a:rPr lang="en-US" sz="2400" dirty="0">
                <a:solidFill>
                  <a:srgbClr val="C00000"/>
                </a:solidFill>
              </a:rPr>
              <a:t> breaches no duty trading on the information</a:t>
            </a:r>
          </a:p>
        </p:txBody>
      </p:sp>
      <p:sp>
        <p:nvSpPr>
          <p:cNvPr id="4" name="Rectangle 3"/>
          <p:cNvSpPr/>
          <p:nvPr/>
        </p:nvSpPr>
        <p:spPr>
          <a:xfrm>
            <a:off x="2693195" y="1585913"/>
            <a:ext cx="1757362" cy="4643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24163" y="2131010"/>
            <a:ext cx="4891087" cy="4643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64632" y="3963656"/>
            <a:ext cx="6222206" cy="4643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64632" y="4428000"/>
            <a:ext cx="6615112" cy="4643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09826" y="3478948"/>
            <a:ext cx="1854993" cy="4847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660296">
            <a:off x="1085" y="1102545"/>
            <a:ext cx="1578769" cy="461665"/>
          </a:xfrm>
          <a:prstGeom prst="rect">
            <a:avLst/>
          </a:prstGeom>
          <a:solidFill>
            <a:schemeClr val="bg1"/>
          </a:solidFill>
        </p:spPr>
        <p:txBody>
          <a:bodyPr wrap="square" rtlCol="0">
            <a:spAutoFit/>
          </a:bodyPr>
          <a:lstStyle/>
          <a:p>
            <a:pPr algn="ctr"/>
            <a:r>
              <a:rPr lang="en-US" sz="2400" dirty="0"/>
              <a:t>Classic</a:t>
            </a:r>
          </a:p>
        </p:txBody>
      </p:sp>
      <p:sp>
        <p:nvSpPr>
          <p:cNvPr id="11" name="TextBox 10"/>
          <p:cNvSpPr txBox="1"/>
          <p:nvPr/>
        </p:nvSpPr>
        <p:spPr>
          <a:xfrm rot="1079936">
            <a:off x="9281751" y="3837287"/>
            <a:ext cx="2392470" cy="461665"/>
          </a:xfrm>
          <a:prstGeom prst="rect">
            <a:avLst/>
          </a:prstGeom>
          <a:solidFill>
            <a:schemeClr val="bg1"/>
          </a:solidFill>
        </p:spPr>
        <p:txBody>
          <a:bodyPr wrap="square" rtlCol="0">
            <a:spAutoFit/>
          </a:bodyPr>
          <a:lstStyle/>
          <a:p>
            <a:pPr algn="ctr"/>
            <a:r>
              <a:rPr lang="en-US" sz="2400" dirty="0"/>
              <a:t>Misappropriation</a:t>
            </a:r>
          </a:p>
        </p:txBody>
      </p:sp>
    </p:spTree>
    <p:extLst>
      <p:ext uri="{BB962C8B-B14F-4D97-AF65-F5344CB8AC3E}">
        <p14:creationId xmlns:p14="http://schemas.microsoft.com/office/powerpoint/2010/main" val="322190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1F7B80-B170-487D-BAED-81DB3AC4F1D8}"/>
              </a:ext>
            </a:extLst>
          </p:cNvPr>
          <p:cNvPicPr>
            <a:picLocks noChangeAspect="1"/>
          </p:cNvPicPr>
          <p:nvPr/>
        </p:nvPicPr>
        <p:blipFill rotWithShape="1">
          <a:blip r:embed="rId2"/>
          <a:srcRect t="2174"/>
          <a:stretch/>
        </p:blipFill>
        <p:spPr>
          <a:xfrm>
            <a:off x="20" y="18672"/>
            <a:ext cx="12191980" cy="6857990"/>
          </a:xfrm>
          <a:prstGeom prst="rect">
            <a:avLst/>
          </a:prstGeom>
        </p:spPr>
      </p:pic>
    </p:spTree>
    <p:extLst>
      <p:ext uri="{BB962C8B-B14F-4D97-AF65-F5344CB8AC3E}">
        <p14:creationId xmlns:p14="http://schemas.microsoft.com/office/powerpoint/2010/main" val="288446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Arkansas Teachers Retirement system v. </a:t>
            </a:r>
            <a:r>
              <a:rPr lang="en-US" dirty="0" err="1"/>
              <a:t>goldman</a:t>
            </a:r>
            <a:r>
              <a:rPr lang="en-US" dirty="0"/>
              <a:t> </a:t>
            </a:r>
            <a:r>
              <a:rPr lang="en-US" dirty="0" err="1"/>
              <a:t>sachs</a:t>
            </a:r>
            <a:r>
              <a:rPr lang="en-US" dirty="0"/>
              <a:t> group</a:t>
            </a:r>
          </a:p>
        </p:txBody>
      </p:sp>
      <p:sp>
        <p:nvSpPr>
          <p:cNvPr id="3" name="Content Placeholder 2"/>
          <p:cNvSpPr>
            <a:spLocks noGrp="1"/>
          </p:cNvSpPr>
          <p:nvPr>
            <p:ph idx="1"/>
          </p:nvPr>
        </p:nvSpPr>
        <p:spPr/>
        <p:txBody>
          <a:bodyPr/>
          <a:lstStyle/>
          <a:p>
            <a:endParaRPr lang="en-US"/>
          </a:p>
        </p:txBody>
      </p:sp>
      <p:pic>
        <p:nvPicPr>
          <p:cNvPr id="1028" name="Picture 4" descr="Cover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127" y="2467676"/>
            <a:ext cx="2496185" cy="384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8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Goldman arguing?</a:t>
            </a:r>
          </a:p>
        </p:txBody>
      </p:sp>
      <p:sp>
        <p:nvSpPr>
          <p:cNvPr id="3" name="Content Placeholder 2"/>
          <p:cNvSpPr>
            <a:spLocks noGrp="1"/>
          </p:cNvSpPr>
          <p:nvPr>
            <p:ph idx="1"/>
          </p:nvPr>
        </p:nvSpPr>
        <p:spPr/>
        <p:txBody>
          <a:bodyPr/>
          <a:lstStyle/>
          <a:p>
            <a:r>
              <a:rPr lang="en-US" dirty="0"/>
              <a:t>1. Inflation Maintenance Theory is stupid</a:t>
            </a:r>
          </a:p>
          <a:p>
            <a:r>
              <a:rPr lang="en-US" dirty="0"/>
              <a:t>2. Plaintiffs didn’t meet their burden on Inflation Maintenance Theory</a:t>
            </a:r>
          </a:p>
          <a:p>
            <a:r>
              <a:rPr lang="en-US" dirty="0"/>
              <a:t>3. Goldman rebuts the presumption of </a:t>
            </a:r>
            <a:r>
              <a:rPr lang="en-US" i="1" dirty="0"/>
              <a:t>Basic</a:t>
            </a:r>
            <a:r>
              <a:rPr lang="en-US" dirty="0"/>
              <a:t> reliance</a:t>
            </a:r>
          </a:p>
        </p:txBody>
      </p:sp>
    </p:spTree>
    <p:extLst>
      <p:ext uri="{BB962C8B-B14F-4D97-AF65-F5344CB8AC3E}">
        <p14:creationId xmlns:p14="http://schemas.microsoft.com/office/powerpoint/2010/main" val="238909501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4280</Words>
  <Application>Microsoft Office PowerPoint</Application>
  <PresentationFormat>Widescreen</PresentationFormat>
  <Paragraphs>399</Paragraphs>
  <Slides>65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Elephant</vt:lpstr>
      <vt:lpstr>Engravers MT</vt:lpstr>
      <vt:lpstr>Gill Sans MT</vt:lpstr>
      <vt:lpstr>Times New Roman</vt:lpstr>
      <vt:lpstr>Parcel</vt:lpstr>
      <vt:lpstr>SECURITIES REGULATION #13</vt:lpstr>
      <vt:lpstr>Rule 10b-5</vt:lpstr>
      <vt:lpstr>ELEMENTS OF 10b-5</vt:lpstr>
      <vt:lpstr>1995:  Private securities litigation reform act</vt:lpstr>
      <vt:lpstr>ELEMENTS OF 10b-5</vt:lpstr>
      <vt:lpstr>Litigation timeline</vt:lpstr>
      <vt:lpstr>PowerPoint Presentation</vt:lpstr>
      <vt:lpstr>Arkansas Teachers Retirement system v. goldman sachs group</vt:lpstr>
      <vt:lpstr>What is Goldman arguing?</vt:lpstr>
      <vt:lpstr>Nuts and bolts</vt:lpstr>
      <vt:lpstr>Second circuit</vt:lpstr>
      <vt:lpstr>Here’s the deal!</vt:lpstr>
      <vt:lpstr>What is Loss Causation?</vt:lpstr>
      <vt:lpstr>Dura Pharms. v. Broudo (U.S. 2005)</vt:lpstr>
      <vt:lpstr>Ninth circuit</vt:lpstr>
      <vt:lpstr>scotus</vt:lpstr>
      <vt:lpstr>Two views</vt:lpstr>
      <vt:lpstr>Two views</vt:lpstr>
      <vt:lpstr>When is the injury?</vt:lpstr>
      <vt:lpstr>Mineworkers’ Pension Scheme v. First Solar Inc.</vt:lpstr>
      <vt:lpstr>Difference?</vt:lpstr>
      <vt:lpstr>Difference?</vt:lpstr>
      <vt:lpstr>Who are the 10b-5 defendants?</vt:lpstr>
      <vt:lpstr>Who Can We Sue?</vt:lpstr>
      <vt:lpstr>PowerPoint Presentation</vt:lpstr>
      <vt:lpstr>PowerPoint Presentation</vt:lpstr>
      <vt:lpstr>PowerPoint Presentation</vt:lpstr>
      <vt:lpstr>Stoneridge Inv. P’ners, LLC v. Scientific-Atlanta, Inc. (U.S. 2008)</vt:lpstr>
      <vt:lpstr>“wash sale”</vt:lpstr>
      <vt:lpstr>Stoneridge Investment P’ners LLC v. Scientific-Atlanta, Inc.</vt:lpstr>
      <vt:lpstr>Are Scientific-Atlanta &amp; Motorola “primary actors” or “secondary actors”?</vt:lpstr>
      <vt:lpstr>note</vt:lpstr>
      <vt:lpstr>What if you aren’t a maker?</vt:lpstr>
      <vt:lpstr>Insider trading</vt:lpstr>
      <vt:lpstr>Rule 10b-5 and Classical Theory</vt:lpstr>
      <vt:lpstr>Black Edge/SAC CAPITAL</vt:lpstr>
      <vt:lpstr>Rule 10b-5 and misappropriation Theory</vt:lpstr>
      <vt:lpstr>Rule 10b-5</vt:lpstr>
      <vt:lpstr>So how does insider trading fit?</vt:lpstr>
      <vt:lpstr>So how does insider trading fit?</vt:lpstr>
      <vt:lpstr>Who is defrauded?</vt:lpstr>
      <vt:lpstr>Rule 10b-5 and Classical Theory</vt:lpstr>
      <vt:lpstr>Congress &amp; Insider Trading</vt:lpstr>
      <vt:lpstr>Read closely</vt:lpstr>
      <vt:lpstr>Rule 10b-5 and Classical Theory</vt:lpstr>
      <vt:lpstr>Chiarella v. united states (1980)</vt:lpstr>
      <vt:lpstr>PowerPoint Presentation</vt:lpstr>
      <vt:lpstr>PowerPoint Presentation</vt:lpstr>
      <vt:lpstr>PowerPoint Presentation</vt:lpstr>
      <vt:lpstr>Justice powell &amp; insider trading</vt:lpstr>
      <vt:lpstr>Chiarella v. united states</vt:lpstr>
      <vt:lpstr>Foreshadowing in chiarella</vt:lpstr>
      <vt:lpstr>Foreshadowing in chiarella</vt:lpstr>
      <vt:lpstr>Williams Act: Rule 14e-3</vt:lpstr>
      <vt:lpstr>Short-swing profits: Section 16(b)</vt:lpstr>
      <vt:lpstr>So how do core insiders ever sell?</vt:lpstr>
      <vt:lpstr>PowerPoint Presentation</vt:lpstr>
      <vt:lpstr>PowerPoint Presentation</vt:lpstr>
      <vt:lpstr>PowerPoint Presentation</vt:lpstr>
      <vt:lpstr>Defense to insider trading</vt:lpstr>
      <vt:lpstr>PowerPoint Presentation</vt:lpstr>
      <vt:lpstr>PowerPoint Presentation</vt:lpstr>
      <vt:lpstr>PowerPoint Presentation</vt:lpstr>
      <vt:lpstr>Why isn’t dirks a tippee?</vt:lpstr>
      <vt:lpstr>Justice Powell’s Tippee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#13</dc:title>
  <dc:creator>Christine Hurt</dc:creator>
  <cp:lastModifiedBy>Christine Hurt</cp:lastModifiedBy>
  <cp:revision>1</cp:revision>
  <dcterms:created xsi:type="dcterms:W3CDTF">2021-02-17T22:52:56Z</dcterms:created>
  <dcterms:modified xsi:type="dcterms:W3CDTF">2021-02-17T22:55:05Z</dcterms:modified>
</cp:coreProperties>
</file>