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7" r:id="rId2"/>
    <p:sldId id="257" r:id="rId3"/>
    <p:sldId id="258" r:id="rId4"/>
    <p:sldId id="275" r:id="rId5"/>
    <p:sldId id="276" r:id="rId6"/>
    <p:sldId id="277" r:id="rId7"/>
    <p:sldId id="278" r:id="rId8"/>
    <p:sldId id="314" r:id="rId9"/>
    <p:sldId id="279" r:id="rId10"/>
    <p:sldId id="320" r:id="rId11"/>
    <p:sldId id="321" r:id="rId12"/>
    <p:sldId id="322" r:id="rId13"/>
    <p:sldId id="280" r:id="rId14"/>
    <p:sldId id="281" r:id="rId15"/>
    <p:sldId id="315" r:id="rId16"/>
    <p:sldId id="282" r:id="rId17"/>
    <p:sldId id="283" r:id="rId18"/>
    <p:sldId id="317" r:id="rId19"/>
    <p:sldId id="318" r:id="rId20"/>
    <p:sldId id="319" r:id="rId21"/>
    <p:sldId id="325" r:id="rId22"/>
    <p:sldId id="333" r:id="rId23"/>
    <p:sldId id="326" r:id="rId24"/>
    <p:sldId id="327" r:id="rId25"/>
    <p:sldId id="328" r:id="rId26"/>
    <p:sldId id="329" r:id="rId27"/>
    <p:sldId id="334" r:id="rId28"/>
    <p:sldId id="330" r:id="rId29"/>
    <p:sldId id="331" r:id="rId30"/>
    <p:sldId id="332" r:id="rId31"/>
    <p:sldId id="323" r:id="rId32"/>
    <p:sldId id="324" r:id="rId33"/>
    <p:sldId id="336" r:id="rId34"/>
    <p:sldId id="337" r:id="rId35"/>
    <p:sldId id="335" r:id="rId36"/>
    <p:sldId id="340" r:id="rId37"/>
    <p:sldId id="353" r:id="rId38"/>
    <p:sldId id="354" r:id="rId39"/>
    <p:sldId id="355" r:id="rId40"/>
    <p:sldId id="359" r:id="rId41"/>
    <p:sldId id="360" r:id="rId42"/>
    <p:sldId id="361" r:id="rId43"/>
    <p:sldId id="362" r:id="rId44"/>
    <p:sldId id="363" r:id="rId45"/>
    <p:sldId id="364" r:id="rId46"/>
    <p:sldId id="356" r:id="rId47"/>
    <p:sldId id="357" r:id="rId48"/>
    <p:sldId id="358" r:id="rId49"/>
    <p:sldId id="298" r:id="rId50"/>
    <p:sldId id="299" r:id="rId51"/>
    <p:sldId id="300" r:id="rId52"/>
    <p:sldId id="347" r:id="rId53"/>
    <p:sldId id="348" r:id="rId54"/>
    <p:sldId id="302" r:id="rId55"/>
    <p:sldId id="349" r:id="rId56"/>
    <p:sldId id="303" r:id="rId57"/>
    <p:sldId id="350" r:id="rId58"/>
    <p:sldId id="304" r:id="rId59"/>
    <p:sldId id="305" r:id="rId60"/>
    <p:sldId id="307" r:id="rId61"/>
    <p:sldId id="308" r:id="rId62"/>
    <p:sldId id="351" r:id="rId63"/>
    <p:sldId id="352" r:id="rId64"/>
    <p:sldId id="309" r:id="rId65"/>
    <p:sldId id="310" r:id="rId66"/>
    <p:sldId id="311" r:id="rId67"/>
    <p:sldId id="365" r:id="rId68"/>
    <p:sldId id="366" r:id="rId69"/>
    <p:sldId id="343"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BE4BEF-FA28-457A-B299-1B16C6F43E86}"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99838-4BEE-487C-BD44-023EE9B28549}" type="slidenum">
              <a:rPr lang="en-US" smtClean="0"/>
              <a:t>‹#›</a:t>
            </a:fld>
            <a:endParaRPr lang="en-US"/>
          </a:p>
        </p:txBody>
      </p:sp>
    </p:spTree>
    <p:extLst>
      <p:ext uri="{BB962C8B-B14F-4D97-AF65-F5344CB8AC3E}">
        <p14:creationId xmlns:p14="http://schemas.microsoft.com/office/powerpoint/2010/main" val="3946360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BE4BEF-FA28-457A-B299-1B16C6F43E86}"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99838-4BEE-487C-BD44-023EE9B28549}" type="slidenum">
              <a:rPr lang="en-US" smtClean="0"/>
              <a:t>‹#›</a:t>
            </a:fld>
            <a:endParaRPr lang="en-US"/>
          </a:p>
        </p:txBody>
      </p:sp>
    </p:spTree>
    <p:extLst>
      <p:ext uri="{BB962C8B-B14F-4D97-AF65-F5344CB8AC3E}">
        <p14:creationId xmlns:p14="http://schemas.microsoft.com/office/powerpoint/2010/main" val="1374517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BE4BEF-FA28-457A-B299-1B16C6F43E86}"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99838-4BEE-487C-BD44-023EE9B28549}" type="slidenum">
              <a:rPr lang="en-US" smtClean="0"/>
              <a:t>‹#›</a:t>
            </a:fld>
            <a:endParaRPr lang="en-US"/>
          </a:p>
        </p:txBody>
      </p:sp>
    </p:spTree>
    <p:extLst>
      <p:ext uri="{BB962C8B-B14F-4D97-AF65-F5344CB8AC3E}">
        <p14:creationId xmlns:p14="http://schemas.microsoft.com/office/powerpoint/2010/main" val="417729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BE4BEF-FA28-457A-B299-1B16C6F43E86}"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99838-4BEE-487C-BD44-023EE9B28549}" type="slidenum">
              <a:rPr lang="en-US" smtClean="0"/>
              <a:t>‹#›</a:t>
            </a:fld>
            <a:endParaRPr lang="en-US"/>
          </a:p>
        </p:txBody>
      </p:sp>
    </p:spTree>
    <p:extLst>
      <p:ext uri="{BB962C8B-B14F-4D97-AF65-F5344CB8AC3E}">
        <p14:creationId xmlns:p14="http://schemas.microsoft.com/office/powerpoint/2010/main" val="1443916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BE4BEF-FA28-457A-B299-1B16C6F43E86}"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99838-4BEE-487C-BD44-023EE9B28549}" type="slidenum">
              <a:rPr lang="en-US" smtClean="0"/>
              <a:t>‹#›</a:t>
            </a:fld>
            <a:endParaRPr lang="en-US"/>
          </a:p>
        </p:txBody>
      </p:sp>
    </p:spTree>
    <p:extLst>
      <p:ext uri="{BB962C8B-B14F-4D97-AF65-F5344CB8AC3E}">
        <p14:creationId xmlns:p14="http://schemas.microsoft.com/office/powerpoint/2010/main" val="1954690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BE4BEF-FA28-457A-B299-1B16C6F43E86}"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599838-4BEE-487C-BD44-023EE9B28549}" type="slidenum">
              <a:rPr lang="en-US" smtClean="0"/>
              <a:t>‹#›</a:t>
            </a:fld>
            <a:endParaRPr lang="en-US"/>
          </a:p>
        </p:txBody>
      </p:sp>
    </p:spTree>
    <p:extLst>
      <p:ext uri="{BB962C8B-B14F-4D97-AF65-F5344CB8AC3E}">
        <p14:creationId xmlns:p14="http://schemas.microsoft.com/office/powerpoint/2010/main" val="92728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BE4BEF-FA28-457A-B299-1B16C6F43E86}" type="datetimeFigureOut">
              <a:rPr lang="en-US" smtClean="0"/>
              <a:t>11/25/2019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599838-4BEE-487C-BD44-023EE9B28549}" type="slidenum">
              <a:rPr lang="en-US" smtClean="0"/>
              <a:t>‹#›</a:t>
            </a:fld>
            <a:endParaRPr lang="en-US"/>
          </a:p>
        </p:txBody>
      </p:sp>
    </p:spTree>
    <p:extLst>
      <p:ext uri="{BB962C8B-B14F-4D97-AF65-F5344CB8AC3E}">
        <p14:creationId xmlns:p14="http://schemas.microsoft.com/office/powerpoint/2010/main" val="61410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BE4BEF-FA28-457A-B299-1B16C6F43E86}" type="datetimeFigureOut">
              <a:rPr lang="en-US" smtClean="0"/>
              <a:t>11/25/2019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599838-4BEE-487C-BD44-023EE9B28549}" type="slidenum">
              <a:rPr lang="en-US" smtClean="0"/>
              <a:t>‹#›</a:t>
            </a:fld>
            <a:endParaRPr lang="en-US"/>
          </a:p>
        </p:txBody>
      </p:sp>
    </p:spTree>
    <p:extLst>
      <p:ext uri="{BB962C8B-B14F-4D97-AF65-F5344CB8AC3E}">
        <p14:creationId xmlns:p14="http://schemas.microsoft.com/office/powerpoint/2010/main" val="1380097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BE4BEF-FA28-457A-B299-1B16C6F43E86}" type="datetimeFigureOut">
              <a:rPr lang="en-US" smtClean="0"/>
              <a:t>11/25/2019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599838-4BEE-487C-BD44-023EE9B28549}" type="slidenum">
              <a:rPr lang="en-US" smtClean="0"/>
              <a:t>‹#›</a:t>
            </a:fld>
            <a:endParaRPr lang="en-US"/>
          </a:p>
        </p:txBody>
      </p:sp>
    </p:spTree>
    <p:extLst>
      <p:ext uri="{BB962C8B-B14F-4D97-AF65-F5344CB8AC3E}">
        <p14:creationId xmlns:p14="http://schemas.microsoft.com/office/powerpoint/2010/main" val="3736450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BE4BEF-FA28-457A-B299-1B16C6F43E86}"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599838-4BEE-487C-BD44-023EE9B28549}" type="slidenum">
              <a:rPr lang="en-US" smtClean="0"/>
              <a:t>‹#›</a:t>
            </a:fld>
            <a:endParaRPr lang="en-US"/>
          </a:p>
        </p:txBody>
      </p:sp>
    </p:spTree>
    <p:extLst>
      <p:ext uri="{BB962C8B-B14F-4D97-AF65-F5344CB8AC3E}">
        <p14:creationId xmlns:p14="http://schemas.microsoft.com/office/powerpoint/2010/main" val="426242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BE4BEF-FA28-457A-B299-1B16C6F43E86}"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599838-4BEE-487C-BD44-023EE9B28549}" type="slidenum">
              <a:rPr lang="en-US" smtClean="0"/>
              <a:t>‹#›</a:t>
            </a:fld>
            <a:endParaRPr lang="en-US"/>
          </a:p>
        </p:txBody>
      </p:sp>
    </p:spTree>
    <p:extLst>
      <p:ext uri="{BB962C8B-B14F-4D97-AF65-F5344CB8AC3E}">
        <p14:creationId xmlns:p14="http://schemas.microsoft.com/office/powerpoint/2010/main" val="798738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BE4BEF-FA28-457A-B299-1B16C6F43E86}" type="datetimeFigureOut">
              <a:rPr lang="en-US" smtClean="0"/>
              <a:t>11/25/2019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599838-4BEE-487C-BD44-023EE9B28549}" type="slidenum">
              <a:rPr lang="en-US" smtClean="0"/>
              <a:t>‹#›</a:t>
            </a:fld>
            <a:endParaRPr lang="en-US"/>
          </a:p>
        </p:txBody>
      </p:sp>
    </p:spTree>
    <p:extLst>
      <p:ext uri="{BB962C8B-B14F-4D97-AF65-F5344CB8AC3E}">
        <p14:creationId xmlns:p14="http://schemas.microsoft.com/office/powerpoint/2010/main" val="34813879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2.png"/><Relationship Id="rId7"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3.png"/><Relationship Id="rId9" Type="http://schemas.openxmlformats.org/officeDocument/2006/relationships/image" Target="../media/image9.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8.jpeg"/></Relationships>
</file>

<file path=ppt/slides/_rels/slide1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8.jpeg"/></Relationships>
</file>

<file path=ppt/slides/_rels/slide15.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3.png"/><Relationship Id="rId7" Type="http://schemas.openxmlformats.org/officeDocument/2006/relationships/image" Target="../media/image1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8.jpeg"/></Relationships>
</file>

<file path=ppt/slides/_rels/slide1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8.png"/><Relationship Id="rId5" Type="http://schemas.openxmlformats.org/officeDocument/2006/relationships/image" Target="../media/image5.png"/><Relationship Id="rId10" Type="http://schemas.openxmlformats.org/officeDocument/2006/relationships/image" Target="../media/image8.jpeg"/><Relationship Id="rId4" Type="http://schemas.openxmlformats.org/officeDocument/2006/relationships/image" Target="../media/image4.png"/><Relationship Id="rId9" Type="http://schemas.openxmlformats.org/officeDocument/2006/relationships/image" Target="../media/image1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7.png"/><Relationship Id="rId4" Type="http://schemas.openxmlformats.org/officeDocument/2006/relationships/image" Target="../media/image19.png"/><Relationship Id="rId9" Type="http://schemas.openxmlformats.org/officeDocument/2006/relationships/image" Target="../media/image1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jpeg"/></Relationships>
</file>

<file path=ppt/slides/_rels/slide22.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9.jpeg"/><Relationship Id="rId4" Type="http://schemas.openxmlformats.org/officeDocument/2006/relationships/image" Target="../media/image2.png"/><Relationship Id="rId9" Type="http://schemas.openxmlformats.org/officeDocument/2006/relationships/image" Target="../media/image7.png"/></Relationships>
</file>

<file path=ppt/slides/_rels/slide23.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2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2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24.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5.png"/><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5.png"/><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8.jpe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3.png"/><Relationship Id="rId10" Type="http://schemas.openxmlformats.org/officeDocument/2006/relationships/image" Target="../media/image28.jpeg"/><Relationship Id="rId4" Type="http://schemas.openxmlformats.org/officeDocument/2006/relationships/image" Target="../media/image2.png"/><Relationship Id="rId9" Type="http://schemas.openxmlformats.org/officeDocument/2006/relationships/image" Target="../media/image27.jpeg"/></Relationships>
</file>

<file path=ppt/slides/_rels/slide3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8.jpe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3.png"/><Relationship Id="rId10" Type="http://schemas.openxmlformats.org/officeDocument/2006/relationships/image" Target="../media/image28.jpeg"/><Relationship Id="rId4" Type="http://schemas.openxmlformats.org/officeDocument/2006/relationships/image" Target="../media/image2.png"/><Relationship Id="rId9" Type="http://schemas.openxmlformats.org/officeDocument/2006/relationships/image" Target="../media/image29.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16.png"/></Relationships>
</file>

<file path=ppt/slides/_rels/slide38.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16.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jpeg"/></Relationships>
</file>

<file path=ppt/slides/_rels/slide40.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33.png"/><Relationship Id="rId4" Type="http://schemas.openxmlformats.org/officeDocument/2006/relationships/image" Target="../media/image3.png"/><Relationship Id="rId9" Type="http://schemas.openxmlformats.org/officeDocument/2006/relationships/image" Target="../media/image16.png"/></Relationships>
</file>

<file path=ppt/slides/_rels/slide4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jpe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8.jpeg"/><Relationship Id="rId5" Type="http://schemas.openxmlformats.org/officeDocument/2006/relationships/image" Target="../media/image4.png"/><Relationship Id="rId10" Type="http://schemas.openxmlformats.org/officeDocument/2006/relationships/image" Target="../media/image10.png"/><Relationship Id="rId4" Type="http://schemas.openxmlformats.org/officeDocument/2006/relationships/image" Target="../media/image3.png"/><Relationship Id="rId9" Type="http://schemas.openxmlformats.org/officeDocument/2006/relationships/image" Target="../media/image9.jpe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2.png"/><Relationship Id="rId5" Type="http://schemas.openxmlformats.org/officeDocument/2006/relationships/image" Target="../media/image4.png"/><Relationship Id="rId10" Type="http://schemas.openxmlformats.org/officeDocument/2006/relationships/image" Target="../media/image8.jpeg"/><Relationship Id="rId4" Type="http://schemas.openxmlformats.org/officeDocument/2006/relationships/image" Target="../media/image3.png"/><Relationship Id="rId9"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Taxable Liquidations and Acquisitions</a:t>
            </a:r>
            <a:endParaRPr lang="en-US" dirty="0"/>
          </a:p>
        </p:txBody>
      </p:sp>
      <p:sp>
        <p:nvSpPr>
          <p:cNvPr id="7" name="Subtitle 6"/>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72601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53950"/>
          </a:xfrm>
        </p:spPr>
        <p:txBody>
          <a:bodyPr>
            <a:normAutofit fontScale="90000"/>
          </a:bodyPr>
          <a:lstStyle/>
          <a:p>
            <a:r>
              <a:rPr lang="en-US" dirty="0" smtClean="0"/>
              <a:t>Liquidation</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8120" y="1219200"/>
            <a:ext cx="823031" cy="152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066800"/>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a:stCxn id="1027" idx="2"/>
          </p:cNvCxnSpPr>
          <p:nvPr/>
        </p:nvCxnSpPr>
        <p:spPr>
          <a:xfrm flipH="1">
            <a:off x="2103437" y="2994025"/>
            <a:ext cx="1" cy="1349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54275" y="2924775"/>
            <a:ext cx="914400" cy="369332"/>
          </a:xfrm>
          <a:prstGeom prst="rect">
            <a:avLst/>
          </a:prstGeom>
          <a:noFill/>
        </p:spPr>
        <p:txBody>
          <a:bodyPr wrap="square" rtlCol="0">
            <a:spAutoFit/>
          </a:bodyPr>
          <a:lstStyle/>
          <a:p>
            <a:r>
              <a:rPr lang="en-US" dirty="0" smtClean="0"/>
              <a:t>100%</a:t>
            </a:r>
            <a:endParaRPr lang="en-US" dirty="0"/>
          </a:p>
        </p:txBody>
      </p:sp>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4876800"/>
            <a:ext cx="1266990" cy="1354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3368675" y="5524500"/>
            <a:ext cx="1584325" cy="369332"/>
          </a:xfrm>
          <a:prstGeom prst="rect">
            <a:avLst/>
          </a:prstGeom>
          <a:noFill/>
        </p:spPr>
        <p:txBody>
          <a:bodyPr wrap="square" rtlCol="0">
            <a:spAutoFit/>
          </a:bodyPr>
          <a:lstStyle/>
          <a:p>
            <a:r>
              <a:rPr lang="en-US" dirty="0" smtClean="0"/>
              <a:t>300B/800FMV</a:t>
            </a:r>
            <a:endParaRPr lang="en-US" dirty="0"/>
          </a:p>
        </p:txBody>
      </p:sp>
      <p:pic>
        <p:nvPicPr>
          <p:cNvPr id="1033"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04506" y="5380553"/>
            <a:ext cx="65722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838200" y="5105400"/>
            <a:ext cx="762000" cy="369332"/>
          </a:xfrm>
          <a:prstGeom prst="rect">
            <a:avLst/>
          </a:prstGeom>
          <a:noFill/>
        </p:spPr>
        <p:txBody>
          <a:bodyPr wrap="square" rtlCol="0">
            <a:spAutoFit/>
          </a:bodyPr>
          <a:lstStyle/>
          <a:p>
            <a:r>
              <a:rPr lang="en-US" dirty="0" smtClean="0"/>
              <a:t>$175</a:t>
            </a:r>
            <a:endParaRPr lang="en-US" dirty="0"/>
          </a:p>
        </p:txBody>
      </p:sp>
      <p:pic>
        <p:nvPicPr>
          <p:cNvPr id="16" name="Picture 2" descr="Image result for corporate share certificate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4525" y="3171443"/>
            <a:ext cx="650875" cy="497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2482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8120" y="1219200"/>
            <a:ext cx="823031" cy="152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066800"/>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a:stCxn id="1027" idx="2"/>
          </p:cNvCxnSpPr>
          <p:nvPr/>
        </p:nvCxnSpPr>
        <p:spPr>
          <a:xfrm flipH="1">
            <a:off x="2103437" y="2994025"/>
            <a:ext cx="1" cy="1349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187572" y="2858560"/>
            <a:ext cx="914400" cy="369332"/>
          </a:xfrm>
          <a:prstGeom prst="rect">
            <a:avLst/>
          </a:prstGeom>
          <a:noFill/>
        </p:spPr>
        <p:txBody>
          <a:bodyPr wrap="square" rtlCol="0">
            <a:spAutoFit/>
          </a:bodyPr>
          <a:lstStyle/>
          <a:p>
            <a:pPr algn="ctr"/>
            <a:r>
              <a:rPr lang="en-US" dirty="0" smtClean="0"/>
              <a:t>$70</a:t>
            </a:r>
            <a:endParaRPr lang="en-US" dirty="0"/>
          </a:p>
        </p:txBody>
      </p:sp>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38265" y="2288313"/>
            <a:ext cx="641515" cy="6858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05589" y="2391813"/>
            <a:ext cx="537988" cy="537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2" descr="Image result for corporate share certificate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4525" y="3171443"/>
            <a:ext cx="650875" cy="497269"/>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65237" y="4798865"/>
            <a:ext cx="1914525" cy="142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19"/>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96992" y="3164190"/>
            <a:ext cx="745940" cy="553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24400" y="5240277"/>
            <a:ext cx="537988" cy="537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TextBox 21"/>
          <p:cNvSpPr txBox="1"/>
          <p:nvPr/>
        </p:nvSpPr>
        <p:spPr>
          <a:xfrm>
            <a:off x="4536194" y="5778110"/>
            <a:ext cx="914400" cy="369332"/>
          </a:xfrm>
          <a:prstGeom prst="rect">
            <a:avLst/>
          </a:prstGeom>
          <a:noFill/>
        </p:spPr>
        <p:txBody>
          <a:bodyPr wrap="square" rtlCol="0">
            <a:spAutoFit/>
          </a:bodyPr>
          <a:lstStyle/>
          <a:p>
            <a:pPr algn="ctr"/>
            <a:r>
              <a:rPr lang="en-US" dirty="0" smtClean="0"/>
              <a:t>$105</a:t>
            </a:r>
            <a:endParaRPr lang="en-US" dirty="0"/>
          </a:p>
        </p:txBody>
      </p:sp>
      <p:pic>
        <p:nvPicPr>
          <p:cNvPr id="23" name="Picture 2" descr="Image result for uncle sam clipart"/>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412494" y="5261708"/>
            <a:ext cx="854075" cy="874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47640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r>
              <a:rPr lang="en-US" dirty="0" smtClean="0"/>
              <a:t>Tax Consequences to T of distributing property in liquidation?</a:t>
            </a:r>
          </a:p>
          <a:p>
            <a:pPr lvl="1"/>
            <a:r>
              <a:rPr lang="en-US" dirty="0" smtClean="0"/>
              <a:t>500 Gain ($105 tax)</a:t>
            </a:r>
          </a:p>
          <a:p>
            <a:pPr lvl="2"/>
            <a:r>
              <a:rPr lang="en-US" dirty="0" smtClean="0">
                <a:solidFill>
                  <a:srgbClr val="C00000"/>
                </a:solidFill>
              </a:rPr>
              <a:t>Section 336(a)</a:t>
            </a:r>
          </a:p>
          <a:p>
            <a:endParaRPr lang="en-US" dirty="0"/>
          </a:p>
          <a:p>
            <a:r>
              <a:rPr lang="en-US" dirty="0" smtClean="0"/>
              <a:t>Tax Consequences to Amy of liquidation?</a:t>
            </a:r>
          </a:p>
          <a:p>
            <a:pPr lvl="1"/>
            <a:r>
              <a:rPr lang="en-US" dirty="0" smtClean="0"/>
              <a:t>$800 property + $70 cash = $870 liquidated</a:t>
            </a:r>
          </a:p>
          <a:p>
            <a:pPr lvl="1"/>
            <a:r>
              <a:rPr lang="en-US" dirty="0" smtClean="0"/>
              <a:t>395 Gain (Sale/Exchange Treatment)</a:t>
            </a:r>
          </a:p>
          <a:p>
            <a:pPr marL="457200" lvl="1" indent="0">
              <a:buNone/>
            </a:pPr>
            <a:endParaRPr lang="en-US" dirty="0" smtClean="0"/>
          </a:p>
          <a:p>
            <a:r>
              <a:rPr lang="en-US" dirty="0" smtClean="0"/>
              <a:t>Amy’s Basis in the Building?</a:t>
            </a:r>
          </a:p>
          <a:p>
            <a:pPr lvl="1"/>
            <a:r>
              <a:rPr lang="en-US" dirty="0" smtClean="0"/>
              <a:t>$800</a:t>
            </a:r>
          </a:p>
          <a:p>
            <a:pPr lvl="2"/>
            <a:r>
              <a:rPr lang="en-US" dirty="0" smtClean="0">
                <a:solidFill>
                  <a:srgbClr val="C00000"/>
                </a:solidFill>
              </a:rPr>
              <a:t>Section 334(a)</a:t>
            </a:r>
          </a:p>
          <a:p>
            <a:endParaRPr lang="en-US" dirty="0"/>
          </a:p>
        </p:txBody>
      </p:sp>
    </p:spTree>
    <p:extLst>
      <p:ext uri="{BB962C8B-B14F-4D97-AF65-F5344CB8AC3E}">
        <p14:creationId xmlns:p14="http://schemas.microsoft.com/office/powerpoint/2010/main" val="282375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91439"/>
          </a:xfrm>
        </p:spPr>
        <p:txBody>
          <a:bodyPr>
            <a:normAutofit/>
          </a:bodyPr>
          <a:lstStyle/>
          <a:p>
            <a:r>
              <a:rPr lang="en-US" sz="3600" dirty="0" smtClean="0"/>
              <a:t>Asset Sale + 80% Subsidiary Liquidation</a:t>
            </a:r>
            <a:endParaRPr lang="en-US" sz="36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4538" y="1070361"/>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2288953"/>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84912" y="2109454"/>
            <a:ext cx="1474787" cy="241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a:stCxn id="1027" idx="2"/>
          </p:cNvCxnSpPr>
          <p:nvPr/>
        </p:nvCxnSpPr>
        <p:spPr>
          <a:xfrm flipH="1">
            <a:off x="2172575" y="2997586"/>
            <a:ext cx="1" cy="1349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54275" y="2924775"/>
            <a:ext cx="914400" cy="369332"/>
          </a:xfrm>
          <a:prstGeom prst="rect">
            <a:avLst/>
          </a:prstGeom>
          <a:noFill/>
        </p:spPr>
        <p:txBody>
          <a:bodyPr wrap="square" rtlCol="0">
            <a:spAutoFit/>
          </a:bodyPr>
          <a:lstStyle/>
          <a:p>
            <a:r>
              <a:rPr lang="en-US" dirty="0" smtClean="0"/>
              <a:t>100%</a:t>
            </a:r>
            <a:endParaRPr lang="en-US" dirty="0"/>
          </a:p>
        </p:txBody>
      </p:sp>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4876800"/>
            <a:ext cx="1266990" cy="1354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3368675" y="5524500"/>
            <a:ext cx="1584325" cy="369332"/>
          </a:xfrm>
          <a:prstGeom prst="rect">
            <a:avLst/>
          </a:prstGeom>
          <a:noFill/>
        </p:spPr>
        <p:txBody>
          <a:bodyPr wrap="square" rtlCol="0">
            <a:spAutoFit/>
          </a:bodyPr>
          <a:lstStyle/>
          <a:p>
            <a:r>
              <a:rPr lang="en-US" dirty="0" smtClean="0"/>
              <a:t>300B/800FMV</a:t>
            </a:r>
            <a:endParaRPr lang="en-US" dirty="0"/>
          </a:p>
        </p:txBody>
      </p:sp>
      <p:pic>
        <p:nvPicPr>
          <p:cNvPr id="1033" name="Picture 9"/>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04506" y="5380553"/>
            <a:ext cx="65722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838200" y="5105400"/>
            <a:ext cx="762000" cy="369332"/>
          </a:xfrm>
          <a:prstGeom prst="rect">
            <a:avLst/>
          </a:prstGeom>
          <a:noFill/>
        </p:spPr>
        <p:txBody>
          <a:bodyPr wrap="square" rtlCol="0">
            <a:spAutoFit/>
          </a:bodyPr>
          <a:lstStyle/>
          <a:p>
            <a:r>
              <a:rPr lang="en-US" smtClean="0"/>
              <a:t>$175</a:t>
            </a:r>
            <a:endParaRPr lang="en-US"/>
          </a:p>
        </p:txBody>
      </p:sp>
      <p:cxnSp>
        <p:nvCxnSpPr>
          <p:cNvPr id="3" name="Straight Arrow Connector 2"/>
          <p:cNvCxnSpPr/>
          <p:nvPr/>
        </p:nvCxnSpPr>
        <p:spPr>
          <a:xfrm flipH="1">
            <a:off x="3733800" y="3505200"/>
            <a:ext cx="2551112" cy="115475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971800" y="3853378"/>
            <a:ext cx="3313112" cy="162135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267200" y="3505200"/>
            <a:ext cx="742156" cy="646331"/>
          </a:xfrm>
          <a:prstGeom prst="rect">
            <a:avLst/>
          </a:prstGeom>
          <a:noFill/>
        </p:spPr>
        <p:txBody>
          <a:bodyPr wrap="square" rtlCol="0">
            <a:spAutoFit/>
          </a:bodyPr>
          <a:lstStyle/>
          <a:p>
            <a:r>
              <a:rPr lang="en-US" dirty="0" smtClean="0"/>
              <a:t>$800 cash</a:t>
            </a:r>
            <a:endParaRPr lang="en-US" dirty="0"/>
          </a:p>
        </p:txBody>
      </p:sp>
      <p:sp>
        <p:nvSpPr>
          <p:cNvPr id="5" name="TextBox 4"/>
          <p:cNvSpPr txBox="1"/>
          <p:nvPr/>
        </p:nvSpPr>
        <p:spPr>
          <a:xfrm>
            <a:off x="1639175" y="1708666"/>
            <a:ext cx="1066800" cy="646331"/>
          </a:xfrm>
          <a:prstGeom prst="rect">
            <a:avLst/>
          </a:prstGeom>
          <a:noFill/>
        </p:spPr>
        <p:txBody>
          <a:bodyPr wrap="square" rtlCol="0">
            <a:spAutoFit/>
          </a:bodyPr>
          <a:lstStyle/>
          <a:p>
            <a:pPr algn="ctr"/>
            <a:r>
              <a:rPr lang="en-US" dirty="0" smtClean="0"/>
              <a:t>Amigo, Inc.</a:t>
            </a:r>
            <a:endParaRPr lang="en-US" dirty="0"/>
          </a:p>
        </p:txBody>
      </p:sp>
      <p:pic>
        <p:nvPicPr>
          <p:cNvPr id="4098" name="Picture 2"/>
          <p:cNvPicPr>
            <a:picLocks noGrp="1" noChangeAspect="1" noChangeArrowheads="1"/>
          </p:cNvPicPr>
          <p:nvPr>
            <p:ph idx="1"/>
          </p:nvPr>
        </p:nvPicPr>
        <p:blipFill>
          <a:blip r:embed="rId8">
            <a:extLst>
              <a:ext uri="{28A0092B-C50C-407E-A947-70E740481C1C}">
                <a14:useLocalDpi xmlns:a14="http://schemas.microsoft.com/office/drawing/2010/main" val="0"/>
              </a:ext>
            </a:extLst>
          </a:blip>
          <a:srcRect/>
          <a:stretch>
            <a:fillRect/>
          </a:stretch>
        </p:blipFill>
        <p:spPr bwMode="auto">
          <a:xfrm>
            <a:off x="4267200" y="2857144"/>
            <a:ext cx="658425" cy="652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2" descr="Image result for corporate share certificates"/>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44525" y="3171443"/>
            <a:ext cx="650875" cy="497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755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93939"/>
          </a:xfrm>
        </p:spPr>
        <p:txBody>
          <a:bodyPr/>
          <a:lstStyle/>
          <a:p>
            <a:r>
              <a:rPr lang="en-US" dirty="0" smtClean="0"/>
              <a:t>Asset Sale + Subsidiary Liquidation</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4538" y="1070361"/>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2288953"/>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84912" y="2109454"/>
            <a:ext cx="1474787" cy="241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a:stCxn id="1027" idx="2"/>
          </p:cNvCxnSpPr>
          <p:nvPr/>
        </p:nvCxnSpPr>
        <p:spPr>
          <a:xfrm flipH="1">
            <a:off x="2172575" y="2997586"/>
            <a:ext cx="1" cy="1349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54275" y="2924775"/>
            <a:ext cx="914400" cy="369332"/>
          </a:xfrm>
          <a:prstGeom prst="rect">
            <a:avLst/>
          </a:prstGeom>
          <a:noFill/>
        </p:spPr>
        <p:txBody>
          <a:bodyPr wrap="square" rtlCol="0">
            <a:spAutoFit/>
          </a:bodyPr>
          <a:lstStyle/>
          <a:p>
            <a:r>
              <a:rPr lang="en-US" dirty="0" smtClean="0"/>
              <a:t>100%</a:t>
            </a:r>
            <a:endParaRPr lang="en-US" dirty="0"/>
          </a:p>
        </p:txBody>
      </p:sp>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88811" y="4847215"/>
            <a:ext cx="1266990" cy="1354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3" name="Picture 9"/>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04506" y="5380553"/>
            <a:ext cx="65722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1072421" y="5028357"/>
            <a:ext cx="762000" cy="369332"/>
          </a:xfrm>
          <a:prstGeom prst="rect">
            <a:avLst/>
          </a:prstGeom>
          <a:noFill/>
        </p:spPr>
        <p:txBody>
          <a:bodyPr wrap="square" rtlCol="0">
            <a:spAutoFit/>
          </a:bodyPr>
          <a:lstStyle/>
          <a:p>
            <a:r>
              <a:rPr lang="en-US" dirty="0" smtClean="0"/>
              <a:t>$175</a:t>
            </a:r>
            <a:endParaRPr lang="en-US" dirty="0"/>
          </a:p>
        </p:txBody>
      </p:sp>
      <p:sp>
        <p:nvSpPr>
          <p:cNvPr id="9" name="TextBox 8"/>
          <p:cNvSpPr txBox="1"/>
          <p:nvPr/>
        </p:nvSpPr>
        <p:spPr>
          <a:xfrm>
            <a:off x="2188814" y="5011221"/>
            <a:ext cx="742156" cy="369332"/>
          </a:xfrm>
          <a:prstGeom prst="rect">
            <a:avLst/>
          </a:prstGeom>
          <a:noFill/>
        </p:spPr>
        <p:txBody>
          <a:bodyPr wrap="square" rtlCol="0">
            <a:spAutoFit/>
          </a:bodyPr>
          <a:lstStyle/>
          <a:p>
            <a:r>
              <a:rPr lang="en-US" dirty="0" smtClean="0"/>
              <a:t>$800</a:t>
            </a:r>
            <a:endParaRPr lang="en-US" dirty="0"/>
          </a:p>
        </p:txBody>
      </p:sp>
      <p:sp>
        <p:nvSpPr>
          <p:cNvPr id="5" name="TextBox 4"/>
          <p:cNvSpPr txBox="1"/>
          <p:nvPr/>
        </p:nvSpPr>
        <p:spPr>
          <a:xfrm>
            <a:off x="1639175" y="1708666"/>
            <a:ext cx="1066800" cy="646331"/>
          </a:xfrm>
          <a:prstGeom prst="rect">
            <a:avLst/>
          </a:prstGeom>
          <a:noFill/>
        </p:spPr>
        <p:txBody>
          <a:bodyPr wrap="square" rtlCol="0">
            <a:spAutoFit/>
          </a:bodyPr>
          <a:lstStyle/>
          <a:p>
            <a:pPr algn="ctr"/>
            <a:r>
              <a:rPr lang="en-US" dirty="0" smtClean="0"/>
              <a:t>Amigo, Inc.</a:t>
            </a:r>
            <a:endParaRPr lang="en-US" dirty="0"/>
          </a:p>
        </p:txBody>
      </p:sp>
      <p:pic>
        <p:nvPicPr>
          <p:cNvPr id="4098" name="Picture 2"/>
          <p:cNvPicPr>
            <a:picLocks noGrp="1" noChangeAspect="1" noChangeArrowheads="1"/>
          </p:cNvPicPr>
          <p:nvPr>
            <p:ph idx="1"/>
          </p:nvPr>
        </p:nvPicPr>
        <p:blipFill>
          <a:blip r:embed="rId8">
            <a:extLst>
              <a:ext uri="{28A0092B-C50C-407E-A947-70E740481C1C}">
                <a14:useLocalDpi xmlns:a14="http://schemas.microsoft.com/office/drawing/2010/main" val="0"/>
              </a:ext>
            </a:extLst>
          </a:blip>
          <a:srcRect/>
          <a:stretch>
            <a:fillRect/>
          </a:stretch>
        </p:blipFill>
        <p:spPr bwMode="auto">
          <a:xfrm>
            <a:off x="2222500" y="5385449"/>
            <a:ext cx="658425" cy="652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2" descr="Image result for corporate share certificates"/>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44525" y="3171443"/>
            <a:ext cx="650875" cy="497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67067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93939"/>
          </a:xfrm>
        </p:spPr>
        <p:txBody>
          <a:bodyPr/>
          <a:lstStyle/>
          <a:p>
            <a:r>
              <a:rPr lang="en-US" dirty="0" smtClean="0"/>
              <a:t>Asset Sale + Subsidiary Liquidation</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4538" y="1070361"/>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2288953"/>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84912" y="2109454"/>
            <a:ext cx="1474787" cy="241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a:stCxn id="1027" idx="2"/>
          </p:cNvCxnSpPr>
          <p:nvPr/>
        </p:nvCxnSpPr>
        <p:spPr>
          <a:xfrm flipH="1">
            <a:off x="2172575" y="2997586"/>
            <a:ext cx="1" cy="1349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54275" y="2924775"/>
            <a:ext cx="914400" cy="369332"/>
          </a:xfrm>
          <a:prstGeom prst="rect">
            <a:avLst/>
          </a:prstGeom>
          <a:noFill/>
        </p:spPr>
        <p:txBody>
          <a:bodyPr wrap="square" rtlCol="0">
            <a:spAutoFit/>
          </a:bodyPr>
          <a:lstStyle/>
          <a:p>
            <a:r>
              <a:rPr lang="en-US" dirty="0" smtClean="0"/>
              <a:t>100%</a:t>
            </a:r>
            <a:endParaRPr lang="en-US" dirty="0"/>
          </a:p>
        </p:txBody>
      </p:sp>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88811" y="4847215"/>
            <a:ext cx="1266990" cy="1354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639175" y="1708666"/>
            <a:ext cx="1066800" cy="646331"/>
          </a:xfrm>
          <a:prstGeom prst="rect">
            <a:avLst/>
          </a:prstGeom>
          <a:noFill/>
        </p:spPr>
        <p:txBody>
          <a:bodyPr wrap="square" rtlCol="0">
            <a:spAutoFit/>
          </a:bodyPr>
          <a:lstStyle/>
          <a:p>
            <a:pPr algn="ctr"/>
            <a:r>
              <a:rPr lang="en-US" dirty="0" smtClean="0"/>
              <a:t>Amigo, Inc.</a:t>
            </a:r>
            <a:endParaRPr lang="en-US" dirty="0"/>
          </a:p>
        </p:txBody>
      </p:sp>
      <p:pic>
        <p:nvPicPr>
          <p:cNvPr id="4098" name="Picture 2"/>
          <p:cNvPicPr>
            <a:picLocks noGrp="1" noChangeAspect="1" noChangeArrowheads="1"/>
          </p:cNvPicPr>
          <p:nvPr>
            <p:ph idx="1"/>
          </p:nvPr>
        </p:nvPicPr>
        <p:blipFill>
          <a:blip r:embed="rId7">
            <a:extLst>
              <a:ext uri="{28A0092B-C50C-407E-A947-70E740481C1C}">
                <a14:useLocalDpi xmlns:a14="http://schemas.microsoft.com/office/drawing/2010/main" val="0"/>
              </a:ext>
            </a:extLst>
          </a:blip>
          <a:srcRect/>
          <a:stretch>
            <a:fillRect/>
          </a:stretch>
        </p:blipFill>
        <p:spPr bwMode="auto">
          <a:xfrm>
            <a:off x="1843362" y="5383858"/>
            <a:ext cx="658425" cy="652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2" descr="Image result for uncle sam clipar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086001" y="5317903"/>
            <a:ext cx="854075" cy="874357"/>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524894" y="5555592"/>
            <a:ext cx="402706" cy="398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381596" y="5133237"/>
            <a:ext cx="802075" cy="369332"/>
          </a:xfrm>
          <a:prstGeom prst="rect">
            <a:avLst/>
          </a:prstGeom>
          <a:noFill/>
        </p:spPr>
        <p:txBody>
          <a:bodyPr wrap="square" rtlCol="0">
            <a:spAutoFit/>
          </a:bodyPr>
          <a:lstStyle/>
          <a:p>
            <a:r>
              <a:rPr lang="en-US" dirty="0" smtClean="0"/>
              <a:t>$105</a:t>
            </a:r>
            <a:endParaRPr lang="en-US" dirty="0"/>
          </a:p>
        </p:txBody>
      </p:sp>
      <p:sp>
        <p:nvSpPr>
          <p:cNvPr id="6" name="TextBox 5"/>
          <p:cNvSpPr txBox="1"/>
          <p:nvPr/>
        </p:nvSpPr>
        <p:spPr>
          <a:xfrm>
            <a:off x="1806657" y="5026787"/>
            <a:ext cx="862613" cy="369332"/>
          </a:xfrm>
          <a:prstGeom prst="rect">
            <a:avLst/>
          </a:prstGeom>
          <a:noFill/>
        </p:spPr>
        <p:txBody>
          <a:bodyPr wrap="square" rtlCol="0">
            <a:spAutoFit/>
          </a:bodyPr>
          <a:lstStyle/>
          <a:p>
            <a:r>
              <a:rPr lang="en-US" dirty="0" smtClean="0"/>
              <a:t>$870</a:t>
            </a:r>
            <a:endParaRPr lang="en-US" dirty="0"/>
          </a:p>
        </p:txBody>
      </p:sp>
      <p:pic>
        <p:nvPicPr>
          <p:cNvPr id="22" name="Picture 2" descr="Image result for corporate share certificates"/>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44525" y="3171443"/>
            <a:ext cx="650875" cy="497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16430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6228" y="997550"/>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2288953"/>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84912" y="2109454"/>
            <a:ext cx="1474787" cy="241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454275" y="2924775"/>
            <a:ext cx="914400" cy="369332"/>
          </a:xfrm>
          <a:prstGeom prst="rect">
            <a:avLst/>
          </a:prstGeom>
          <a:noFill/>
        </p:spPr>
        <p:txBody>
          <a:bodyPr wrap="square" rtlCol="0">
            <a:spAutoFit/>
          </a:bodyPr>
          <a:lstStyle/>
          <a:p>
            <a:r>
              <a:rPr lang="en-US" dirty="0" smtClean="0"/>
              <a:t>100%</a:t>
            </a:r>
            <a:endParaRPr lang="en-US" dirty="0"/>
          </a:p>
        </p:txBody>
      </p:sp>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88811" y="4664055"/>
            <a:ext cx="1266990" cy="1354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3" name="Picture 9"/>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87613" y="2176269"/>
            <a:ext cx="65722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3093295" y="2288953"/>
            <a:ext cx="762000" cy="369332"/>
          </a:xfrm>
          <a:prstGeom prst="rect">
            <a:avLst/>
          </a:prstGeom>
          <a:noFill/>
        </p:spPr>
        <p:txBody>
          <a:bodyPr wrap="square" rtlCol="0">
            <a:spAutoFit/>
          </a:bodyPr>
          <a:lstStyle/>
          <a:p>
            <a:r>
              <a:rPr lang="en-US" dirty="0" smtClean="0"/>
              <a:t>$800</a:t>
            </a:r>
            <a:endParaRPr lang="en-US" dirty="0"/>
          </a:p>
        </p:txBody>
      </p:sp>
      <p:pic>
        <p:nvPicPr>
          <p:cNvPr id="3"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37004" y="4814093"/>
            <a:ext cx="1914525" cy="142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61318" y="1499239"/>
            <a:ext cx="1122363"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2" descr="Image result for corporate share certificates"/>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44525" y="3171443"/>
            <a:ext cx="650875" cy="497269"/>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92492" y="3208505"/>
            <a:ext cx="544512" cy="404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92943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Tax Consequences to T</a:t>
            </a:r>
          </a:p>
          <a:p>
            <a:pPr lvl="1"/>
            <a:r>
              <a:rPr lang="en-US" dirty="0" smtClean="0"/>
              <a:t>SAME – 500 gain; 105 tax</a:t>
            </a:r>
          </a:p>
          <a:p>
            <a:pPr lvl="1"/>
            <a:endParaRPr lang="en-US" dirty="0"/>
          </a:p>
          <a:p>
            <a:r>
              <a:rPr lang="en-US" dirty="0" smtClean="0"/>
              <a:t>Tax Consequences to Amigo, Inc.?</a:t>
            </a:r>
          </a:p>
          <a:p>
            <a:pPr lvl="1"/>
            <a:r>
              <a:rPr lang="en-US" dirty="0" smtClean="0"/>
              <a:t>ZERO (Liquidation of an 80% Subsidiary) </a:t>
            </a:r>
          </a:p>
          <a:p>
            <a:pPr lvl="2"/>
            <a:r>
              <a:rPr lang="en-US" dirty="0" smtClean="0">
                <a:solidFill>
                  <a:srgbClr val="FF0000"/>
                </a:solidFill>
              </a:rPr>
              <a:t>Section 332 (“property” = cash)</a:t>
            </a:r>
            <a:endParaRPr lang="en-US" dirty="0" smtClean="0"/>
          </a:p>
          <a:p>
            <a:pPr lvl="1"/>
            <a:endParaRPr lang="en-US" dirty="0"/>
          </a:p>
          <a:p>
            <a:r>
              <a:rPr lang="en-US" dirty="0" smtClean="0"/>
              <a:t>Ben’s Basis in Building?</a:t>
            </a:r>
          </a:p>
          <a:p>
            <a:pPr lvl="1"/>
            <a:r>
              <a:rPr lang="en-US" dirty="0" smtClean="0"/>
              <a:t>SAME ($800)</a:t>
            </a:r>
            <a:endParaRPr lang="en-US" dirty="0"/>
          </a:p>
        </p:txBody>
      </p:sp>
    </p:spTree>
    <p:extLst>
      <p:ext uri="{BB962C8B-B14F-4D97-AF65-F5344CB8AC3E}">
        <p14:creationId xmlns:p14="http://schemas.microsoft.com/office/powerpoint/2010/main" val="189453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91439"/>
          </a:xfrm>
        </p:spPr>
        <p:txBody>
          <a:bodyPr>
            <a:normAutofit/>
          </a:bodyPr>
          <a:lstStyle/>
          <a:p>
            <a:r>
              <a:rPr lang="en-US" sz="3600" dirty="0" smtClean="0"/>
              <a:t>80% Subsidiary Liquidation</a:t>
            </a:r>
            <a:endParaRPr lang="en-US" sz="36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4538" y="1070361"/>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a:stCxn id="1027" idx="2"/>
          </p:cNvCxnSpPr>
          <p:nvPr/>
        </p:nvCxnSpPr>
        <p:spPr>
          <a:xfrm flipH="1">
            <a:off x="2172575" y="2997586"/>
            <a:ext cx="1" cy="1349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54275" y="2924775"/>
            <a:ext cx="914400" cy="369332"/>
          </a:xfrm>
          <a:prstGeom prst="rect">
            <a:avLst/>
          </a:prstGeom>
          <a:noFill/>
        </p:spPr>
        <p:txBody>
          <a:bodyPr wrap="square" rtlCol="0">
            <a:spAutoFit/>
          </a:bodyPr>
          <a:lstStyle/>
          <a:p>
            <a:r>
              <a:rPr lang="en-US" dirty="0" smtClean="0"/>
              <a:t>100%</a:t>
            </a:r>
            <a:endParaRPr lang="en-US" dirty="0"/>
          </a:p>
        </p:txBody>
      </p:sp>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4876800"/>
            <a:ext cx="1266990" cy="1354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3368675" y="5524500"/>
            <a:ext cx="1584325" cy="369332"/>
          </a:xfrm>
          <a:prstGeom prst="rect">
            <a:avLst/>
          </a:prstGeom>
          <a:noFill/>
        </p:spPr>
        <p:txBody>
          <a:bodyPr wrap="square" rtlCol="0">
            <a:spAutoFit/>
          </a:bodyPr>
          <a:lstStyle/>
          <a:p>
            <a:r>
              <a:rPr lang="en-US" dirty="0" smtClean="0"/>
              <a:t>300B/800FMV</a:t>
            </a:r>
            <a:endParaRPr lang="en-US" dirty="0"/>
          </a:p>
        </p:txBody>
      </p:sp>
      <p:pic>
        <p:nvPicPr>
          <p:cNvPr id="1033" name="Picture 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04506" y="5380553"/>
            <a:ext cx="65722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838200" y="5105400"/>
            <a:ext cx="762000" cy="369332"/>
          </a:xfrm>
          <a:prstGeom prst="rect">
            <a:avLst/>
          </a:prstGeom>
          <a:noFill/>
        </p:spPr>
        <p:txBody>
          <a:bodyPr wrap="square" rtlCol="0">
            <a:spAutoFit/>
          </a:bodyPr>
          <a:lstStyle/>
          <a:p>
            <a:r>
              <a:rPr lang="en-US" smtClean="0"/>
              <a:t>$175</a:t>
            </a:r>
            <a:endParaRPr lang="en-US"/>
          </a:p>
        </p:txBody>
      </p:sp>
      <p:sp>
        <p:nvSpPr>
          <p:cNvPr id="5" name="TextBox 4"/>
          <p:cNvSpPr txBox="1"/>
          <p:nvPr/>
        </p:nvSpPr>
        <p:spPr>
          <a:xfrm>
            <a:off x="1639175" y="1708666"/>
            <a:ext cx="1066800" cy="646331"/>
          </a:xfrm>
          <a:prstGeom prst="rect">
            <a:avLst/>
          </a:prstGeom>
          <a:noFill/>
        </p:spPr>
        <p:txBody>
          <a:bodyPr wrap="square" rtlCol="0">
            <a:spAutoFit/>
          </a:bodyPr>
          <a:lstStyle/>
          <a:p>
            <a:pPr algn="ctr"/>
            <a:r>
              <a:rPr lang="en-US" dirty="0" smtClean="0"/>
              <a:t>Amigo, Inc.</a:t>
            </a:r>
            <a:endParaRPr lang="en-US" dirty="0"/>
          </a:p>
        </p:txBody>
      </p:sp>
      <p:pic>
        <p:nvPicPr>
          <p:cNvPr id="20" name="Picture 2" descr="Image result for corporate share certificates"/>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4525" y="3171443"/>
            <a:ext cx="650875" cy="497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9577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6228" y="997550"/>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51529" y="2071824"/>
            <a:ext cx="688086" cy="735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3" name="Picture 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87613" y="2176269"/>
            <a:ext cx="65722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2435225" y="2722076"/>
            <a:ext cx="762000" cy="369332"/>
          </a:xfrm>
          <a:prstGeom prst="rect">
            <a:avLst/>
          </a:prstGeom>
          <a:noFill/>
        </p:spPr>
        <p:txBody>
          <a:bodyPr wrap="square" rtlCol="0">
            <a:spAutoFit/>
          </a:bodyPr>
          <a:lstStyle/>
          <a:p>
            <a:r>
              <a:rPr lang="en-US" dirty="0" smtClean="0"/>
              <a:t>$175</a:t>
            </a:r>
            <a:endParaRPr lang="en-US" dirty="0"/>
          </a:p>
        </p:txBody>
      </p:sp>
      <p:pic>
        <p:nvPicPr>
          <p:cNvPr id="3"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37004" y="4814093"/>
            <a:ext cx="1914525" cy="142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61318" y="1499239"/>
            <a:ext cx="1122363"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2" descr="Image result for corporate share certificates"/>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4525" y="3171443"/>
            <a:ext cx="650875" cy="497269"/>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92492" y="3208505"/>
            <a:ext cx="544512" cy="404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649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Complete Liquidation Rules – Shareholder View</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20000"/>
          </a:bodyPr>
          <a:lstStyle/>
          <a:p>
            <a:r>
              <a:rPr lang="en-US" dirty="0" smtClean="0"/>
              <a:t>Section 331 (General)</a:t>
            </a:r>
          </a:p>
          <a:p>
            <a:pPr lvl="1"/>
            <a:r>
              <a:rPr lang="en-US" dirty="0" smtClean="0"/>
              <a:t>Amounts received by shareholders in a complete liquidation shall be treated as payment in exchange for stock (</a:t>
            </a:r>
            <a:r>
              <a:rPr lang="en-US" b="1" dirty="0" smtClean="0"/>
              <a:t>Not 301 Distribution)</a:t>
            </a:r>
            <a:endParaRPr lang="en-US" dirty="0" smtClean="0"/>
          </a:p>
          <a:p>
            <a:endParaRPr lang="en-US" dirty="0"/>
          </a:p>
          <a:p>
            <a:r>
              <a:rPr lang="en-US" dirty="0" smtClean="0"/>
              <a:t>Section 332 (80% Corporate Parent)</a:t>
            </a:r>
          </a:p>
          <a:p>
            <a:pPr lvl="1"/>
            <a:r>
              <a:rPr lang="en-US" dirty="0" smtClean="0"/>
              <a:t>No gain or loss recognized on receipt by a corporate shareholder holding 80% or more TVP</a:t>
            </a:r>
          </a:p>
          <a:p>
            <a:endParaRPr lang="en-US" dirty="0" smtClean="0"/>
          </a:p>
          <a:p>
            <a:r>
              <a:rPr lang="en-US" dirty="0" smtClean="0"/>
              <a:t>Section 334 (Basis)</a:t>
            </a:r>
          </a:p>
          <a:p>
            <a:pPr lvl="1"/>
            <a:r>
              <a:rPr lang="en-US" dirty="0" smtClean="0"/>
              <a:t>If gain or loss is recognized by shareholder on receipt of property distributed in a complete liquidation, the basis = FMV of property.</a:t>
            </a:r>
            <a:endParaRPr lang="en-US" dirty="0"/>
          </a:p>
        </p:txBody>
      </p:sp>
    </p:spTree>
    <p:extLst>
      <p:ext uri="{BB962C8B-B14F-4D97-AF65-F5344CB8AC3E}">
        <p14:creationId xmlns:p14="http://schemas.microsoft.com/office/powerpoint/2010/main" val="9018444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Tax Consequences to T</a:t>
            </a:r>
          </a:p>
          <a:p>
            <a:pPr lvl="1"/>
            <a:r>
              <a:rPr lang="en-US" dirty="0" smtClean="0"/>
              <a:t>ZERO (Liquidation of an 80% Subsidiary)</a:t>
            </a:r>
          </a:p>
          <a:p>
            <a:pPr lvl="2"/>
            <a:r>
              <a:rPr lang="en-US" dirty="0" smtClean="0">
                <a:solidFill>
                  <a:srgbClr val="FF0000"/>
                </a:solidFill>
              </a:rPr>
              <a:t>Section 337 (no gain or loss shall be recognized)</a:t>
            </a:r>
          </a:p>
          <a:p>
            <a:pPr lvl="1"/>
            <a:endParaRPr lang="en-US" dirty="0"/>
          </a:p>
          <a:p>
            <a:r>
              <a:rPr lang="en-US" dirty="0" smtClean="0"/>
              <a:t>Tax Consequences to Amigo, Inc.?</a:t>
            </a:r>
          </a:p>
          <a:p>
            <a:pPr lvl="1"/>
            <a:r>
              <a:rPr lang="en-US" dirty="0" smtClean="0"/>
              <a:t>ZERO (Liquidation of an 80% Subsidiary) </a:t>
            </a:r>
          </a:p>
          <a:p>
            <a:pPr lvl="2"/>
            <a:r>
              <a:rPr lang="en-US" dirty="0" smtClean="0">
                <a:solidFill>
                  <a:srgbClr val="FF0000"/>
                </a:solidFill>
              </a:rPr>
              <a:t>Section 332</a:t>
            </a:r>
            <a:endParaRPr lang="en-US" dirty="0" smtClean="0"/>
          </a:p>
          <a:p>
            <a:pPr lvl="1"/>
            <a:endParaRPr lang="en-US" dirty="0"/>
          </a:p>
          <a:p>
            <a:r>
              <a:rPr lang="en-US" dirty="0" smtClean="0"/>
              <a:t>Amigo’s Basis in Building?</a:t>
            </a:r>
          </a:p>
          <a:p>
            <a:pPr lvl="1"/>
            <a:r>
              <a:rPr lang="en-US" dirty="0" smtClean="0"/>
              <a:t>Carryover Basis ($300)</a:t>
            </a:r>
          </a:p>
          <a:p>
            <a:pPr lvl="2"/>
            <a:r>
              <a:rPr lang="en-US" dirty="0" smtClean="0">
                <a:solidFill>
                  <a:srgbClr val="FF0000"/>
                </a:solidFill>
              </a:rPr>
              <a:t>Section 334</a:t>
            </a:r>
            <a:endParaRPr lang="en-US" dirty="0">
              <a:solidFill>
                <a:srgbClr val="FF0000"/>
              </a:solidFill>
            </a:endParaRPr>
          </a:p>
          <a:p>
            <a:endParaRPr lang="en-US" dirty="0" smtClean="0">
              <a:solidFill>
                <a:srgbClr val="FF0000"/>
              </a:solidFill>
            </a:endParaRPr>
          </a:p>
        </p:txBody>
      </p:sp>
    </p:spTree>
    <p:extLst>
      <p:ext uri="{BB962C8B-B14F-4D97-AF65-F5344CB8AC3E}">
        <p14:creationId xmlns:p14="http://schemas.microsoft.com/office/powerpoint/2010/main" val="2495604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66112"/>
          </a:xfrm>
        </p:spPr>
        <p:txBody>
          <a:bodyPr>
            <a:normAutofit fontScale="90000"/>
          </a:bodyPr>
          <a:lstStyle/>
          <a:p>
            <a:r>
              <a:rPr lang="en-US" dirty="0" smtClean="0"/>
              <a:t>Liquidation + Asset Sale</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8120" y="1219200"/>
            <a:ext cx="823031" cy="152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066800"/>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2288953"/>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84912" y="2109454"/>
            <a:ext cx="1474787" cy="241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a:stCxn id="1027" idx="2"/>
          </p:cNvCxnSpPr>
          <p:nvPr/>
        </p:nvCxnSpPr>
        <p:spPr>
          <a:xfrm flipH="1">
            <a:off x="2103437" y="2994025"/>
            <a:ext cx="1" cy="1349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54275" y="2924775"/>
            <a:ext cx="914400" cy="369332"/>
          </a:xfrm>
          <a:prstGeom prst="rect">
            <a:avLst/>
          </a:prstGeom>
          <a:noFill/>
        </p:spPr>
        <p:txBody>
          <a:bodyPr wrap="square" rtlCol="0">
            <a:spAutoFit/>
          </a:bodyPr>
          <a:lstStyle/>
          <a:p>
            <a:r>
              <a:rPr lang="en-US" dirty="0" smtClean="0"/>
              <a:t>100%</a:t>
            </a:r>
            <a:endParaRPr lang="en-US" dirty="0"/>
          </a:p>
        </p:txBody>
      </p:sp>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00" y="4876800"/>
            <a:ext cx="1266990" cy="1354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3368675" y="5524500"/>
            <a:ext cx="1584325" cy="369332"/>
          </a:xfrm>
          <a:prstGeom prst="rect">
            <a:avLst/>
          </a:prstGeom>
          <a:noFill/>
        </p:spPr>
        <p:txBody>
          <a:bodyPr wrap="square" rtlCol="0">
            <a:spAutoFit/>
          </a:bodyPr>
          <a:lstStyle/>
          <a:p>
            <a:r>
              <a:rPr lang="en-US" dirty="0" smtClean="0"/>
              <a:t>300B/800FMV</a:t>
            </a:r>
            <a:endParaRPr lang="en-US" dirty="0"/>
          </a:p>
        </p:txBody>
      </p:sp>
      <p:pic>
        <p:nvPicPr>
          <p:cNvPr id="1033" name="Picture 9"/>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04506" y="5380553"/>
            <a:ext cx="65722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838200" y="5105400"/>
            <a:ext cx="762000" cy="369332"/>
          </a:xfrm>
          <a:prstGeom prst="rect">
            <a:avLst/>
          </a:prstGeom>
          <a:noFill/>
        </p:spPr>
        <p:txBody>
          <a:bodyPr wrap="square" rtlCol="0">
            <a:spAutoFit/>
          </a:bodyPr>
          <a:lstStyle/>
          <a:p>
            <a:r>
              <a:rPr lang="en-US" dirty="0" smtClean="0"/>
              <a:t>$175</a:t>
            </a:r>
            <a:endParaRPr lang="en-US" dirty="0"/>
          </a:p>
        </p:txBody>
      </p:sp>
      <p:pic>
        <p:nvPicPr>
          <p:cNvPr id="17" name="Picture 2" descr="Image result for corporate share certificates"/>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44525" y="3171443"/>
            <a:ext cx="650875" cy="497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43712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descr="Image result for corporate share certificat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525" y="3171443"/>
            <a:ext cx="650875" cy="497269"/>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457200" y="274638"/>
            <a:ext cx="8229600" cy="712565"/>
          </a:xfrm>
        </p:spPr>
        <p:txBody>
          <a:bodyPr>
            <a:normAutofit fontScale="90000"/>
          </a:bodyPr>
          <a:lstStyle/>
          <a:p>
            <a:r>
              <a:rPr lang="en-US" dirty="0" smtClean="0"/>
              <a:t>Liquidation + Asset Sale</a:t>
            </a:r>
            <a:endParaRPr lang="en-US"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68120" y="1219200"/>
            <a:ext cx="823031" cy="152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1066800"/>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72200" y="2288953"/>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84912" y="2109454"/>
            <a:ext cx="1474787" cy="241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a:stCxn id="1027" idx="2"/>
          </p:cNvCxnSpPr>
          <p:nvPr/>
        </p:nvCxnSpPr>
        <p:spPr>
          <a:xfrm flipH="1">
            <a:off x="2103437" y="2994025"/>
            <a:ext cx="1" cy="1349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063871" y="2355847"/>
            <a:ext cx="520861" cy="5568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3" name="Picture 9"/>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419606" y="2382998"/>
            <a:ext cx="596739" cy="5967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2393412" y="2959321"/>
            <a:ext cx="762000" cy="369332"/>
          </a:xfrm>
          <a:prstGeom prst="rect">
            <a:avLst/>
          </a:prstGeom>
          <a:noFill/>
        </p:spPr>
        <p:txBody>
          <a:bodyPr wrap="square" rtlCol="0">
            <a:spAutoFit/>
          </a:bodyPr>
          <a:lstStyle/>
          <a:p>
            <a:r>
              <a:rPr lang="en-US" dirty="0" smtClean="0"/>
              <a:t>$70</a:t>
            </a:r>
            <a:endParaRPr lang="en-US" dirty="0"/>
          </a:p>
        </p:txBody>
      </p:sp>
      <p:sp>
        <p:nvSpPr>
          <p:cNvPr id="17" name="Multiply 16"/>
          <p:cNvSpPr/>
          <p:nvPr/>
        </p:nvSpPr>
        <p:spPr>
          <a:xfrm>
            <a:off x="563525" y="4562253"/>
            <a:ext cx="3166329" cy="19050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Multiply 17"/>
          <p:cNvSpPr/>
          <p:nvPr/>
        </p:nvSpPr>
        <p:spPr>
          <a:xfrm>
            <a:off x="334963" y="2857443"/>
            <a:ext cx="1291103" cy="1057053"/>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2" descr="Image result for uncle sam clipart"/>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086001" y="5317903"/>
            <a:ext cx="854075" cy="874357"/>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9"/>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354287" y="5595521"/>
            <a:ext cx="596739" cy="5967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TextBox 21"/>
          <p:cNvSpPr txBox="1"/>
          <p:nvPr/>
        </p:nvSpPr>
        <p:spPr>
          <a:xfrm>
            <a:off x="4271656" y="5207139"/>
            <a:ext cx="762000" cy="369332"/>
          </a:xfrm>
          <a:prstGeom prst="rect">
            <a:avLst/>
          </a:prstGeom>
          <a:noFill/>
        </p:spPr>
        <p:txBody>
          <a:bodyPr wrap="square" rtlCol="0">
            <a:spAutoFit/>
          </a:bodyPr>
          <a:lstStyle/>
          <a:p>
            <a:pPr algn="ctr"/>
            <a:r>
              <a:rPr lang="en-US" dirty="0" smtClean="0"/>
              <a:t>$105</a:t>
            </a:r>
            <a:endParaRPr lang="en-US" dirty="0"/>
          </a:p>
        </p:txBody>
      </p:sp>
    </p:spTree>
    <p:extLst>
      <p:ext uri="{BB962C8B-B14F-4D97-AF65-F5344CB8AC3E}">
        <p14:creationId xmlns:p14="http://schemas.microsoft.com/office/powerpoint/2010/main" val="24400515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8120" y="1219200"/>
            <a:ext cx="823031" cy="152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1" y="1047435"/>
            <a:ext cx="1854978" cy="2062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2288953"/>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84912" y="2109454"/>
            <a:ext cx="1474787" cy="241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114800" y="2392832"/>
            <a:ext cx="655676" cy="700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ight Arrow 1"/>
          <p:cNvSpPr/>
          <p:nvPr/>
        </p:nvSpPr>
        <p:spPr>
          <a:xfrm>
            <a:off x="3680864" y="2915465"/>
            <a:ext cx="2438400" cy="15064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Multiply 8"/>
          <p:cNvSpPr/>
          <p:nvPr/>
        </p:nvSpPr>
        <p:spPr>
          <a:xfrm>
            <a:off x="563525" y="4562253"/>
            <a:ext cx="3166329" cy="19050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962400" y="3505200"/>
            <a:ext cx="1371600" cy="381000"/>
          </a:xfrm>
          <a:prstGeom prst="rect">
            <a:avLst/>
          </a:prstGeom>
          <a:noFill/>
        </p:spPr>
        <p:txBody>
          <a:bodyPr wrap="square" rtlCol="0">
            <a:spAutoFit/>
          </a:bodyPr>
          <a:lstStyle/>
          <a:p>
            <a:r>
              <a:rPr lang="en-US" dirty="0" smtClean="0"/>
              <a:t>$800</a:t>
            </a:r>
            <a:endParaRPr lang="en-US" dirty="0"/>
          </a:p>
        </p:txBody>
      </p:sp>
      <p:pic>
        <p:nvPicPr>
          <p:cNvPr id="717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75254" y="4175065"/>
            <a:ext cx="658813"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36835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8120" y="1219200"/>
            <a:ext cx="823031" cy="152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1" y="1047435"/>
            <a:ext cx="1854978" cy="2062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2288953"/>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84912" y="2109454"/>
            <a:ext cx="1474787" cy="241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629400" y="5105400"/>
            <a:ext cx="797800" cy="8529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Multiply 8"/>
          <p:cNvSpPr/>
          <p:nvPr/>
        </p:nvSpPr>
        <p:spPr>
          <a:xfrm>
            <a:off x="563525" y="4562253"/>
            <a:ext cx="3166329" cy="19050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2538495" y="1918954"/>
            <a:ext cx="1371600" cy="381000"/>
          </a:xfrm>
          <a:prstGeom prst="rect">
            <a:avLst/>
          </a:prstGeom>
          <a:noFill/>
        </p:spPr>
        <p:txBody>
          <a:bodyPr wrap="square" rtlCol="0">
            <a:spAutoFit/>
          </a:bodyPr>
          <a:lstStyle/>
          <a:p>
            <a:r>
              <a:rPr lang="en-US" dirty="0" smtClean="0"/>
              <a:t>$800</a:t>
            </a:r>
            <a:endParaRPr lang="en-US" dirty="0"/>
          </a:p>
        </p:txBody>
      </p:sp>
      <p:pic>
        <p:nvPicPr>
          <p:cNvPr id="614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09074" y="1783222"/>
            <a:ext cx="658813"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86451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dirty="0" smtClean="0"/>
              <a:t>Tax Consequences to T on Liquidation?</a:t>
            </a:r>
          </a:p>
          <a:p>
            <a:pPr lvl="1"/>
            <a:r>
              <a:rPr lang="en-US" dirty="0" smtClean="0"/>
              <a:t>$500 Gain on distribution of Building (105 tax)</a:t>
            </a:r>
          </a:p>
          <a:p>
            <a:r>
              <a:rPr lang="en-US" dirty="0" smtClean="0"/>
              <a:t>Tax Consequences to Amy? ($870 value)</a:t>
            </a:r>
          </a:p>
          <a:p>
            <a:pPr lvl="1"/>
            <a:r>
              <a:rPr lang="en-US" dirty="0" smtClean="0"/>
              <a:t>325 Recognized Gain</a:t>
            </a:r>
          </a:p>
          <a:p>
            <a:r>
              <a:rPr lang="en-US" dirty="0" smtClean="0"/>
              <a:t>Amy’s Basis in Building?</a:t>
            </a:r>
          </a:p>
          <a:p>
            <a:pPr lvl="1"/>
            <a:r>
              <a:rPr lang="en-US" dirty="0" smtClean="0"/>
              <a:t>800</a:t>
            </a:r>
          </a:p>
          <a:p>
            <a:r>
              <a:rPr lang="en-US" dirty="0" smtClean="0"/>
              <a:t>Amy’s Gain on Sale to Ben?</a:t>
            </a:r>
          </a:p>
          <a:p>
            <a:pPr lvl="1"/>
            <a:r>
              <a:rPr lang="en-US" dirty="0" smtClean="0"/>
              <a:t>None</a:t>
            </a:r>
          </a:p>
          <a:p>
            <a:r>
              <a:rPr lang="en-US" dirty="0" smtClean="0"/>
              <a:t>Ben’s Basis?</a:t>
            </a:r>
          </a:p>
          <a:p>
            <a:pPr lvl="1"/>
            <a:r>
              <a:rPr lang="en-US" dirty="0" smtClean="0"/>
              <a:t>800</a:t>
            </a:r>
          </a:p>
        </p:txBody>
      </p:sp>
    </p:spTree>
    <p:extLst>
      <p:ext uri="{BB962C8B-B14F-4D97-AF65-F5344CB8AC3E}">
        <p14:creationId xmlns:p14="http://schemas.microsoft.com/office/powerpoint/2010/main" val="2830721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8695" y="110853"/>
            <a:ext cx="8991600" cy="684700"/>
          </a:xfrm>
        </p:spPr>
        <p:txBody>
          <a:bodyPr>
            <a:normAutofit fontScale="90000"/>
          </a:bodyPr>
          <a:lstStyle/>
          <a:p>
            <a:r>
              <a:rPr lang="en-US" dirty="0" smtClean="0"/>
              <a:t>80% Subsidiary Liquidation + Asset Sale</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2820" y="997550"/>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2288953"/>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84912" y="2109454"/>
            <a:ext cx="1474787" cy="241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a:stCxn id="1027" idx="2"/>
          </p:cNvCxnSpPr>
          <p:nvPr/>
        </p:nvCxnSpPr>
        <p:spPr>
          <a:xfrm flipH="1">
            <a:off x="2010857" y="2924775"/>
            <a:ext cx="1" cy="1349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54275" y="2924775"/>
            <a:ext cx="914400" cy="369332"/>
          </a:xfrm>
          <a:prstGeom prst="rect">
            <a:avLst/>
          </a:prstGeom>
          <a:noFill/>
        </p:spPr>
        <p:txBody>
          <a:bodyPr wrap="square" rtlCol="0">
            <a:spAutoFit/>
          </a:bodyPr>
          <a:lstStyle/>
          <a:p>
            <a:r>
              <a:rPr lang="en-US" dirty="0" smtClean="0"/>
              <a:t>100%</a:t>
            </a:r>
            <a:endParaRPr lang="en-US" dirty="0"/>
          </a:p>
        </p:txBody>
      </p:sp>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4876800"/>
            <a:ext cx="1266990" cy="1354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3368675" y="5524500"/>
            <a:ext cx="1584325" cy="369332"/>
          </a:xfrm>
          <a:prstGeom prst="rect">
            <a:avLst/>
          </a:prstGeom>
          <a:noFill/>
        </p:spPr>
        <p:txBody>
          <a:bodyPr wrap="square" rtlCol="0">
            <a:spAutoFit/>
          </a:bodyPr>
          <a:lstStyle/>
          <a:p>
            <a:r>
              <a:rPr lang="en-US" dirty="0" smtClean="0"/>
              <a:t>300B/800FMV</a:t>
            </a:r>
            <a:endParaRPr lang="en-US" dirty="0"/>
          </a:p>
        </p:txBody>
      </p:sp>
      <p:pic>
        <p:nvPicPr>
          <p:cNvPr id="1033" name="Picture 9"/>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04506" y="5380553"/>
            <a:ext cx="65722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838200" y="5105400"/>
            <a:ext cx="762000" cy="369332"/>
          </a:xfrm>
          <a:prstGeom prst="rect">
            <a:avLst/>
          </a:prstGeom>
          <a:noFill/>
        </p:spPr>
        <p:txBody>
          <a:bodyPr wrap="square" rtlCol="0">
            <a:spAutoFit/>
          </a:bodyPr>
          <a:lstStyle/>
          <a:p>
            <a:r>
              <a:rPr lang="en-US" dirty="0" smtClean="0"/>
              <a:t>$175</a:t>
            </a:r>
            <a:endParaRPr lang="en-US" dirty="0"/>
          </a:p>
        </p:txBody>
      </p:sp>
      <p:sp>
        <p:nvSpPr>
          <p:cNvPr id="5" name="TextBox 4"/>
          <p:cNvSpPr txBox="1"/>
          <p:nvPr/>
        </p:nvSpPr>
        <p:spPr>
          <a:xfrm>
            <a:off x="1458168" y="1571623"/>
            <a:ext cx="1105377" cy="646331"/>
          </a:xfrm>
          <a:prstGeom prst="rect">
            <a:avLst/>
          </a:prstGeom>
          <a:noFill/>
        </p:spPr>
        <p:txBody>
          <a:bodyPr wrap="square" rtlCol="0">
            <a:spAutoFit/>
          </a:bodyPr>
          <a:lstStyle/>
          <a:p>
            <a:pPr algn="ctr"/>
            <a:r>
              <a:rPr lang="en-US" dirty="0" smtClean="0"/>
              <a:t>Amigo, Inc.</a:t>
            </a:r>
            <a:endParaRPr lang="en-US" dirty="0"/>
          </a:p>
        </p:txBody>
      </p:sp>
      <p:pic>
        <p:nvPicPr>
          <p:cNvPr id="18" name="Picture 2" descr="Image result for corporate share certificates"/>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4525" y="3171443"/>
            <a:ext cx="650875" cy="497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98433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2820" y="997550"/>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2288953"/>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84912" y="2109454"/>
            <a:ext cx="1474787" cy="241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334193" y="2841224"/>
            <a:ext cx="914400" cy="369332"/>
          </a:xfrm>
          <a:prstGeom prst="rect">
            <a:avLst/>
          </a:prstGeom>
          <a:noFill/>
        </p:spPr>
        <p:txBody>
          <a:bodyPr wrap="square" rtlCol="0">
            <a:spAutoFit/>
          </a:bodyPr>
          <a:lstStyle/>
          <a:p>
            <a:pPr algn="ctr"/>
            <a:r>
              <a:rPr lang="en-US" dirty="0" smtClean="0"/>
              <a:t>$70</a:t>
            </a:r>
            <a:endParaRPr lang="en-US" dirty="0"/>
          </a:p>
        </p:txBody>
      </p:sp>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00016" y="2168186"/>
            <a:ext cx="482984" cy="5163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3" name="Picture 9"/>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544495" y="2241352"/>
            <a:ext cx="493796" cy="4937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458168" y="1571623"/>
            <a:ext cx="1105377" cy="646331"/>
          </a:xfrm>
          <a:prstGeom prst="rect">
            <a:avLst/>
          </a:prstGeom>
          <a:noFill/>
        </p:spPr>
        <p:txBody>
          <a:bodyPr wrap="square" rtlCol="0">
            <a:spAutoFit/>
          </a:bodyPr>
          <a:lstStyle/>
          <a:p>
            <a:pPr algn="ctr"/>
            <a:r>
              <a:rPr lang="en-US" dirty="0" smtClean="0"/>
              <a:t>Amigo, Inc.</a:t>
            </a:r>
            <a:endParaRPr lang="en-US" dirty="0"/>
          </a:p>
        </p:txBody>
      </p:sp>
      <p:pic>
        <p:nvPicPr>
          <p:cNvPr id="18" name="Picture 2" descr="Image result for corporate share certificates"/>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4525" y="3171443"/>
            <a:ext cx="650875" cy="49726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endParaRPr lang="en-US"/>
          </a:p>
        </p:txBody>
      </p:sp>
      <p:sp>
        <p:nvSpPr>
          <p:cNvPr id="19" name="Multiply 18"/>
          <p:cNvSpPr/>
          <p:nvPr/>
        </p:nvSpPr>
        <p:spPr>
          <a:xfrm>
            <a:off x="563525" y="4562253"/>
            <a:ext cx="3166329" cy="19050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ultiply 19"/>
          <p:cNvSpPr/>
          <p:nvPr/>
        </p:nvSpPr>
        <p:spPr>
          <a:xfrm>
            <a:off x="413897" y="2924775"/>
            <a:ext cx="1139054" cy="980853"/>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918791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034" y="1209267"/>
            <a:ext cx="2753906" cy="2458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2288953"/>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84912" y="2109454"/>
            <a:ext cx="1474787" cy="241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12940" y="2312605"/>
            <a:ext cx="572589" cy="612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ight Arrow 1"/>
          <p:cNvSpPr/>
          <p:nvPr/>
        </p:nvSpPr>
        <p:spPr>
          <a:xfrm>
            <a:off x="3680864" y="2915465"/>
            <a:ext cx="2438400" cy="15064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Multiply 8"/>
          <p:cNvSpPr/>
          <p:nvPr/>
        </p:nvSpPr>
        <p:spPr>
          <a:xfrm>
            <a:off x="563525" y="4562253"/>
            <a:ext cx="3166329" cy="19050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966714" y="3438741"/>
            <a:ext cx="1371600" cy="381000"/>
          </a:xfrm>
          <a:prstGeom prst="rect">
            <a:avLst/>
          </a:prstGeom>
          <a:noFill/>
        </p:spPr>
        <p:txBody>
          <a:bodyPr wrap="square" rtlCol="0">
            <a:spAutoFit/>
          </a:bodyPr>
          <a:lstStyle/>
          <a:p>
            <a:r>
              <a:rPr lang="en-US" dirty="0" smtClean="0"/>
              <a:t>$800</a:t>
            </a:r>
            <a:endParaRPr lang="en-US" dirty="0"/>
          </a:p>
        </p:txBody>
      </p:sp>
      <p:sp>
        <p:nvSpPr>
          <p:cNvPr id="5" name="TextBox 4"/>
          <p:cNvSpPr txBox="1"/>
          <p:nvPr/>
        </p:nvSpPr>
        <p:spPr>
          <a:xfrm>
            <a:off x="1651389" y="1495262"/>
            <a:ext cx="990600" cy="646331"/>
          </a:xfrm>
          <a:prstGeom prst="rect">
            <a:avLst/>
          </a:prstGeom>
          <a:noFill/>
        </p:spPr>
        <p:txBody>
          <a:bodyPr wrap="square" rtlCol="0">
            <a:spAutoFit/>
          </a:bodyPr>
          <a:lstStyle/>
          <a:p>
            <a:pPr algn="ctr"/>
            <a:r>
              <a:rPr lang="en-US" dirty="0" smtClean="0"/>
              <a:t>Amigo, Inc.</a:t>
            </a:r>
            <a:endParaRPr lang="en-US" dirty="0"/>
          </a:p>
        </p:txBody>
      </p:sp>
      <p:pic>
        <p:nvPicPr>
          <p:cNvPr id="3074" name="Picture 2"/>
          <p:cNvPicPr>
            <a:picLocks noGrp="1" noChangeAspect="1" noChangeArrowheads="1"/>
          </p:cNvPicPr>
          <p:nvPr>
            <p:ph idx="1"/>
          </p:nvPr>
        </p:nvPicPr>
        <p:blipFill>
          <a:blip r:embed="rId7">
            <a:extLst>
              <a:ext uri="{28A0092B-C50C-407E-A947-70E740481C1C}">
                <a14:useLocalDpi xmlns:a14="http://schemas.microsoft.com/office/drawing/2010/main" val="0"/>
              </a:ext>
            </a:extLst>
          </a:blip>
          <a:srcRect/>
          <a:stretch>
            <a:fillRect/>
          </a:stretch>
        </p:blipFill>
        <p:spPr bwMode="auto">
          <a:xfrm>
            <a:off x="2068915" y="2438399"/>
            <a:ext cx="573074" cy="5730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814334" y="2968408"/>
            <a:ext cx="1066800" cy="381000"/>
          </a:xfrm>
          <a:prstGeom prst="rect">
            <a:avLst/>
          </a:prstGeom>
          <a:noFill/>
        </p:spPr>
        <p:txBody>
          <a:bodyPr wrap="square" rtlCol="0">
            <a:spAutoFit/>
          </a:bodyPr>
          <a:lstStyle/>
          <a:p>
            <a:pPr algn="ctr"/>
            <a:r>
              <a:rPr lang="en-US" dirty="0" smtClean="0"/>
              <a:t>$70</a:t>
            </a:r>
            <a:endParaRPr lang="en-US" dirty="0"/>
          </a:p>
        </p:txBody>
      </p:sp>
      <p:sp>
        <p:nvSpPr>
          <p:cNvPr id="7" name="TextBox 6"/>
          <p:cNvSpPr txBox="1"/>
          <p:nvPr/>
        </p:nvSpPr>
        <p:spPr>
          <a:xfrm>
            <a:off x="4267200" y="1676400"/>
            <a:ext cx="1676400" cy="369332"/>
          </a:xfrm>
          <a:prstGeom prst="rect">
            <a:avLst/>
          </a:prstGeom>
          <a:noFill/>
        </p:spPr>
        <p:txBody>
          <a:bodyPr wrap="square" rtlCol="0">
            <a:spAutoFit/>
          </a:bodyPr>
          <a:lstStyle/>
          <a:p>
            <a:r>
              <a:rPr lang="en-US" dirty="0" smtClean="0"/>
              <a:t>300B/800FMV</a:t>
            </a:r>
            <a:endParaRPr lang="en-US" dirty="0"/>
          </a:p>
        </p:txBody>
      </p:sp>
      <p:pic>
        <p:nvPicPr>
          <p:cNvPr id="1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35815" y="4251968"/>
            <a:ext cx="573074" cy="5730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6642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472" y="1153145"/>
            <a:ext cx="2753906" cy="2458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2288953"/>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70491" y="2083551"/>
            <a:ext cx="1474787" cy="241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92709" y="4662799"/>
            <a:ext cx="1266990" cy="1354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Multiply 8"/>
          <p:cNvSpPr/>
          <p:nvPr/>
        </p:nvSpPr>
        <p:spPr>
          <a:xfrm>
            <a:off x="563525" y="4562253"/>
            <a:ext cx="3166329" cy="19050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727200" y="1636491"/>
            <a:ext cx="990600" cy="646331"/>
          </a:xfrm>
          <a:prstGeom prst="rect">
            <a:avLst/>
          </a:prstGeom>
          <a:noFill/>
        </p:spPr>
        <p:txBody>
          <a:bodyPr wrap="square" rtlCol="0">
            <a:spAutoFit/>
          </a:bodyPr>
          <a:lstStyle/>
          <a:p>
            <a:pPr algn="ctr"/>
            <a:r>
              <a:rPr lang="en-US" dirty="0" smtClean="0"/>
              <a:t>Amigo, Inc.</a:t>
            </a:r>
            <a:endParaRPr lang="en-US" dirty="0"/>
          </a:p>
        </p:txBody>
      </p:sp>
      <p:pic>
        <p:nvPicPr>
          <p:cNvPr id="3074" name="Picture 2"/>
          <p:cNvPicPr>
            <a:picLocks noGrp="1" noChangeAspect="1" noChangeArrowheads="1"/>
          </p:cNvPicPr>
          <p:nvPr>
            <p:ph idx="1"/>
          </p:nvPr>
        </p:nvPicPr>
        <p:blipFill>
          <a:blip r:embed="rId7">
            <a:extLst>
              <a:ext uri="{28A0092B-C50C-407E-A947-70E740481C1C}">
                <a14:useLocalDpi xmlns:a14="http://schemas.microsoft.com/office/drawing/2010/main" val="0"/>
              </a:ext>
            </a:extLst>
          </a:blip>
          <a:srcRect/>
          <a:stretch>
            <a:fillRect/>
          </a:stretch>
        </p:blipFill>
        <p:spPr bwMode="auto">
          <a:xfrm>
            <a:off x="1860152" y="2408872"/>
            <a:ext cx="573074" cy="5730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613289" y="3100345"/>
            <a:ext cx="1066800" cy="381000"/>
          </a:xfrm>
          <a:prstGeom prst="rect">
            <a:avLst/>
          </a:prstGeom>
          <a:noFill/>
        </p:spPr>
        <p:txBody>
          <a:bodyPr wrap="square" rtlCol="0">
            <a:spAutoFit/>
          </a:bodyPr>
          <a:lstStyle/>
          <a:p>
            <a:pPr algn="ctr"/>
            <a:r>
              <a:rPr lang="en-US" dirty="0" smtClean="0"/>
              <a:t>$870</a:t>
            </a:r>
            <a:endParaRPr lang="en-US" dirty="0"/>
          </a:p>
        </p:txBody>
      </p:sp>
    </p:spTree>
    <p:extLst>
      <p:ext uri="{BB962C8B-B14F-4D97-AF65-F5344CB8AC3E}">
        <p14:creationId xmlns:p14="http://schemas.microsoft.com/office/powerpoint/2010/main" val="3802534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Complete Liquidation Rules – Corporation View</a:t>
            </a:r>
            <a:endParaRPr lang="en-US" dirty="0"/>
          </a:p>
        </p:txBody>
      </p:sp>
      <p:sp>
        <p:nvSpPr>
          <p:cNvPr id="3" name="Content Placeholder 2"/>
          <p:cNvSpPr>
            <a:spLocks noGrp="1"/>
          </p:cNvSpPr>
          <p:nvPr>
            <p:ph idx="1"/>
          </p:nvPr>
        </p:nvSpPr>
        <p:spPr/>
        <p:txBody>
          <a:bodyPr/>
          <a:lstStyle/>
          <a:p>
            <a:r>
              <a:rPr lang="en-US" dirty="0" smtClean="0"/>
              <a:t>Section 336 (General Rule)</a:t>
            </a:r>
          </a:p>
          <a:p>
            <a:pPr lvl="1"/>
            <a:r>
              <a:rPr lang="en-US" dirty="0" smtClean="0"/>
              <a:t>Liquidating corporation recognizes </a:t>
            </a:r>
            <a:r>
              <a:rPr lang="en-US" b="1" dirty="0" smtClean="0">
                <a:solidFill>
                  <a:srgbClr val="FF0000"/>
                </a:solidFill>
              </a:rPr>
              <a:t>gain/loss</a:t>
            </a:r>
            <a:r>
              <a:rPr lang="en-US" dirty="0" smtClean="0"/>
              <a:t> on property distributed in complete liquidation</a:t>
            </a:r>
          </a:p>
          <a:p>
            <a:pPr lvl="2"/>
            <a:r>
              <a:rPr lang="en-US" dirty="0" smtClean="0"/>
              <a:t>336(c) – no recognition if part of a reorganization</a:t>
            </a:r>
          </a:p>
          <a:p>
            <a:r>
              <a:rPr lang="en-US" dirty="0" smtClean="0"/>
              <a:t>Section 337</a:t>
            </a:r>
          </a:p>
          <a:p>
            <a:pPr lvl="1"/>
            <a:r>
              <a:rPr lang="en-US" dirty="0" smtClean="0"/>
              <a:t>No gain/loss recognized on 332 distribution to 80% corporate shareholder</a:t>
            </a:r>
            <a:endParaRPr lang="en-US" dirty="0"/>
          </a:p>
          <a:p>
            <a:pPr marL="0" indent="0">
              <a:buNone/>
            </a:pPr>
            <a:endParaRPr lang="en-US" dirty="0" smtClean="0"/>
          </a:p>
          <a:p>
            <a:pPr lvl="1"/>
            <a:endParaRPr lang="en-US" dirty="0"/>
          </a:p>
        </p:txBody>
      </p:sp>
    </p:spTree>
    <p:extLst>
      <p:ext uri="{BB962C8B-B14F-4D97-AF65-F5344CB8AC3E}">
        <p14:creationId xmlns:p14="http://schemas.microsoft.com/office/powerpoint/2010/main" val="34006115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dirty="0" smtClean="0"/>
              <a:t>Tax Consequences to T on Liquidation?</a:t>
            </a:r>
          </a:p>
          <a:p>
            <a:pPr lvl="1"/>
            <a:r>
              <a:rPr lang="en-US" dirty="0" smtClean="0"/>
              <a:t>NONE (</a:t>
            </a:r>
            <a:r>
              <a:rPr lang="en-US" dirty="0" smtClean="0">
                <a:solidFill>
                  <a:srgbClr val="C00000"/>
                </a:solidFill>
              </a:rPr>
              <a:t>332</a:t>
            </a:r>
            <a:r>
              <a:rPr lang="en-US" dirty="0" smtClean="0"/>
              <a:t>)</a:t>
            </a:r>
          </a:p>
          <a:p>
            <a:r>
              <a:rPr lang="en-US" dirty="0" smtClean="0"/>
              <a:t>Tax Consequences to Amigo, Inc.? </a:t>
            </a:r>
          </a:p>
          <a:p>
            <a:pPr lvl="1"/>
            <a:r>
              <a:rPr lang="en-US" dirty="0" smtClean="0"/>
              <a:t>None (</a:t>
            </a:r>
            <a:r>
              <a:rPr lang="en-US" dirty="0" smtClean="0">
                <a:solidFill>
                  <a:srgbClr val="C00000"/>
                </a:solidFill>
              </a:rPr>
              <a:t>337</a:t>
            </a:r>
            <a:r>
              <a:rPr lang="en-US" dirty="0" smtClean="0"/>
              <a:t>)</a:t>
            </a:r>
          </a:p>
          <a:p>
            <a:r>
              <a:rPr lang="en-US" dirty="0" smtClean="0"/>
              <a:t>Amigo’s Basis in Building?</a:t>
            </a:r>
          </a:p>
          <a:p>
            <a:pPr lvl="1"/>
            <a:r>
              <a:rPr lang="en-US" dirty="0" smtClean="0"/>
              <a:t>$300</a:t>
            </a:r>
          </a:p>
          <a:p>
            <a:r>
              <a:rPr lang="en-US" dirty="0" smtClean="0"/>
              <a:t>Amigo’s Gain on Sale to Acquirer?</a:t>
            </a:r>
          </a:p>
          <a:p>
            <a:pPr lvl="1"/>
            <a:r>
              <a:rPr lang="en-US" dirty="0" smtClean="0"/>
              <a:t>$500 (21%)</a:t>
            </a:r>
          </a:p>
          <a:p>
            <a:r>
              <a:rPr lang="en-US" dirty="0" smtClean="0"/>
              <a:t>Ben’s Basis?</a:t>
            </a:r>
          </a:p>
          <a:p>
            <a:pPr lvl="1"/>
            <a:r>
              <a:rPr lang="en-US" dirty="0" smtClean="0"/>
              <a:t>$800</a:t>
            </a:r>
          </a:p>
        </p:txBody>
      </p:sp>
    </p:spTree>
    <p:extLst>
      <p:ext uri="{BB962C8B-B14F-4D97-AF65-F5344CB8AC3E}">
        <p14:creationId xmlns:p14="http://schemas.microsoft.com/office/powerpoint/2010/main" val="2271396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Liquidation Loss Limitation Rules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Section 336(d)(1)</a:t>
            </a:r>
          </a:p>
          <a:p>
            <a:pPr lvl="1"/>
            <a:r>
              <a:rPr lang="en-US" dirty="0" smtClean="0"/>
              <a:t>No loss shall be recognized by liquidating corporation on distribution to </a:t>
            </a:r>
            <a:r>
              <a:rPr lang="en-US" b="1" dirty="0" smtClean="0">
                <a:solidFill>
                  <a:srgbClr val="FF0000"/>
                </a:solidFill>
              </a:rPr>
              <a:t>Related Person </a:t>
            </a:r>
            <a:r>
              <a:rPr lang="en-US" b="1" dirty="0" smtClean="0">
                <a:solidFill>
                  <a:srgbClr val="00B050"/>
                </a:solidFill>
              </a:rPr>
              <a:t>IF</a:t>
            </a:r>
          </a:p>
          <a:p>
            <a:pPr lvl="2"/>
            <a:r>
              <a:rPr lang="en-US" dirty="0" smtClean="0"/>
              <a:t>(1) such distribution is not pro rata </a:t>
            </a:r>
            <a:r>
              <a:rPr lang="en-US" b="1" dirty="0" smtClean="0">
                <a:solidFill>
                  <a:srgbClr val="00B050"/>
                </a:solidFill>
              </a:rPr>
              <a:t>OR</a:t>
            </a:r>
          </a:p>
          <a:p>
            <a:pPr lvl="2"/>
            <a:r>
              <a:rPr lang="en-US" dirty="0" smtClean="0"/>
              <a:t>(2) such distribution is </a:t>
            </a:r>
            <a:r>
              <a:rPr lang="en-US" b="1" dirty="0" smtClean="0">
                <a:solidFill>
                  <a:srgbClr val="C00000"/>
                </a:solidFill>
              </a:rPr>
              <a:t>Disqualified Property</a:t>
            </a:r>
          </a:p>
          <a:p>
            <a:pPr lvl="2"/>
            <a:r>
              <a:rPr lang="en-US" dirty="0" smtClean="0"/>
              <a:t>Disqualified Property is property acquired in a 351 within past 5 years</a:t>
            </a:r>
          </a:p>
          <a:p>
            <a:pPr lvl="2"/>
            <a:r>
              <a:rPr lang="en-US" dirty="0"/>
              <a:t>Section </a:t>
            </a:r>
            <a:r>
              <a:rPr lang="en-US" b="1" dirty="0">
                <a:solidFill>
                  <a:srgbClr val="C00000"/>
                </a:solidFill>
              </a:rPr>
              <a:t>267 Related Person (more than 50% by FMV)</a:t>
            </a:r>
          </a:p>
          <a:p>
            <a:pPr lvl="2"/>
            <a:endParaRPr lang="en-US" dirty="0" smtClean="0"/>
          </a:p>
          <a:p>
            <a:r>
              <a:rPr lang="en-US" dirty="0" smtClean="0"/>
              <a:t>Section 336(d)(2) – tax avoidance purpose</a:t>
            </a:r>
          </a:p>
          <a:p>
            <a:pPr lvl="2"/>
            <a:r>
              <a:rPr lang="en-US" dirty="0" smtClean="0"/>
              <a:t>Only the </a:t>
            </a:r>
            <a:r>
              <a:rPr lang="en-US" b="1" dirty="0" smtClean="0">
                <a:solidFill>
                  <a:srgbClr val="C00000"/>
                </a:solidFill>
              </a:rPr>
              <a:t>built-in loss </a:t>
            </a:r>
            <a:r>
              <a:rPr lang="en-US" dirty="0" smtClean="0"/>
              <a:t>is excluded from recognition</a:t>
            </a:r>
          </a:p>
          <a:p>
            <a:pPr lvl="2"/>
            <a:r>
              <a:rPr lang="en-US" dirty="0" smtClean="0"/>
              <a:t>Does not need to be to a </a:t>
            </a:r>
            <a:r>
              <a:rPr lang="en-US" dirty="0" smtClean="0">
                <a:solidFill>
                  <a:srgbClr val="FF0000"/>
                </a:solidFill>
              </a:rPr>
              <a:t>Related Person; may be a 3</a:t>
            </a:r>
            <a:r>
              <a:rPr lang="en-US" baseline="30000" dirty="0" smtClean="0">
                <a:solidFill>
                  <a:srgbClr val="FF0000"/>
                </a:solidFill>
              </a:rPr>
              <a:t>rd</a:t>
            </a:r>
            <a:r>
              <a:rPr lang="en-US" dirty="0" smtClean="0">
                <a:solidFill>
                  <a:srgbClr val="FF0000"/>
                </a:solidFill>
              </a:rPr>
              <a:t> party sale, exchange OR distribution</a:t>
            </a:r>
          </a:p>
          <a:p>
            <a:pPr lvl="2"/>
            <a:r>
              <a:rPr lang="en-US" dirty="0" smtClean="0">
                <a:solidFill>
                  <a:srgbClr val="FF0000"/>
                </a:solidFill>
              </a:rPr>
              <a:t>Two-year lookback</a:t>
            </a:r>
          </a:p>
        </p:txBody>
      </p:sp>
    </p:spTree>
    <p:extLst>
      <p:ext uri="{BB962C8B-B14F-4D97-AF65-F5344CB8AC3E}">
        <p14:creationId xmlns:p14="http://schemas.microsoft.com/office/powerpoint/2010/main" val="1920277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Loss Limitation Example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Amy contributes two properties to ABC, Inc. in 2015 for shares in a 351:</a:t>
            </a:r>
          </a:p>
          <a:p>
            <a:pPr lvl="1"/>
            <a:r>
              <a:rPr lang="en-US" dirty="0" smtClean="0"/>
              <a:t>Land (100B/80FMV)</a:t>
            </a:r>
          </a:p>
          <a:p>
            <a:pPr lvl="1"/>
            <a:r>
              <a:rPr lang="en-US" dirty="0" smtClean="0"/>
              <a:t>Inventory (100B/130FMV)</a:t>
            </a:r>
          </a:p>
          <a:p>
            <a:pPr lvl="1"/>
            <a:endParaRPr lang="en-US" dirty="0"/>
          </a:p>
          <a:p>
            <a:r>
              <a:rPr lang="en-US" dirty="0" smtClean="0"/>
              <a:t>ABC liquidates in 2017.  Land is now worth 75.  Distributes Land to Amy (60% owner)</a:t>
            </a:r>
          </a:p>
          <a:p>
            <a:pPr lvl="1"/>
            <a:r>
              <a:rPr lang="en-US" dirty="0" smtClean="0"/>
              <a:t>Loss of 25 is not recognized</a:t>
            </a:r>
            <a:endParaRPr lang="en-US" b="1" dirty="0" smtClean="0">
              <a:solidFill>
                <a:srgbClr val="FF0000"/>
              </a:solidFill>
            </a:endParaRPr>
          </a:p>
          <a:p>
            <a:pPr lvl="1"/>
            <a:r>
              <a:rPr lang="en-US" b="1" dirty="0" smtClean="0">
                <a:solidFill>
                  <a:srgbClr val="FF0000"/>
                </a:solidFill>
              </a:rPr>
              <a:t>RELATED PERSON; DISQUALIFIED PROPERTY</a:t>
            </a:r>
          </a:p>
          <a:p>
            <a:pPr lvl="1"/>
            <a:r>
              <a:rPr lang="en-US" b="1" dirty="0" smtClean="0">
                <a:solidFill>
                  <a:srgbClr val="FF0000"/>
                </a:solidFill>
              </a:rPr>
              <a:t>336(D)(1)</a:t>
            </a:r>
          </a:p>
        </p:txBody>
      </p:sp>
    </p:spTree>
    <p:extLst>
      <p:ext uri="{BB962C8B-B14F-4D97-AF65-F5344CB8AC3E}">
        <p14:creationId xmlns:p14="http://schemas.microsoft.com/office/powerpoint/2010/main" val="37191482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9635" y="1150817"/>
            <a:ext cx="1650862" cy="2207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nvPr>
        </p:nvSpPr>
        <p:spPr>
          <a:xfrm>
            <a:off x="457200" y="274638"/>
            <a:ext cx="8229600" cy="753950"/>
          </a:xfrm>
        </p:spPr>
        <p:txBody>
          <a:bodyPr>
            <a:normAutofit fontScale="90000"/>
          </a:bodyPr>
          <a:lstStyle/>
          <a:p>
            <a:r>
              <a:rPr lang="en-US" dirty="0" smtClean="0"/>
              <a:t>Section 351 Contribution</a:t>
            </a:r>
            <a:endParaRPr lang="en-US"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073180" y="1431681"/>
            <a:ext cx="823031" cy="152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5453" y="1248727"/>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62400" y="4430496"/>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a:stCxn id="1027" idx="2"/>
          </p:cNvCxnSpPr>
          <p:nvPr/>
        </p:nvCxnSpPr>
        <p:spPr>
          <a:xfrm>
            <a:off x="3473491" y="3175952"/>
            <a:ext cx="1968991" cy="12415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307007" y="3470019"/>
            <a:ext cx="914400" cy="369332"/>
          </a:xfrm>
          <a:prstGeom prst="rect">
            <a:avLst/>
          </a:prstGeom>
          <a:noFill/>
        </p:spPr>
        <p:txBody>
          <a:bodyPr wrap="square" rtlCol="0">
            <a:spAutoFit/>
          </a:bodyPr>
          <a:lstStyle/>
          <a:p>
            <a:pPr algn="ctr"/>
            <a:r>
              <a:rPr lang="en-US" dirty="0"/>
              <a:t>6</a:t>
            </a:r>
            <a:r>
              <a:rPr lang="en-US" dirty="0" smtClean="0"/>
              <a:t>0%</a:t>
            </a:r>
            <a:endParaRPr lang="en-US" dirty="0"/>
          </a:p>
        </p:txBody>
      </p:sp>
      <p:sp>
        <p:nvSpPr>
          <p:cNvPr id="11" name="TextBox 10"/>
          <p:cNvSpPr txBox="1"/>
          <p:nvPr/>
        </p:nvSpPr>
        <p:spPr>
          <a:xfrm>
            <a:off x="4856269" y="5410544"/>
            <a:ext cx="1191419" cy="369332"/>
          </a:xfrm>
          <a:prstGeom prst="rect">
            <a:avLst/>
          </a:prstGeom>
          <a:noFill/>
        </p:spPr>
        <p:txBody>
          <a:bodyPr wrap="square" rtlCol="0">
            <a:spAutoFit/>
          </a:bodyPr>
          <a:lstStyle/>
          <a:p>
            <a:r>
              <a:rPr lang="en-US" dirty="0" smtClean="0"/>
              <a:t>ABC, Inc.</a:t>
            </a:r>
            <a:endParaRPr lang="en-US" dirty="0"/>
          </a:p>
        </p:txBody>
      </p:sp>
      <p:pic>
        <p:nvPicPr>
          <p:cNvPr id="1033"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51979" y="3472281"/>
            <a:ext cx="65722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6015066" y="3646025"/>
            <a:ext cx="762000" cy="369332"/>
          </a:xfrm>
          <a:prstGeom prst="rect">
            <a:avLst/>
          </a:prstGeom>
          <a:noFill/>
        </p:spPr>
        <p:txBody>
          <a:bodyPr wrap="square" rtlCol="0">
            <a:spAutoFit/>
          </a:bodyPr>
          <a:lstStyle/>
          <a:p>
            <a:r>
              <a:rPr lang="en-US" dirty="0" smtClean="0"/>
              <a:t>$140</a:t>
            </a:r>
            <a:endParaRPr lang="en-US" dirty="0"/>
          </a:p>
        </p:txBody>
      </p:sp>
      <p:pic>
        <p:nvPicPr>
          <p:cNvPr id="16" name="Picture 2" descr="Image result for corporate share certificate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066511" y="3018319"/>
            <a:ext cx="650875" cy="49726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17715" y="1101941"/>
            <a:ext cx="1394702" cy="2283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9" name="Straight Arrow Connector 18"/>
          <p:cNvCxnSpPr>
            <a:stCxn id="17" idx="2"/>
            <a:endCxn id="1029" idx="0"/>
          </p:cNvCxnSpPr>
          <p:nvPr/>
        </p:nvCxnSpPr>
        <p:spPr>
          <a:xfrm flipH="1">
            <a:off x="5422900" y="3385409"/>
            <a:ext cx="592166" cy="10450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913549" y="3515589"/>
            <a:ext cx="914400" cy="369332"/>
          </a:xfrm>
          <a:prstGeom prst="rect">
            <a:avLst/>
          </a:prstGeom>
          <a:noFill/>
        </p:spPr>
        <p:txBody>
          <a:bodyPr wrap="square" rtlCol="0">
            <a:spAutoFit/>
          </a:bodyPr>
          <a:lstStyle/>
          <a:p>
            <a:pPr algn="ctr"/>
            <a:r>
              <a:rPr lang="en-US" dirty="0"/>
              <a:t>4</a:t>
            </a:r>
            <a:r>
              <a:rPr lang="en-US" dirty="0" smtClean="0"/>
              <a:t>0%</a:t>
            </a:r>
            <a:endParaRPr lang="en-US" dirty="0"/>
          </a:p>
        </p:txBody>
      </p:sp>
      <p:pic>
        <p:nvPicPr>
          <p:cNvPr id="23" name="Picture 2" descr="Image result for corporate share certificate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643139" y="3018320"/>
            <a:ext cx="650875" cy="497269"/>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Image result for land clipart"/>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641086" y="3611755"/>
            <a:ext cx="1336675" cy="802005"/>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3098009" y="3700255"/>
            <a:ext cx="1051786" cy="646331"/>
          </a:xfrm>
          <a:prstGeom prst="rect">
            <a:avLst/>
          </a:prstGeom>
          <a:noFill/>
        </p:spPr>
        <p:txBody>
          <a:bodyPr wrap="square" rtlCol="0">
            <a:spAutoFit/>
          </a:bodyPr>
          <a:lstStyle/>
          <a:p>
            <a:r>
              <a:rPr lang="en-US" dirty="0" smtClean="0"/>
              <a:t>$100B</a:t>
            </a:r>
          </a:p>
          <a:p>
            <a:r>
              <a:rPr lang="en-US" dirty="0" smtClean="0"/>
              <a:t>$80FMV</a:t>
            </a:r>
            <a:endParaRPr lang="en-US" dirty="0"/>
          </a:p>
        </p:txBody>
      </p:sp>
      <p:pic>
        <p:nvPicPr>
          <p:cNvPr id="3078" name="Picture 6" descr="Related imag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11313" y="4442335"/>
            <a:ext cx="1366448" cy="1366449"/>
          </a:xfrm>
          <a:prstGeom prst="rect">
            <a:avLst/>
          </a:prstGeom>
          <a:noFill/>
          <a:extLst>
            <a:ext uri="{909E8E84-426E-40DD-AFC4-6F175D3DCCD1}">
              <a14:hiddenFill xmlns:a14="http://schemas.microsoft.com/office/drawing/2010/main">
                <a:solidFill>
                  <a:srgbClr val="FFFFFF"/>
                </a:solidFill>
              </a14:hiddenFill>
            </a:ext>
          </a:extLst>
        </p:spPr>
      </p:pic>
      <p:sp>
        <p:nvSpPr>
          <p:cNvPr id="34" name="TextBox 33"/>
          <p:cNvSpPr txBox="1"/>
          <p:nvPr/>
        </p:nvSpPr>
        <p:spPr>
          <a:xfrm>
            <a:off x="3073180" y="4676985"/>
            <a:ext cx="1208348" cy="646331"/>
          </a:xfrm>
          <a:prstGeom prst="rect">
            <a:avLst/>
          </a:prstGeom>
          <a:noFill/>
        </p:spPr>
        <p:txBody>
          <a:bodyPr wrap="square" rtlCol="0">
            <a:spAutoFit/>
          </a:bodyPr>
          <a:lstStyle/>
          <a:p>
            <a:r>
              <a:rPr lang="en-US" dirty="0" smtClean="0"/>
              <a:t>$100B</a:t>
            </a:r>
          </a:p>
          <a:p>
            <a:r>
              <a:rPr lang="en-US" dirty="0" smtClean="0"/>
              <a:t>$130FMV</a:t>
            </a:r>
            <a:endParaRPr lang="en-US" dirty="0"/>
          </a:p>
        </p:txBody>
      </p:sp>
    </p:spTree>
    <p:extLst>
      <p:ext uri="{BB962C8B-B14F-4D97-AF65-F5344CB8AC3E}">
        <p14:creationId xmlns:p14="http://schemas.microsoft.com/office/powerpoint/2010/main" val="32217595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9635" y="1150817"/>
            <a:ext cx="1650862" cy="2207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nvPr>
        </p:nvSpPr>
        <p:spPr>
          <a:xfrm>
            <a:off x="457200" y="274638"/>
            <a:ext cx="8229600" cy="753950"/>
          </a:xfrm>
        </p:spPr>
        <p:txBody>
          <a:bodyPr>
            <a:normAutofit fontScale="90000"/>
          </a:bodyPr>
          <a:lstStyle/>
          <a:p>
            <a:r>
              <a:rPr lang="en-US" dirty="0" smtClean="0"/>
              <a:t>Section 351 Contribution</a:t>
            </a:r>
            <a:endParaRPr lang="en-US"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073180" y="1431681"/>
            <a:ext cx="823031" cy="152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5453" y="1248727"/>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62400" y="4430496"/>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a:stCxn id="1027" idx="2"/>
          </p:cNvCxnSpPr>
          <p:nvPr/>
        </p:nvCxnSpPr>
        <p:spPr>
          <a:xfrm>
            <a:off x="3473491" y="3175952"/>
            <a:ext cx="1968991" cy="12415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307007" y="3470019"/>
            <a:ext cx="914400" cy="369332"/>
          </a:xfrm>
          <a:prstGeom prst="rect">
            <a:avLst/>
          </a:prstGeom>
          <a:noFill/>
        </p:spPr>
        <p:txBody>
          <a:bodyPr wrap="square" rtlCol="0">
            <a:spAutoFit/>
          </a:bodyPr>
          <a:lstStyle/>
          <a:p>
            <a:pPr algn="ctr"/>
            <a:r>
              <a:rPr lang="en-US" dirty="0"/>
              <a:t>6</a:t>
            </a:r>
            <a:r>
              <a:rPr lang="en-US" dirty="0" smtClean="0"/>
              <a:t>0%</a:t>
            </a:r>
            <a:endParaRPr lang="en-US" dirty="0"/>
          </a:p>
        </p:txBody>
      </p:sp>
      <p:sp>
        <p:nvSpPr>
          <p:cNvPr id="11" name="TextBox 10"/>
          <p:cNvSpPr txBox="1"/>
          <p:nvPr/>
        </p:nvSpPr>
        <p:spPr>
          <a:xfrm>
            <a:off x="4856269" y="5410544"/>
            <a:ext cx="1191419" cy="369332"/>
          </a:xfrm>
          <a:prstGeom prst="rect">
            <a:avLst/>
          </a:prstGeom>
          <a:noFill/>
        </p:spPr>
        <p:txBody>
          <a:bodyPr wrap="square" rtlCol="0">
            <a:spAutoFit/>
          </a:bodyPr>
          <a:lstStyle/>
          <a:p>
            <a:r>
              <a:rPr lang="en-US" dirty="0" smtClean="0"/>
              <a:t>ABC, Inc.</a:t>
            </a:r>
            <a:endParaRPr lang="en-US" dirty="0"/>
          </a:p>
        </p:txBody>
      </p:sp>
      <p:pic>
        <p:nvPicPr>
          <p:cNvPr id="1033"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62600" y="5866402"/>
            <a:ext cx="65722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2" descr="Image result for corporate share certificate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066511" y="3018319"/>
            <a:ext cx="650875" cy="49726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17715" y="1101941"/>
            <a:ext cx="1394702" cy="2283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9" name="Straight Arrow Connector 18"/>
          <p:cNvCxnSpPr>
            <a:stCxn id="17" idx="2"/>
            <a:endCxn id="1029" idx="0"/>
          </p:cNvCxnSpPr>
          <p:nvPr/>
        </p:nvCxnSpPr>
        <p:spPr>
          <a:xfrm flipH="1">
            <a:off x="5422900" y="3385409"/>
            <a:ext cx="592166" cy="10450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913549" y="3515589"/>
            <a:ext cx="914400" cy="369332"/>
          </a:xfrm>
          <a:prstGeom prst="rect">
            <a:avLst/>
          </a:prstGeom>
          <a:noFill/>
        </p:spPr>
        <p:txBody>
          <a:bodyPr wrap="square" rtlCol="0">
            <a:spAutoFit/>
          </a:bodyPr>
          <a:lstStyle/>
          <a:p>
            <a:pPr algn="ctr"/>
            <a:r>
              <a:rPr lang="en-US" dirty="0"/>
              <a:t>4</a:t>
            </a:r>
            <a:r>
              <a:rPr lang="en-US" dirty="0" smtClean="0"/>
              <a:t>0%</a:t>
            </a:r>
            <a:endParaRPr lang="en-US" dirty="0"/>
          </a:p>
        </p:txBody>
      </p:sp>
      <p:pic>
        <p:nvPicPr>
          <p:cNvPr id="23" name="Picture 2" descr="Image result for corporate share certificate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643139" y="3018320"/>
            <a:ext cx="650875" cy="497269"/>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Image result for land clipart"/>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562600" y="4845001"/>
            <a:ext cx="870467" cy="522280"/>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4717386" y="4839461"/>
            <a:ext cx="1071883" cy="523220"/>
          </a:xfrm>
          <a:prstGeom prst="rect">
            <a:avLst/>
          </a:prstGeom>
          <a:noFill/>
        </p:spPr>
        <p:txBody>
          <a:bodyPr wrap="square" rtlCol="0">
            <a:spAutoFit/>
          </a:bodyPr>
          <a:lstStyle/>
          <a:p>
            <a:r>
              <a:rPr lang="en-US" sz="1400" dirty="0" smtClean="0"/>
              <a:t>$100B</a:t>
            </a:r>
          </a:p>
          <a:p>
            <a:r>
              <a:rPr lang="en-US" sz="1400" dirty="0" smtClean="0"/>
              <a:t>$80FMV</a:t>
            </a:r>
            <a:endParaRPr lang="en-US" sz="1400" dirty="0"/>
          </a:p>
        </p:txBody>
      </p:sp>
      <p:pic>
        <p:nvPicPr>
          <p:cNvPr id="3078" name="Picture 6" descr="Related image"/>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899025" y="5866402"/>
            <a:ext cx="639553" cy="639554"/>
          </a:xfrm>
          <a:prstGeom prst="rect">
            <a:avLst/>
          </a:prstGeom>
          <a:noFill/>
          <a:extLst>
            <a:ext uri="{909E8E84-426E-40DD-AFC4-6F175D3DCCD1}">
              <a14:hiddenFill xmlns:a14="http://schemas.microsoft.com/office/drawing/2010/main">
                <a:solidFill>
                  <a:srgbClr val="FFFFFF"/>
                </a:solidFill>
              </a14:hiddenFill>
            </a:ext>
          </a:extLst>
        </p:spPr>
      </p:pic>
      <p:sp>
        <p:nvSpPr>
          <p:cNvPr id="34" name="TextBox 33"/>
          <p:cNvSpPr txBox="1"/>
          <p:nvPr/>
        </p:nvSpPr>
        <p:spPr>
          <a:xfrm>
            <a:off x="4109367" y="5683254"/>
            <a:ext cx="1208348" cy="523220"/>
          </a:xfrm>
          <a:prstGeom prst="rect">
            <a:avLst/>
          </a:prstGeom>
          <a:noFill/>
        </p:spPr>
        <p:txBody>
          <a:bodyPr wrap="square" rtlCol="0">
            <a:spAutoFit/>
          </a:bodyPr>
          <a:lstStyle/>
          <a:p>
            <a:r>
              <a:rPr lang="en-US" sz="1400" dirty="0" smtClean="0"/>
              <a:t>$100B</a:t>
            </a:r>
          </a:p>
          <a:p>
            <a:r>
              <a:rPr lang="en-US" sz="1400" dirty="0" smtClean="0"/>
              <a:t>$130FMV</a:t>
            </a:r>
            <a:endParaRPr lang="en-US" sz="1400" dirty="0"/>
          </a:p>
        </p:txBody>
      </p:sp>
      <p:sp>
        <p:nvSpPr>
          <p:cNvPr id="24" name="TextBox 23"/>
          <p:cNvSpPr txBox="1"/>
          <p:nvPr/>
        </p:nvSpPr>
        <p:spPr>
          <a:xfrm>
            <a:off x="6883400" y="2286000"/>
            <a:ext cx="1346200" cy="369332"/>
          </a:xfrm>
          <a:prstGeom prst="rect">
            <a:avLst/>
          </a:prstGeom>
          <a:noFill/>
        </p:spPr>
        <p:txBody>
          <a:bodyPr wrap="square" rtlCol="0">
            <a:spAutoFit/>
          </a:bodyPr>
          <a:lstStyle/>
          <a:p>
            <a:r>
              <a:rPr lang="en-US" dirty="0" smtClean="0"/>
              <a:t>Basis= $140</a:t>
            </a:r>
            <a:endParaRPr lang="en-US" dirty="0"/>
          </a:p>
        </p:txBody>
      </p:sp>
      <p:sp>
        <p:nvSpPr>
          <p:cNvPr id="25" name="TextBox 24"/>
          <p:cNvSpPr txBox="1"/>
          <p:nvPr/>
        </p:nvSpPr>
        <p:spPr>
          <a:xfrm>
            <a:off x="2699544" y="3538621"/>
            <a:ext cx="1346200" cy="369332"/>
          </a:xfrm>
          <a:prstGeom prst="rect">
            <a:avLst/>
          </a:prstGeom>
          <a:noFill/>
        </p:spPr>
        <p:txBody>
          <a:bodyPr wrap="square" rtlCol="0">
            <a:spAutoFit/>
          </a:bodyPr>
          <a:lstStyle/>
          <a:p>
            <a:r>
              <a:rPr lang="en-US" dirty="0" smtClean="0"/>
              <a:t>Basis= $200</a:t>
            </a:r>
            <a:endParaRPr lang="en-US" dirty="0"/>
          </a:p>
        </p:txBody>
      </p:sp>
      <p:sp>
        <p:nvSpPr>
          <p:cNvPr id="3" name="TextBox 2"/>
          <p:cNvSpPr txBox="1"/>
          <p:nvPr/>
        </p:nvSpPr>
        <p:spPr>
          <a:xfrm>
            <a:off x="228600" y="4839461"/>
            <a:ext cx="2430603" cy="369332"/>
          </a:xfrm>
          <a:prstGeom prst="rect">
            <a:avLst/>
          </a:prstGeom>
          <a:noFill/>
          <a:ln>
            <a:solidFill>
              <a:schemeClr val="accent1"/>
            </a:solidFill>
          </a:ln>
        </p:spPr>
        <p:txBody>
          <a:bodyPr wrap="square" rtlCol="0">
            <a:spAutoFit/>
          </a:bodyPr>
          <a:lstStyle/>
          <a:p>
            <a:pPr algn="ctr"/>
            <a:r>
              <a:rPr lang="en-US" dirty="0" smtClean="0"/>
              <a:t>How Can This Happen?</a:t>
            </a:r>
            <a:endParaRPr lang="en-US" dirty="0"/>
          </a:p>
        </p:txBody>
      </p:sp>
    </p:spTree>
    <p:extLst>
      <p:ext uri="{BB962C8B-B14F-4D97-AF65-F5344CB8AC3E}">
        <p14:creationId xmlns:p14="http://schemas.microsoft.com/office/powerpoint/2010/main" val="22355600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IF 50% owners? </a:t>
            </a:r>
            <a:endParaRPr lang="en-US" dirty="0"/>
          </a:p>
        </p:txBody>
      </p:sp>
      <p:sp>
        <p:nvSpPr>
          <p:cNvPr id="3" name="Content Placeholder 2"/>
          <p:cNvSpPr>
            <a:spLocks noGrp="1"/>
          </p:cNvSpPr>
          <p:nvPr>
            <p:ph idx="1"/>
          </p:nvPr>
        </p:nvSpPr>
        <p:spPr/>
        <p:txBody>
          <a:bodyPr>
            <a:normAutofit lnSpcReduction="10000"/>
          </a:bodyPr>
          <a:lstStyle/>
          <a:p>
            <a:r>
              <a:rPr lang="en-US" dirty="0" smtClean="0"/>
              <a:t>ABC liquidates in 2017.  Land is now worth 75.  Distributes Land to Amy (50% owner)</a:t>
            </a:r>
          </a:p>
          <a:p>
            <a:pPr lvl="1"/>
            <a:r>
              <a:rPr lang="en-US" dirty="0" smtClean="0"/>
              <a:t>Is it a liquidation distribution to a Related Person?</a:t>
            </a:r>
          </a:p>
          <a:p>
            <a:pPr lvl="2"/>
            <a:r>
              <a:rPr lang="en-US" dirty="0" smtClean="0"/>
              <a:t>267(b)(2)</a:t>
            </a:r>
          </a:p>
          <a:p>
            <a:pPr lvl="2"/>
            <a:endParaRPr lang="en-US" dirty="0"/>
          </a:p>
          <a:p>
            <a:r>
              <a:rPr lang="en-US" dirty="0" smtClean="0"/>
              <a:t>No Loss Limitation  under 336(d)(1)</a:t>
            </a:r>
          </a:p>
          <a:p>
            <a:r>
              <a:rPr lang="en-US" dirty="0" smtClean="0"/>
              <a:t>No Loss Limitation under 336(d)(2) if contributed more than two years ago (not part of plan)</a:t>
            </a:r>
          </a:p>
        </p:txBody>
      </p:sp>
    </p:spTree>
    <p:extLst>
      <p:ext uri="{BB962C8B-B14F-4D97-AF65-F5344CB8AC3E}">
        <p14:creationId xmlns:p14="http://schemas.microsoft.com/office/powerpoint/2010/main" val="4653025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If not to a Related Party, but within 2 years</a:t>
            </a:r>
            <a:endParaRPr lang="en-US" dirty="0"/>
          </a:p>
        </p:txBody>
      </p:sp>
      <p:sp>
        <p:nvSpPr>
          <p:cNvPr id="3" name="Content Placeholder 2"/>
          <p:cNvSpPr>
            <a:spLocks noGrp="1"/>
          </p:cNvSpPr>
          <p:nvPr>
            <p:ph idx="1"/>
          </p:nvPr>
        </p:nvSpPr>
        <p:spPr/>
        <p:txBody>
          <a:bodyPr/>
          <a:lstStyle/>
          <a:p>
            <a:r>
              <a:rPr lang="en-US" dirty="0" smtClean="0"/>
              <a:t>336(d)(2) applies</a:t>
            </a:r>
          </a:p>
          <a:p>
            <a:r>
              <a:rPr lang="en-US" dirty="0" smtClean="0"/>
              <a:t>Can recapture </a:t>
            </a:r>
            <a:r>
              <a:rPr lang="en-US" b="1" dirty="0" smtClean="0">
                <a:solidFill>
                  <a:srgbClr val="FF0000"/>
                </a:solidFill>
              </a:rPr>
              <a:t>post-contribution </a:t>
            </a:r>
            <a:r>
              <a:rPr lang="en-US" dirty="0" smtClean="0"/>
              <a:t>losses</a:t>
            </a:r>
            <a:endParaRPr lang="en-US" dirty="0"/>
          </a:p>
        </p:txBody>
      </p:sp>
    </p:spTree>
    <p:extLst>
      <p:ext uri="{BB962C8B-B14F-4D97-AF65-F5344CB8AC3E}">
        <p14:creationId xmlns:p14="http://schemas.microsoft.com/office/powerpoint/2010/main" val="6189772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Share Purchase</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8120" y="1219200"/>
            <a:ext cx="823031" cy="152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066800"/>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74029" y="1095049"/>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86743" y="1145160"/>
            <a:ext cx="1474787" cy="1928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a:stCxn id="1027" idx="2"/>
          </p:cNvCxnSpPr>
          <p:nvPr/>
        </p:nvCxnSpPr>
        <p:spPr>
          <a:xfrm flipH="1">
            <a:off x="2103437" y="2994025"/>
            <a:ext cx="1" cy="1349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54275" y="2924775"/>
            <a:ext cx="914400" cy="369332"/>
          </a:xfrm>
          <a:prstGeom prst="rect">
            <a:avLst/>
          </a:prstGeom>
          <a:noFill/>
        </p:spPr>
        <p:txBody>
          <a:bodyPr wrap="square" rtlCol="0">
            <a:spAutoFit/>
          </a:bodyPr>
          <a:lstStyle/>
          <a:p>
            <a:r>
              <a:rPr lang="en-US" dirty="0" smtClean="0"/>
              <a:t>100%</a:t>
            </a:r>
            <a:endParaRPr lang="en-US" dirty="0"/>
          </a:p>
        </p:txBody>
      </p:sp>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00" y="4876800"/>
            <a:ext cx="1266990" cy="1354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3368675" y="5524500"/>
            <a:ext cx="1584325" cy="369332"/>
          </a:xfrm>
          <a:prstGeom prst="rect">
            <a:avLst/>
          </a:prstGeom>
          <a:noFill/>
        </p:spPr>
        <p:txBody>
          <a:bodyPr wrap="square" rtlCol="0">
            <a:spAutoFit/>
          </a:bodyPr>
          <a:lstStyle/>
          <a:p>
            <a:r>
              <a:rPr lang="en-US" dirty="0" smtClean="0"/>
              <a:t>300B/800FMV</a:t>
            </a:r>
            <a:endParaRPr lang="en-US" dirty="0"/>
          </a:p>
        </p:txBody>
      </p:sp>
      <p:pic>
        <p:nvPicPr>
          <p:cNvPr id="1033" name="Picture 9"/>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04506" y="5380553"/>
            <a:ext cx="65722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838200" y="5105400"/>
            <a:ext cx="762000" cy="369332"/>
          </a:xfrm>
          <a:prstGeom prst="rect">
            <a:avLst/>
          </a:prstGeom>
          <a:noFill/>
        </p:spPr>
        <p:txBody>
          <a:bodyPr wrap="square" rtlCol="0">
            <a:spAutoFit/>
          </a:bodyPr>
          <a:lstStyle/>
          <a:p>
            <a:r>
              <a:rPr lang="en-US" dirty="0" smtClean="0"/>
              <a:t>$175</a:t>
            </a:r>
            <a:endParaRPr lang="en-US" dirty="0"/>
          </a:p>
        </p:txBody>
      </p:sp>
      <p:sp>
        <p:nvSpPr>
          <p:cNvPr id="2" name="Oval 1"/>
          <p:cNvSpPr/>
          <p:nvPr/>
        </p:nvSpPr>
        <p:spPr>
          <a:xfrm>
            <a:off x="6096000" y="4114800"/>
            <a:ext cx="2590800" cy="228600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553200" y="4850450"/>
            <a:ext cx="1676400" cy="369332"/>
          </a:xfrm>
          <a:prstGeom prst="rect">
            <a:avLst/>
          </a:prstGeom>
          <a:noFill/>
        </p:spPr>
        <p:txBody>
          <a:bodyPr wrap="square" rtlCol="0">
            <a:spAutoFit/>
          </a:bodyPr>
          <a:lstStyle/>
          <a:p>
            <a:r>
              <a:rPr lang="en-US" dirty="0" smtClean="0"/>
              <a:t>Acquirer, Inc.</a:t>
            </a:r>
            <a:endParaRPr lang="en-US" dirty="0"/>
          </a:p>
        </p:txBody>
      </p:sp>
      <p:cxnSp>
        <p:nvCxnSpPr>
          <p:cNvPr id="6" name="Straight Arrow Connector 5"/>
          <p:cNvCxnSpPr>
            <a:stCxn id="1031" idx="2"/>
          </p:cNvCxnSpPr>
          <p:nvPr/>
        </p:nvCxnSpPr>
        <p:spPr>
          <a:xfrm>
            <a:off x="7124137" y="3073750"/>
            <a:ext cx="114863" cy="1041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2743200" y="2743200"/>
            <a:ext cx="3530829" cy="191675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590800" y="2924775"/>
            <a:ext cx="3505200" cy="192567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670893" y="1819870"/>
            <a:ext cx="1803400" cy="923330"/>
          </a:xfrm>
          <a:prstGeom prst="rect">
            <a:avLst/>
          </a:prstGeom>
          <a:noFill/>
        </p:spPr>
        <p:txBody>
          <a:bodyPr wrap="square" rtlCol="0">
            <a:spAutoFit/>
          </a:bodyPr>
          <a:lstStyle/>
          <a:p>
            <a:r>
              <a:rPr lang="en-US" b="1" dirty="0" smtClean="0"/>
              <a:t>$800 cash as consideration for shares</a:t>
            </a:r>
            <a:endParaRPr lang="en-US" b="1" dirty="0"/>
          </a:p>
        </p:txBody>
      </p:sp>
      <p:pic>
        <p:nvPicPr>
          <p:cNvPr id="3074"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85263" y="2456978"/>
            <a:ext cx="658813"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03623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Share Purchase</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8120" y="1219200"/>
            <a:ext cx="823031" cy="152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066800"/>
            <a:ext cx="1981200" cy="2362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1605" y="4038044"/>
            <a:ext cx="2352038" cy="2571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77518" y="-34031"/>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90231" y="166361"/>
            <a:ext cx="1474787" cy="1928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a:endCxn id="1029" idx="0"/>
          </p:cNvCxnSpPr>
          <p:nvPr/>
        </p:nvCxnSpPr>
        <p:spPr>
          <a:xfrm>
            <a:off x="7291080" y="3853378"/>
            <a:ext cx="36544" cy="1846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975504" y="4273883"/>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64838" y="4765829"/>
            <a:ext cx="1266990" cy="1354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6828507" y="4659950"/>
            <a:ext cx="1584325" cy="369332"/>
          </a:xfrm>
          <a:prstGeom prst="rect">
            <a:avLst/>
          </a:prstGeom>
          <a:noFill/>
        </p:spPr>
        <p:txBody>
          <a:bodyPr wrap="square" rtlCol="0">
            <a:spAutoFit/>
          </a:bodyPr>
          <a:lstStyle/>
          <a:p>
            <a:r>
              <a:rPr lang="en-US" dirty="0" smtClean="0"/>
              <a:t>300B/800FMV</a:t>
            </a:r>
            <a:endParaRPr lang="en-US" dirty="0"/>
          </a:p>
        </p:txBody>
      </p:sp>
      <p:pic>
        <p:nvPicPr>
          <p:cNvPr id="1033" name="Picture 9"/>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296406" y="5070149"/>
            <a:ext cx="532101" cy="5321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6213504" y="4688354"/>
            <a:ext cx="762000" cy="369332"/>
          </a:xfrm>
          <a:prstGeom prst="rect">
            <a:avLst/>
          </a:prstGeom>
          <a:noFill/>
        </p:spPr>
        <p:txBody>
          <a:bodyPr wrap="square" rtlCol="0">
            <a:spAutoFit/>
          </a:bodyPr>
          <a:lstStyle/>
          <a:p>
            <a:r>
              <a:rPr lang="en-US" dirty="0" smtClean="0"/>
              <a:t>$175</a:t>
            </a:r>
            <a:endParaRPr lang="en-US" dirty="0"/>
          </a:p>
        </p:txBody>
      </p:sp>
      <p:sp>
        <p:nvSpPr>
          <p:cNvPr id="2" name="Oval 1"/>
          <p:cNvSpPr/>
          <p:nvPr/>
        </p:nvSpPr>
        <p:spPr>
          <a:xfrm>
            <a:off x="6594504" y="2347507"/>
            <a:ext cx="1393150" cy="1540105"/>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562457" y="2783209"/>
            <a:ext cx="1676400" cy="369332"/>
          </a:xfrm>
          <a:prstGeom prst="rect">
            <a:avLst/>
          </a:prstGeom>
          <a:noFill/>
        </p:spPr>
        <p:txBody>
          <a:bodyPr wrap="square" rtlCol="0">
            <a:spAutoFit/>
          </a:bodyPr>
          <a:lstStyle/>
          <a:p>
            <a:r>
              <a:rPr lang="en-US" dirty="0" smtClean="0"/>
              <a:t>Acquirer, Inc.</a:t>
            </a:r>
            <a:endParaRPr lang="en-US" dirty="0"/>
          </a:p>
        </p:txBody>
      </p:sp>
      <p:cxnSp>
        <p:nvCxnSpPr>
          <p:cNvPr id="6" name="Straight Arrow Connector 5"/>
          <p:cNvCxnSpPr>
            <a:endCxn id="2" idx="0"/>
          </p:cNvCxnSpPr>
          <p:nvPr/>
        </p:nvCxnSpPr>
        <p:spPr>
          <a:xfrm flipH="1">
            <a:off x="7291079" y="2094951"/>
            <a:ext cx="315576" cy="2525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286000" y="2731035"/>
            <a:ext cx="672507" cy="369332"/>
          </a:xfrm>
          <a:prstGeom prst="rect">
            <a:avLst/>
          </a:prstGeom>
          <a:noFill/>
        </p:spPr>
        <p:txBody>
          <a:bodyPr wrap="square" rtlCol="0">
            <a:spAutoFit/>
          </a:bodyPr>
          <a:lstStyle/>
          <a:p>
            <a:r>
              <a:rPr lang="en-US" b="1" dirty="0" smtClean="0"/>
              <a:t>$800</a:t>
            </a:r>
            <a:endParaRPr lang="en-US" b="1" dirty="0"/>
          </a:p>
        </p:txBody>
      </p:sp>
      <p:pic>
        <p:nvPicPr>
          <p:cNvPr id="3074"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14600" y="2063490"/>
            <a:ext cx="658813"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54161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Tax Consequences to T?</a:t>
            </a:r>
          </a:p>
          <a:p>
            <a:pPr lvl="1"/>
            <a:r>
              <a:rPr lang="en-US" dirty="0" smtClean="0"/>
              <a:t>None</a:t>
            </a:r>
          </a:p>
          <a:p>
            <a:r>
              <a:rPr lang="en-US" dirty="0" smtClean="0"/>
              <a:t>Tax consequences to Amy?</a:t>
            </a:r>
          </a:p>
          <a:p>
            <a:pPr lvl="1"/>
            <a:r>
              <a:rPr lang="en-US" dirty="0" smtClean="0"/>
              <a:t>325 Gain</a:t>
            </a:r>
          </a:p>
          <a:p>
            <a:r>
              <a:rPr lang="en-US" dirty="0" smtClean="0"/>
              <a:t>Acquirer, Inc.’s basis in the building?</a:t>
            </a:r>
          </a:p>
          <a:p>
            <a:pPr lvl="1"/>
            <a:r>
              <a:rPr lang="en-US" dirty="0" smtClean="0"/>
              <a:t>Absent a 338 election, carryover basis -- $300</a:t>
            </a:r>
            <a:endParaRPr lang="en-US" dirty="0"/>
          </a:p>
        </p:txBody>
      </p:sp>
    </p:spTree>
    <p:extLst>
      <p:ext uri="{BB962C8B-B14F-4D97-AF65-F5344CB8AC3E}">
        <p14:creationId xmlns:p14="http://schemas.microsoft.com/office/powerpoint/2010/main" val="3264605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53950"/>
          </a:xfrm>
        </p:spPr>
        <p:txBody>
          <a:bodyPr>
            <a:normAutofit fontScale="90000"/>
          </a:bodyPr>
          <a:lstStyle/>
          <a:p>
            <a:r>
              <a:rPr lang="en-US" dirty="0" smtClean="0"/>
              <a:t>Asset Sale &amp; Liquidation</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8120" y="1219200"/>
            <a:ext cx="823031" cy="152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066800"/>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2288953"/>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84912" y="2109454"/>
            <a:ext cx="1474787" cy="241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a:stCxn id="1027" idx="2"/>
          </p:cNvCxnSpPr>
          <p:nvPr/>
        </p:nvCxnSpPr>
        <p:spPr>
          <a:xfrm flipH="1">
            <a:off x="2103437" y="2994025"/>
            <a:ext cx="1" cy="1349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54275" y="2924775"/>
            <a:ext cx="914400" cy="369332"/>
          </a:xfrm>
          <a:prstGeom prst="rect">
            <a:avLst/>
          </a:prstGeom>
          <a:noFill/>
        </p:spPr>
        <p:txBody>
          <a:bodyPr wrap="square" rtlCol="0">
            <a:spAutoFit/>
          </a:bodyPr>
          <a:lstStyle/>
          <a:p>
            <a:r>
              <a:rPr lang="en-US" dirty="0" smtClean="0"/>
              <a:t>100%</a:t>
            </a:r>
            <a:endParaRPr lang="en-US" dirty="0"/>
          </a:p>
        </p:txBody>
      </p:sp>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00" y="4876800"/>
            <a:ext cx="1266990" cy="1354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3368675" y="5524500"/>
            <a:ext cx="1584325" cy="369332"/>
          </a:xfrm>
          <a:prstGeom prst="rect">
            <a:avLst/>
          </a:prstGeom>
          <a:noFill/>
        </p:spPr>
        <p:txBody>
          <a:bodyPr wrap="square" rtlCol="0">
            <a:spAutoFit/>
          </a:bodyPr>
          <a:lstStyle/>
          <a:p>
            <a:r>
              <a:rPr lang="en-US" dirty="0" smtClean="0"/>
              <a:t>300B/800FMV</a:t>
            </a:r>
            <a:endParaRPr lang="en-US" dirty="0"/>
          </a:p>
        </p:txBody>
      </p:sp>
      <p:pic>
        <p:nvPicPr>
          <p:cNvPr id="1033" name="Picture 9"/>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04506" y="5380553"/>
            <a:ext cx="65722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838200" y="5105400"/>
            <a:ext cx="762000" cy="369332"/>
          </a:xfrm>
          <a:prstGeom prst="rect">
            <a:avLst/>
          </a:prstGeom>
          <a:noFill/>
        </p:spPr>
        <p:txBody>
          <a:bodyPr wrap="square" rtlCol="0">
            <a:spAutoFit/>
          </a:bodyPr>
          <a:lstStyle/>
          <a:p>
            <a:r>
              <a:rPr lang="en-US" dirty="0" smtClean="0"/>
              <a:t>$175</a:t>
            </a:r>
            <a:endParaRPr lang="en-US" dirty="0"/>
          </a:p>
        </p:txBody>
      </p:sp>
      <p:pic>
        <p:nvPicPr>
          <p:cNvPr id="16" name="Picture 2" descr="Image result for corporate share certificates"/>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44525" y="3171443"/>
            <a:ext cx="650875" cy="497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17036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40939" y="35943"/>
            <a:ext cx="9090121" cy="6699272"/>
          </a:xfrm>
          <a:prstGeom prst="rect">
            <a:avLst/>
          </a:prstGeom>
        </p:spPr>
      </p:pic>
    </p:spTree>
    <p:extLst>
      <p:ext uri="{BB962C8B-B14F-4D97-AF65-F5344CB8AC3E}">
        <p14:creationId xmlns:p14="http://schemas.microsoft.com/office/powerpoint/2010/main" val="9121026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3258" y="0"/>
            <a:ext cx="9130742" cy="6781800"/>
          </a:xfrm>
          <a:prstGeom prst="rect">
            <a:avLst/>
          </a:prstGeom>
        </p:spPr>
      </p:pic>
    </p:spTree>
    <p:extLst>
      <p:ext uri="{BB962C8B-B14F-4D97-AF65-F5344CB8AC3E}">
        <p14:creationId xmlns:p14="http://schemas.microsoft.com/office/powerpoint/2010/main" val="38123651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
            <a:ext cx="8229600" cy="6629400"/>
          </a:xfrm>
        </p:spPr>
        <p:txBody>
          <a:bodyPr>
            <a:normAutofit fontScale="70000" lnSpcReduction="20000"/>
          </a:bodyPr>
          <a:lstStyle/>
          <a:p>
            <a:r>
              <a:rPr lang="en-US" b="1" dirty="0"/>
              <a:t>16-10a-1101.  Merger. </a:t>
            </a:r>
          </a:p>
          <a:p>
            <a:r>
              <a:rPr lang="en-US" dirty="0"/>
              <a:t>(1)	A domestic corporation may merge into another entity if:</a:t>
            </a:r>
          </a:p>
          <a:p>
            <a:pPr lvl="1"/>
            <a:r>
              <a:rPr lang="en-US" dirty="0"/>
              <a:t>(</a:t>
            </a:r>
            <a:r>
              <a:rPr lang="en-US" dirty="0" smtClean="0"/>
              <a:t>a)	the </a:t>
            </a:r>
            <a:r>
              <a:rPr lang="en-US" dirty="0"/>
              <a:t>board of directors of the domestic corporation adopts </a:t>
            </a:r>
            <a:r>
              <a:rPr lang="en-US" dirty="0" smtClean="0"/>
              <a:t>		and </a:t>
            </a:r>
            <a:r>
              <a:rPr lang="en-US" dirty="0"/>
              <a:t>its shareholders, if required by Section 16-10a-1103, </a:t>
            </a:r>
            <a:r>
              <a:rPr lang="en-US" dirty="0" smtClean="0"/>
              <a:t>		approve </a:t>
            </a:r>
            <a:r>
              <a:rPr lang="en-US" dirty="0"/>
              <a:t>the plan of merger; and</a:t>
            </a:r>
          </a:p>
          <a:p>
            <a:pPr lvl="1"/>
            <a:r>
              <a:rPr lang="en-US" dirty="0"/>
              <a:t>(b)	any other entity that plans to merge approves the plan of </a:t>
            </a:r>
            <a:r>
              <a:rPr lang="en-US" dirty="0" smtClean="0"/>
              <a:t>		merger </a:t>
            </a:r>
            <a:r>
              <a:rPr lang="en-US" dirty="0"/>
              <a:t>as provided by the statutes governing the entity.</a:t>
            </a:r>
          </a:p>
          <a:p>
            <a:r>
              <a:rPr lang="en-US" dirty="0"/>
              <a:t>(2)	The plan of merger referred to in Subsection (1) shall set forth:</a:t>
            </a:r>
          </a:p>
          <a:p>
            <a:pPr lvl="1"/>
            <a:r>
              <a:rPr lang="en-US" dirty="0"/>
              <a:t>(a)	the name of each entity planning to merge and the name of </a:t>
            </a:r>
            <a:r>
              <a:rPr lang="en-US" dirty="0" smtClean="0"/>
              <a:t>		the </a:t>
            </a:r>
            <a:r>
              <a:rPr lang="en-US" dirty="0"/>
              <a:t>surviving entity into which each other entity plans to </a:t>
            </a:r>
            <a:r>
              <a:rPr lang="en-US" dirty="0" smtClean="0"/>
              <a:t>		merge;</a:t>
            </a:r>
          </a:p>
          <a:p>
            <a:pPr lvl="1"/>
            <a:r>
              <a:rPr lang="en-US" dirty="0" smtClean="0"/>
              <a:t>(b</a:t>
            </a:r>
            <a:r>
              <a:rPr lang="en-US" dirty="0"/>
              <a:t>)	the terms and conditions of the merger</a:t>
            </a:r>
            <a:r>
              <a:rPr lang="en-US" dirty="0" smtClean="0"/>
              <a:t>;</a:t>
            </a:r>
          </a:p>
          <a:p>
            <a:pPr lvl="1"/>
            <a:r>
              <a:rPr lang="en-US" dirty="0" smtClean="0"/>
              <a:t>(</a:t>
            </a:r>
            <a:r>
              <a:rPr lang="en-US" dirty="0"/>
              <a:t>c)	the manner and basis of converting the ownership interests </a:t>
            </a:r>
            <a:r>
              <a:rPr lang="en-US" dirty="0" smtClean="0"/>
              <a:t>		in each entity</a:t>
            </a:r>
            <a:r>
              <a:rPr lang="en-US" dirty="0"/>
              <a:t>, in whole or part, into:</a:t>
            </a:r>
          </a:p>
          <a:p>
            <a:pPr lvl="2"/>
            <a:r>
              <a:rPr lang="en-US" dirty="0"/>
              <a:t>(</a:t>
            </a:r>
            <a:r>
              <a:rPr lang="en-US" dirty="0" err="1"/>
              <a:t>i</a:t>
            </a:r>
            <a:r>
              <a:rPr lang="en-US" dirty="0"/>
              <a:t>)	ownership interests, obligations, or other securities of the surviving </a:t>
            </a:r>
            <a:r>
              <a:rPr lang="en-US" dirty="0" smtClean="0"/>
              <a:t>	entity </a:t>
            </a:r>
            <a:r>
              <a:rPr lang="en-US" dirty="0"/>
              <a:t>or another entity; or</a:t>
            </a:r>
          </a:p>
          <a:p>
            <a:pPr lvl="2"/>
            <a:r>
              <a:rPr lang="en-US" dirty="0"/>
              <a:t>(ii)	cash or other property; and</a:t>
            </a:r>
          </a:p>
          <a:p>
            <a:pPr lvl="1"/>
            <a:r>
              <a:rPr lang="en-US" dirty="0"/>
              <a:t>(d)	any amendments to the articles of incorporation or </a:t>
            </a:r>
            <a:r>
              <a:rPr lang="en-US" dirty="0" smtClean="0"/>
              <a:t>			organization </a:t>
            </a:r>
            <a:r>
              <a:rPr lang="en-US" dirty="0"/>
              <a:t>of the surviving entity to be effected by the </a:t>
            </a:r>
            <a:r>
              <a:rPr lang="en-US" dirty="0" smtClean="0"/>
              <a:t>		merger</a:t>
            </a:r>
            <a:r>
              <a:rPr lang="en-US" dirty="0"/>
              <a:t>.</a:t>
            </a:r>
          </a:p>
          <a:p>
            <a:r>
              <a:rPr lang="en-US" dirty="0"/>
              <a:t>(3)	The plan of merger may set forth other provisions relating to </a:t>
            </a:r>
            <a:r>
              <a:rPr lang="en-US" dirty="0" smtClean="0"/>
              <a:t>	the </a:t>
            </a:r>
            <a:r>
              <a:rPr lang="en-US" dirty="0"/>
              <a:t>merger.</a:t>
            </a:r>
          </a:p>
        </p:txBody>
      </p:sp>
    </p:spTree>
    <p:extLst>
      <p:ext uri="{BB962C8B-B14F-4D97-AF65-F5344CB8AC3E}">
        <p14:creationId xmlns:p14="http://schemas.microsoft.com/office/powerpoint/2010/main" val="41314951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274638"/>
            <a:ext cx="8839200" cy="6430962"/>
          </a:xfrm>
        </p:spPr>
        <p:txBody>
          <a:bodyPr>
            <a:normAutofit fontScale="70000" lnSpcReduction="20000"/>
          </a:bodyPr>
          <a:lstStyle/>
          <a:p>
            <a:r>
              <a:rPr lang="en-US" b="1" dirty="0"/>
              <a:t>16-10a-1102.  Share exchange. </a:t>
            </a:r>
            <a:endParaRPr lang="en-US" b="1" dirty="0" smtClean="0"/>
          </a:p>
          <a:p>
            <a:endParaRPr lang="en-US" dirty="0"/>
          </a:p>
          <a:p>
            <a:r>
              <a:rPr lang="en-US" dirty="0"/>
              <a:t>(1)	A domestic corporation may acquire all of the outstanding shares of one or more classes or series of one or more domestic corporations if the board of directors of each corporation adopts a plan of share exchange and the shareholders of the corporation, if required by Section 16-10a-1103, approve the plan of share exchange.</a:t>
            </a:r>
          </a:p>
          <a:p>
            <a:r>
              <a:rPr lang="en-US" dirty="0"/>
              <a:t>(2)	The plan of share exchange referred to in Subsection (1) shall set forth:</a:t>
            </a:r>
          </a:p>
          <a:p>
            <a:pPr lvl="1"/>
            <a:r>
              <a:rPr lang="en-US" dirty="0"/>
              <a:t>(a)	the name of each corporation whose shares will be acquired and </a:t>
            </a:r>
            <a:r>
              <a:rPr lang="en-US" dirty="0" smtClean="0"/>
              <a:t>		the </a:t>
            </a:r>
            <a:r>
              <a:rPr lang="en-US" dirty="0"/>
              <a:t>name of the acquiring corporation;</a:t>
            </a:r>
          </a:p>
          <a:p>
            <a:pPr lvl="1"/>
            <a:r>
              <a:rPr lang="en-US" dirty="0"/>
              <a:t>(b)	the terms and conditions of the share exchange; and</a:t>
            </a:r>
          </a:p>
          <a:p>
            <a:pPr lvl="1"/>
            <a:r>
              <a:rPr lang="en-US" dirty="0"/>
              <a:t>(c)	the manner and basis of exchanging the shares to be acquired for </a:t>
            </a:r>
            <a:r>
              <a:rPr lang="en-US" dirty="0" smtClean="0"/>
              <a:t>		shares</a:t>
            </a:r>
            <a:r>
              <a:rPr lang="en-US" dirty="0"/>
              <a:t>, obligations, or other securities of the acquiring or any </a:t>
            </a:r>
            <a:r>
              <a:rPr lang="en-US" dirty="0" smtClean="0"/>
              <a:t>			other </a:t>
            </a:r>
            <a:r>
              <a:rPr lang="en-US" dirty="0"/>
              <a:t>corporation or for money or other property in whole or </a:t>
            </a:r>
            <a:r>
              <a:rPr lang="en-US" dirty="0" smtClean="0"/>
              <a:t>			part</a:t>
            </a:r>
            <a:r>
              <a:rPr lang="en-US" dirty="0"/>
              <a:t>.</a:t>
            </a:r>
          </a:p>
          <a:p>
            <a:r>
              <a:rPr lang="en-US" dirty="0"/>
              <a:t>(3)	The plan of share exchange may set forth other provisions relating to the share exchange.</a:t>
            </a:r>
          </a:p>
          <a:p>
            <a:r>
              <a:rPr lang="en-US" dirty="0"/>
              <a:t>(4)	This section does not limit the power of a corporation to acquire all or part of the shares of one or more classes or series of another corporation through a voluntary exchange of shares or otherwise.</a:t>
            </a:r>
          </a:p>
          <a:p>
            <a:endParaRPr lang="en-US" dirty="0"/>
          </a:p>
        </p:txBody>
      </p:sp>
    </p:spTree>
    <p:extLst>
      <p:ext uri="{BB962C8B-B14F-4D97-AF65-F5344CB8AC3E}">
        <p14:creationId xmlns:p14="http://schemas.microsoft.com/office/powerpoint/2010/main" val="8413718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76212"/>
            <a:ext cx="8991600" cy="6705600"/>
          </a:xfrm>
        </p:spPr>
        <p:txBody>
          <a:bodyPr>
            <a:normAutofit fontScale="32500" lnSpcReduction="20000"/>
          </a:bodyPr>
          <a:lstStyle/>
          <a:p>
            <a:pPr marL="0" indent="0">
              <a:buNone/>
            </a:pPr>
            <a:r>
              <a:rPr lang="en-US" sz="4500" b="1" dirty="0"/>
              <a:t>16-10a-1104.  Merger of parent and subsidiary. </a:t>
            </a:r>
          </a:p>
          <a:p>
            <a:pPr marL="0" indent="0">
              <a:buNone/>
            </a:pPr>
            <a:endParaRPr lang="en-US" dirty="0" smtClean="0"/>
          </a:p>
          <a:p>
            <a:pPr marL="0" indent="0">
              <a:buNone/>
            </a:pPr>
            <a:r>
              <a:rPr lang="en-US" sz="5500" dirty="0" smtClean="0"/>
              <a:t>(</a:t>
            </a:r>
            <a:r>
              <a:rPr lang="en-US" sz="5500" dirty="0"/>
              <a:t>1)	By complying with the provision of this section, a parent corporation </a:t>
            </a:r>
            <a:r>
              <a:rPr lang="en-US" sz="5500" dirty="0" smtClean="0"/>
              <a:t>owning 	at </a:t>
            </a:r>
            <a:r>
              <a:rPr lang="en-US" sz="5500" dirty="0"/>
              <a:t>least 90% of </a:t>
            </a:r>
            <a:r>
              <a:rPr lang="en-US" sz="5500" dirty="0" smtClean="0"/>
              <a:t>the </a:t>
            </a:r>
            <a:r>
              <a:rPr lang="en-US" sz="5500" dirty="0"/>
              <a:t>outstanding shares of each class of a subsidiary </a:t>
            </a:r>
            <a:r>
              <a:rPr lang="en-US" sz="5500" dirty="0" smtClean="0"/>
              <a:t>corporation </a:t>
            </a:r>
            <a:r>
              <a:rPr lang="en-US" sz="5500" dirty="0"/>
              <a:t>may either merge </a:t>
            </a:r>
            <a:r>
              <a:rPr lang="en-US" sz="5500" dirty="0" smtClean="0"/>
              <a:t>the subsidiary </a:t>
            </a:r>
            <a:r>
              <a:rPr lang="en-US" sz="5500" dirty="0"/>
              <a:t>into itself or merge itself into </a:t>
            </a:r>
            <a:r>
              <a:rPr lang="en-US" sz="5500" dirty="0" smtClean="0"/>
              <a:t>the </a:t>
            </a:r>
            <a:r>
              <a:rPr lang="en-US" sz="5500" dirty="0"/>
              <a:t>subsidiary.</a:t>
            </a:r>
          </a:p>
          <a:p>
            <a:endParaRPr lang="en-US" sz="5500" dirty="0" smtClean="0"/>
          </a:p>
          <a:p>
            <a:pPr marL="0" indent="0">
              <a:buNone/>
            </a:pPr>
            <a:r>
              <a:rPr lang="en-US" sz="5500" dirty="0" smtClean="0"/>
              <a:t>(</a:t>
            </a:r>
            <a:r>
              <a:rPr lang="en-US" sz="5500" dirty="0"/>
              <a:t>2)	The board of directors of the parent shall adopt and its shareholders, if </a:t>
            </a:r>
            <a:r>
              <a:rPr lang="en-US" sz="5500" dirty="0" smtClean="0"/>
              <a:t>	required by Subsection </a:t>
            </a:r>
            <a:r>
              <a:rPr lang="en-US" sz="5500" dirty="0"/>
              <a:t>(3), shall approve a plan of merger that sets forth:</a:t>
            </a:r>
          </a:p>
          <a:p>
            <a:pPr marL="457200" lvl="1" indent="0">
              <a:buNone/>
            </a:pPr>
            <a:r>
              <a:rPr lang="en-US" sz="5500" dirty="0"/>
              <a:t>(a)	the names of the parent and subsidiary and the name of the surviving entity;</a:t>
            </a:r>
          </a:p>
          <a:p>
            <a:pPr marL="457200" lvl="1" indent="0">
              <a:buNone/>
            </a:pPr>
            <a:r>
              <a:rPr lang="en-US" sz="5500" dirty="0"/>
              <a:t>(b)	the terms and conditions of the merger;</a:t>
            </a:r>
          </a:p>
          <a:p>
            <a:pPr marL="457200" lvl="1" indent="0">
              <a:buNone/>
            </a:pPr>
            <a:r>
              <a:rPr lang="en-US" sz="5500" dirty="0"/>
              <a:t>(c)	the manner and basis of converting the shares of each corporation into shares, obligations, </a:t>
            </a:r>
            <a:r>
              <a:rPr lang="en-US" sz="5500" dirty="0" smtClean="0"/>
              <a:t>or </a:t>
            </a:r>
            <a:r>
              <a:rPr lang="en-US" sz="5500" dirty="0"/>
              <a:t>other securities of the surviving or any other corporation or into money or other property </a:t>
            </a:r>
            <a:r>
              <a:rPr lang="en-US" sz="5500" dirty="0" smtClean="0"/>
              <a:t>in </a:t>
            </a:r>
            <a:r>
              <a:rPr lang="en-US" sz="5500" dirty="0"/>
              <a:t>whole or part;</a:t>
            </a:r>
          </a:p>
          <a:p>
            <a:pPr marL="457200" lvl="1" indent="0">
              <a:buNone/>
            </a:pPr>
            <a:r>
              <a:rPr lang="en-US" sz="5500" dirty="0"/>
              <a:t>(d)	any amendments to the articles of incorporation of the surviving corporation to be effected </a:t>
            </a:r>
            <a:r>
              <a:rPr lang="en-US" sz="5500" dirty="0" smtClean="0"/>
              <a:t>by </a:t>
            </a:r>
            <a:r>
              <a:rPr lang="en-US" sz="5500" dirty="0"/>
              <a:t>the merger; and</a:t>
            </a:r>
          </a:p>
          <a:p>
            <a:pPr marL="457200" lvl="1" indent="0">
              <a:buNone/>
            </a:pPr>
            <a:r>
              <a:rPr lang="en-US" sz="5500" dirty="0"/>
              <a:t>(e)	any other provisions relating to the merger as may be determined to be necessary or </a:t>
            </a:r>
            <a:r>
              <a:rPr lang="en-US" sz="5500" dirty="0" smtClean="0"/>
              <a:t>	desirable</a:t>
            </a:r>
            <a:r>
              <a:rPr lang="en-US" sz="5500" dirty="0"/>
              <a:t>.</a:t>
            </a:r>
          </a:p>
          <a:p>
            <a:endParaRPr lang="en-US" sz="5500" dirty="0" smtClean="0"/>
          </a:p>
          <a:p>
            <a:pPr marL="0" indent="0">
              <a:buNone/>
            </a:pPr>
            <a:r>
              <a:rPr lang="en-US" sz="5500" dirty="0" smtClean="0"/>
              <a:t>(</a:t>
            </a:r>
            <a:r>
              <a:rPr lang="en-US" sz="5500" dirty="0"/>
              <a:t>3)	A vote of the shareholders of the subsidiary is not required with respect to </a:t>
            </a:r>
            <a:r>
              <a:rPr lang="en-US" sz="5500" dirty="0" smtClean="0"/>
              <a:t>the </a:t>
            </a:r>
            <a:r>
              <a:rPr lang="en-US" sz="5500" dirty="0"/>
              <a:t>merger. If the subsidiary will be the surviving corporation, the approval </a:t>
            </a:r>
            <a:r>
              <a:rPr lang="en-US" sz="5500" dirty="0" smtClean="0"/>
              <a:t>of </a:t>
            </a:r>
            <a:r>
              <a:rPr lang="en-US" sz="5500" dirty="0"/>
              <a:t>the shareholders of the parent shall be sought in the manner provided in </a:t>
            </a:r>
            <a:r>
              <a:rPr lang="en-US" sz="5500" dirty="0" smtClean="0"/>
              <a:t>Subsections </a:t>
            </a:r>
            <a:r>
              <a:rPr lang="en-US" sz="5500" dirty="0"/>
              <a:t>16-10a-1103(1) through (6). If the parent will be the surviving </a:t>
            </a:r>
            <a:r>
              <a:rPr lang="en-US" sz="5500" dirty="0" smtClean="0"/>
              <a:t>corporation</a:t>
            </a:r>
            <a:r>
              <a:rPr lang="en-US" sz="5500" dirty="0"/>
              <a:t>, no vote of its shareholders is required if all of the provisions of </a:t>
            </a:r>
            <a:r>
              <a:rPr lang="en-US" sz="5500" dirty="0" smtClean="0"/>
              <a:t>Subsection </a:t>
            </a:r>
            <a:r>
              <a:rPr lang="en-US" sz="5500" dirty="0"/>
              <a:t>16-10a-1103(7) are met with respect to the merger. If all the </a:t>
            </a:r>
            <a:r>
              <a:rPr lang="en-US" sz="5500" dirty="0" smtClean="0"/>
              <a:t>provisions </a:t>
            </a:r>
            <a:r>
              <a:rPr lang="en-US" sz="5500" dirty="0"/>
              <a:t>are not met, the approval of the shareholders of the parent shall </a:t>
            </a:r>
            <a:r>
              <a:rPr lang="en-US" sz="5500" dirty="0" smtClean="0"/>
              <a:t>be </a:t>
            </a:r>
            <a:r>
              <a:rPr lang="en-US" sz="5500" dirty="0"/>
              <a:t>sought in the manner provided in Subsections 16-10a-1103(1) through (</a:t>
            </a:r>
            <a:r>
              <a:rPr lang="en-US" sz="5500" dirty="0" smtClean="0"/>
              <a:t>6)</a:t>
            </a:r>
            <a:endParaRPr lang="en-US" sz="5500" dirty="0"/>
          </a:p>
        </p:txBody>
      </p:sp>
    </p:spTree>
    <p:extLst>
      <p:ext uri="{BB962C8B-B14F-4D97-AF65-F5344CB8AC3E}">
        <p14:creationId xmlns:p14="http://schemas.microsoft.com/office/powerpoint/2010/main" val="17847594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915400" cy="7086600"/>
          </a:xfrm>
        </p:spPr>
        <p:txBody>
          <a:bodyPr>
            <a:noAutofit/>
          </a:bodyPr>
          <a:lstStyle/>
          <a:p>
            <a:pPr marL="0" indent="0">
              <a:buNone/>
            </a:pPr>
            <a:r>
              <a:rPr lang="en-US" sz="1800" b="1" dirty="0"/>
              <a:t>16-10a-1202.  Sale of property requiring shareholder approval. </a:t>
            </a:r>
          </a:p>
          <a:p>
            <a:pPr marL="0" indent="0">
              <a:buNone/>
            </a:pPr>
            <a:endParaRPr lang="en-US" sz="1800" dirty="0" smtClean="0"/>
          </a:p>
          <a:p>
            <a:pPr marL="0" indent="0">
              <a:buNone/>
            </a:pPr>
            <a:r>
              <a:rPr lang="en-US" sz="1800" dirty="0" smtClean="0"/>
              <a:t>(</a:t>
            </a:r>
            <a:r>
              <a:rPr lang="en-US" sz="1800" dirty="0"/>
              <a:t>1)	A corporation may sell, lease, exchange, or otherwise dispose of all, or substantially all, of its property, with or without the good will, otherwise than in the usual and regular course of business, on the terms and conditions and for the consideration determined by the board of directors, if the board of directors proposes and the shareholders approve the transaction. A sale, lease, exchange, or other disposition of all, or substantially all, of the property of a corporation, with or without the good will, other than in the usual and regular course of business and other than pursuant to a court order, in connection with its dissolution is subject to the requirements of this section, but a sale, lease, exchange, or other disposition of all, or substantially all, of the property of a corporation, with or without the good will, that is pursuant to a court order is not subject to the requirements of this section.</a:t>
            </a:r>
          </a:p>
          <a:p>
            <a:pPr marL="0" indent="0">
              <a:buNone/>
            </a:pPr>
            <a:endParaRPr lang="en-US" sz="1800" dirty="0" smtClean="0"/>
          </a:p>
          <a:p>
            <a:pPr marL="0" indent="0">
              <a:buNone/>
            </a:pPr>
            <a:r>
              <a:rPr lang="en-US" sz="1800" dirty="0" smtClean="0"/>
              <a:t>(2)	If </a:t>
            </a:r>
            <a:r>
              <a:rPr lang="en-US" sz="1800" dirty="0"/>
              <a:t>a corporation is entitled to vote or otherwise consent, other than in the usual and regular course of its business, with respect to the sale, lease, exchange, or other disposition of all, or substantially all, of the property, with or without the good will, of another entity which it controls, and if the shares or other interests held by the corporation in the other entity constitute all, or substantially all, of the property of the corporation, then the corporation shall consent to the transaction only if the board of directors proposes and the shareholders approve the consent.</a:t>
            </a:r>
          </a:p>
          <a:p>
            <a:pPr marL="0" indent="0">
              <a:buNone/>
            </a:pPr>
            <a:endParaRPr lang="en-US" sz="1800" dirty="0" smtClean="0"/>
          </a:p>
          <a:p>
            <a:pPr marL="0" indent="0">
              <a:buNone/>
            </a:pPr>
            <a:r>
              <a:rPr lang="en-US" sz="1800" dirty="0" smtClean="0"/>
              <a:t>(</a:t>
            </a:r>
            <a:r>
              <a:rPr lang="en-US" sz="1800" dirty="0"/>
              <a:t>3)	For a transaction described in Subsection (1) or a consent described in Subsection (2) to be </a:t>
            </a:r>
            <a:r>
              <a:rPr lang="en-US" sz="1800" dirty="0" smtClean="0"/>
              <a:t>	authorized</a:t>
            </a:r>
            <a:r>
              <a:rPr lang="en-US" sz="1800" dirty="0"/>
              <a:t>:</a:t>
            </a:r>
          </a:p>
          <a:p>
            <a:endParaRPr lang="en-US" sz="1800" dirty="0" smtClean="0"/>
          </a:p>
          <a:p>
            <a:r>
              <a:rPr lang="en-US" sz="1800" dirty="0" smtClean="0"/>
              <a:t>(</a:t>
            </a:r>
            <a:r>
              <a:rPr lang="en-US" sz="1800" dirty="0"/>
              <a:t>a)	the board of directors shall recommend the transaction or the consent to the shareholders unless the board of directors determines that because of conflict of interest or other special circumstances it should make no recommendation and communicates the basis for its determination to the shareholders with the submission of the proposed transaction; and</a:t>
            </a:r>
          </a:p>
          <a:p>
            <a:endParaRPr lang="en-US" sz="1800" dirty="0" smtClean="0"/>
          </a:p>
          <a:p>
            <a:r>
              <a:rPr lang="en-US" sz="1800" dirty="0" smtClean="0"/>
              <a:t>(</a:t>
            </a:r>
            <a:r>
              <a:rPr lang="en-US" sz="1800" dirty="0"/>
              <a:t>b)	the shareholders entitled to vote on the transaction or the consent shall approve the transaction or the consent as provided in Subsections (5) and (6).</a:t>
            </a:r>
          </a:p>
        </p:txBody>
      </p:sp>
    </p:spTree>
    <p:extLst>
      <p:ext uri="{BB962C8B-B14F-4D97-AF65-F5344CB8AC3E}">
        <p14:creationId xmlns:p14="http://schemas.microsoft.com/office/powerpoint/2010/main" val="4558603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State Law Merger</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8120" y="1219200"/>
            <a:ext cx="823031" cy="152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066800"/>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74029" y="1095049"/>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86743" y="1145160"/>
            <a:ext cx="1474787" cy="1928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a:stCxn id="1027" idx="2"/>
          </p:cNvCxnSpPr>
          <p:nvPr/>
        </p:nvCxnSpPr>
        <p:spPr>
          <a:xfrm flipH="1">
            <a:off x="2103437" y="2994025"/>
            <a:ext cx="1" cy="1349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54275" y="2924775"/>
            <a:ext cx="914400" cy="369332"/>
          </a:xfrm>
          <a:prstGeom prst="rect">
            <a:avLst/>
          </a:prstGeom>
          <a:noFill/>
        </p:spPr>
        <p:txBody>
          <a:bodyPr wrap="square" rtlCol="0">
            <a:spAutoFit/>
          </a:bodyPr>
          <a:lstStyle/>
          <a:p>
            <a:r>
              <a:rPr lang="en-US" dirty="0" smtClean="0"/>
              <a:t>100%</a:t>
            </a:r>
            <a:endParaRPr lang="en-US" dirty="0"/>
          </a:p>
        </p:txBody>
      </p:sp>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00" y="4876800"/>
            <a:ext cx="1266990" cy="1354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3368675" y="5524500"/>
            <a:ext cx="1584325" cy="369332"/>
          </a:xfrm>
          <a:prstGeom prst="rect">
            <a:avLst/>
          </a:prstGeom>
          <a:noFill/>
        </p:spPr>
        <p:txBody>
          <a:bodyPr wrap="square" rtlCol="0">
            <a:spAutoFit/>
          </a:bodyPr>
          <a:lstStyle/>
          <a:p>
            <a:r>
              <a:rPr lang="en-US" dirty="0" smtClean="0"/>
              <a:t>300B/800FMV</a:t>
            </a:r>
            <a:endParaRPr lang="en-US" dirty="0"/>
          </a:p>
        </p:txBody>
      </p:sp>
      <p:pic>
        <p:nvPicPr>
          <p:cNvPr id="1033" name="Picture 9"/>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04506" y="5380553"/>
            <a:ext cx="65722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838200" y="5105400"/>
            <a:ext cx="762000" cy="369332"/>
          </a:xfrm>
          <a:prstGeom prst="rect">
            <a:avLst/>
          </a:prstGeom>
          <a:noFill/>
        </p:spPr>
        <p:txBody>
          <a:bodyPr wrap="square" rtlCol="0">
            <a:spAutoFit/>
          </a:bodyPr>
          <a:lstStyle/>
          <a:p>
            <a:r>
              <a:rPr lang="en-US" dirty="0" smtClean="0"/>
              <a:t>$175</a:t>
            </a:r>
            <a:endParaRPr lang="en-US" dirty="0"/>
          </a:p>
        </p:txBody>
      </p:sp>
      <p:sp>
        <p:nvSpPr>
          <p:cNvPr id="2" name="Oval 1"/>
          <p:cNvSpPr/>
          <p:nvPr/>
        </p:nvSpPr>
        <p:spPr>
          <a:xfrm>
            <a:off x="6096000" y="4114800"/>
            <a:ext cx="2590800" cy="228600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553200" y="4850450"/>
            <a:ext cx="1676400" cy="369332"/>
          </a:xfrm>
          <a:prstGeom prst="rect">
            <a:avLst/>
          </a:prstGeom>
          <a:noFill/>
        </p:spPr>
        <p:txBody>
          <a:bodyPr wrap="square" rtlCol="0">
            <a:spAutoFit/>
          </a:bodyPr>
          <a:lstStyle/>
          <a:p>
            <a:r>
              <a:rPr lang="en-US" dirty="0" smtClean="0"/>
              <a:t>Acquirer, Inc.</a:t>
            </a:r>
            <a:endParaRPr lang="en-US" dirty="0"/>
          </a:p>
        </p:txBody>
      </p:sp>
      <p:cxnSp>
        <p:nvCxnSpPr>
          <p:cNvPr id="6" name="Straight Arrow Connector 5"/>
          <p:cNvCxnSpPr>
            <a:stCxn id="1031" idx="2"/>
          </p:cNvCxnSpPr>
          <p:nvPr/>
        </p:nvCxnSpPr>
        <p:spPr>
          <a:xfrm>
            <a:off x="7124137" y="3073750"/>
            <a:ext cx="114863" cy="1041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2743200" y="2743200"/>
            <a:ext cx="3530829" cy="191675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670892" y="1819870"/>
            <a:ext cx="2272707" cy="646331"/>
          </a:xfrm>
          <a:prstGeom prst="rect">
            <a:avLst/>
          </a:prstGeom>
          <a:noFill/>
        </p:spPr>
        <p:txBody>
          <a:bodyPr wrap="square" rtlCol="0">
            <a:spAutoFit/>
          </a:bodyPr>
          <a:lstStyle/>
          <a:p>
            <a:r>
              <a:rPr lang="en-US" b="1" dirty="0" smtClean="0"/>
              <a:t>$800 cash as merger consideration</a:t>
            </a:r>
            <a:endParaRPr lang="en-US" b="1" dirty="0"/>
          </a:p>
        </p:txBody>
      </p:sp>
      <p:pic>
        <p:nvPicPr>
          <p:cNvPr id="3074"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85263" y="2456978"/>
            <a:ext cx="658813"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Straight Arrow Connector 8"/>
          <p:cNvCxnSpPr>
            <a:endCxn id="2" idx="2"/>
          </p:cNvCxnSpPr>
          <p:nvPr/>
        </p:nvCxnSpPr>
        <p:spPr>
          <a:xfrm flipV="1">
            <a:off x="3670892" y="5257800"/>
            <a:ext cx="2425108" cy="3226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pic>
        <p:nvPicPr>
          <p:cNvPr id="5122"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10800000">
            <a:off x="3489025" y="4929187"/>
            <a:ext cx="2597150" cy="328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894758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p:cNvSpPr/>
          <p:nvPr/>
        </p:nvSpPr>
        <p:spPr>
          <a:xfrm>
            <a:off x="2420984" y="4305491"/>
            <a:ext cx="3475273" cy="2413516"/>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2031" y="383094"/>
            <a:ext cx="823031" cy="152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461" y="181547"/>
            <a:ext cx="1721539" cy="2052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1087" y="1208044"/>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1335851"/>
            <a:ext cx="1474787" cy="1928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3498159" y="3488319"/>
            <a:ext cx="914400" cy="369332"/>
          </a:xfrm>
          <a:prstGeom prst="rect">
            <a:avLst/>
          </a:prstGeom>
          <a:noFill/>
        </p:spPr>
        <p:txBody>
          <a:bodyPr wrap="square" rtlCol="0">
            <a:spAutoFit/>
          </a:bodyPr>
          <a:lstStyle/>
          <a:p>
            <a:r>
              <a:rPr lang="en-US" dirty="0" smtClean="0"/>
              <a:t>100%</a:t>
            </a:r>
            <a:endParaRPr lang="en-US" dirty="0"/>
          </a:p>
        </p:txBody>
      </p:sp>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31412" y="5337100"/>
            <a:ext cx="989888" cy="1058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3962400" y="5191820"/>
            <a:ext cx="1584325" cy="369332"/>
          </a:xfrm>
          <a:prstGeom prst="rect">
            <a:avLst/>
          </a:prstGeom>
          <a:noFill/>
        </p:spPr>
        <p:txBody>
          <a:bodyPr wrap="square" rtlCol="0">
            <a:spAutoFit/>
          </a:bodyPr>
          <a:lstStyle/>
          <a:p>
            <a:r>
              <a:rPr lang="en-US" dirty="0" smtClean="0"/>
              <a:t>300B/800FMV</a:t>
            </a:r>
            <a:endParaRPr lang="en-US" dirty="0"/>
          </a:p>
        </p:txBody>
      </p:sp>
      <p:pic>
        <p:nvPicPr>
          <p:cNvPr id="1033" name="Picture 9"/>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76575" y="5541447"/>
            <a:ext cx="65722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2794348" y="5241185"/>
            <a:ext cx="762000" cy="369332"/>
          </a:xfrm>
          <a:prstGeom prst="rect">
            <a:avLst/>
          </a:prstGeom>
          <a:noFill/>
        </p:spPr>
        <p:txBody>
          <a:bodyPr wrap="square" rtlCol="0">
            <a:spAutoFit/>
          </a:bodyPr>
          <a:lstStyle/>
          <a:p>
            <a:r>
              <a:rPr lang="en-US" dirty="0" smtClean="0"/>
              <a:t>$175</a:t>
            </a:r>
            <a:endParaRPr lang="en-US" dirty="0"/>
          </a:p>
        </p:txBody>
      </p:sp>
      <p:sp>
        <p:nvSpPr>
          <p:cNvPr id="3" name="TextBox 2"/>
          <p:cNvSpPr txBox="1"/>
          <p:nvPr/>
        </p:nvSpPr>
        <p:spPr>
          <a:xfrm>
            <a:off x="3320420" y="4543512"/>
            <a:ext cx="1676400" cy="369332"/>
          </a:xfrm>
          <a:prstGeom prst="rect">
            <a:avLst/>
          </a:prstGeom>
          <a:noFill/>
        </p:spPr>
        <p:txBody>
          <a:bodyPr wrap="square" rtlCol="0">
            <a:spAutoFit/>
          </a:bodyPr>
          <a:lstStyle/>
          <a:p>
            <a:r>
              <a:rPr lang="en-US" dirty="0" smtClean="0"/>
              <a:t>Acquirer, Inc.</a:t>
            </a:r>
            <a:endParaRPr lang="en-US" dirty="0"/>
          </a:p>
        </p:txBody>
      </p:sp>
      <p:cxnSp>
        <p:nvCxnSpPr>
          <p:cNvPr id="6" name="Straight Arrow Connector 5"/>
          <p:cNvCxnSpPr>
            <a:stCxn id="1031" idx="2"/>
          </p:cNvCxnSpPr>
          <p:nvPr/>
        </p:nvCxnSpPr>
        <p:spPr>
          <a:xfrm>
            <a:off x="4471194" y="3264441"/>
            <a:ext cx="114863" cy="1041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752948" y="1095049"/>
            <a:ext cx="1803400" cy="369332"/>
          </a:xfrm>
          <a:prstGeom prst="rect">
            <a:avLst/>
          </a:prstGeom>
          <a:noFill/>
        </p:spPr>
        <p:txBody>
          <a:bodyPr wrap="square" rtlCol="0">
            <a:spAutoFit/>
          </a:bodyPr>
          <a:lstStyle/>
          <a:p>
            <a:r>
              <a:rPr lang="en-US" dirty="0" smtClean="0"/>
              <a:t>$800 cash</a:t>
            </a:r>
          </a:p>
        </p:txBody>
      </p:sp>
      <p:pic>
        <p:nvPicPr>
          <p:cNvPr id="205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19200" y="1075373"/>
            <a:ext cx="573215" cy="567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609512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Tax Consequences to T?</a:t>
            </a:r>
          </a:p>
          <a:p>
            <a:pPr lvl="1"/>
            <a:r>
              <a:rPr lang="en-US" dirty="0" smtClean="0"/>
              <a:t>None</a:t>
            </a:r>
          </a:p>
          <a:p>
            <a:r>
              <a:rPr lang="en-US" dirty="0" smtClean="0"/>
              <a:t>Tax consequences to Amy?</a:t>
            </a:r>
          </a:p>
          <a:p>
            <a:pPr lvl="1"/>
            <a:r>
              <a:rPr lang="en-US" dirty="0" smtClean="0"/>
              <a:t>325 Gain</a:t>
            </a:r>
          </a:p>
          <a:p>
            <a:r>
              <a:rPr lang="en-US" dirty="0" smtClean="0"/>
              <a:t>Acquirer, Inc.’s basis in the building?</a:t>
            </a:r>
          </a:p>
          <a:p>
            <a:pPr lvl="1"/>
            <a:r>
              <a:rPr lang="en-US" dirty="0" smtClean="0"/>
              <a:t>Absent a 338 election, carryover basis -- $300</a:t>
            </a:r>
            <a:endParaRPr lang="en-US" dirty="0"/>
          </a:p>
        </p:txBody>
      </p:sp>
    </p:spTree>
    <p:extLst>
      <p:ext uri="{BB962C8B-B14F-4D97-AF65-F5344CB8AC3E}">
        <p14:creationId xmlns:p14="http://schemas.microsoft.com/office/powerpoint/2010/main" val="3011235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100" dirty="0" smtClean="0"/>
              <a:t/>
            </a:r>
            <a:br>
              <a:rPr lang="en-US" sz="3100" dirty="0" smtClean="0"/>
            </a:br>
            <a:r>
              <a:rPr lang="en-US" sz="3100" dirty="0" smtClean="0"/>
              <a:t>Question #1:  Subsidiary Liquidations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sz="1800" dirty="0" smtClean="0"/>
          </a:p>
          <a:p>
            <a:pPr>
              <a:buNone/>
            </a:pPr>
            <a:r>
              <a:rPr lang="en-US" sz="1800" dirty="0" smtClean="0"/>
              <a:t>     100%   Basis = 300</a:t>
            </a:r>
          </a:p>
          <a:p>
            <a:pPr>
              <a:buNone/>
            </a:pPr>
            <a:r>
              <a:rPr lang="en-US" sz="1800" dirty="0"/>
              <a:t>	</a:t>
            </a:r>
            <a:r>
              <a:rPr lang="en-US" sz="1800" dirty="0" smtClean="0"/>
              <a:t>	FMV = 1000		</a:t>
            </a:r>
          </a:p>
          <a:p>
            <a:pPr>
              <a:buNone/>
            </a:pPr>
            <a:r>
              <a:rPr lang="en-US" sz="1800" dirty="0" smtClean="0"/>
              <a:t>				</a:t>
            </a:r>
          </a:p>
          <a:p>
            <a:pPr>
              <a:buNone/>
            </a:pPr>
            <a:r>
              <a:rPr lang="en-US" sz="1800" dirty="0" smtClean="0"/>
              <a:t>				</a:t>
            </a:r>
          </a:p>
          <a:p>
            <a:pPr>
              <a:buNone/>
            </a:pPr>
            <a:r>
              <a:rPr lang="en-US" sz="1800" dirty="0" smtClean="0"/>
              <a:t>					</a:t>
            </a:r>
            <a:endParaRPr lang="en-US" sz="1800" dirty="0"/>
          </a:p>
          <a:p>
            <a:pPr>
              <a:buNone/>
            </a:pPr>
            <a:r>
              <a:rPr lang="en-US" sz="1800" dirty="0" smtClean="0"/>
              <a:t>      100% 	Basis = 300		</a:t>
            </a:r>
          </a:p>
          <a:p>
            <a:pPr>
              <a:buNone/>
            </a:pPr>
            <a:r>
              <a:rPr lang="en-US" sz="1800" dirty="0" smtClean="0"/>
              <a:t>		FMV = 1000		</a:t>
            </a:r>
          </a:p>
          <a:p>
            <a:pPr>
              <a:buNone/>
            </a:pPr>
            <a:r>
              <a:rPr lang="en-US" sz="1800" dirty="0"/>
              <a:t>	</a:t>
            </a:r>
            <a:r>
              <a:rPr lang="en-US" sz="1800" dirty="0" smtClean="0"/>
              <a:t>									</a:t>
            </a:r>
            <a:endParaRPr lang="en-US" sz="1800" dirty="0"/>
          </a:p>
        </p:txBody>
      </p:sp>
      <p:sp>
        <p:nvSpPr>
          <p:cNvPr id="4" name="Oval 3"/>
          <p:cNvSpPr/>
          <p:nvPr/>
        </p:nvSpPr>
        <p:spPr>
          <a:xfrm>
            <a:off x="940594" y="1226344"/>
            <a:ext cx="1066800" cy="91440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Adam</a:t>
            </a:r>
            <a:endParaRPr lang="en-US" dirty="0"/>
          </a:p>
        </p:txBody>
      </p:sp>
      <p:sp>
        <p:nvSpPr>
          <p:cNvPr id="5" name="Rectangle 4"/>
          <p:cNvSpPr/>
          <p:nvPr/>
        </p:nvSpPr>
        <p:spPr>
          <a:xfrm>
            <a:off x="914400" y="3124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Corp.</a:t>
            </a:r>
            <a:endParaRPr lang="en-US" dirty="0"/>
          </a:p>
        </p:txBody>
      </p:sp>
      <p:sp>
        <p:nvSpPr>
          <p:cNvPr id="6" name="Rectangle 5"/>
          <p:cNvSpPr/>
          <p:nvPr/>
        </p:nvSpPr>
        <p:spPr>
          <a:xfrm>
            <a:off x="914400" y="4800600"/>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 Corp.</a:t>
            </a:r>
            <a:endParaRPr lang="en-US" dirty="0"/>
          </a:p>
        </p:txBody>
      </p:sp>
      <p:cxnSp>
        <p:nvCxnSpPr>
          <p:cNvPr id="8" name="Straight Connector 7"/>
          <p:cNvCxnSpPr>
            <a:stCxn id="4" idx="4"/>
            <a:endCxn id="5" idx="0"/>
          </p:cNvCxnSpPr>
          <p:nvPr/>
        </p:nvCxnSpPr>
        <p:spPr>
          <a:xfrm flipH="1">
            <a:off x="1371600" y="2140744"/>
            <a:ext cx="102394" cy="98345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5" idx="2"/>
            <a:endCxn id="6" idx="0"/>
          </p:cNvCxnSpPr>
          <p:nvPr/>
        </p:nvCxnSpPr>
        <p:spPr>
          <a:xfrm rot="5400000">
            <a:off x="990600" y="4419600"/>
            <a:ext cx="7620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228600" y="5943600"/>
            <a:ext cx="2209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Land </a:t>
            </a:r>
          </a:p>
          <a:p>
            <a:pPr algn="ctr"/>
            <a:r>
              <a:rPr lang="en-US" sz="1600" dirty="0" smtClean="0">
                <a:solidFill>
                  <a:schemeClr val="tx1"/>
                </a:solidFill>
              </a:rPr>
              <a:t>Basis = 300, FMV = 1000</a:t>
            </a:r>
            <a:endParaRPr lang="en-US" sz="1600" dirty="0">
              <a:solidFill>
                <a:schemeClr val="tx1"/>
              </a:solidFill>
            </a:endParaRPr>
          </a:p>
        </p:txBody>
      </p:sp>
      <p:cxnSp>
        <p:nvCxnSpPr>
          <p:cNvPr id="21" name="Straight Connector 20"/>
          <p:cNvCxnSpPr>
            <a:stCxn id="20" idx="0"/>
            <a:endCxn id="6" idx="2"/>
          </p:cNvCxnSpPr>
          <p:nvPr/>
        </p:nvCxnSpPr>
        <p:spPr>
          <a:xfrm rot="5400000" flipH="1" flipV="1">
            <a:off x="1238250" y="5810250"/>
            <a:ext cx="228600" cy="381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4267200" y="3276600"/>
            <a:ext cx="4191000" cy="914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Y distributes the Land to X in liquidation and X, subsequently, distributes the Land to Adam in liquidation.</a:t>
            </a:r>
            <a:endParaRPr lang="en-US" dirty="0">
              <a:solidFill>
                <a:schemeClr val="tx1"/>
              </a:solidFill>
            </a:endParaRPr>
          </a:p>
        </p:txBody>
      </p:sp>
      <p:sp>
        <p:nvSpPr>
          <p:cNvPr id="27" name="Slide Number Placeholder 26"/>
          <p:cNvSpPr>
            <a:spLocks noGrp="1"/>
          </p:cNvSpPr>
          <p:nvPr>
            <p:ph type="sldNum" sz="quarter" idx="12"/>
          </p:nvPr>
        </p:nvSpPr>
        <p:spPr/>
        <p:txBody>
          <a:bodyPr/>
          <a:lstStyle/>
          <a:p>
            <a:fld id="{25BAA4B6-4CA8-4626-8D09-544E0FE4690D}" type="slidenum">
              <a:rPr lang="en-US" sz="3200" smtClean="0"/>
              <a:pPr/>
              <a:t>49</a:t>
            </a:fld>
            <a:endParaRPr lang="en-US" sz="3200" dirty="0"/>
          </a:p>
        </p:txBody>
      </p:sp>
      <p:pic>
        <p:nvPicPr>
          <p:cNvPr id="16"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21706" y="1143000"/>
            <a:ext cx="931733" cy="1245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2012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8120" y="1219200"/>
            <a:ext cx="823031" cy="152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066800"/>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2288953"/>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84912" y="2109454"/>
            <a:ext cx="1474787" cy="241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a:stCxn id="1027" idx="2"/>
          </p:cNvCxnSpPr>
          <p:nvPr/>
        </p:nvCxnSpPr>
        <p:spPr>
          <a:xfrm flipH="1">
            <a:off x="2103437" y="2994025"/>
            <a:ext cx="1" cy="1349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54275" y="2924775"/>
            <a:ext cx="914400" cy="369332"/>
          </a:xfrm>
          <a:prstGeom prst="rect">
            <a:avLst/>
          </a:prstGeom>
          <a:noFill/>
        </p:spPr>
        <p:txBody>
          <a:bodyPr wrap="square" rtlCol="0">
            <a:spAutoFit/>
          </a:bodyPr>
          <a:lstStyle/>
          <a:p>
            <a:r>
              <a:rPr lang="en-US" dirty="0" smtClean="0"/>
              <a:t>100%</a:t>
            </a:r>
            <a:endParaRPr lang="en-US" dirty="0"/>
          </a:p>
        </p:txBody>
      </p:sp>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00" y="4876800"/>
            <a:ext cx="1266990" cy="1354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3368675" y="5524500"/>
            <a:ext cx="1584325" cy="369332"/>
          </a:xfrm>
          <a:prstGeom prst="rect">
            <a:avLst/>
          </a:prstGeom>
          <a:noFill/>
        </p:spPr>
        <p:txBody>
          <a:bodyPr wrap="square" rtlCol="0">
            <a:spAutoFit/>
          </a:bodyPr>
          <a:lstStyle/>
          <a:p>
            <a:r>
              <a:rPr lang="en-US" dirty="0" smtClean="0"/>
              <a:t>300B/800FMV</a:t>
            </a:r>
            <a:endParaRPr lang="en-US" dirty="0"/>
          </a:p>
        </p:txBody>
      </p:sp>
      <p:pic>
        <p:nvPicPr>
          <p:cNvPr id="1033" name="Picture 9"/>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04506" y="5380553"/>
            <a:ext cx="65722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838200" y="5105400"/>
            <a:ext cx="762000" cy="369332"/>
          </a:xfrm>
          <a:prstGeom prst="rect">
            <a:avLst/>
          </a:prstGeom>
          <a:noFill/>
        </p:spPr>
        <p:txBody>
          <a:bodyPr wrap="square" rtlCol="0">
            <a:spAutoFit/>
          </a:bodyPr>
          <a:lstStyle/>
          <a:p>
            <a:r>
              <a:rPr lang="en-US" smtClean="0"/>
              <a:t>$175</a:t>
            </a:r>
            <a:endParaRPr lang="en-US"/>
          </a:p>
        </p:txBody>
      </p:sp>
      <p:cxnSp>
        <p:nvCxnSpPr>
          <p:cNvPr id="3" name="Straight Arrow Connector 2"/>
          <p:cNvCxnSpPr/>
          <p:nvPr/>
        </p:nvCxnSpPr>
        <p:spPr>
          <a:xfrm flipH="1">
            <a:off x="3733800" y="3505200"/>
            <a:ext cx="2551112" cy="115475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971800" y="3853378"/>
            <a:ext cx="3313112" cy="162135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267200" y="3505200"/>
            <a:ext cx="742156" cy="646331"/>
          </a:xfrm>
          <a:prstGeom prst="rect">
            <a:avLst/>
          </a:prstGeom>
          <a:noFill/>
        </p:spPr>
        <p:txBody>
          <a:bodyPr wrap="square" rtlCol="0">
            <a:spAutoFit/>
          </a:bodyPr>
          <a:lstStyle/>
          <a:p>
            <a:r>
              <a:rPr lang="en-US" dirty="0" smtClean="0"/>
              <a:t>$800 cash</a:t>
            </a:r>
            <a:endParaRPr lang="en-US" dirty="0"/>
          </a:p>
        </p:txBody>
      </p:sp>
      <p:sp>
        <p:nvSpPr>
          <p:cNvPr id="2" name="TextBox 1"/>
          <p:cNvSpPr txBox="1"/>
          <p:nvPr/>
        </p:nvSpPr>
        <p:spPr>
          <a:xfrm>
            <a:off x="4826000" y="5876197"/>
            <a:ext cx="1524000" cy="923330"/>
          </a:xfrm>
          <a:prstGeom prst="rect">
            <a:avLst/>
          </a:prstGeom>
          <a:noFill/>
          <a:ln>
            <a:solidFill>
              <a:schemeClr val="accent1"/>
            </a:solidFill>
          </a:ln>
        </p:spPr>
        <p:txBody>
          <a:bodyPr wrap="square" rtlCol="0">
            <a:spAutoFit/>
          </a:bodyPr>
          <a:lstStyle/>
          <a:p>
            <a:r>
              <a:rPr lang="en-US" dirty="0" smtClean="0"/>
              <a:t>T, Inc. pays tax on the $500 profit (21%)</a:t>
            </a:r>
            <a:endParaRPr lang="en-US" dirty="0"/>
          </a:p>
        </p:txBody>
      </p:sp>
      <p:pic>
        <p:nvPicPr>
          <p:cNvPr id="20" name="Picture 2" descr="Image result for corporate share certificates"/>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44525" y="3171443"/>
            <a:ext cx="650875" cy="497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707034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Autofit/>
          </a:bodyPr>
          <a:lstStyle/>
          <a:p>
            <a:pPr marL="342900" lvl="0" indent="-342900">
              <a:spcBef>
                <a:spcPct val="20000"/>
              </a:spcBef>
            </a:pPr>
            <a:r>
              <a:rPr lang="en-US" sz="2400" dirty="0">
                <a:solidFill>
                  <a:prstClr val="black"/>
                </a:solidFill>
                <a:ea typeface="+mn-ea"/>
                <a:cs typeface="+mn-cs"/>
              </a:rPr>
              <a:t>If there were no special rule for subsidiary liquidations  (i.e. if Sections 331, 336, and 334(a) applied to both liquidations), how much gain or loss, if any, would be recognized by Y, X, and A?</a:t>
            </a:r>
            <a:br>
              <a:rPr lang="en-US" sz="2400" dirty="0">
                <a:solidFill>
                  <a:prstClr val="black"/>
                </a:solidFill>
                <a:ea typeface="+mn-ea"/>
                <a:cs typeface="+mn-cs"/>
              </a:rPr>
            </a:br>
            <a:endParaRPr lang="en-US" sz="2400" dirty="0"/>
          </a:p>
        </p:txBody>
      </p:sp>
      <p:sp>
        <p:nvSpPr>
          <p:cNvPr id="3" name="Content Placeholder 2"/>
          <p:cNvSpPr>
            <a:spLocks noGrp="1"/>
          </p:cNvSpPr>
          <p:nvPr>
            <p:ph idx="1"/>
          </p:nvPr>
        </p:nvSpPr>
        <p:spPr/>
        <p:txBody>
          <a:bodyPr>
            <a:normAutofit/>
          </a:bodyPr>
          <a:lstStyle/>
          <a:p>
            <a:pPr lvl="1"/>
            <a:r>
              <a:rPr lang="en-US" dirty="0" smtClean="0"/>
              <a:t>Liquidation of Y:</a:t>
            </a:r>
          </a:p>
          <a:p>
            <a:pPr lvl="2"/>
            <a:r>
              <a:rPr lang="en-US" u="sng" dirty="0" smtClean="0"/>
              <a:t>Y would recognize $700 gain </a:t>
            </a:r>
            <a:r>
              <a:rPr lang="en-US" dirty="0" smtClean="0"/>
              <a:t>per Section 336.</a:t>
            </a:r>
            <a:endParaRPr lang="en-US" dirty="0"/>
          </a:p>
          <a:p>
            <a:pPr lvl="2"/>
            <a:r>
              <a:rPr lang="en-US" u="sng" dirty="0" smtClean="0"/>
              <a:t>X would recognize $700 gain </a:t>
            </a:r>
            <a:r>
              <a:rPr lang="en-US" dirty="0" smtClean="0"/>
              <a:t>per Section 331.</a:t>
            </a:r>
            <a:endParaRPr lang="en-US" dirty="0"/>
          </a:p>
          <a:p>
            <a:pPr lvl="2"/>
            <a:r>
              <a:rPr lang="en-US" dirty="0" smtClean="0"/>
              <a:t>X would take a $1000 basis in the land.</a:t>
            </a:r>
          </a:p>
          <a:p>
            <a:pPr lvl="1"/>
            <a:r>
              <a:rPr lang="en-US" dirty="0" smtClean="0"/>
              <a:t>Liquidation of X:</a:t>
            </a:r>
          </a:p>
          <a:p>
            <a:pPr lvl="2"/>
            <a:r>
              <a:rPr lang="en-US" dirty="0" smtClean="0"/>
              <a:t>X does not recognize any gain or loss since the basis of the land equals its fair market value.</a:t>
            </a:r>
          </a:p>
          <a:p>
            <a:pPr lvl="2"/>
            <a:r>
              <a:rPr lang="en-US" u="sng" dirty="0" smtClean="0"/>
              <a:t>A recognizes $700 gain </a:t>
            </a:r>
            <a:r>
              <a:rPr lang="en-US" dirty="0" smtClean="0"/>
              <a:t>per Section 331.</a:t>
            </a:r>
          </a:p>
          <a:p>
            <a:pPr lvl="2"/>
            <a:r>
              <a:rPr lang="en-US" dirty="0" smtClean="0"/>
              <a:t>A takes a $1000 basis in the land.					</a:t>
            </a:r>
          </a:p>
          <a:p>
            <a:endParaRPr lang="en-US" dirty="0"/>
          </a:p>
        </p:txBody>
      </p:sp>
      <p:sp>
        <p:nvSpPr>
          <p:cNvPr id="4" name="Slide Number Placeholder 3"/>
          <p:cNvSpPr>
            <a:spLocks noGrp="1"/>
          </p:cNvSpPr>
          <p:nvPr>
            <p:ph type="sldNum" sz="quarter" idx="12"/>
          </p:nvPr>
        </p:nvSpPr>
        <p:spPr/>
        <p:txBody>
          <a:bodyPr/>
          <a:lstStyle/>
          <a:p>
            <a:fld id="{25BAA4B6-4CA8-4626-8D09-544E0FE4690D}" type="slidenum">
              <a:rPr lang="en-US" sz="3200" smtClean="0"/>
              <a:pPr/>
              <a:t>50</a:t>
            </a:fld>
            <a:endParaRPr lang="en-US" sz="3200" dirty="0"/>
          </a:p>
        </p:txBody>
      </p:sp>
    </p:spTree>
    <p:extLst>
      <p:ext uri="{BB962C8B-B14F-4D97-AF65-F5344CB8AC3E}">
        <p14:creationId xmlns:p14="http://schemas.microsoft.com/office/powerpoint/2010/main" val="551506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a:t>Under the law currently in effect, how much gain or loss, if any, would be recognized by Y, X, and A?</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pPr lvl="1"/>
            <a:r>
              <a:rPr lang="en-US" dirty="0" smtClean="0"/>
              <a:t>Liquidation of Y:  qualifies as a Section 332 liquidation</a:t>
            </a:r>
          </a:p>
          <a:p>
            <a:pPr lvl="2"/>
            <a:r>
              <a:rPr lang="en-US" u="sng" dirty="0" smtClean="0"/>
              <a:t>Y would not recognize any gain or loss </a:t>
            </a:r>
            <a:r>
              <a:rPr lang="en-US" dirty="0" smtClean="0"/>
              <a:t>per Section 337(a).</a:t>
            </a:r>
            <a:endParaRPr lang="en-US" dirty="0"/>
          </a:p>
          <a:p>
            <a:pPr lvl="2"/>
            <a:r>
              <a:rPr lang="en-US" u="sng" dirty="0" smtClean="0"/>
              <a:t>X would not recognize any gain or loss </a:t>
            </a:r>
            <a:r>
              <a:rPr lang="en-US" dirty="0" smtClean="0"/>
              <a:t>per Section 332(a).</a:t>
            </a:r>
            <a:endParaRPr lang="en-US" dirty="0"/>
          </a:p>
          <a:p>
            <a:pPr lvl="2"/>
            <a:r>
              <a:rPr lang="en-US" dirty="0" smtClean="0"/>
              <a:t>X would take a $300 basis in the land (Y’s basis) per Section 334(b).</a:t>
            </a:r>
          </a:p>
          <a:p>
            <a:pPr lvl="1"/>
            <a:r>
              <a:rPr lang="en-US" dirty="0" smtClean="0"/>
              <a:t>Liquidation of X: does not qualify as a Section 332 liquidation</a:t>
            </a:r>
          </a:p>
          <a:p>
            <a:pPr lvl="2"/>
            <a:r>
              <a:rPr lang="en-US" u="sng" dirty="0" smtClean="0"/>
              <a:t>X recognize $700 gain </a:t>
            </a:r>
            <a:r>
              <a:rPr lang="en-US" dirty="0" smtClean="0"/>
              <a:t>per Section 336(a).</a:t>
            </a:r>
          </a:p>
          <a:p>
            <a:pPr lvl="2"/>
            <a:r>
              <a:rPr lang="en-US" u="sng" dirty="0" smtClean="0"/>
              <a:t>A recognizes $700 gain </a:t>
            </a:r>
            <a:r>
              <a:rPr lang="en-US" dirty="0" smtClean="0"/>
              <a:t>per Section 331(a).</a:t>
            </a:r>
          </a:p>
          <a:p>
            <a:pPr lvl="2"/>
            <a:r>
              <a:rPr lang="en-US" dirty="0" smtClean="0"/>
              <a:t>A takes a $1000 basis in the land.					</a:t>
            </a:r>
          </a:p>
          <a:p>
            <a:endParaRPr lang="en-US" dirty="0"/>
          </a:p>
        </p:txBody>
      </p:sp>
      <p:sp>
        <p:nvSpPr>
          <p:cNvPr id="4" name="Slide Number Placeholder 3"/>
          <p:cNvSpPr>
            <a:spLocks noGrp="1"/>
          </p:cNvSpPr>
          <p:nvPr>
            <p:ph type="sldNum" sz="quarter" idx="12"/>
          </p:nvPr>
        </p:nvSpPr>
        <p:spPr/>
        <p:txBody>
          <a:bodyPr/>
          <a:lstStyle/>
          <a:p>
            <a:fld id="{25BAA4B6-4CA8-4626-8D09-544E0FE4690D}" type="slidenum">
              <a:rPr lang="en-US" sz="3200" smtClean="0"/>
              <a:pPr/>
              <a:t>51</a:t>
            </a:fld>
            <a:endParaRPr lang="en-US" sz="3200" dirty="0"/>
          </a:p>
        </p:txBody>
      </p:sp>
    </p:spTree>
    <p:extLst>
      <p:ext uri="{BB962C8B-B14F-4D97-AF65-F5344CB8AC3E}">
        <p14:creationId xmlns:p14="http://schemas.microsoft.com/office/powerpoint/2010/main" val="1804883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linds(horizontal)">
                                      <p:cBhvr>
                                        <p:cTn id="18" dur="500"/>
                                        <p:tgtEl>
                                          <p:spTgt spid="3">
                                            <p:txEl>
                                              <p:pRg st="5" end="5"/>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blinds(horizontal)">
                                      <p:cBhvr>
                                        <p:cTn id="21" dur="500"/>
                                        <p:tgtEl>
                                          <p:spTgt spid="3">
                                            <p:txEl>
                                              <p:pRg st="6" end="6"/>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blinds(horizontal)">
                                      <p:cBhvr>
                                        <p:cTn id="2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100" dirty="0" smtClean="0"/>
              <a:t/>
            </a:r>
            <a:br>
              <a:rPr lang="en-US" sz="3100" dirty="0" smtClean="0"/>
            </a:br>
            <a:r>
              <a:rPr lang="en-US" sz="3100" dirty="0" smtClean="0"/>
              <a:t>Question #1:  Subsidiary Liquidations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sz="1800" dirty="0" smtClean="0"/>
          </a:p>
          <a:p>
            <a:pPr>
              <a:buNone/>
            </a:pPr>
            <a:r>
              <a:rPr lang="en-US" sz="1800" dirty="0" smtClean="0"/>
              <a:t>     100%   Basis = 300</a:t>
            </a:r>
          </a:p>
          <a:p>
            <a:pPr>
              <a:buNone/>
            </a:pPr>
            <a:r>
              <a:rPr lang="en-US" sz="1800" dirty="0"/>
              <a:t>	</a:t>
            </a:r>
            <a:r>
              <a:rPr lang="en-US" sz="1800" dirty="0" smtClean="0"/>
              <a:t>	FMV = 1000		</a:t>
            </a:r>
          </a:p>
          <a:p>
            <a:pPr>
              <a:buNone/>
            </a:pPr>
            <a:r>
              <a:rPr lang="en-US" sz="1800" dirty="0" smtClean="0"/>
              <a:t>				</a:t>
            </a:r>
          </a:p>
          <a:p>
            <a:pPr>
              <a:buNone/>
            </a:pPr>
            <a:r>
              <a:rPr lang="en-US" sz="1800" dirty="0" smtClean="0"/>
              <a:t>				</a:t>
            </a:r>
          </a:p>
          <a:p>
            <a:pPr>
              <a:buNone/>
            </a:pPr>
            <a:r>
              <a:rPr lang="en-US" sz="1800" dirty="0" smtClean="0"/>
              <a:t>					</a:t>
            </a:r>
            <a:endParaRPr lang="en-US" sz="1800" dirty="0"/>
          </a:p>
          <a:p>
            <a:pPr>
              <a:buNone/>
            </a:pPr>
            <a:r>
              <a:rPr lang="en-US" sz="1800" dirty="0" smtClean="0"/>
              <a:t>		</a:t>
            </a:r>
          </a:p>
          <a:p>
            <a:pPr>
              <a:buNone/>
            </a:pPr>
            <a:r>
              <a:rPr lang="en-US" sz="1800" dirty="0"/>
              <a:t>	</a:t>
            </a:r>
            <a:r>
              <a:rPr lang="en-US" sz="1800" dirty="0" smtClean="0"/>
              <a:t>									</a:t>
            </a:r>
            <a:endParaRPr lang="en-US" sz="1800" dirty="0"/>
          </a:p>
        </p:txBody>
      </p:sp>
      <p:sp>
        <p:nvSpPr>
          <p:cNvPr id="4" name="Oval 3"/>
          <p:cNvSpPr/>
          <p:nvPr/>
        </p:nvSpPr>
        <p:spPr>
          <a:xfrm>
            <a:off x="940594" y="1226344"/>
            <a:ext cx="1066800" cy="91440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Adam</a:t>
            </a:r>
            <a:endParaRPr lang="en-US" dirty="0"/>
          </a:p>
        </p:txBody>
      </p:sp>
      <p:sp>
        <p:nvSpPr>
          <p:cNvPr id="5" name="Rectangle 4"/>
          <p:cNvSpPr/>
          <p:nvPr/>
        </p:nvSpPr>
        <p:spPr>
          <a:xfrm>
            <a:off x="914400" y="3124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Corp.</a:t>
            </a:r>
            <a:endParaRPr lang="en-US" dirty="0"/>
          </a:p>
        </p:txBody>
      </p:sp>
      <p:sp>
        <p:nvSpPr>
          <p:cNvPr id="6" name="Rectangle 5"/>
          <p:cNvSpPr/>
          <p:nvPr/>
        </p:nvSpPr>
        <p:spPr>
          <a:xfrm>
            <a:off x="914400" y="4800600"/>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 Corp.</a:t>
            </a:r>
            <a:endParaRPr lang="en-US" dirty="0"/>
          </a:p>
        </p:txBody>
      </p:sp>
      <p:cxnSp>
        <p:nvCxnSpPr>
          <p:cNvPr id="8" name="Straight Connector 7"/>
          <p:cNvCxnSpPr>
            <a:stCxn id="4" idx="4"/>
            <a:endCxn id="5" idx="0"/>
          </p:cNvCxnSpPr>
          <p:nvPr/>
        </p:nvCxnSpPr>
        <p:spPr>
          <a:xfrm flipH="1">
            <a:off x="1371600" y="2140744"/>
            <a:ext cx="102394" cy="98345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1933575" y="3214289"/>
            <a:ext cx="2209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Land </a:t>
            </a:r>
          </a:p>
          <a:p>
            <a:pPr algn="ctr"/>
            <a:r>
              <a:rPr lang="en-US" sz="1600" dirty="0" smtClean="0">
                <a:solidFill>
                  <a:schemeClr val="tx1"/>
                </a:solidFill>
              </a:rPr>
              <a:t>Basis = 300, FMV = 1000</a:t>
            </a:r>
            <a:endParaRPr lang="en-US" sz="1600" dirty="0">
              <a:solidFill>
                <a:schemeClr val="tx1"/>
              </a:solidFill>
            </a:endParaRPr>
          </a:p>
        </p:txBody>
      </p:sp>
      <p:sp>
        <p:nvSpPr>
          <p:cNvPr id="27" name="Slide Number Placeholder 26"/>
          <p:cNvSpPr>
            <a:spLocks noGrp="1"/>
          </p:cNvSpPr>
          <p:nvPr>
            <p:ph type="sldNum" sz="quarter" idx="12"/>
          </p:nvPr>
        </p:nvSpPr>
        <p:spPr/>
        <p:txBody>
          <a:bodyPr/>
          <a:lstStyle/>
          <a:p>
            <a:fld id="{25BAA4B6-4CA8-4626-8D09-544E0FE4690D}" type="slidenum">
              <a:rPr lang="en-US" sz="3200" smtClean="0"/>
              <a:pPr/>
              <a:t>52</a:t>
            </a:fld>
            <a:endParaRPr lang="en-US" sz="3200" dirty="0"/>
          </a:p>
        </p:txBody>
      </p:sp>
      <p:pic>
        <p:nvPicPr>
          <p:cNvPr id="16"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21706" y="1143000"/>
            <a:ext cx="931733" cy="1245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Multiply 6"/>
          <p:cNvSpPr/>
          <p:nvPr/>
        </p:nvSpPr>
        <p:spPr>
          <a:xfrm>
            <a:off x="342900" y="4758532"/>
            <a:ext cx="1981200" cy="1066800"/>
          </a:xfrm>
          <a:prstGeom prst="mathMultiply">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324100" y="4343400"/>
            <a:ext cx="3390900" cy="369332"/>
          </a:xfrm>
          <a:prstGeom prst="rect">
            <a:avLst/>
          </a:prstGeom>
          <a:noFill/>
          <a:ln>
            <a:solidFill>
              <a:schemeClr val="tx1"/>
            </a:solidFill>
          </a:ln>
        </p:spPr>
        <p:txBody>
          <a:bodyPr wrap="square" rtlCol="0">
            <a:spAutoFit/>
          </a:bodyPr>
          <a:lstStyle/>
          <a:p>
            <a:r>
              <a:rPr lang="en-US" dirty="0" smtClean="0"/>
              <a:t>Tax-Free:  Substitute Basis, no g/l</a:t>
            </a:r>
            <a:endParaRPr lang="en-US" dirty="0"/>
          </a:p>
        </p:txBody>
      </p:sp>
    </p:spTree>
    <p:extLst>
      <p:ext uri="{BB962C8B-B14F-4D97-AF65-F5344CB8AC3E}">
        <p14:creationId xmlns:p14="http://schemas.microsoft.com/office/powerpoint/2010/main" val="120437970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100" dirty="0" smtClean="0"/>
              <a:t/>
            </a:r>
            <a:br>
              <a:rPr lang="en-US" sz="3100" dirty="0" smtClean="0"/>
            </a:br>
            <a:r>
              <a:rPr lang="en-US" sz="3100" dirty="0" smtClean="0"/>
              <a:t>Question #1:  Subsidiary Liquidations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sz="1800" dirty="0" smtClean="0"/>
          </a:p>
          <a:p>
            <a:pPr>
              <a:buNone/>
            </a:pPr>
            <a:r>
              <a:rPr lang="en-US" sz="1800" dirty="0" smtClean="0"/>
              <a:t>		</a:t>
            </a:r>
          </a:p>
          <a:p>
            <a:pPr>
              <a:buNone/>
            </a:pPr>
            <a:r>
              <a:rPr lang="en-US" sz="1800" dirty="0" smtClean="0"/>
              <a:t>				</a:t>
            </a:r>
          </a:p>
          <a:p>
            <a:pPr>
              <a:buNone/>
            </a:pPr>
            <a:r>
              <a:rPr lang="en-US" sz="1800" dirty="0" smtClean="0"/>
              <a:t>				</a:t>
            </a:r>
          </a:p>
          <a:p>
            <a:pPr>
              <a:buNone/>
            </a:pPr>
            <a:r>
              <a:rPr lang="en-US" sz="1800" dirty="0" smtClean="0"/>
              <a:t>					</a:t>
            </a:r>
            <a:endParaRPr lang="en-US" sz="1800" dirty="0"/>
          </a:p>
          <a:p>
            <a:pPr>
              <a:buNone/>
            </a:pPr>
            <a:r>
              <a:rPr lang="en-US" sz="1800" dirty="0" smtClean="0"/>
              <a:t>		</a:t>
            </a:r>
          </a:p>
          <a:p>
            <a:pPr>
              <a:buNone/>
            </a:pPr>
            <a:r>
              <a:rPr lang="en-US" sz="1800" dirty="0" smtClean="0"/>
              <a:t>		</a:t>
            </a:r>
          </a:p>
          <a:p>
            <a:pPr>
              <a:buNone/>
            </a:pPr>
            <a:r>
              <a:rPr lang="en-US" sz="1800" dirty="0"/>
              <a:t>	</a:t>
            </a:r>
            <a:r>
              <a:rPr lang="en-US" sz="1800" dirty="0" smtClean="0"/>
              <a:t>									</a:t>
            </a:r>
            <a:endParaRPr lang="en-US" sz="1800" dirty="0"/>
          </a:p>
        </p:txBody>
      </p:sp>
      <p:sp>
        <p:nvSpPr>
          <p:cNvPr id="4" name="Oval 3"/>
          <p:cNvSpPr/>
          <p:nvPr/>
        </p:nvSpPr>
        <p:spPr>
          <a:xfrm>
            <a:off x="940594" y="1226344"/>
            <a:ext cx="1066800" cy="91440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Adam</a:t>
            </a:r>
            <a:endParaRPr lang="en-US" dirty="0"/>
          </a:p>
        </p:txBody>
      </p:sp>
      <p:sp>
        <p:nvSpPr>
          <p:cNvPr id="5" name="Rectangle 4"/>
          <p:cNvSpPr/>
          <p:nvPr/>
        </p:nvSpPr>
        <p:spPr>
          <a:xfrm>
            <a:off x="914400" y="3124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Corp.</a:t>
            </a:r>
            <a:endParaRPr lang="en-US" dirty="0"/>
          </a:p>
        </p:txBody>
      </p:sp>
      <p:sp>
        <p:nvSpPr>
          <p:cNvPr id="6" name="Rectangle 5"/>
          <p:cNvSpPr/>
          <p:nvPr/>
        </p:nvSpPr>
        <p:spPr>
          <a:xfrm>
            <a:off x="914400" y="4800600"/>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 Corp.</a:t>
            </a:r>
            <a:endParaRPr lang="en-US" dirty="0"/>
          </a:p>
        </p:txBody>
      </p:sp>
      <p:cxnSp>
        <p:nvCxnSpPr>
          <p:cNvPr id="8" name="Straight Connector 7"/>
          <p:cNvCxnSpPr>
            <a:stCxn id="4" idx="4"/>
            <a:endCxn id="5" idx="0"/>
          </p:cNvCxnSpPr>
          <p:nvPr/>
        </p:nvCxnSpPr>
        <p:spPr>
          <a:xfrm flipH="1">
            <a:off x="1371600" y="2140744"/>
            <a:ext cx="102394" cy="98345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3367751" y="1346795"/>
            <a:ext cx="2209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Land </a:t>
            </a:r>
          </a:p>
          <a:p>
            <a:pPr algn="ctr"/>
            <a:r>
              <a:rPr lang="en-US" sz="1600" dirty="0" smtClean="0">
                <a:solidFill>
                  <a:schemeClr val="tx1"/>
                </a:solidFill>
              </a:rPr>
              <a:t>Basis = 1000, FMV = 1000</a:t>
            </a:r>
            <a:endParaRPr lang="en-US" sz="1600" dirty="0">
              <a:solidFill>
                <a:schemeClr val="tx1"/>
              </a:solidFill>
            </a:endParaRPr>
          </a:p>
        </p:txBody>
      </p:sp>
      <p:sp>
        <p:nvSpPr>
          <p:cNvPr id="27" name="Slide Number Placeholder 26"/>
          <p:cNvSpPr>
            <a:spLocks noGrp="1"/>
          </p:cNvSpPr>
          <p:nvPr>
            <p:ph type="sldNum" sz="quarter" idx="12"/>
          </p:nvPr>
        </p:nvSpPr>
        <p:spPr/>
        <p:txBody>
          <a:bodyPr/>
          <a:lstStyle/>
          <a:p>
            <a:fld id="{25BAA4B6-4CA8-4626-8D09-544E0FE4690D}" type="slidenum">
              <a:rPr lang="en-US" sz="3200" smtClean="0"/>
              <a:pPr/>
              <a:t>53</a:t>
            </a:fld>
            <a:endParaRPr lang="en-US" sz="3200" dirty="0"/>
          </a:p>
        </p:txBody>
      </p:sp>
      <p:pic>
        <p:nvPicPr>
          <p:cNvPr id="16"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21706" y="1143000"/>
            <a:ext cx="931733" cy="1245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2057400" y="2367557"/>
            <a:ext cx="3390900" cy="923330"/>
          </a:xfrm>
          <a:prstGeom prst="rect">
            <a:avLst/>
          </a:prstGeom>
          <a:noFill/>
          <a:ln>
            <a:solidFill>
              <a:schemeClr val="tx1"/>
            </a:solidFill>
          </a:ln>
        </p:spPr>
        <p:txBody>
          <a:bodyPr wrap="square" rtlCol="0">
            <a:spAutoFit/>
          </a:bodyPr>
          <a:lstStyle/>
          <a:p>
            <a:r>
              <a:rPr lang="en-US" dirty="0" smtClean="0"/>
              <a:t>Taxable:  Cost Basis</a:t>
            </a:r>
          </a:p>
          <a:p>
            <a:r>
              <a:rPr lang="en-US" dirty="0" smtClean="0"/>
              <a:t>X Corp = $700 gain</a:t>
            </a:r>
          </a:p>
          <a:p>
            <a:r>
              <a:rPr lang="en-US" dirty="0" smtClean="0"/>
              <a:t>Adam = $700 gain</a:t>
            </a:r>
            <a:endParaRPr lang="en-US" dirty="0"/>
          </a:p>
        </p:txBody>
      </p:sp>
      <p:sp>
        <p:nvSpPr>
          <p:cNvPr id="14" name="Multiply 13"/>
          <p:cNvSpPr/>
          <p:nvPr/>
        </p:nvSpPr>
        <p:spPr>
          <a:xfrm>
            <a:off x="342900" y="3067051"/>
            <a:ext cx="1981200" cy="1066800"/>
          </a:xfrm>
          <a:prstGeom prst="mathMultiply">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448300" y="4876800"/>
            <a:ext cx="2628900" cy="923330"/>
          </a:xfrm>
          <a:prstGeom prst="rect">
            <a:avLst/>
          </a:prstGeom>
          <a:noFill/>
        </p:spPr>
        <p:txBody>
          <a:bodyPr wrap="square" rtlCol="0">
            <a:spAutoFit/>
          </a:bodyPr>
          <a:lstStyle/>
          <a:p>
            <a:r>
              <a:rPr lang="en-US" dirty="0" smtClean="0"/>
              <a:t>Note: The appreciation in value of the land is taxed </a:t>
            </a:r>
            <a:r>
              <a:rPr lang="en-US" b="1" dirty="0" smtClean="0">
                <a:solidFill>
                  <a:srgbClr val="FF0000"/>
                </a:solidFill>
              </a:rPr>
              <a:t>twice.</a:t>
            </a:r>
            <a:endParaRPr lang="en-US" b="1" dirty="0">
              <a:solidFill>
                <a:srgbClr val="FF0000"/>
              </a:solidFill>
            </a:endParaRPr>
          </a:p>
        </p:txBody>
      </p:sp>
    </p:spTree>
    <p:extLst>
      <p:ext uri="{BB962C8B-B14F-4D97-AF65-F5344CB8AC3E}">
        <p14:creationId xmlns:p14="http://schemas.microsoft.com/office/powerpoint/2010/main" val="238557433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Question #2</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sz="1800" dirty="0" smtClean="0"/>
          </a:p>
          <a:p>
            <a:pPr>
              <a:buNone/>
            </a:pPr>
            <a:r>
              <a:rPr lang="en-US" sz="1800" dirty="0" smtClean="0"/>
              <a:t>     100%   Basis = 300</a:t>
            </a:r>
          </a:p>
          <a:p>
            <a:pPr>
              <a:buNone/>
            </a:pPr>
            <a:r>
              <a:rPr lang="en-US" sz="1800" dirty="0"/>
              <a:t>	</a:t>
            </a:r>
            <a:r>
              <a:rPr lang="en-US" sz="1800" dirty="0" smtClean="0"/>
              <a:t>	FMV = 200		</a:t>
            </a:r>
          </a:p>
          <a:p>
            <a:pPr>
              <a:buNone/>
            </a:pPr>
            <a:r>
              <a:rPr lang="en-US" sz="1800" dirty="0" smtClean="0"/>
              <a:t>				</a:t>
            </a:r>
          </a:p>
          <a:p>
            <a:pPr>
              <a:buNone/>
            </a:pPr>
            <a:r>
              <a:rPr lang="en-US" sz="1800" dirty="0" smtClean="0"/>
              <a:t>				</a:t>
            </a:r>
          </a:p>
          <a:p>
            <a:pPr>
              <a:buNone/>
            </a:pPr>
            <a:r>
              <a:rPr lang="en-US" sz="1800" dirty="0" smtClean="0"/>
              <a:t>					</a:t>
            </a:r>
          </a:p>
          <a:p>
            <a:pPr>
              <a:buNone/>
            </a:pPr>
            <a:r>
              <a:rPr lang="en-US" sz="1800" dirty="0" smtClean="0"/>
              <a:t>      100% 	Basis = 300		</a:t>
            </a:r>
          </a:p>
          <a:p>
            <a:pPr>
              <a:buNone/>
            </a:pPr>
            <a:r>
              <a:rPr lang="en-US" sz="1800" dirty="0" smtClean="0"/>
              <a:t>		FMV = 200		</a:t>
            </a:r>
          </a:p>
          <a:p>
            <a:pPr>
              <a:buNone/>
            </a:pPr>
            <a:r>
              <a:rPr lang="en-US" sz="1800" dirty="0"/>
              <a:t>	</a:t>
            </a:r>
            <a:r>
              <a:rPr lang="en-US" sz="1800" dirty="0" smtClean="0"/>
              <a:t>								</a:t>
            </a:r>
          </a:p>
          <a:p>
            <a:pPr>
              <a:buNone/>
            </a:pPr>
            <a:r>
              <a:rPr lang="en-US" sz="1800" dirty="0"/>
              <a:t>	</a:t>
            </a:r>
            <a:r>
              <a:rPr lang="en-US" sz="1800" dirty="0" smtClean="0"/>
              <a:t>				</a:t>
            </a:r>
          </a:p>
          <a:p>
            <a:pPr>
              <a:buNone/>
            </a:pPr>
            <a:r>
              <a:rPr lang="en-US" sz="1800" dirty="0"/>
              <a:t>	</a:t>
            </a:r>
            <a:r>
              <a:rPr lang="en-US" sz="1800" dirty="0" smtClean="0"/>
              <a:t>				</a:t>
            </a:r>
            <a:endParaRPr lang="en-US" sz="1800" dirty="0"/>
          </a:p>
        </p:txBody>
      </p:sp>
      <p:sp>
        <p:nvSpPr>
          <p:cNvPr id="4" name="Oval 3"/>
          <p:cNvSpPr/>
          <p:nvPr/>
        </p:nvSpPr>
        <p:spPr>
          <a:xfrm>
            <a:off x="990600" y="884238"/>
            <a:ext cx="1066800" cy="91440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Abby</a:t>
            </a:r>
            <a:endParaRPr lang="en-US" dirty="0"/>
          </a:p>
        </p:txBody>
      </p:sp>
      <p:sp>
        <p:nvSpPr>
          <p:cNvPr id="5" name="Rectangle 4"/>
          <p:cNvSpPr/>
          <p:nvPr/>
        </p:nvSpPr>
        <p:spPr>
          <a:xfrm>
            <a:off x="914400" y="3124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Corp.</a:t>
            </a:r>
            <a:endParaRPr lang="en-US" dirty="0"/>
          </a:p>
        </p:txBody>
      </p:sp>
      <p:sp>
        <p:nvSpPr>
          <p:cNvPr id="6" name="Rectangle 5"/>
          <p:cNvSpPr/>
          <p:nvPr/>
        </p:nvSpPr>
        <p:spPr>
          <a:xfrm>
            <a:off x="914400" y="4800600"/>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 Corp.</a:t>
            </a:r>
            <a:endParaRPr lang="en-US" dirty="0"/>
          </a:p>
        </p:txBody>
      </p:sp>
      <p:cxnSp>
        <p:nvCxnSpPr>
          <p:cNvPr id="8" name="Straight Connector 7"/>
          <p:cNvCxnSpPr>
            <a:stCxn id="4" idx="4"/>
            <a:endCxn id="5" idx="0"/>
          </p:cNvCxnSpPr>
          <p:nvPr/>
        </p:nvCxnSpPr>
        <p:spPr>
          <a:xfrm flipH="1">
            <a:off x="1371600" y="1798638"/>
            <a:ext cx="152400" cy="132556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5" idx="2"/>
            <a:endCxn id="6" idx="0"/>
          </p:cNvCxnSpPr>
          <p:nvPr/>
        </p:nvCxnSpPr>
        <p:spPr>
          <a:xfrm rot="5400000">
            <a:off x="990600" y="4419600"/>
            <a:ext cx="7620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228600" y="5943600"/>
            <a:ext cx="2209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Land </a:t>
            </a:r>
          </a:p>
          <a:p>
            <a:pPr algn="ctr"/>
            <a:r>
              <a:rPr lang="en-US" sz="1600" dirty="0" smtClean="0">
                <a:solidFill>
                  <a:schemeClr val="tx1"/>
                </a:solidFill>
              </a:rPr>
              <a:t>Basis = 100, FMV = 200</a:t>
            </a:r>
            <a:endParaRPr lang="en-US" sz="1600" dirty="0">
              <a:solidFill>
                <a:schemeClr val="tx1"/>
              </a:solidFill>
            </a:endParaRPr>
          </a:p>
        </p:txBody>
      </p:sp>
      <p:cxnSp>
        <p:nvCxnSpPr>
          <p:cNvPr id="21" name="Straight Connector 20"/>
          <p:cNvCxnSpPr>
            <a:stCxn id="20" idx="0"/>
            <a:endCxn id="6" idx="2"/>
          </p:cNvCxnSpPr>
          <p:nvPr/>
        </p:nvCxnSpPr>
        <p:spPr>
          <a:xfrm rot="5400000" flipH="1" flipV="1">
            <a:off x="1238250" y="5810250"/>
            <a:ext cx="228600" cy="381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4114800" y="3810000"/>
            <a:ext cx="4419600" cy="685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Y distributes the Land to X in liquidation of Y.</a:t>
            </a:r>
            <a:endParaRPr lang="en-US" dirty="0">
              <a:solidFill>
                <a:schemeClr val="tx1"/>
              </a:solidFill>
            </a:endParaRPr>
          </a:p>
        </p:txBody>
      </p:sp>
      <p:sp>
        <p:nvSpPr>
          <p:cNvPr id="12" name="Rounded Rectangle 11"/>
          <p:cNvSpPr/>
          <p:nvPr/>
        </p:nvSpPr>
        <p:spPr>
          <a:xfrm>
            <a:off x="4038600" y="2209800"/>
            <a:ext cx="4191000" cy="1295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X purchased stock in Y at a time when Y already held land </a:t>
            </a:r>
            <a:r>
              <a:rPr lang="en-US" dirty="0" smtClean="0">
                <a:solidFill>
                  <a:schemeClr val="tx1"/>
                </a:solidFill>
                <a:sym typeface="Wingdings" pitchFamily="2" charset="2"/>
              </a:rPr>
              <a:t> therefore X’s basis in Y stock is different than Y’s basis in its assets.</a:t>
            </a:r>
            <a:endParaRPr lang="en-US" dirty="0">
              <a:solidFill>
                <a:schemeClr val="tx1"/>
              </a:solidFill>
            </a:endParaRPr>
          </a:p>
        </p:txBody>
      </p:sp>
      <p:sp>
        <p:nvSpPr>
          <p:cNvPr id="13" name="Slide Number Placeholder 12"/>
          <p:cNvSpPr>
            <a:spLocks noGrp="1"/>
          </p:cNvSpPr>
          <p:nvPr>
            <p:ph type="sldNum" sz="quarter" idx="12"/>
          </p:nvPr>
        </p:nvSpPr>
        <p:spPr/>
        <p:txBody>
          <a:bodyPr/>
          <a:lstStyle/>
          <a:p>
            <a:fld id="{25BAA4B6-4CA8-4626-8D09-544E0FE4690D}" type="slidenum">
              <a:rPr lang="en-US" sz="3200" smtClean="0"/>
              <a:pPr/>
              <a:t>54</a:t>
            </a:fld>
            <a:endParaRPr lang="en-US" sz="3200" dirty="0"/>
          </a:p>
        </p:txBody>
      </p:sp>
    </p:spTree>
    <p:extLst>
      <p:ext uri="{BB962C8B-B14F-4D97-AF65-F5344CB8AC3E}">
        <p14:creationId xmlns:p14="http://schemas.microsoft.com/office/powerpoint/2010/main" val="244839407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Question #2</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sz="1800" dirty="0" smtClean="0"/>
          </a:p>
          <a:p>
            <a:pPr>
              <a:buNone/>
            </a:pPr>
            <a:r>
              <a:rPr lang="en-US" sz="1800" dirty="0" smtClean="0"/>
              <a:t>     100%   Basis = 300</a:t>
            </a:r>
          </a:p>
          <a:p>
            <a:pPr>
              <a:buNone/>
            </a:pPr>
            <a:r>
              <a:rPr lang="en-US" sz="1800" dirty="0"/>
              <a:t>	</a:t>
            </a:r>
            <a:r>
              <a:rPr lang="en-US" sz="1800" dirty="0" smtClean="0"/>
              <a:t>	FMV = 200		</a:t>
            </a:r>
          </a:p>
          <a:p>
            <a:pPr>
              <a:buNone/>
            </a:pPr>
            <a:r>
              <a:rPr lang="en-US" sz="1800" dirty="0" smtClean="0"/>
              <a:t>				</a:t>
            </a:r>
          </a:p>
          <a:p>
            <a:pPr>
              <a:buNone/>
            </a:pPr>
            <a:r>
              <a:rPr lang="en-US" sz="1800" dirty="0" smtClean="0"/>
              <a:t>				</a:t>
            </a:r>
          </a:p>
          <a:p>
            <a:pPr>
              <a:buNone/>
            </a:pPr>
            <a:r>
              <a:rPr lang="en-US" sz="1800" dirty="0" smtClean="0"/>
              <a:t>					</a:t>
            </a:r>
          </a:p>
          <a:p>
            <a:pPr>
              <a:buNone/>
            </a:pPr>
            <a:r>
              <a:rPr lang="en-US" sz="1800" dirty="0" smtClean="0"/>
              <a:t>      100% 	Basis = 300		</a:t>
            </a:r>
          </a:p>
          <a:p>
            <a:pPr>
              <a:buNone/>
            </a:pPr>
            <a:r>
              <a:rPr lang="en-US" sz="1800" dirty="0" smtClean="0"/>
              <a:t>		FMV = 200		</a:t>
            </a:r>
          </a:p>
          <a:p>
            <a:pPr>
              <a:buNone/>
            </a:pPr>
            <a:r>
              <a:rPr lang="en-US" sz="1800" dirty="0"/>
              <a:t>	</a:t>
            </a:r>
            <a:r>
              <a:rPr lang="en-US" sz="1800" dirty="0" smtClean="0"/>
              <a:t>								</a:t>
            </a:r>
          </a:p>
          <a:p>
            <a:pPr>
              <a:buNone/>
            </a:pPr>
            <a:r>
              <a:rPr lang="en-US" sz="1800" dirty="0"/>
              <a:t>	</a:t>
            </a:r>
            <a:r>
              <a:rPr lang="en-US" sz="1800" dirty="0" smtClean="0"/>
              <a:t>				</a:t>
            </a:r>
          </a:p>
          <a:p>
            <a:pPr>
              <a:buNone/>
            </a:pPr>
            <a:r>
              <a:rPr lang="en-US" sz="1800" dirty="0"/>
              <a:t>	</a:t>
            </a:r>
            <a:r>
              <a:rPr lang="en-US" sz="1800" dirty="0" smtClean="0"/>
              <a:t>				</a:t>
            </a:r>
            <a:endParaRPr lang="en-US" sz="1800" dirty="0"/>
          </a:p>
        </p:txBody>
      </p:sp>
      <p:sp>
        <p:nvSpPr>
          <p:cNvPr id="4" name="Oval 3"/>
          <p:cNvSpPr/>
          <p:nvPr/>
        </p:nvSpPr>
        <p:spPr>
          <a:xfrm>
            <a:off x="990600" y="884238"/>
            <a:ext cx="1066800" cy="91440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Abby</a:t>
            </a:r>
            <a:endParaRPr lang="en-US" dirty="0"/>
          </a:p>
        </p:txBody>
      </p:sp>
      <p:sp>
        <p:nvSpPr>
          <p:cNvPr id="5" name="Rectangle 4"/>
          <p:cNvSpPr/>
          <p:nvPr/>
        </p:nvSpPr>
        <p:spPr>
          <a:xfrm>
            <a:off x="914400" y="3124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Corp.</a:t>
            </a:r>
            <a:endParaRPr lang="en-US" dirty="0"/>
          </a:p>
        </p:txBody>
      </p:sp>
      <p:sp>
        <p:nvSpPr>
          <p:cNvPr id="6" name="Rectangle 5"/>
          <p:cNvSpPr/>
          <p:nvPr/>
        </p:nvSpPr>
        <p:spPr>
          <a:xfrm>
            <a:off x="914400" y="4800600"/>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 Corp.</a:t>
            </a:r>
            <a:endParaRPr lang="en-US" dirty="0"/>
          </a:p>
        </p:txBody>
      </p:sp>
      <p:cxnSp>
        <p:nvCxnSpPr>
          <p:cNvPr id="8" name="Straight Connector 7"/>
          <p:cNvCxnSpPr>
            <a:stCxn id="4" idx="4"/>
            <a:endCxn id="5" idx="0"/>
          </p:cNvCxnSpPr>
          <p:nvPr/>
        </p:nvCxnSpPr>
        <p:spPr>
          <a:xfrm flipH="1">
            <a:off x="1371600" y="1798638"/>
            <a:ext cx="152400" cy="132556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5" idx="2"/>
            <a:endCxn id="6" idx="0"/>
          </p:cNvCxnSpPr>
          <p:nvPr/>
        </p:nvCxnSpPr>
        <p:spPr>
          <a:xfrm rot="5400000">
            <a:off x="990600" y="4419600"/>
            <a:ext cx="7620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1962150" y="3170238"/>
            <a:ext cx="2209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Land </a:t>
            </a:r>
          </a:p>
          <a:p>
            <a:pPr algn="ctr"/>
            <a:r>
              <a:rPr lang="en-US" sz="1600" dirty="0" smtClean="0">
                <a:solidFill>
                  <a:schemeClr val="tx1"/>
                </a:solidFill>
              </a:rPr>
              <a:t>Basis = 100, FMV = 200</a:t>
            </a:r>
            <a:endParaRPr lang="en-US" sz="1600" dirty="0">
              <a:solidFill>
                <a:schemeClr val="tx1"/>
              </a:solidFill>
            </a:endParaRPr>
          </a:p>
        </p:txBody>
      </p:sp>
      <p:sp>
        <p:nvSpPr>
          <p:cNvPr id="13" name="Slide Number Placeholder 12"/>
          <p:cNvSpPr>
            <a:spLocks noGrp="1"/>
          </p:cNvSpPr>
          <p:nvPr>
            <p:ph type="sldNum" sz="quarter" idx="12"/>
          </p:nvPr>
        </p:nvSpPr>
        <p:spPr/>
        <p:txBody>
          <a:bodyPr/>
          <a:lstStyle/>
          <a:p>
            <a:fld id="{25BAA4B6-4CA8-4626-8D09-544E0FE4690D}" type="slidenum">
              <a:rPr lang="en-US" sz="3200" smtClean="0"/>
              <a:pPr/>
              <a:t>55</a:t>
            </a:fld>
            <a:endParaRPr lang="en-US" sz="3200" dirty="0"/>
          </a:p>
        </p:txBody>
      </p:sp>
      <p:sp>
        <p:nvSpPr>
          <p:cNvPr id="14" name="Multiply 13"/>
          <p:cNvSpPr/>
          <p:nvPr/>
        </p:nvSpPr>
        <p:spPr>
          <a:xfrm>
            <a:off x="342900" y="4758532"/>
            <a:ext cx="1981200" cy="1066800"/>
          </a:xfrm>
          <a:prstGeom prst="mathMultiply">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200400" y="4238625"/>
            <a:ext cx="3390900" cy="369332"/>
          </a:xfrm>
          <a:prstGeom prst="rect">
            <a:avLst/>
          </a:prstGeom>
          <a:noFill/>
          <a:ln>
            <a:solidFill>
              <a:schemeClr val="tx1"/>
            </a:solidFill>
          </a:ln>
        </p:spPr>
        <p:txBody>
          <a:bodyPr wrap="square" rtlCol="0">
            <a:spAutoFit/>
          </a:bodyPr>
          <a:lstStyle/>
          <a:p>
            <a:r>
              <a:rPr lang="en-US" dirty="0" smtClean="0"/>
              <a:t>Tax-Free:  Substitute Basis, no g/l</a:t>
            </a:r>
            <a:endParaRPr lang="en-US" dirty="0"/>
          </a:p>
        </p:txBody>
      </p:sp>
      <p:sp>
        <p:nvSpPr>
          <p:cNvPr id="7" name="Oval 6"/>
          <p:cNvSpPr/>
          <p:nvPr/>
        </p:nvSpPr>
        <p:spPr>
          <a:xfrm>
            <a:off x="6477000" y="4953000"/>
            <a:ext cx="1524000" cy="1173163"/>
          </a:xfrm>
          <a:prstGeom prst="ellipse">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 Loss!</a:t>
            </a:r>
            <a:endParaRPr lang="en-US" dirty="0"/>
          </a:p>
        </p:txBody>
      </p:sp>
    </p:spTree>
    <p:extLst>
      <p:ext uri="{BB962C8B-B14F-4D97-AF65-F5344CB8AC3E}">
        <p14:creationId xmlns:p14="http://schemas.microsoft.com/office/powerpoint/2010/main" val="43896360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Tax Consequences?</a:t>
            </a:r>
            <a:endParaRPr lang="en-US" dirty="0"/>
          </a:p>
        </p:txBody>
      </p:sp>
      <p:sp>
        <p:nvSpPr>
          <p:cNvPr id="3" name="Content Placeholder 2"/>
          <p:cNvSpPr>
            <a:spLocks noGrp="1"/>
          </p:cNvSpPr>
          <p:nvPr>
            <p:ph idx="1"/>
          </p:nvPr>
        </p:nvSpPr>
        <p:spPr>
          <a:xfrm>
            <a:off x="457200" y="990600"/>
            <a:ext cx="8229600" cy="5135563"/>
          </a:xfrm>
        </p:spPr>
        <p:txBody>
          <a:bodyPr>
            <a:normAutofit fontScale="77500" lnSpcReduction="20000"/>
          </a:bodyPr>
          <a:lstStyle/>
          <a:p>
            <a:r>
              <a:rPr lang="en-US" dirty="0" smtClean="0"/>
              <a:t>How much tax gain or loss, if any, does</a:t>
            </a:r>
            <a:r>
              <a:rPr lang="en-US" dirty="0"/>
              <a:t> </a:t>
            </a:r>
            <a:r>
              <a:rPr lang="en-US" dirty="0" smtClean="0"/>
              <a:t>Y recognize?</a:t>
            </a:r>
          </a:p>
          <a:p>
            <a:pPr lvl="1"/>
            <a:r>
              <a:rPr lang="en-US" dirty="0" smtClean="0"/>
              <a:t>None per Section 337(a), since X is a corporation that owns at least 80% of Y.</a:t>
            </a:r>
          </a:p>
          <a:p>
            <a:endParaRPr lang="en-US" dirty="0" smtClean="0"/>
          </a:p>
          <a:p>
            <a:r>
              <a:rPr lang="en-US" dirty="0" smtClean="0"/>
              <a:t>How much tax gain or loss, if any, does X </a:t>
            </a:r>
          </a:p>
          <a:p>
            <a:pPr>
              <a:buNone/>
            </a:pPr>
            <a:r>
              <a:rPr lang="en-US" dirty="0" smtClean="0"/>
              <a:t>	recognize?</a:t>
            </a:r>
          </a:p>
          <a:p>
            <a:pPr lvl="1"/>
            <a:r>
              <a:rPr lang="en-US" dirty="0" smtClean="0"/>
              <a:t>None per Section 332(a).</a:t>
            </a:r>
          </a:p>
          <a:p>
            <a:r>
              <a:rPr lang="en-US" dirty="0" smtClean="0"/>
              <a:t>What is X’s basis in the Land?</a:t>
            </a:r>
          </a:p>
          <a:p>
            <a:pPr lvl="1"/>
            <a:r>
              <a:rPr lang="en-US" dirty="0" smtClean="0"/>
              <a:t>$100 per Section 334(b)</a:t>
            </a:r>
          </a:p>
          <a:p>
            <a:endParaRPr lang="en-US" dirty="0" smtClean="0"/>
          </a:p>
          <a:p>
            <a:r>
              <a:rPr lang="en-US" dirty="0" smtClean="0"/>
              <a:t>Note: the $100 built-in loss that X had in Y stock was not used and is </a:t>
            </a:r>
            <a:r>
              <a:rPr lang="en-US" dirty="0" smtClean="0">
                <a:solidFill>
                  <a:srgbClr val="FF0000"/>
                </a:solidFill>
              </a:rPr>
              <a:t>gone forever </a:t>
            </a:r>
            <a:r>
              <a:rPr lang="en-US" dirty="0" smtClean="0"/>
              <a:t>since X no longer owns Y stock and basis in land was determined by reference to Y’s basis in the land rather than by reference to X’s basis in Y stock.</a:t>
            </a:r>
          </a:p>
          <a:p>
            <a:endParaRPr lang="en-US" dirty="0"/>
          </a:p>
        </p:txBody>
      </p:sp>
      <p:sp>
        <p:nvSpPr>
          <p:cNvPr id="4" name="Slide Number Placeholder 3"/>
          <p:cNvSpPr>
            <a:spLocks noGrp="1"/>
          </p:cNvSpPr>
          <p:nvPr>
            <p:ph type="sldNum" sz="quarter" idx="12"/>
          </p:nvPr>
        </p:nvSpPr>
        <p:spPr/>
        <p:txBody>
          <a:bodyPr/>
          <a:lstStyle/>
          <a:p>
            <a:fld id="{25BAA4B6-4CA8-4626-8D09-544E0FE4690D}" type="slidenum">
              <a:rPr lang="en-US" sz="3200" smtClean="0"/>
              <a:pPr/>
              <a:t>56</a:t>
            </a:fld>
            <a:endParaRPr lang="en-US" sz="3200" dirty="0"/>
          </a:p>
        </p:txBody>
      </p:sp>
    </p:spTree>
    <p:extLst>
      <p:ext uri="{BB962C8B-B14F-4D97-AF65-F5344CB8AC3E}">
        <p14:creationId xmlns:p14="http://schemas.microsoft.com/office/powerpoint/2010/main" val="1268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blinds(horizontal)">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blinds(horizontal)">
                                      <p:cBhvr>
                                        <p:cTn id="2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Question #2</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sz="1800" dirty="0" smtClean="0"/>
          </a:p>
          <a:p>
            <a:pPr>
              <a:buNone/>
            </a:pPr>
            <a:r>
              <a:rPr lang="en-US" sz="1800" dirty="0" smtClean="0"/>
              <a:t>     100%   Basis = 300</a:t>
            </a:r>
          </a:p>
          <a:p>
            <a:pPr>
              <a:buNone/>
            </a:pPr>
            <a:r>
              <a:rPr lang="en-US" sz="1800" dirty="0"/>
              <a:t>	</a:t>
            </a:r>
            <a:r>
              <a:rPr lang="en-US" sz="1800" dirty="0" smtClean="0"/>
              <a:t>	FMV = 200		</a:t>
            </a:r>
          </a:p>
          <a:p>
            <a:pPr>
              <a:buNone/>
            </a:pPr>
            <a:r>
              <a:rPr lang="en-US" sz="1800" dirty="0" smtClean="0"/>
              <a:t>				</a:t>
            </a:r>
          </a:p>
          <a:p>
            <a:pPr>
              <a:buNone/>
            </a:pPr>
            <a:r>
              <a:rPr lang="en-US" sz="1800" dirty="0" smtClean="0"/>
              <a:t>				</a:t>
            </a:r>
          </a:p>
          <a:p>
            <a:pPr>
              <a:buNone/>
            </a:pPr>
            <a:r>
              <a:rPr lang="en-US" sz="1800" dirty="0" smtClean="0"/>
              <a:t>					</a:t>
            </a:r>
          </a:p>
          <a:p>
            <a:pPr>
              <a:buNone/>
            </a:pPr>
            <a:r>
              <a:rPr lang="en-US" sz="1800" dirty="0" smtClean="0"/>
              <a:t>		</a:t>
            </a:r>
          </a:p>
          <a:p>
            <a:pPr>
              <a:buNone/>
            </a:pPr>
            <a:r>
              <a:rPr lang="en-US" sz="1800" dirty="0"/>
              <a:t>	</a:t>
            </a:r>
            <a:r>
              <a:rPr lang="en-US" sz="1800" dirty="0" smtClean="0"/>
              <a:t>								</a:t>
            </a:r>
          </a:p>
          <a:p>
            <a:pPr>
              <a:buNone/>
            </a:pPr>
            <a:r>
              <a:rPr lang="en-US" sz="1800" dirty="0"/>
              <a:t>	</a:t>
            </a:r>
            <a:r>
              <a:rPr lang="en-US" sz="1800" dirty="0" smtClean="0"/>
              <a:t>				</a:t>
            </a:r>
          </a:p>
          <a:p>
            <a:pPr>
              <a:buNone/>
            </a:pPr>
            <a:r>
              <a:rPr lang="en-US" sz="1800" dirty="0"/>
              <a:t>	</a:t>
            </a:r>
            <a:r>
              <a:rPr lang="en-US" sz="1800" dirty="0" smtClean="0"/>
              <a:t>				</a:t>
            </a:r>
            <a:endParaRPr lang="en-US" sz="1800" dirty="0"/>
          </a:p>
        </p:txBody>
      </p:sp>
      <p:sp>
        <p:nvSpPr>
          <p:cNvPr id="4" name="Oval 3"/>
          <p:cNvSpPr/>
          <p:nvPr/>
        </p:nvSpPr>
        <p:spPr>
          <a:xfrm>
            <a:off x="990600" y="884238"/>
            <a:ext cx="1066800" cy="91440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Abby</a:t>
            </a:r>
            <a:endParaRPr lang="en-US" dirty="0"/>
          </a:p>
        </p:txBody>
      </p:sp>
      <p:sp>
        <p:nvSpPr>
          <p:cNvPr id="5" name="Rectangle 4"/>
          <p:cNvSpPr/>
          <p:nvPr/>
        </p:nvSpPr>
        <p:spPr>
          <a:xfrm>
            <a:off x="914400" y="3124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Corp.</a:t>
            </a:r>
            <a:endParaRPr lang="en-US" dirty="0"/>
          </a:p>
        </p:txBody>
      </p:sp>
      <p:sp>
        <p:nvSpPr>
          <p:cNvPr id="6" name="Rectangle 5"/>
          <p:cNvSpPr/>
          <p:nvPr/>
        </p:nvSpPr>
        <p:spPr>
          <a:xfrm>
            <a:off x="914400" y="4800600"/>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 Corp.</a:t>
            </a:r>
            <a:endParaRPr lang="en-US" dirty="0"/>
          </a:p>
        </p:txBody>
      </p:sp>
      <p:cxnSp>
        <p:nvCxnSpPr>
          <p:cNvPr id="8" name="Straight Connector 7"/>
          <p:cNvCxnSpPr>
            <a:stCxn id="4" idx="4"/>
            <a:endCxn id="5" idx="0"/>
          </p:cNvCxnSpPr>
          <p:nvPr/>
        </p:nvCxnSpPr>
        <p:spPr>
          <a:xfrm flipH="1">
            <a:off x="1371600" y="1798638"/>
            <a:ext cx="152400" cy="132556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5" idx="2"/>
            <a:endCxn id="6" idx="0"/>
          </p:cNvCxnSpPr>
          <p:nvPr/>
        </p:nvCxnSpPr>
        <p:spPr>
          <a:xfrm rot="5400000">
            <a:off x="990600" y="4419600"/>
            <a:ext cx="7620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2590800" y="960438"/>
            <a:ext cx="2209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Land </a:t>
            </a:r>
          </a:p>
          <a:p>
            <a:pPr algn="ctr"/>
            <a:r>
              <a:rPr lang="en-US" sz="1600" dirty="0" smtClean="0">
                <a:solidFill>
                  <a:schemeClr val="tx1"/>
                </a:solidFill>
              </a:rPr>
              <a:t>Basis = 100, FMV = 200</a:t>
            </a:r>
            <a:endParaRPr lang="en-US" sz="1600" dirty="0">
              <a:solidFill>
                <a:schemeClr val="tx1"/>
              </a:solidFill>
            </a:endParaRPr>
          </a:p>
        </p:txBody>
      </p:sp>
      <p:sp>
        <p:nvSpPr>
          <p:cNvPr id="13" name="Slide Number Placeholder 12"/>
          <p:cNvSpPr>
            <a:spLocks noGrp="1"/>
          </p:cNvSpPr>
          <p:nvPr>
            <p:ph type="sldNum" sz="quarter" idx="12"/>
          </p:nvPr>
        </p:nvSpPr>
        <p:spPr/>
        <p:txBody>
          <a:bodyPr/>
          <a:lstStyle/>
          <a:p>
            <a:fld id="{25BAA4B6-4CA8-4626-8D09-544E0FE4690D}" type="slidenum">
              <a:rPr lang="en-US" sz="3200" smtClean="0"/>
              <a:pPr/>
              <a:t>57</a:t>
            </a:fld>
            <a:endParaRPr lang="en-US" sz="3200" dirty="0"/>
          </a:p>
        </p:txBody>
      </p:sp>
      <p:sp>
        <p:nvSpPr>
          <p:cNvPr id="14" name="Multiply 13"/>
          <p:cNvSpPr/>
          <p:nvPr/>
        </p:nvSpPr>
        <p:spPr>
          <a:xfrm>
            <a:off x="342900" y="4758532"/>
            <a:ext cx="1981200" cy="1066800"/>
          </a:xfrm>
          <a:prstGeom prst="mathMultiply">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048000" y="2484438"/>
            <a:ext cx="3657600" cy="923330"/>
          </a:xfrm>
          <a:prstGeom prst="rect">
            <a:avLst/>
          </a:prstGeom>
          <a:noFill/>
          <a:ln>
            <a:solidFill>
              <a:schemeClr val="tx1"/>
            </a:solidFill>
          </a:ln>
        </p:spPr>
        <p:txBody>
          <a:bodyPr wrap="square" rtlCol="0">
            <a:spAutoFit/>
          </a:bodyPr>
          <a:lstStyle/>
          <a:p>
            <a:r>
              <a:rPr lang="en-US" dirty="0" smtClean="0"/>
              <a:t>Taxable Liquidation</a:t>
            </a:r>
          </a:p>
          <a:p>
            <a:r>
              <a:rPr lang="en-US" dirty="0" smtClean="0"/>
              <a:t>X Corp -- $</a:t>
            </a:r>
            <a:r>
              <a:rPr lang="en-US" dirty="0" smtClean="0">
                <a:solidFill>
                  <a:srgbClr val="FF0000"/>
                </a:solidFill>
              </a:rPr>
              <a:t>100 gain</a:t>
            </a:r>
          </a:p>
          <a:p>
            <a:r>
              <a:rPr lang="en-US" dirty="0" smtClean="0"/>
              <a:t>Abby -- $</a:t>
            </a:r>
            <a:r>
              <a:rPr lang="en-US" dirty="0" smtClean="0">
                <a:solidFill>
                  <a:srgbClr val="FF0000"/>
                </a:solidFill>
              </a:rPr>
              <a:t>100 loss</a:t>
            </a:r>
            <a:r>
              <a:rPr lang="en-US" dirty="0" smtClean="0"/>
              <a:t>; cost basis in Land</a:t>
            </a:r>
            <a:endParaRPr lang="en-US" dirty="0"/>
          </a:p>
        </p:txBody>
      </p:sp>
      <p:sp>
        <p:nvSpPr>
          <p:cNvPr id="16" name="Multiply 15"/>
          <p:cNvSpPr/>
          <p:nvPr/>
        </p:nvSpPr>
        <p:spPr>
          <a:xfrm>
            <a:off x="342900" y="3055938"/>
            <a:ext cx="1981200" cy="1066800"/>
          </a:xfrm>
          <a:prstGeom prst="mathMultiply">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534880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Question #3</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sz="1800" dirty="0" smtClean="0"/>
          </a:p>
          <a:p>
            <a:pPr>
              <a:buNone/>
            </a:pPr>
            <a:r>
              <a:rPr lang="en-US" sz="1800" dirty="0" smtClean="0"/>
              <a:t>		</a:t>
            </a:r>
          </a:p>
          <a:p>
            <a:pPr>
              <a:buNone/>
            </a:pPr>
            <a:r>
              <a:rPr lang="en-US" sz="1800" dirty="0"/>
              <a:t> </a:t>
            </a:r>
            <a:r>
              <a:rPr lang="en-US" sz="1800" dirty="0" smtClean="0"/>
              <a:t>          </a:t>
            </a:r>
          </a:p>
          <a:p>
            <a:pPr>
              <a:buNone/>
            </a:pPr>
            <a:r>
              <a:rPr lang="en-US" sz="1800" dirty="0"/>
              <a:t> </a:t>
            </a:r>
            <a:r>
              <a:rPr lang="en-US" sz="1800" dirty="0" smtClean="0"/>
              <a:t>    90%  		       10%	  	</a:t>
            </a:r>
          </a:p>
          <a:p>
            <a:pPr>
              <a:buNone/>
            </a:pPr>
            <a:r>
              <a:rPr lang="en-US" sz="1800" dirty="0"/>
              <a:t> </a:t>
            </a:r>
            <a:r>
              <a:rPr lang="en-US" sz="1800" dirty="0" smtClean="0"/>
              <a:t>  (basis =	   	  (basis =	</a:t>
            </a:r>
          </a:p>
          <a:p>
            <a:pPr>
              <a:buNone/>
            </a:pPr>
            <a:r>
              <a:rPr lang="en-US" sz="1800" dirty="0" smtClean="0"/>
              <a:t>      	630)		      70)		</a:t>
            </a:r>
          </a:p>
          <a:p>
            <a:pPr>
              <a:buNone/>
            </a:pPr>
            <a:r>
              <a:rPr lang="en-US" sz="1800" dirty="0" smtClean="0"/>
              <a:t>		</a:t>
            </a:r>
          </a:p>
          <a:p>
            <a:pPr>
              <a:buNone/>
            </a:pPr>
            <a:r>
              <a:rPr lang="en-US" sz="1800" dirty="0"/>
              <a:t>	</a:t>
            </a:r>
            <a:r>
              <a:rPr lang="en-US" sz="1800" dirty="0" smtClean="0"/>
              <a:t>								</a:t>
            </a:r>
          </a:p>
          <a:p>
            <a:pPr>
              <a:buNone/>
            </a:pPr>
            <a:r>
              <a:rPr lang="en-US" sz="1800" dirty="0"/>
              <a:t>	</a:t>
            </a:r>
            <a:r>
              <a:rPr lang="en-US" sz="1800" dirty="0" smtClean="0"/>
              <a:t>				</a:t>
            </a:r>
          </a:p>
          <a:p>
            <a:pPr>
              <a:buNone/>
            </a:pPr>
            <a:r>
              <a:rPr lang="en-US" sz="1800" dirty="0"/>
              <a:t>	</a:t>
            </a:r>
            <a:r>
              <a:rPr lang="en-US" sz="1800" dirty="0" smtClean="0"/>
              <a:t>				</a:t>
            </a:r>
            <a:endParaRPr lang="en-US" sz="1800" dirty="0"/>
          </a:p>
        </p:txBody>
      </p:sp>
      <p:sp>
        <p:nvSpPr>
          <p:cNvPr id="5" name="Rectangle 4"/>
          <p:cNvSpPr/>
          <p:nvPr/>
        </p:nvSpPr>
        <p:spPr>
          <a:xfrm>
            <a:off x="457200" y="20574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Inc.</a:t>
            </a:r>
            <a:endParaRPr lang="en-US" dirty="0"/>
          </a:p>
        </p:txBody>
      </p:sp>
      <p:sp>
        <p:nvSpPr>
          <p:cNvPr id="6" name="Rectangle 5"/>
          <p:cNvSpPr/>
          <p:nvPr/>
        </p:nvSpPr>
        <p:spPr>
          <a:xfrm>
            <a:off x="1524000" y="3962400"/>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cxnSp>
        <p:nvCxnSpPr>
          <p:cNvPr id="11" name="Straight Connector 10"/>
          <p:cNvCxnSpPr>
            <a:stCxn id="5" idx="2"/>
            <a:endCxn id="6" idx="0"/>
          </p:cNvCxnSpPr>
          <p:nvPr/>
        </p:nvCxnSpPr>
        <p:spPr>
          <a:xfrm rot="16200000" flipH="1">
            <a:off x="952500" y="2933700"/>
            <a:ext cx="990600" cy="10668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152400" y="5334000"/>
            <a:ext cx="1828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Land </a:t>
            </a:r>
          </a:p>
          <a:p>
            <a:pPr algn="ctr"/>
            <a:r>
              <a:rPr lang="en-US" sz="1600" dirty="0" smtClean="0">
                <a:solidFill>
                  <a:schemeClr val="tx1"/>
                </a:solidFill>
              </a:rPr>
              <a:t>Basis = 400, FMV = 900</a:t>
            </a:r>
            <a:endParaRPr lang="en-US" sz="1600" dirty="0">
              <a:solidFill>
                <a:schemeClr val="tx1"/>
              </a:solidFill>
            </a:endParaRPr>
          </a:p>
        </p:txBody>
      </p:sp>
      <p:cxnSp>
        <p:nvCxnSpPr>
          <p:cNvPr id="21" name="Straight Connector 20"/>
          <p:cNvCxnSpPr>
            <a:stCxn id="20" idx="0"/>
            <a:endCxn id="6" idx="2"/>
          </p:cNvCxnSpPr>
          <p:nvPr/>
        </p:nvCxnSpPr>
        <p:spPr>
          <a:xfrm rot="5400000" flipH="1" flipV="1">
            <a:off x="1295400" y="4648200"/>
            <a:ext cx="457200" cy="9144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4343400" y="1295400"/>
            <a:ext cx="4191000" cy="1981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In complete liquidation, Y distributes:</a:t>
            </a:r>
          </a:p>
          <a:p>
            <a:pPr marL="342900" indent="-342900">
              <a:buAutoNum type="arabicParenBoth"/>
            </a:pPr>
            <a:r>
              <a:rPr lang="en-US" dirty="0" smtClean="0">
                <a:solidFill>
                  <a:schemeClr val="tx1"/>
                </a:solidFill>
              </a:rPr>
              <a:t>90% of the Land and 90% of the Equipment to X and</a:t>
            </a:r>
          </a:p>
          <a:p>
            <a:pPr marL="342900" indent="-342900">
              <a:buAutoNum type="arabicParenBoth"/>
            </a:pPr>
            <a:r>
              <a:rPr lang="en-US" dirty="0" smtClean="0">
                <a:solidFill>
                  <a:schemeClr val="tx1"/>
                </a:solidFill>
              </a:rPr>
              <a:t>10% of the Land and 10% of the Equipment to Z.</a:t>
            </a:r>
            <a:endParaRPr lang="en-US" dirty="0">
              <a:solidFill>
                <a:schemeClr val="tx1"/>
              </a:solidFill>
            </a:endParaRPr>
          </a:p>
        </p:txBody>
      </p:sp>
      <p:sp>
        <p:nvSpPr>
          <p:cNvPr id="24" name="Slide Number Placeholder 23"/>
          <p:cNvSpPr>
            <a:spLocks noGrp="1"/>
          </p:cNvSpPr>
          <p:nvPr>
            <p:ph type="sldNum" sz="quarter" idx="12"/>
          </p:nvPr>
        </p:nvSpPr>
        <p:spPr/>
        <p:txBody>
          <a:bodyPr/>
          <a:lstStyle/>
          <a:p>
            <a:fld id="{25BAA4B6-4CA8-4626-8D09-544E0FE4690D}" type="slidenum">
              <a:rPr lang="en-US" sz="3200" smtClean="0"/>
              <a:pPr/>
              <a:t>58</a:t>
            </a:fld>
            <a:endParaRPr lang="en-US" sz="3200" dirty="0"/>
          </a:p>
        </p:txBody>
      </p:sp>
      <p:sp>
        <p:nvSpPr>
          <p:cNvPr id="14" name="Oval 13"/>
          <p:cNvSpPr/>
          <p:nvPr/>
        </p:nvSpPr>
        <p:spPr>
          <a:xfrm>
            <a:off x="2028825" y="1989138"/>
            <a:ext cx="1828800" cy="91440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Zeke</a:t>
            </a:r>
          </a:p>
        </p:txBody>
      </p:sp>
      <p:cxnSp>
        <p:nvCxnSpPr>
          <p:cNvPr id="15" name="Straight Connector 14"/>
          <p:cNvCxnSpPr>
            <a:stCxn id="14" idx="4"/>
            <a:endCxn id="6" idx="0"/>
          </p:cNvCxnSpPr>
          <p:nvPr/>
        </p:nvCxnSpPr>
        <p:spPr>
          <a:xfrm flipH="1">
            <a:off x="1981200" y="2903538"/>
            <a:ext cx="962025" cy="105886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2133600" y="5334000"/>
            <a:ext cx="1828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Equipment </a:t>
            </a:r>
          </a:p>
          <a:p>
            <a:pPr algn="ctr"/>
            <a:r>
              <a:rPr lang="en-US" sz="1600" dirty="0" smtClean="0">
                <a:solidFill>
                  <a:schemeClr val="tx1"/>
                </a:solidFill>
              </a:rPr>
              <a:t>Basis = 300, FMV = 100</a:t>
            </a:r>
            <a:endParaRPr lang="en-US" sz="1600" dirty="0">
              <a:solidFill>
                <a:schemeClr val="tx1"/>
              </a:solidFill>
            </a:endParaRPr>
          </a:p>
        </p:txBody>
      </p:sp>
      <p:cxnSp>
        <p:nvCxnSpPr>
          <p:cNvPr id="26" name="Straight Connector 25"/>
          <p:cNvCxnSpPr>
            <a:stCxn id="25" idx="0"/>
            <a:endCxn id="6" idx="2"/>
          </p:cNvCxnSpPr>
          <p:nvPr/>
        </p:nvCxnSpPr>
        <p:spPr>
          <a:xfrm rot="16200000" flipV="1">
            <a:off x="2286000" y="4572000"/>
            <a:ext cx="457200" cy="106680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2"/>
          <a:stretch>
            <a:fillRect/>
          </a:stretch>
        </p:blipFill>
        <p:spPr>
          <a:xfrm>
            <a:off x="2362200" y="183356"/>
            <a:ext cx="1009650" cy="1733550"/>
          </a:xfrm>
          <a:prstGeom prst="rect">
            <a:avLst/>
          </a:prstGeom>
        </p:spPr>
      </p:pic>
    </p:spTree>
    <p:extLst>
      <p:ext uri="{BB962C8B-B14F-4D97-AF65-F5344CB8AC3E}">
        <p14:creationId xmlns:p14="http://schemas.microsoft.com/office/powerpoint/2010/main" val="322206005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sz="1800" dirty="0" smtClean="0"/>
          </a:p>
          <a:p>
            <a:pPr>
              <a:buNone/>
            </a:pPr>
            <a:r>
              <a:rPr lang="en-US" sz="1800" dirty="0" smtClean="0"/>
              <a:t>		</a:t>
            </a:r>
          </a:p>
          <a:p>
            <a:pPr>
              <a:buNone/>
            </a:pPr>
            <a:r>
              <a:rPr lang="en-US" sz="1800" dirty="0"/>
              <a:t> </a:t>
            </a:r>
            <a:r>
              <a:rPr lang="en-US" sz="1800" dirty="0" smtClean="0"/>
              <a:t>          </a:t>
            </a:r>
          </a:p>
          <a:p>
            <a:pPr>
              <a:buNone/>
            </a:pPr>
            <a:r>
              <a:rPr lang="en-US" sz="1800" dirty="0" smtClean="0"/>
              <a:t>		</a:t>
            </a:r>
          </a:p>
          <a:p>
            <a:pPr>
              <a:buNone/>
            </a:pPr>
            <a:r>
              <a:rPr lang="en-US" sz="1800" dirty="0" smtClean="0"/>
              <a:t>		</a:t>
            </a:r>
          </a:p>
          <a:p>
            <a:pPr>
              <a:buNone/>
            </a:pPr>
            <a:r>
              <a:rPr lang="en-US" sz="1800" dirty="0"/>
              <a:t>	</a:t>
            </a:r>
            <a:r>
              <a:rPr lang="en-US" sz="1800" dirty="0" smtClean="0"/>
              <a:t>								</a:t>
            </a:r>
          </a:p>
          <a:p>
            <a:pPr>
              <a:buNone/>
            </a:pPr>
            <a:r>
              <a:rPr lang="en-US" sz="1800" dirty="0"/>
              <a:t>	</a:t>
            </a:r>
            <a:r>
              <a:rPr lang="en-US" sz="1800" dirty="0" smtClean="0"/>
              <a:t>				</a:t>
            </a:r>
          </a:p>
          <a:p>
            <a:pPr>
              <a:buNone/>
            </a:pPr>
            <a:r>
              <a:rPr lang="en-US" sz="1800" dirty="0"/>
              <a:t>	</a:t>
            </a:r>
            <a:r>
              <a:rPr lang="en-US" sz="1800" dirty="0" smtClean="0"/>
              <a:t>				</a:t>
            </a:r>
            <a:endParaRPr lang="en-US" sz="1800" dirty="0"/>
          </a:p>
        </p:txBody>
      </p:sp>
      <p:sp>
        <p:nvSpPr>
          <p:cNvPr id="5" name="Rectangle 4"/>
          <p:cNvSpPr/>
          <p:nvPr/>
        </p:nvSpPr>
        <p:spPr>
          <a:xfrm>
            <a:off x="1066801" y="163652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Inc.</a:t>
            </a:r>
            <a:endParaRPr lang="en-US" dirty="0"/>
          </a:p>
        </p:txBody>
      </p:sp>
      <p:sp>
        <p:nvSpPr>
          <p:cNvPr id="6" name="Rectangle 5"/>
          <p:cNvSpPr/>
          <p:nvPr/>
        </p:nvSpPr>
        <p:spPr>
          <a:xfrm>
            <a:off x="3276600" y="3921095"/>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cxnSp>
        <p:nvCxnSpPr>
          <p:cNvPr id="11" name="Straight Connector 10"/>
          <p:cNvCxnSpPr>
            <a:stCxn id="5" idx="2"/>
            <a:endCxn id="6" idx="0"/>
          </p:cNvCxnSpPr>
          <p:nvPr/>
        </p:nvCxnSpPr>
        <p:spPr>
          <a:xfrm>
            <a:off x="1524001" y="2550920"/>
            <a:ext cx="2209799" cy="137017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111095" y="3116127"/>
            <a:ext cx="1828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90% of Land </a:t>
            </a:r>
          </a:p>
          <a:p>
            <a:pPr algn="ctr"/>
            <a:r>
              <a:rPr lang="en-US" sz="1600" dirty="0" smtClean="0">
                <a:solidFill>
                  <a:schemeClr val="tx1"/>
                </a:solidFill>
              </a:rPr>
              <a:t>Basis = 360</a:t>
            </a:r>
          </a:p>
          <a:p>
            <a:pPr algn="ctr"/>
            <a:r>
              <a:rPr lang="en-US" sz="1600" dirty="0" smtClean="0">
                <a:solidFill>
                  <a:schemeClr val="tx1"/>
                </a:solidFill>
              </a:rPr>
              <a:t>FMV = 810</a:t>
            </a:r>
            <a:endParaRPr lang="en-US" sz="1600" dirty="0">
              <a:solidFill>
                <a:schemeClr val="tx1"/>
              </a:solidFill>
            </a:endParaRPr>
          </a:p>
        </p:txBody>
      </p:sp>
      <p:cxnSp>
        <p:nvCxnSpPr>
          <p:cNvPr id="21" name="Straight Connector 20"/>
          <p:cNvCxnSpPr>
            <a:stCxn id="20" idx="5"/>
            <a:endCxn id="6" idx="2"/>
          </p:cNvCxnSpPr>
          <p:nvPr/>
        </p:nvCxnSpPr>
        <p:spPr>
          <a:xfrm>
            <a:off x="1672073" y="3831575"/>
            <a:ext cx="2061727" cy="100392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4" name="Slide Number Placeholder 23"/>
          <p:cNvSpPr>
            <a:spLocks noGrp="1"/>
          </p:cNvSpPr>
          <p:nvPr>
            <p:ph type="sldNum" sz="quarter" idx="12"/>
          </p:nvPr>
        </p:nvSpPr>
        <p:spPr/>
        <p:txBody>
          <a:bodyPr/>
          <a:lstStyle/>
          <a:p>
            <a:fld id="{25BAA4B6-4CA8-4626-8D09-544E0FE4690D}" type="slidenum">
              <a:rPr lang="en-US" sz="3200" smtClean="0"/>
              <a:pPr/>
              <a:t>59</a:t>
            </a:fld>
            <a:endParaRPr lang="en-US" sz="3200" dirty="0"/>
          </a:p>
        </p:txBody>
      </p:sp>
      <p:sp>
        <p:nvSpPr>
          <p:cNvPr id="14" name="Oval 13"/>
          <p:cNvSpPr/>
          <p:nvPr/>
        </p:nvSpPr>
        <p:spPr>
          <a:xfrm>
            <a:off x="5251450" y="2128615"/>
            <a:ext cx="1828800" cy="91440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a:t>
            </a:r>
          </a:p>
          <a:p>
            <a:pPr algn="ctr"/>
            <a:r>
              <a:rPr lang="en-US" dirty="0" smtClean="0"/>
              <a:t>(individual)</a:t>
            </a:r>
            <a:endParaRPr lang="en-US" dirty="0"/>
          </a:p>
        </p:txBody>
      </p:sp>
      <p:cxnSp>
        <p:nvCxnSpPr>
          <p:cNvPr id="15" name="Straight Connector 14"/>
          <p:cNvCxnSpPr>
            <a:stCxn id="14" idx="4"/>
            <a:endCxn id="6" idx="0"/>
          </p:cNvCxnSpPr>
          <p:nvPr/>
        </p:nvCxnSpPr>
        <p:spPr>
          <a:xfrm flipH="1">
            <a:off x="3733800" y="3043015"/>
            <a:ext cx="2432050" cy="87808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172340" y="4333535"/>
            <a:ext cx="2189859"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90% of Equip. </a:t>
            </a:r>
          </a:p>
          <a:p>
            <a:pPr algn="ctr"/>
            <a:r>
              <a:rPr lang="en-US" sz="1600" dirty="0" smtClean="0">
                <a:solidFill>
                  <a:schemeClr val="tx1"/>
                </a:solidFill>
              </a:rPr>
              <a:t>Basis = 270, FMV = 90</a:t>
            </a:r>
            <a:endParaRPr lang="en-US" sz="1600" dirty="0">
              <a:solidFill>
                <a:schemeClr val="tx1"/>
              </a:solidFill>
            </a:endParaRPr>
          </a:p>
        </p:txBody>
      </p:sp>
      <p:cxnSp>
        <p:nvCxnSpPr>
          <p:cNvPr id="26" name="Straight Connector 25"/>
          <p:cNvCxnSpPr>
            <a:stCxn id="25" idx="0"/>
            <a:endCxn id="6" idx="2"/>
          </p:cNvCxnSpPr>
          <p:nvPr/>
        </p:nvCxnSpPr>
        <p:spPr>
          <a:xfrm>
            <a:off x="1267270" y="4333535"/>
            <a:ext cx="2466530" cy="50196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867024"/>
            <a:ext cx="2736850" cy="112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Oval 26"/>
          <p:cNvSpPr/>
          <p:nvPr/>
        </p:nvSpPr>
        <p:spPr>
          <a:xfrm>
            <a:off x="5562600" y="3276600"/>
            <a:ext cx="1828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10% of Land </a:t>
            </a:r>
          </a:p>
          <a:p>
            <a:pPr algn="ctr"/>
            <a:r>
              <a:rPr lang="en-US" sz="1600" dirty="0" smtClean="0">
                <a:solidFill>
                  <a:schemeClr val="tx1"/>
                </a:solidFill>
              </a:rPr>
              <a:t>Basis = 40, FMV = 90</a:t>
            </a:r>
            <a:endParaRPr lang="en-US" sz="1600" dirty="0">
              <a:solidFill>
                <a:schemeClr val="tx1"/>
              </a:solidFill>
            </a:endParaRPr>
          </a:p>
        </p:txBody>
      </p:sp>
      <p:cxnSp>
        <p:nvCxnSpPr>
          <p:cNvPr id="29" name="Straight Arrow Connector 28"/>
          <p:cNvCxnSpPr>
            <a:stCxn id="6" idx="2"/>
          </p:cNvCxnSpPr>
          <p:nvPr/>
        </p:nvCxnSpPr>
        <p:spPr>
          <a:xfrm flipV="1">
            <a:off x="3733800" y="3754453"/>
            <a:ext cx="1905000" cy="108104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5070920" y="4579938"/>
            <a:ext cx="2189859"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10% of Equip. </a:t>
            </a:r>
          </a:p>
          <a:p>
            <a:pPr algn="ctr"/>
            <a:r>
              <a:rPr lang="en-US" sz="1600" dirty="0" smtClean="0">
                <a:solidFill>
                  <a:schemeClr val="tx1"/>
                </a:solidFill>
              </a:rPr>
              <a:t>Basis = 30</a:t>
            </a:r>
            <a:endParaRPr lang="en-US" sz="1600" dirty="0">
              <a:solidFill>
                <a:schemeClr val="tx1"/>
              </a:solidFill>
            </a:endParaRPr>
          </a:p>
          <a:p>
            <a:pPr algn="ctr"/>
            <a:r>
              <a:rPr lang="en-US" sz="1600" dirty="0" smtClean="0">
                <a:solidFill>
                  <a:schemeClr val="tx1"/>
                </a:solidFill>
              </a:rPr>
              <a:t>FMV = 10</a:t>
            </a:r>
            <a:endParaRPr lang="en-US" sz="1600" dirty="0">
              <a:solidFill>
                <a:schemeClr val="tx1"/>
              </a:solidFill>
            </a:endParaRPr>
          </a:p>
        </p:txBody>
      </p:sp>
      <p:cxnSp>
        <p:nvCxnSpPr>
          <p:cNvPr id="37" name="Straight Connector 36"/>
          <p:cNvCxnSpPr>
            <a:endCxn id="6" idx="2"/>
          </p:cNvCxnSpPr>
          <p:nvPr/>
        </p:nvCxnSpPr>
        <p:spPr>
          <a:xfrm flipH="1">
            <a:off x="3733800" y="4835495"/>
            <a:ext cx="133712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194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8120" y="1219200"/>
            <a:ext cx="823031" cy="152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066800"/>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2288953"/>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84912" y="2109454"/>
            <a:ext cx="1474787" cy="241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a:stCxn id="1027" idx="2"/>
          </p:cNvCxnSpPr>
          <p:nvPr/>
        </p:nvCxnSpPr>
        <p:spPr>
          <a:xfrm flipH="1">
            <a:off x="2103437" y="2994025"/>
            <a:ext cx="1" cy="1349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54275" y="2924775"/>
            <a:ext cx="914400" cy="369332"/>
          </a:xfrm>
          <a:prstGeom prst="rect">
            <a:avLst/>
          </a:prstGeom>
          <a:noFill/>
        </p:spPr>
        <p:txBody>
          <a:bodyPr wrap="square" rtlCol="0">
            <a:spAutoFit/>
          </a:bodyPr>
          <a:lstStyle/>
          <a:p>
            <a:r>
              <a:rPr lang="en-US" dirty="0" smtClean="0"/>
              <a:t>100%</a:t>
            </a:r>
            <a:endParaRPr lang="en-US" dirty="0"/>
          </a:p>
        </p:txBody>
      </p:sp>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88811" y="4664055"/>
            <a:ext cx="1266990" cy="1354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3" name="Picture 9"/>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881270" y="5709165"/>
            <a:ext cx="65722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1168609" y="5226408"/>
            <a:ext cx="1869656" cy="369332"/>
          </a:xfrm>
          <a:prstGeom prst="rect">
            <a:avLst/>
          </a:prstGeom>
          <a:noFill/>
        </p:spPr>
        <p:txBody>
          <a:bodyPr wrap="square" rtlCol="0">
            <a:spAutoFit/>
          </a:bodyPr>
          <a:lstStyle/>
          <a:p>
            <a:r>
              <a:rPr lang="en-US" dirty="0" smtClean="0"/>
              <a:t>$175 +695= $870</a:t>
            </a:r>
            <a:endParaRPr lang="en-US" dirty="0"/>
          </a:p>
        </p:txBody>
      </p:sp>
      <p:pic>
        <p:nvPicPr>
          <p:cNvPr id="2" name="Picture 2" descr="Image result for uncle sam clipart"/>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817268" y="5524500"/>
            <a:ext cx="854075" cy="874357"/>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9"/>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465918" y="5779503"/>
            <a:ext cx="364350" cy="36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288730" y="5505436"/>
            <a:ext cx="777000" cy="369332"/>
          </a:xfrm>
          <a:prstGeom prst="rect">
            <a:avLst/>
          </a:prstGeom>
          <a:noFill/>
        </p:spPr>
        <p:txBody>
          <a:bodyPr wrap="square" rtlCol="0">
            <a:spAutoFit/>
          </a:bodyPr>
          <a:lstStyle/>
          <a:p>
            <a:r>
              <a:rPr lang="en-US" dirty="0" smtClean="0"/>
              <a:t>$105</a:t>
            </a:r>
            <a:endParaRPr lang="en-US" dirty="0"/>
          </a:p>
        </p:txBody>
      </p:sp>
      <p:pic>
        <p:nvPicPr>
          <p:cNvPr id="18" name="Picture 2" descr="Image result for corporate share certificates"/>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44525" y="3171443"/>
            <a:ext cx="650875" cy="497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234256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336(d)(3)</a:t>
            </a:r>
            <a:endParaRPr lang="en-US" dirty="0"/>
          </a:p>
        </p:txBody>
      </p:sp>
      <p:sp>
        <p:nvSpPr>
          <p:cNvPr id="4" name="Content Placeholder 3"/>
          <p:cNvSpPr>
            <a:spLocks noGrp="1"/>
          </p:cNvSpPr>
          <p:nvPr>
            <p:ph idx="1"/>
          </p:nvPr>
        </p:nvSpPr>
        <p:spPr/>
        <p:txBody>
          <a:bodyPr/>
          <a:lstStyle/>
          <a:p>
            <a:r>
              <a:rPr lang="en-US" dirty="0" smtClean="0"/>
              <a:t>In the case of any liquidation to which section 332 </a:t>
            </a:r>
            <a:r>
              <a:rPr lang="en-US" dirty="0" smtClean="0">
                <a:solidFill>
                  <a:srgbClr val="FF0000"/>
                </a:solidFill>
              </a:rPr>
              <a:t>(</a:t>
            </a:r>
            <a:r>
              <a:rPr lang="en-US" b="1" dirty="0" smtClean="0">
                <a:solidFill>
                  <a:srgbClr val="FF0000"/>
                </a:solidFill>
              </a:rPr>
              <a:t>complete liquidation of subsidiaries)</a:t>
            </a:r>
            <a:r>
              <a:rPr lang="en-US" dirty="0" smtClean="0">
                <a:solidFill>
                  <a:srgbClr val="FF0000"/>
                </a:solidFill>
              </a:rPr>
              <a:t> </a:t>
            </a:r>
            <a:r>
              <a:rPr lang="en-US" dirty="0" smtClean="0"/>
              <a:t>applies, no loss shall be recognized to the liquidating corporation on </a:t>
            </a:r>
            <a:r>
              <a:rPr lang="en-US" b="1" dirty="0" smtClean="0">
                <a:solidFill>
                  <a:srgbClr val="FF0000"/>
                </a:solidFill>
              </a:rPr>
              <a:t>any distribution </a:t>
            </a:r>
            <a:r>
              <a:rPr lang="en-US" dirty="0" smtClean="0"/>
              <a:t>in such liquidation.  The preceding sentence shall apply to any distribution to the 80-percent </a:t>
            </a:r>
            <a:r>
              <a:rPr lang="en-US" dirty="0" err="1" smtClean="0"/>
              <a:t>distributee</a:t>
            </a:r>
            <a:r>
              <a:rPr lang="en-US" dirty="0" smtClean="0"/>
              <a:t> only if subsection (a) or (b)(1) of section 337 applies to such distribution.</a:t>
            </a:r>
            <a:endParaRPr lang="en-US" dirty="0"/>
          </a:p>
        </p:txBody>
      </p:sp>
      <p:sp>
        <p:nvSpPr>
          <p:cNvPr id="3" name="Slide Number Placeholder 2"/>
          <p:cNvSpPr>
            <a:spLocks noGrp="1"/>
          </p:cNvSpPr>
          <p:nvPr>
            <p:ph type="sldNum" sz="quarter" idx="12"/>
          </p:nvPr>
        </p:nvSpPr>
        <p:spPr/>
        <p:txBody>
          <a:bodyPr/>
          <a:lstStyle/>
          <a:p>
            <a:fld id="{25BAA4B6-4CA8-4626-8D09-544E0FE4690D}" type="slidenum">
              <a:rPr lang="en-US" smtClean="0"/>
              <a:pPr/>
              <a:t>60</a:t>
            </a:fld>
            <a:endParaRPr lang="en-US"/>
          </a:p>
        </p:txBody>
      </p:sp>
    </p:spTree>
    <p:extLst>
      <p:ext uri="{BB962C8B-B14F-4D97-AF65-F5344CB8AC3E}">
        <p14:creationId xmlns:p14="http://schemas.microsoft.com/office/powerpoint/2010/main" val="312911558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Tax Consequences</a:t>
            </a:r>
            <a:endParaRPr lang="en-US" dirty="0"/>
          </a:p>
        </p:txBody>
      </p:sp>
      <p:sp>
        <p:nvSpPr>
          <p:cNvPr id="3" name="Content Placeholder 2"/>
          <p:cNvSpPr>
            <a:spLocks noGrp="1"/>
          </p:cNvSpPr>
          <p:nvPr>
            <p:ph idx="1"/>
          </p:nvPr>
        </p:nvSpPr>
        <p:spPr>
          <a:xfrm>
            <a:off x="457200" y="838200"/>
            <a:ext cx="8229600" cy="5883275"/>
          </a:xfrm>
        </p:spPr>
        <p:txBody>
          <a:bodyPr>
            <a:noAutofit/>
          </a:bodyPr>
          <a:lstStyle/>
          <a:p>
            <a:r>
              <a:rPr lang="en-US" sz="1600" dirty="0" smtClean="0"/>
              <a:t>How much gain or loss, if any, does Y recognize?</a:t>
            </a:r>
          </a:p>
          <a:p>
            <a:pPr lvl="1"/>
            <a:r>
              <a:rPr lang="en-US" sz="1600" dirty="0" smtClean="0"/>
              <a:t>Y recognizes </a:t>
            </a:r>
            <a:r>
              <a:rPr lang="en-US" sz="1600" dirty="0" smtClean="0">
                <a:solidFill>
                  <a:srgbClr val="FF0000"/>
                </a:solidFill>
              </a:rPr>
              <a:t>no gain or loss </a:t>
            </a:r>
            <a:r>
              <a:rPr lang="en-US" sz="1600" dirty="0" smtClean="0"/>
              <a:t>on distribution made to  </a:t>
            </a:r>
            <a:r>
              <a:rPr lang="en-US" sz="1600" dirty="0" smtClean="0">
                <a:solidFill>
                  <a:srgbClr val="00B050"/>
                </a:solidFill>
              </a:rPr>
              <a:t>X Corp</a:t>
            </a:r>
            <a:r>
              <a:rPr lang="en-US" sz="1600" dirty="0" smtClean="0"/>
              <a:t>. per Section 337(a).</a:t>
            </a:r>
          </a:p>
          <a:p>
            <a:pPr lvl="1"/>
            <a:r>
              <a:rPr lang="en-US" sz="1600" dirty="0" smtClean="0"/>
              <a:t>Y recognizes </a:t>
            </a:r>
            <a:r>
              <a:rPr lang="en-US" sz="1600" dirty="0" smtClean="0">
                <a:solidFill>
                  <a:srgbClr val="FF0000"/>
                </a:solidFill>
              </a:rPr>
              <a:t>gain with respect to Land </a:t>
            </a:r>
            <a:r>
              <a:rPr lang="en-US" sz="1600" dirty="0" smtClean="0"/>
              <a:t>distributed to </a:t>
            </a:r>
            <a:r>
              <a:rPr lang="en-US" sz="1600" dirty="0" smtClean="0">
                <a:solidFill>
                  <a:srgbClr val="00B0F0"/>
                </a:solidFill>
              </a:rPr>
              <a:t>Zeke</a:t>
            </a:r>
            <a:r>
              <a:rPr lang="en-US" sz="1600" dirty="0" smtClean="0"/>
              <a:t> per Section 336(a) = 10% * 900 – 10% * 400 = 90 – 40 = 50</a:t>
            </a:r>
          </a:p>
          <a:p>
            <a:pPr lvl="1"/>
            <a:r>
              <a:rPr lang="en-US" sz="1600" dirty="0" smtClean="0"/>
              <a:t>Y recognizes </a:t>
            </a:r>
            <a:r>
              <a:rPr lang="en-US" sz="1600" dirty="0" smtClean="0">
                <a:solidFill>
                  <a:srgbClr val="FF0000"/>
                </a:solidFill>
              </a:rPr>
              <a:t>no loss with respect to Equipment </a:t>
            </a:r>
            <a:r>
              <a:rPr lang="en-US" sz="1600" dirty="0" smtClean="0"/>
              <a:t>distributed to </a:t>
            </a:r>
            <a:r>
              <a:rPr lang="en-US" sz="1600" dirty="0" smtClean="0">
                <a:solidFill>
                  <a:srgbClr val="00B0F0"/>
                </a:solidFill>
              </a:rPr>
              <a:t>Zeke</a:t>
            </a:r>
            <a:r>
              <a:rPr lang="en-US" sz="1600" dirty="0" smtClean="0"/>
              <a:t> per Section 336(d)(3).</a:t>
            </a:r>
          </a:p>
          <a:p>
            <a:endParaRPr lang="en-US" sz="1600" dirty="0" smtClean="0"/>
          </a:p>
          <a:p>
            <a:r>
              <a:rPr lang="en-US" sz="1600" dirty="0" smtClean="0"/>
              <a:t>How much gain or loss, if any, does </a:t>
            </a:r>
            <a:r>
              <a:rPr lang="en-US" sz="1600" dirty="0" smtClean="0">
                <a:solidFill>
                  <a:srgbClr val="00B050"/>
                </a:solidFill>
              </a:rPr>
              <a:t>X</a:t>
            </a:r>
            <a:r>
              <a:rPr lang="en-US" sz="1600" dirty="0" smtClean="0"/>
              <a:t> recognize?</a:t>
            </a:r>
          </a:p>
          <a:p>
            <a:pPr lvl="1"/>
            <a:r>
              <a:rPr lang="en-US" sz="1600" dirty="0" smtClean="0">
                <a:solidFill>
                  <a:srgbClr val="FF0000"/>
                </a:solidFill>
              </a:rPr>
              <a:t>None</a:t>
            </a:r>
            <a:r>
              <a:rPr lang="en-US" sz="1600" dirty="0" smtClean="0"/>
              <a:t> per Section 332(a).</a:t>
            </a:r>
          </a:p>
          <a:p>
            <a:endParaRPr lang="en-US" sz="1600" dirty="0" smtClean="0"/>
          </a:p>
          <a:p>
            <a:r>
              <a:rPr lang="en-US" sz="1600" dirty="0" smtClean="0"/>
              <a:t>What basis does </a:t>
            </a:r>
            <a:r>
              <a:rPr lang="en-US" sz="1600" dirty="0" smtClean="0">
                <a:solidFill>
                  <a:srgbClr val="00B050"/>
                </a:solidFill>
              </a:rPr>
              <a:t>X</a:t>
            </a:r>
            <a:r>
              <a:rPr lang="en-US" sz="1600" dirty="0" smtClean="0"/>
              <a:t> take in the assets received?</a:t>
            </a:r>
          </a:p>
          <a:p>
            <a:pPr lvl="1"/>
            <a:r>
              <a:rPr lang="en-US" sz="1600" dirty="0" smtClean="0"/>
              <a:t>Y’s basis per Section 334(b) </a:t>
            </a:r>
            <a:r>
              <a:rPr lang="en-US" sz="1600" dirty="0" smtClean="0">
                <a:sym typeface="Wingdings" pitchFamily="2" charset="2"/>
              </a:rPr>
              <a:t> 90% * 400 = </a:t>
            </a:r>
            <a:r>
              <a:rPr lang="en-US" sz="1600" dirty="0" smtClean="0">
                <a:solidFill>
                  <a:srgbClr val="FF0000"/>
                </a:solidFill>
                <a:sym typeface="Wingdings" pitchFamily="2" charset="2"/>
              </a:rPr>
              <a:t>360</a:t>
            </a:r>
            <a:r>
              <a:rPr lang="en-US" sz="1600" dirty="0" smtClean="0">
                <a:sym typeface="Wingdings" pitchFamily="2" charset="2"/>
              </a:rPr>
              <a:t> for the land and 90% *  300 = </a:t>
            </a:r>
            <a:r>
              <a:rPr lang="en-US" sz="1600" dirty="0" smtClean="0">
                <a:solidFill>
                  <a:srgbClr val="FF0000"/>
                </a:solidFill>
                <a:sym typeface="Wingdings" pitchFamily="2" charset="2"/>
              </a:rPr>
              <a:t>270</a:t>
            </a:r>
            <a:r>
              <a:rPr lang="en-US" sz="1600" dirty="0" smtClean="0">
                <a:sym typeface="Wingdings" pitchFamily="2" charset="2"/>
              </a:rPr>
              <a:t> for the equipment.</a:t>
            </a:r>
          </a:p>
          <a:p>
            <a:endParaRPr lang="en-US" sz="1600" dirty="0" smtClean="0">
              <a:sym typeface="Wingdings" pitchFamily="2" charset="2"/>
            </a:endParaRPr>
          </a:p>
          <a:p>
            <a:r>
              <a:rPr lang="en-US" sz="1600" dirty="0" smtClean="0">
                <a:sym typeface="Wingdings" pitchFamily="2" charset="2"/>
              </a:rPr>
              <a:t>How much gain or loss, if any, does </a:t>
            </a:r>
            <a:r>
              <a:rPr lang="en-US" sz="1600" dirty="0" smtClean="0">
                <a:solidFill>
                  <a:srgbClr val="00B0F0"/>
                </a:solidFill>
                <a:sym typeface="Wingdings" pitchFamily="2" charset="2"/>
              </a:rPr>
              <a:t>Zeke</a:t>
            </a:r>
            <a:r>
              <a:rPr lang="en-US" sz="1600" dirty="0" smtClean="0">
                <a:sym typeface="Wingdings" pitchFamily="2" charset="2"/>
              </a:rPr>
              <a:t> recognize?</a:t>
            </a:r>
          </a:p>
          <a:p>
            <a:pPr lvl="1"/>
            <a:r>
              <a:rPr lang="en-US" sz="1600" dirty="0" smtClean="0">
                <a:sym typeface="Wingdings" pitchFamily="2" charset="2"/>
              </a:rPr>
              <a:t>10%* (900 + 100) – 70 basis = 100 – 70 = </a:t>
            </a:r>
            <a:r>
              <a:rPr lang="en-US" sz="1600" dirty="0" smtClean="0">
                <a:solidFill>
                  <a:srgbClr val="FF0000"/>
                </a:solidFill>
                <a:sym typeface="Wingdings" pitchFamily="2" charset="2"/>
              </a:rPr>
              <a:t>30</a:t>
            </a:r>
            <a:r>
              <a:rPr lang="en-US" sz="1600" dirty="0" smtClean="0">
                <a:sym typeface="Wingdings" pitchFamily="2" charset="2"/>
              </a:rPr>
              <a:t> gain per Section 331(a)</a:t>
            </a:r>
          </a:p>
          <a:p>
            <a:r>
              <a:rPr lang="en-US" sz="1600" dirty="0" smtClean="0">
                <a:sym typeface="Wingdings" pitchFamily="2" charset="2"/>
              </a:rPr>
              <a:t>What basis does Z take in the assets received?</a:t>
            </a:r>
          </a:p>
          <a:p>
            <a:pPr lvl="1"/>
            <a:r>
              <a:rPr lang="en-US" sz="1600" dirty="0" smtClean="0">
                <a:sym typeface="Wingdings" pitchFamily="2" charset="2"/>
              </a:rPr>
              <a:t>Fair market value basis per Section 334(a)  10% * 900 = </a:t>
            </a:r>
            <a:r>
              <a:rPr lang="en-US" sz="1600" dirty="0" smtClean="0">
                <a:solidFill>
                  <a:srgbClr val="FF0000"/>
                </a:solidFill>
                <a:sym typeface="Wingdings" pitchFamily="2" charset="2"/>
              </a:rPr>
              <a:t>90 for Land</a:t>
            </a:r>
            <a:r>
              <a:rPr lang="en-US" sz="1600" dirty="0" smtClean="0">
                <a:sym typeface="Wingdings" pitchFamily="2" charset="2"/>
              </a:rPr>
              <a:t> and 10% *100 = </a:t>
            </a:r>
            <a:r>
              <a:rPr lang="en-US" sz="1600" dirty="0" smtClean="0">
                <a:solidFill>
                  <a:srgbClr val="FF0000"/>
                </a:solidFill>
                <a:sym typeface="Wingdings" pitchFamily="2" charset="2"/>
              </a:rPr>
              <a:t>10 for Equipment</a:t>
            </a:r>
            <a:r>
              <a:rPr lang="en-US" sz="1600" dirty="0" smtClean="0">
                <a:sym typeface="Wingdings" pitchFamily="2" charset="2"/>
              </a:rPr>
              <a:t>.</a:t>
            </a:r>
            <a:endParaRPr lang="en-US" sz="1600" dirty="0"/>
          </a:p>
        </p:txBody>
      </p:sp>
      <p:sp>
        <p:nvSpPr>
          <p:cNvPr id="4" name="Slide Number Placeholder 3"/>
          <p:cNvSpPr>
            <a:spLocks noGrp="1"/>
          </p:cNvSpPr>
          <p:nvPr>
            <p:ph type="sldNum" sz="quarter" idx="12"/>
          </p:nvPr>
        </p:nvSpPr>
        <p:spPr/>
        <p:txBody>
          <a:bodyPr/>
          <a:lstStyle/>
          <a:p>
            <a:fld id="{25BAA4B6-4CA8-4626-8D09-544E0FE4690D}" type="slidenum">
              <a:rPr lang="en-US" sz="3200" smtClean="0"/>
              <a:pPr/>
              <a:t>61</a:t>
            </a:fld>
            <a:endParaRPr lang="en-US" sz="3200" dirty="0"/>
          </a:p>
        </p:txBody>
      </p:sp>
    </p:spTree>
    <p:extLst>
      <p:ext uri="{BB962C8B-B14F-4D97-AF65-F5344CB8AC3E}">
        <p14:creationId xmlns:p14="http://schemas.microsoft.com/office/powerpoint/2010/main" val="46444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blinds(horizontal)">
                                      <p:cBhvr>
                                        <p:cTn id="27" dur="500"/>
                                        <p:tgtEl>
                                          <p:spTgt spid="3">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12" end="12"/>
                                            </p:txEl>
                                          </p:spTgt>
                                        </p:tgtEl>
                                        <p:attrNameLst>
                                          <p:attrName>style.visibility</p:attrName>
                                        </p:attrNameLst>
                                      </p:cBhvr>
                                      <p:to>
                                        <p:strVal val="visible"/>
                                      </p:to>
                                    </p:set>
                                    <p:animEffect transition="in" filter="blinds(horizontal)">
                                      <p:cBhvr>
                                        <p:cTn id="32" dur="500"/>
                                        <p:tgtEl>
                                          <p:spTgt spid="3">
                                            <p:txEl>
                                              <p:pRg st="12" end="1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animEffect transition="in" filter="blinds(horizontal)">
                                      <p:cBhvr>
                                        <p:cTn id="37"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sz="1800" dirty="0" smtClean="0"/>
          </a:p>
          <a:p>
            <a:pPr>
              <a:buNone/>
            </a:pPr>
            <a:r>
              <a:rPr lang="en-US" sz="1800" dirty="0" smtClean="0"/>
              <a:t>		</a:t>
            </a:r>
          </a:p>
          <a:p>
            <a:pPr>
              <a:buNone/>
            </a:pPr>
            <a:r>
              <a:rPr lang="en-US" sz="1800" dirty="0"/>
              <a:t> </a:t>
            </a:r>
            <a:r>
              <a:rPr lang="en-US" sz="1800" dirty="0" smtClean="0"/>
              <a:t>          </a:t>
            </a:r>
          </a:p>
          <a:p>
            <a:pPr>
              <a:buNone/>
            </a:pPr>
            <a:r>
              <a:rPr lang="en-US" sz="1800" dirty="0" smtClean="0"/>
              <a:t>		</a:t>
            </a:r>
          </a:p>
          <a:p>
            <a:pPr>
              <a:buNone/>
            </a:pPr>
            <a:r>
              <a:rPr lang="en-US" sz="1800" dirty="0" smtClean="0"/>
              <a:t>		</a:t>
            </a:r>
          </a:p>
          <a:p>
            <a:pPr>
              <a:buNone/>
            </a:pPr>
            <a:r>
              <a:rPr lang="en-US" sz="1800" dirty="0"/>
              <a:t>	</a:t>
            </a:r>
            <a:r>
              <a:rPr lang="en-US" sz="1800" dirty="0" smtClean="0"/>
              <a:t>								</a:t>
            </a:r>
          </a:p>
          <a:p>
            <a:pPr>
              <a:buNone/>
            </a:pPr>
            <a:r>
              <a:rPr lang="en-US" sz="1800" dirty="0"/>
              <a:t>	</a:t>
            </a:r>
            <a:r>
              <a:rPr lang="en-US" sz="1800" dirty="0" smtClean="0"/>
              <a:t>				</a:t>
            </a:r>
          </a:p>
          <a:p>
            <a:pPr>
              <a:buNone/>
            </a:pPr>
            <a:r>
              <a:rPr lang="en-US" sz="1800" dirty="0"/>
              <a:t>	</a:t>
            </a:r>
            <a:r>
              <a:rPr lang="en-US" sz="1800" dirty="0" smtClean="0"/>
              <a:t>				</a:t>
            </a:r>
            <a:endParaRPr lang="en-US" sz="1800" dirty="0"/>
          </a:p>
        </p:txBody>
      </p:sp>
      <p:sp>
        <p:nvSpPr>
          <p:cNvPr id="5" name="Rectangle 4"/>
          <p:cNvSpPr/>
          <p:nvPr/>
        </p:nvSpPr>
        <p:spPr>
          <a:xfrm>
            <a:off x="1066801" y="163652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Inc.</a:t>
            </a:r>
            <a:endParaRPr lang="en-US" dirty="0"/>
          </a:p>
        </p:txBody>
      </p:sp>
      <p:sp>
        <p:nvSpPr>
          <p:cNvPr id="6" name="Rectangle 5"/>
          <p:cNvSpPr/>
          <p:nvPr/>
        </p:nvSpPr>
        <p:spPr>
          <a:xfrm>
            <a:off x="3276600" y="3921095"/>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cxnSp>
        <p:nvCxnSpPr>
          <p:cNvPr id="11" name="Straight Connector 10"/>
          <p:cNvCxnSpPr>
            <a:stCxn id="5" idx="2"/>
            <a:endCxn id="6" idx="0"/>
          </p:cNvCxnSpPr>
          <p:nvPr/>
        </p:nvCxnSpPr>
        <p:spPr>
          <a:xfrm>
            <a:off x="1524001" y="2550920"/>
            <a:ext cx="2209799" cy="137017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82550" y="2766053"/>
            <a:ext cx="1828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90% of Land </a:t>
            </a:r>
          </a:p>
          <a:p>
            <a:pPr algn="ctr"/>
            <a:r>
              <a:rPr lang="en-US" sz="1600" dirty="0" smtClean="0">
                <a:solidFill>
                  <a:schemeClr val="tx1"/>
                </a:solidFill>
              </a:rPr>
              <a:t>Basis = 360</a:t>
            </a:r>
          </a:p>
          <a:p>
            <a:pPr algn="ctr"/>
            <a:r>
              <a:rPr lang="en-US" sz="1600" dirty="0" smtClean="0">
                <a:solidFill>
                  <a:schemeClr val="tx1"/>
                </a:solidFill>
              </a:rPr>
              <a:t>FMV = 810</a:t>
            </a:r>
            <a:endParaRPr lang="en-US" sz="1600" dirty="0">
              <a:solidFill>
                <a:schemeClr val="tx1"/>
              </a:solidFill>
            </a:endParaRPr>
          </a:p>
        </p:txBody>
      </p:sp>
      <p:cxnSp>
        <p:nvCxnSpPr>
          <p:cNvPr id="21" name="Straight Connector 20"/>
          <p:cNvCxnSpPr>
            <a:stCxn id="20" idx="4"/>
            <a:endCxn id="6" idx="2"/>
          </p:cNvCxnSpPr>
          <p:nvPr/>
        </p:nvCxnSpPr>
        <p:spPr>
          <a:xfrm>
            <a:off x="996950" y="3604253"/>
            <a:ext cx="2736850" cy="123124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4" name="Slide Number Placeholder 23"/>
          <p:cNvSpPr>
            <a:spLocks noGrp="1"/>
          </p:cNvSpPr>
          <p:nvPr>
            <p:ph type="sldNum" sz="quarter" idx="12"/>
          </p:nvPr>
        </p:nvSpPr>
        <p:spPr/>
        <p:txBody>
          <a:bodyPr/>
          <a:lstStyle/>
          <a:p>
            <a:fld id="{25BAA4B6-4CA8-4626-8D09-544E0FE4690D}" type="slidenum">
              <a:rPr lang="en-US" sz="3200" smtClean="0"/>
              <a:pPr/>
              <a:t>62</a:t>
            </a:fld>
            <a:endParaRPr lang="en-US" sz="3200" dirty="0"/>
          </a:p>
        </p:txBody>
      </p:sp>
      <p:sp>
        <p:nvSpPr>
          <p:cNvPr id="14" name="Oval 13"/>
          <p:cNvSpPr/>
          <p:nvPr/>
        </p:nvSpPr>
        <p:spPr>
          <a:xfrm>
            <a:off x="5251450" y="2128615"/>
            <a:ext cx="1828800" cy="91440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a:t>
            </a:r>
          </a:p>
          <a:p>
            <a:pPr algn="ctr"/>
            <a:r>
              <a:rPr lang="en-US" dirty="0" smtClean="0"/>
              <a:t>(individual)</a:t>
            </a:r>
            <a:endParaRPr lang="en-US" dirty="0"/>
          </a:p>
        </p:txBody>
      </p:sp>
      <p:cxnSp>
        <p:nvCxnSpPr>
          <p:cNvPr id="15" name="Straight Connector 14"/>
          <p:cNvCxnSpPr>
            <a:stCxn id="14" idx="4"/>
            <a:endCxn id="6" idx="0"/>
          </p:cNvCxnSpPr>
          <p:nvPr/>
        </p:nvCxnSpPr>
        <p:spPr>
          <a:xfrm flipH="1">
            <a:off x="3733800" y="3043015"/>
            <a:ext cx="2432050" cy="87808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6350" y="3812177"/>
            <a:ext cx="2189859"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90% of Equip. </a:t>
            </a:r>
          </a:p>
          <a:p>
            <a:pPr algn="ctr"/>
            <a:r>
              <a:rPr lang="en-US" sz="1600" dirty="0" smtClean="0">
                <a:solidFill>
                  <a:schemeClr val="tx1"/>
                </a:solidFill>
              </a:rPr>
              <a:t>Basis = 270, FMV = 90</a:t>
            </a:r>
            <a:endParaRPr lang="en-US" sz="1600" dirty="0">
              <a:solidFill>
                <a:schemeClr val="tx1"/>
              </a:solidFill>
            </a:endParaRPr>
          </a:p>
        </p:txBody>
      </p:sp>
      <p:cxnSp>
        <p:nvCxnSpPr>
          <p:cNvPr id="26" name="Straight Connector 25"/>
          <p:cNvCxnSpPr>
            <a:stCxn id="25" idx="5"/>
            <a:endCxn id="6" idx="2"/>
          </p:cNvCxnSpPr>
          <p:nvPr/>
        </p:nvCxnSpPr>
        <p:spPr>
          <a:xfrm>
            <a:off x="1862812" y="4527625"/>
            <a:ext cx="1870988" cy="30787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5562600" y="3276600"/>
            <a:ext cx="1828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10% of Land </a:t>
            </a:r>
          </a:p>
          <a:p>
            <a:pPr algn="ctr"/>
            <a:r>
              <a:rPr lang="en-US" sz="1600" dirty="0" smtClean="0">
                <a:solidFill>
                  <a:schemeClr val="tx1"/>
                </a:solidFill>
              </a:rPr>
              <a:t>Basis = 40, FMV = 90</a:t>
            </a:r>
            <a:endParaRPr lang="en-US" sz="1600" dirty="0">
              <a:solidFill>
                <a:schemeClr val="tx1"/>
              </a:solidFill>
            </a:endParaRPr>
          </a:p>
        </p:txBody>
      </p:sp>
      <p:cxnSp>
        <p:nvCxnSpPr>
          <p:cNvPr id="29" name="Straight Arrow Connector 28"/>
          <p:cNvCxnSpPr>
            <a:stCxn id="6" idx="2"/>
          </p:cNvCxnSpPr>
          <p:nvPr/>
        </p:nvCxnSpPr>
        <p:spPr>
          <a:xfrm flipV="1">
            <a:off x="3733800" y="3754453"/>
            <a:ext cx="1905000" cy="108104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5674626" y="4202269"/>
            <a:ext cx="2189859"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10% of Equip. </a:t>
            </a:r>
          </a:p>
          <a:p>
            <a:pPr algn="ctr"/>
            <a:r>
              <a:rPr lang="en-US" sz="1600" dirty="0" smtClean="0">
                <a:solidFill>
                  <a:schemeClr val="tx1"/>
                </a:solidFill>
              </a:rPr>
              <a:t>Basis = 30</a:t>
            </a:r>
            <a:endParaRPr lang="en-US" sz="1600" dirty="0">
              <a:solidFill>
                <a:schemeClr val="tx1"/>
              </a:solidFill>
            </a:endParaRPr>
          </a:p>
          <a:p>
            <a:pPr algn="ctr"/>
            <a:r>
              <a:rPr lang="en-US" sz="1600" dirty="0" smtClean="0">
                <a:solidFill>
                  <a:schemeClr val="tx1"/>
                </a:solidFill>
              </a:rPr>
              <a:t>FMV = 10</a:t>
            </a:r>
            <a:endParaRPr lang="en-US" sz="1600" dirty="0">
              <a:solidFill>
                <a:schemeClr val="tx1"/>
              </a:solidFill>
            </a:endParaRPr>
          </a:p>
        </p:txBody>
      </p:sp>
      <p:cxnSp>
        <p:nvCxnSpPr>
          <p:cNvPr id="37" name="Straight Connector 36"/>
          <p:cNvCxnSpPr>
            <a:stCxn id="35" idx="2"/>
            <a:endCxn id="6" idx="2"/>
          </p:cNvCxnSpPr>
          <p:nvPr/>
        </p:nvCxnSpPr>
        <p:spPr>
          <a:xfrm flipH="1">
            <a:off x="3733800" y="4621369"/>
            <a:ext cx="1940826" cy="21412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858050" y="4578689"/>
            <a:ext cx="1295399" cy="584775"/>
          </a:xfrm>
          <a:prstGeom prst="rect">
            <a:avLst/>
          </a:prstGeom>
          <a:solidFill>
            <a:srgbClr val="FFFF00"/>
          </a:solidFill>
          <a:ln>
            <a:solidFill>
              <a:schemeClr val="tx1"/>
            </a:solidFill>
          </a:ln>
        </p:spPr>
        <p:txBody>
          <a:bodyPr wrap="square" rtlCol="0">
            <a:spAutoFit/>
          </a:bodyPr>
          <a:lstStyle/>
          <a:p>
            <a:pPr algn="ctr"/>
            <a:r>
              <a:rPr lang="en-US" sz="1600" dirty="0" smtClean="0"/>
              <a:t>No Loss Recognized</a:t>
            </a:r>
            <a:endParaRPr lang="en-US" sz="1600" dirty="0"/>
          </a:p>
        </p:txBody>
      </p:sp>
      <p:sp>
        <p:nvSpPr>
          <p:cNvPr id="22" name="TextBox 21"/>
          <p:cNvSpPr txBox="1"/>
          <p:nvPr/>
        </p:nvSpPr>
        <p:spPr>
          <a:xfrm>
            <a:off x="4302125" y="4573933"/>
            <a:ext cx="1295399" cy="584775"/>
          </a:xfrm>
          <a:prstGeom prst="rect">
            <a:avLst/>
          </a:prstGeom>
          <a:solidFill>
            <a:srgbClr val="FFFF00"/>
          </a:solidFill>
          <a:ln>
            <a:solidFill>
              <a:schemeClr val="tx1"/>
            </a:solidFill>
          </a:ln>
        </p:spPr>
        <p:txBody>
          <a:bodyPr wrap="square" rtlCol="0">
            <a:spAutoFit/>
          </a:bodyPr>
          <a:lstStyle/>
          <a:p>
            <a:pPr algn="ctr"/>
            <a:r>
              <a:rPr lang="en-US" sz="1600" dirty="0" smtClean="0"/>
              <a:t>No Loss Recognized</a:t>
            </a:r>
            <a:endParaRPr lang="en-US" sz="1600" dirty="0"/>
          </a:p>
        </p:txBody>
      </p:sp>
      <p:sp>
        <p:nvSpPr>
          <p:cNvPr id="28" name="TextBox 27"/>
          <p:cNvSpPr txBox="1"/>
          <p:nvPr/>
        </p:nvSpPr>
        <p:spPr>
          <a:xfrm>
            <a:off x="1884364" y="3322742"/>
            <a:ext cx="1295399" cy="584775"/>
          </a:xfrm>
          <a:prstGeom prst="rect">
            <a:avLst/>
          </a:prstGeom>
          <a:solidFill>
            <a:srgbClr val="FFFF00"/>
          </a:solidFill>
          <a:ln>
            <a:solidFill>
              <a:schemeClr val="tx1"/>
            </a:solidFill>
          </a:ln>
        </p:spPr>
        <p:txBody>
          <a:bodyPr wrap="square" rtlCol="0">
            <a:spAutoFit/>
          </a:bodyPr>
          <a:lstStyle/>
          <a:p>
            <a:pPr algn="ctr"/>
            <a:r>
              <a:rPr lang="en-US" sz="1600" dirty="0" smtClean="0"/>
              <a:t>No Gain Recognized</a:t>
            </a:r>
            <a:endParaRPr lang="en-US" sz="1600" dirty="0"/>
          </a:p>
        </p:txBody>
      </p:sp>
      <p:sp>
        <p:nvSpPr>
          <p:cNvPr id="30" name="TextBox 29"/>
          <p:cNvSpPr txBox="1"/>
          <p:nvPr/>
        </p:nvSpPr>
        <p:spPr>
          <a:xfrm>
            <a:off x="4098475" y="3189667"/>
            <a:ext cx="1295399" cy="584775"/>
          </a:xfrm>
          <a:prstGeom prst="rect">
            <a:avLst/>
          </a:prstGeom>
          <a:solidFill>
            <a:srgbClr val="FF99FF"/>
          </a:solidFill>
          <a:ln>
            <a:solidFill>
              <a:schemeClr val="tx1"/>
            </a:solidFill>
          </a:ln>
        </p:spPr>
        <p:txBody>
          <a:bodyPr wrap="square" rtlCol="0">
            <a:spAutoFit/>
          </a:bodyPr>
          <a:lstStyle/>
          <a:p>
            <a:pPr algn="ctr"/>
            <a:r>
              <a:rPr lang="en-US" sz="1600" dirty="0" smtClean="0"/>
              <a:t>Gain</a:t>
            </a:r>
          </a:p>
          <a:p>
            <a:pPr algn="ctr"/>
            <a:r>
              <a:rPr lang="en-US" sz="1600" dirty="0" smtClean="0"/>
              <a:t>Recognized</a:t>
            </a:r>
            <a:endParaRPr lang="en-US" sz="1600" dirty="0"/>
          </a:p>
        </p:txBody>
      </p:sp>
    </p:spTree>
    <p:extLst>
      <p:ext uri="{BB962C8B-B14F-4D97-AF65-F5344CB8AC3E}">
        <p14:creationId xmlns:p14="http://schemas.microsoft.com/office/powerpoint/2010/main" val="45535697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sz="1800" dirty="0" smtClean="0"/>
          </a:p>
          <a:p>
            <a:pPr>
              <a:buNone/>
            </a:pPr>
            <a:r>
              <a:rPr lang="en-US" sz="1800" dirty="0" smtClean="0"/>
              <a:t>		</a:t>
            </a:r>
          </a:p>
          <a:p>
            <a:pPr>
              <a:buNone/>
            </a:pPr>
            <a:r>
              <a:rPr lang="en-US" sz="1800" dirty="0"/>
              <a:t> </a:t>
            </a:r>
            <a:r>
              <a:rPr lang="en-US" sz="1800" dirty="0" smtClean="0"/>
              <a:t>          </a:t>
            </a:r>
          </a:p>
          <a:p>
            <a:pPr>
              <a:buNone/>
            </a:pPr>
            <a:r>
              <a:rPr lang="en-US" sz="1800" dirty="0" smtClean="0"/>
              <a:t>				</a:t>
            </a:r>
          </a:p>
          <a:p>
            <a:pPr>
              <a:buNone/>
            </a:pPr>
            <a:r>
              <a:rPr lang="en-US" sz="1800" dirty="0"/>
              <a:t>	</a:t>
            </a:r>
            <a:r>
              <a:rPr lang="en-US" sz="1800" dirty="0" smtClean="0"/>
              <a:t>								</a:t>
            </a:r>
          </a:p>
          <a:p>
            <a:pPr>
              <a:buNone/>
            </a:pPr>
            <a:r>
              <a:rPr lang="en-US" sz="1800" dirty="0"/>
              <a:t>	</a:t>
            </a:r>
            <a:r>
              <a:rPr lang="en-US" sz="1800" dirty="0" smtClean="0"/>
              <a:t>				</a:t>
            </a:r>
          </a:p>
          <a:p>
            <a:pPr>
              <a:buNone/>
            </a:pPr>
            <a:r>
              <a:rPr lang="en-US" sz="1800" dirty="0"/>
              <a:t>	</a:t>
            </a:r>
            <a:r>
              <a:rPr lang="en-US" sz="1800" dirty="0" smtClean="0"/>
              <a:t>				</a:t>
            </a:r>
            <a:endParaRPr lang="en-US" sz="1800" dirty="0"/>
          </a:p>
        </p:txBody>
      </p:sp>
      <p:sp>
        <p:nvSpPr>
          <p:cNvPr id="5" name="Rectangle 4"/>
          <p:cNvSpPr/>
          <p:nvPr/>
        </p:nvSpPr>
        <p:spPr>
          <a:xfrm>
            <a:off x="1066801" y="163652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Inc.</a:t>
            </a:r>
            <a:endParaRPr lang="en-US" dirty="0"/>
          </a:p>
        </p:txBody>
      </p:sp>
      <p:sp>
        <p:nvSpPr>
          <p:cNvPr id="6" name="Rectangle 5"/>
          <p:cNvSpPr/>
          <p:nvPr/>
        </p:nvSpPr>
        <p:spPr>
          <a:xfrm>
            <a:off x="3276600" y="3921095"/>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sp>
        <p:nvSpPr>
          <p:cNvPr id="20" name="Oval 19"/>
          <p:cNvSpPr/>
          <p:nvPr/>
        </p:nvSpPr>
        <p:spPr>
          <a:xfrm>
            <a:off x="2133600" y="1600200"/>
            <a:ext cx="1828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90% of Land </a:t>
            </a:r>
          </a:p>
          <a:p>
            <a:pPr algn="ctr"/>
            <a:r>
              <a:rPr lang="en-US" sz="1600" dirty="0" smtClean="0">
                <a:solidFill>
                  <a:schemeClr val="tx1"/>
                </a:solidFill>
              </a:rPr>
              <a:t>Basis = 360</a:t>
            </a:r>
          </a:p>
          <a:p>
            <a:pPr algn="ctr"/>
            <a:r>
              <a:rPr lang="en-US" sz="1600" dirty="0" smtClean="0">
                <a:solidFill>
                  <a:schemeClr val="tx1"/>
                </a:solidFill>
              </a:rPr>
              <a:t>FMV = 810</a:t>
            </a:r>
            <a:endParaRPr lang="en-US" sz="1600" dirty="0">
              <a:solidFill>
                <a:schemeClr val="tx1"/>
              </a:solidFill>
            </a:endParaRPr>
          </a:p>
        </p:txBody>
      </p:sp>
      <p:sp>
        <p:nvSpPr>
          <p:cNvPr id="24" name="Slide Number Placeholder 23"/>
          <p:cNvSpPr>
            <a:spLocks noGrp="1"/>
          </p:cNvSpPr>
          <p:nvPr>
            <p:ph type="sldNum" sz="quarter" idx="12"/>
          </p:nvPr>
        </p:nvSpPr>
        <p:spPr/>
        <p:txBody>
          <a:bodyPr/>
          <a:lstStyle/>
          <a:p>
            <a:fld id="{25BAA4B6-4CA8-4626-8D09-544E0FE4690D}" type="slidenum">
              <a:rPr lang="en-US" sz="3200" smtClean="0"/>
              <a:pPr/>
              <a:t>63</a:t>
            </a:fld>
            <a:endParaRPr lang="en-US" sz="3200" dirty="0"/>
          </a:p>
        </p:txBody>
      </p:sp>
      <p:sp>
        <p:nvSpPr>
          <p:cNvPr id="14" name="Oval 13"/>
          <p:cNvSpPr/>
          <p:nvPr/>
        </p:nvSpPr>
        <p:spPr>
          <a:xfrm>
            <a:off x="5251450" y="2128615"/>
            <a:ext cx="1828800" cy="91440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a:t>
            </a:r>
          </a:p>
          <a:p>
            <a:pPr algn="ctr"/>
            <a:r>
              <a:rPr lang="en-US" dirty="0" smtClean="0"/>
              <a:t>(individual)</a:t>
            </a:r>
            <a:endParaRPr lang="en-US" dirty="0"/>
          </a:p>
        </p:txBody>
      </p:sp>
      <p:sp>
        <p:nvSpPr>
          <p:cNvPr id="25" name="Oval 24"/>
          <p:cNvSpPr/>
          <p:nvPr/>
        </p:nvSpPr>
        <p:spPr>
          <a:xfrm>
            <a:off x="1805878" y="2514600"/>
            <a:ext cx="2189859"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90% of Equip. </a:t>
            </a:r>
          </a:p>
          <a:p>
            <a:pPr algn="ctr"/>
            <a:r>
              <a:rPr lang="en-US" sz="1600" dirty="0" smtClean="0">
                <a:solidFill>
                  <a:schemeClr val="tx1"/>
                </a:solidFill>
              </a:rPr>
              <a:t>Basis = 270, FMV = 90</a:t>
            </a:r>
            <a:endParaRPr lang="en-US" sz="1600" dirty="0">
              <a:solidFill>
                <a:schemeClr val="tx1"/>
              </a:solidFill>
            </a:endParaRPr>
          </a:p>
        </p:txBody>
      </p:sp>
      <p:sp>
        <p:nvSpPr>
          <p:cNvPr id="27" name="Oval 26"/>
          <p:cNvSpPr/>
          <p:nvPr/>
        </p:nvSpPr>
        <p:spPr>
          <a:xfrm>
            <a:off x="7087394" y="1541385"/>
            <a:ext cx="1828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10% of Land </a:t>
            </a:r>
          </a:p>
          <a:p>
            <a:pPr algn="ctr"/>
            <a:r>
              <a:rPr lang="en-US" sz="1600" dirty="0" smtClean="0">
                <a:solidFill>
                  <a:schemeClr val="tx1"/>
                </a:solidFill>
              </a:rPr>
              <a:t>Basis = 90 FMV = 90</a:t>
            </a:r>
            <a:endParaRPr lang="en-US" sz="1600" dirty="0">
              <a:solidFill>
                <a:schemeClr val="tx1"/>
              </a:solidFill>
            </a:endParaRPr>
          </a:p>
        </p:txBody>
      </p:sp>
      <p:sp>
        <p:nvSpPr>
          <p:cNvPr id="35" name="Oval 34"/>
          <p:cNvSpPr/>
          <p:nvPr/>
        </p:nvSpPr>
        <p:spPr>
          <a:xfrm>
            <a:off x="6997129" y="2739009"/>
            <a:ext cx="2009329"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10% of Equip. </a:t>
            </a:r>
          </a:p>
          <a:p>
            <a:pPr algn="ctr"/>
            <a:r>
              <a:rPr lang="en-US" sz="1600" dirty="0" smtClean="0">
                <a:solidFill>
                  <a:schemeClr val="tx1"/>
                </a:solidFill>
              </a:rPr>
              <a:t>Basis = 10</a:t>
            </a:r>
            <a:endParaRPr lang="en-US" sz="1600" dirty="0">
              <a:solidFill>
                <a:schemeClr val="tx1"/>
              </a:solidFill>
            </a:endParaRPr>
          </a:p>
          <a:p>
            <a:pPr algn="ctr"/>
            <a:r>
              <a:rPr lang="en-US" sz="1600" dirty="0" smtClean="0">
                <a:solidFill>
                  <a:schemeClr val="tx1"/>
                </a:solidFill>
              </a:rPr>
              <a:t>FMV = 10</a:t>
            </a:r>
            <a:endParaRPr lang="en-US" sz="1600" dirty="0">
              <a:solidFill>
                <a:schemeClr val="tx1"/>
              </a:solidFill>
            </a:endParaRPr>
          </a:p>
        </p:txBody>
      </p:sp>
      <p:sp>
        <p:nvSpPr>
          <p:cNvPr id="23" name="Multiply 22"/>
          <p:cNvSpPr/>
          <p:nvPr/>
        </p:nvSpPr>
        <p:spPr>
          <a:xfrm>
            <a:off x="2743200" y="3825081"/>
            <a:ext cx="1981200" cy="1066800"/>
          </a:xfrm>
          <a:prstGeom prst="mathMultiply">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373748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63762"/>
          </a:xfrm>
        </p:spPr>
        <p:txBody>
          <a:bodyPr>
            <a:normAutofit fontScale="90000"/>
          </a:bodyPr>
          <a:lstStyle/>
          <a:p>
            <a:r>
              <a:rPr lang="en-US" sz="4000" dirty="0"/>
              <a:t>Would the answers on the previous slide change, and if so how, if Z was a corporation rather than an individual?</a:t>
            </a:r>
            <a:r>
              <a:rPr lang="en-US" dirty="0"/>
              <a:t/>
            </a:r>
            <a:br>
              <a:rPr lang="en-US" dirty="0"/>
            </a:br>
            <a:endParaRPr lang="en-US" dirty="0"/>
          </a:p>
        </p:txBody>
      </p:sp>
      <p:sp>
        <p:nvSpPr>
          <p:cNvPr id="3" name="Content Placeholder 2"/>
          <p:cNvSpPr>
            <a:spLocks noGrp="1"/>
          </p:cNvSpPr>
          <p:nvPr>
            <p:ph idx="1"/>
          </p:nvPr>
        </p:nvSpPr>
        <p:spPr>
          <a:xfrm>
            <a:off x="457200" y="2667000"/>
            <a:ext cx="8229600" cy="3459163"/>
          </a:xfrm>
        </p:spPr>
        <p:txBody>
          <a:bodyPr>
            <a:normAutofit/>
          </a:bodyPr>
          <a:lstStyle/>
          <a:p>
            <a:pPr lvl="1"/>
            <a:r>
              <a:rPr lang="en-US" dirty="0" smtClean="0"/>
              <a:t>The answers would not change.  Z owns less than 80% of Y, so with respect to Z, the liquidation still does not qualify under 332/337.</a:t>
            </a:r>
          </a:p>
          <a:p>
            <a:pPr lvl="1"/>
            <a:r>
              <a:rPr lang="en-US" dirty="0" smtClean="0"/>
              <a:t>Nontaxable to X Corp.</a:t>
            </a:r>
          </a:p>
          <a:p>
            <a:pPr lvl="1"/>
            <a:r>
              <a:rPr lang="en-US" dirty="0" smtClean="0"/>
              <a:t>Taxable to Z Corp.</a:t>
            </a:r>
            <a:endParaRPr lang="en-US" dirty="0"/>
          </a:p>
        </p:txBody>
      </p:sp>
      <p:sp>
        <p:nvSpPr>
          <p:cNvPr id="4" name="Slide Number Placeholder 3"/>
          <p:cNvSpPr>
            <a:spLocks noGrp="1"/>
          </p:cNvSpPr>
          <p:nvPr>
            <p:ph type="sldNum" sz="quarter" idx="12"/>
          </p:nvPr>
        </p:nvSpPr>
        <p:spPr/>
        <p:txBody>
          <a:bodyPr/>
          <a:lstStyle/>
          <a:p>
            <a:fld id="{25BAA4B6-4CA8-4626-8D09-544E0FE4690D}" type="slidenum">
              <a:rPr lang="en-US" sz="3200" smtClean="0"/>
              <a:pPr/>
              <a:t>64</a:t>
            </a:fld>
            <a:endParaRPr lang="en-US" sz="3200" dirty="0"/>
          </a:p>
        </p:txBody>
      </p:sp>
    </p:spTree>
    <p:extLst>
      <p:ext uri="{BB962C8B-B14F-4D97-AF65-F5344CB8AC3E}">
        <p14:creationId xmlns:p14="http://schemas.microsoft.com/office/powerpoint/2010/main" val="1270801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How would the answers change if Y distributed 100% of the Land to X and 100% of the Equipment to Z?</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sz="1800" dirty="0" smtClean="0"/>
          </a:p>
          <a:p>
            <a:pPr>
              <a:buNone/>
            </a:pPr>
            <a:r>
              <a:rPr lang="en-US" sz="1800" dirty="0" smtClean="0"/>
              <a:t>		</a:t>
            </a:r>
          </a:p>
          <a:p>
            <a:pPr>
              <a:buNone/>
            </a:pPr>
            <a:r>
              <a:rPr lang="en-US" sz="1800" dirty="0"/>
              <a:t> </a:t>
            </a:r>
            <a:r>
              <a:rPr lang="en-US" sz="1800" dirty="0" smtClean="0"/>
              <a:t>          </a:t>
            </a:r>
          </a:p>
          <a:p>
            <a:pPr>
              <a:buNone/>
            </a:pPr>
            <a:r>
              <a:rPr lang="en-US" sz="1800" dirty="0" smtClean="0"/>
              <a:t>		</a:t>
            </a:r>
          </a:p>
          <a:p>
            <a:pPr>
              <a:buNone/>
            </a:pPr>
            <a:r>
              <a:rPr lang="en-US" sz="1800" dirty="0" smtClean="0"/>
              <a:t>		</a:t>
            </a:r>
          </a:p>
          <a:p>
            <a:pPr>
              <a:buNone/>
            </a:pPr>
            <a:r>
              <a:rPr lang="en-US" sz="1800" dirty="0"/>
              <a:t>	</a:t>
            </a:r>
            <a:r>
              <a:rPr lang="en-US" sz="1800" dirty="0" smtClean="0"/>
              <a:t>								</a:t>
            </a:r>
          </a:p>
          <a:p>
            <a:pPr>
              <a:buNone/>
            </a:pPr>
            <a:r>
              <a:rPr lang="en-US" sz="1800" dirty="0"/>
              <a:t>	</a:t>
            </a:r>
            <a:r>
              <a:rPr lang="en-US" sz="1800" dirty="0" smtClean="0"/>
              <a:t>				</a:t>
            </a:r>
          </a:p>
          <a:p>
            <a:pPr>
              <a:buNone/>
            </a:pPr>
            <a:r>
              <a:rPr lang="en-US" sz="1800" dirty="0"/>
              <a:t>	</a:t>
            </a:r>
            <a:r>
              <a:rPr lang="en-US" sz="1800" dirty="0" smtClean="0"/>
              <a:t>				</a:t>
            </a:r>
            <a:endParaRPr lang="en-US" sz="1800" dirty="0"/>
          </a:p>
        </p:txBody>
      </p:sp>
      <p:sp>
        <p:nvSpPr>
          <p:cNvPr id="5" name="Rectangle 4"/>
          <p:cNvSpPr/>
          <p:nvPr/>
        </p:nvSpPr>
        <p:spPr>
          <a:xfrm>
            <a:off x="1219200" y="1319613"/>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 Inc.</a:t>
            </a:r>
            <a:endParaRPr lang="en-US" dirty="0"/>
          </a:p>
        </p:txBody>
      </p:sp>
      <p:sp>
        <p:nvSpPr>
          <p:cNvPr id="6" name="Rectangle 5"/>
          <p:cNvSpPr/>
          <p:nvPr/>
        </p:nvSpPr>
        <p:spPr>
          <a:xfrm>
            <a:off x="3505200" y="3962400"/>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cxnSp>
        <p:nvCxnSpPr>
          <p:cNvPr id="11" name="Straight Connector 10"/>
          <p:cNvCxnSpPr>
            <a:stCxn id="5" idx="2"/>
            <a:endCxn id="6" idx="0"/>
          </p:cNvCxnSpPr>
          <p:nvPr/>
        </p:nvCxnSpPr>
        <p:spPr>
          <a:xfrm>
            <a:off x="1676400" y="2234013"/>
            <a:ext cx="2286000" cy="1728387"/>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716422" y="3748449"/>
            <a:ext cx="1828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Land </a:t>
            </a:r>
          </a:p>
          <a:p>
            <a:pPr algn="ctr"/>
            <a:r>
              <a:rPr lang="en-US" sz="1600" dirty="0" smtClean="0">
                <a:solidFill>
                  <a:schemeClr val="tx1"/>
                </a:solidFill>
              </a:rPr>
              <a:t>Basis = 400, FMV = 900</a:t>
            </a:r>
            <a:endParaRPr lang="en-US" sz="1600" dirty="0">
              <a:solidFill>
                <a:schemeClr val="tx1"/>
              </a:solidFill>
            </a:endParaRPr>
          </a:p>
        </p:txBody>
      </p:sp>
      <p:cxnSp>
        <p:nvCxnSpPr>
          <p:cNvPr id="21" name="Straight Connector 20"/>
          <p:cNvCxnSpPr>
            <a:endCxn id="6" idx="2"/>
          </p:cNvCxnSpPr>
          <p:nvPr/>
        </p:nvCxnSpPr>
        <p:spPr>
          <a:xfrm>
            <a:off x="2057400" y="4419600"/>
            <a:ext cx="1905000" cy="4572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4" name="Slide Number Placeholder 23"/>
          <p:cNvSpPr>
            <a:spLocks noGrp="1"/>
          </p:cNvSpPr>
          <p:nvPr>
            <p:ph type="sldNum" sz="quarter" idx="12"/>
          </p:nvPr>
        </p:nvSpPr>
        <p:spPr/>
        <p:txBody>
          <a:bodyPr/>
          <a:lstStyle/>
          <a:p>
            <a:fld id="{25BAA4B6-4CA8-4626-8D09-544E0FE4690D}" type="slidenum">
              <a:rPr lang="en-US" sz="3200" smtClean="0"/>
              <a:pPr/>
              <a:t>65</a:t>
            </a:fld>
            <a:endParaRPr lang="en-US" sz="3200" dirty="0"/>
          </a:p>
        </p:txBody>
      </p:sp>
      <p:sp>
        <p:nvSpPr>
          <p:cNvPr id="14" name="Oval 13"/>
          <p:cNvSpPr/>
          <p:nvPr/>
        </p:nvSpPr>
        <p:spPr>
          <a:xfrm>
            <a:off x="5692923" y="1295400"/>
            <a:ext cx="1828800" cy="91440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a:t>
            </a:r>
          </a:p>
          <a:p>
            <a:pPr algn="ctr"/>
            <a:r>
              <a:rPr lang="en-US" dirty="0" smtClean="0"/>
              <a:t>(individual)</a:t>
            </a:r>
            <a:endParaRPr lang="en-US" dirty="0"/>
          </a:p>
        </p:txBody>
      </p:sp>
      <p:cxnSp>
        <p:nvCxnSpPr>
          <p:cNvPr id="15" name="Straight Connector 14"/>
          <p:cNvCxnSpPr>
            <a:stCxn id="14" idx="4"/>
            <a:endCxn id="6" idx="0"/>
          </p:cNvCxnSpPr>
          <p:nvPr/>
        </p:nvCxnSpPr>
        <p:spPr>
          <a:xfrm flipH="1">
            <a:off x="3962400" y="2209800"/>
            <a:ext cx="2644923" cy="17526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6324600" y="3635644"/>
            <a:ext cx="1828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Equipment </a:t>
            </a:r>
          </a:p>
          <a:p>
            <a:pPr algn="ctr"/>
            <a:r>
              <a:rPr lang="en-US" sz="1600" dirty="0" smtClean="0">
                <a:solidFill>
                  <a:schemeClr val="tx1"/>
                </a:solidFill>
              </a:rPr>
              <a:t>Basis = 300, FMV = 100</a:t>
            </a:r>
            <a:endParaRPr lang="en-US" sz="1600" dirty="0">
              <a:solidFill>
                <a:schemeClr val="tx1"/>
              </a:solidFill>
            </a:endParaRPr>
          </a:p>
        </p:txBody>
      </p:sp>
      <p:cxnSp>
        <p:nvCxnSpPr>
          <p:cNvPr id="26" name="Straight Connector 25"/>
          <p:cNvCxnSpPr>
            <a:stCxn id="25" idx="3"/>
            <a:endCxn id="6" idx="2"/>
          </p:cNvCxnSpPr>
          <p:nvPr/>
        </p:nvCxnSpPr>
        <p:spPr>
          <a:xfrm flipH="1">
            <a:off x="3962400" y="4351092"/>
            <a:ext cx="2630022" cy="525708"/>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3975" y="2234013"/>
            <a:ext cx="2736850" cy="112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 name="Right Arrow 32"/>
          <p:cNvSpPr/>
          <p:nvPr/>
        </p:nvSpPr>
        <p:spPr>
          <a:xfrm rot="16200000">
            <a:off x="1021222" y="2580660"/>
            <a:ext cx="1219200" cy="840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2346066"/>
            <a:ext cx="896937" cy="1249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048916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600" dirty="0" smtClean="0"/>
              <a:t/>
            </a:r>
            <a:br>
              <a:rPr lang="en-US" sz="3600" dirty="0" smtClean="0"/>
            </a:br>
            <a:r>
              <a:rPr lang="en-US" sz="3600" dirty="0" smtClean="0"/>
              <a:t>Tax Consequences</a:t>
            </a:r>
            <a:r>
              <a:rPr lang="en-US" dirty="0"/>
              <a:t/>
            </a:r>
            <a:br>
              <a:rPr lang="en-US" dirty="0"/>
            </a:br>
            <a:endParaRPr lang="en-US" dirty="0"/>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r>
              <a:rPr lang="en-US" dirty="0" smtClean="0"/>
              <a:t>How much gain or loss, if any, does Y recognize?</a:t>
            </a:r>
          </a:p>
          <a:p>
            <a:pPr lvl="1"/>
            <a:r>
              <a:rPr lang="en-US" dirty="0" smtClean="0"/>
              <a:t>Y recognizes no gain or loss on distribution made to  X per Section 337(a).</a:t>
            </a:r>
          </a:p>
          <a:p>
            <a:pPr lvl="1"/>
            <a:r>
              <a:rPr lang="en-US" dirty="0" smtClean="0"/>
              <a:t>Y </a:t>
            </a:r>
            <a:r>
              <a:rPr lang="en-US" dirty="0" smtClean="0">
                <a:solidFill>
                  <a:srgbClr val="FF0000"/>
                </a:solidFill>
              </a:rPr>
              <a:t>does not recognize loss </a:t>
            </a:r>
            <a:r>
              <a:rPr lang="en-US" dirty="0" smtClean="0"/>
              <a:t>with respect to Equipment distributed to Zeke per Section 336(d)(3).</a:t>
            </a:r>
          </a:p>
          <a:p>
            <a:r>
              <a:rPr lang="en-US" dirty="0" smtClean="0"/>
              <a:t>How much gain or loss, if any, does X recognize?</a:t>
            </a:r>
          </a:p>
          <a:p>
            <a:pPr lvl="1"/>
            <a:r>
              <a:rPr lang="en-US" dirty="0" smtClean="0">
                <a:solidFill>
                  <a:srgbClr val="FF0000"/>
                </a:solidFill>
              </a:rPr>
              <a:t>None</a:t>
            </a:r>
            <a:r>
              <a:rPr lang="en-US" dirty="0" smtClean="0"/>
              <a:t> per Section 332(a).</a:t>
            </a:r>
          </a:p>
          <a:p>
            <a:r>
              <a:rPr lang="en-US" dirty="0" smtClean="0"/>
              <a:t>What basis does X take in the assets received?</a:t>
            </a:r>
          </a:p>
          <a:p>
            <a:pPr lvl="1"/>
            <a:r>
              <a:rPr lang="en-US" dirty="0" smtClean="0"/>
              <a:t>Y’s basis per Section 334(b) </a:t>
            </a:r>
            <a:r>
              <a:rPr lang="en-US" dirty="0" smtClean="0">
                <a:sym typeface="Wingdings" pitchFamily="2" charset="2"/>
              </a:rPr>
              <a:t> </a:t>
            </a:r>
            <a:r>
              <a:rPr lang="en-US" dirty="0" smtClean="0">
                <a:solidFill>
                  <a:srgbClr val="FF0000"/>
                </a:solidFill>
                <a:sym typeface="Wingdings" pitchFamily="2" charset="2"/>
              </a:rPr>
              <a:t>400 for the land</a:t>
            </a:r>
            <a:r>
              <a:rPr lang="en-US" dirty="0" smtClean="0">
                <a:sym typeface="Wingdings" pitchFamily="2" charset="2"/>
              </a:rPr>
              <a:t>.</a:t>
            </a:r>
          </a:p>
          <a:p>
            <a:r>
              <a:rPr lang="en-US" dirty="0" smtClean="0">
                <a:sym typeface="Wingdings" pitchFamily="2" charset="2"/>
              </a:rPr>
              <a:t>How much gain or loss, if any, does Z recognize?</a:t>
            </a:r>
          </a:p>
          <a:p>
            <a:pPr lvl="1"/>
            <a:r>
              <a:rPr lang="en-US" dirty="0" smtClean="0">
                <a:sym typeface="Wingdings" pitchFamily="2" charset="2"/>
              </a:rPr>
              <a:t>100 – 70 = </a:t>
            </a:r>
            <a:r>
              <a:rPr lang="en-US" dirty="0" smtClean="0">
                <a:solidFill>
                  <a:srgbClr val="FF0000"/>
                </a:solidFill>
                <a:sym typeface="Wingdings" pitchFamily="2" charset="2"/>
              </a:rPr>
              <a:t>30 gain </a:t>
            </a:r>
            <a:r>
              <a:rPr lang="en-US" dirty="0" smtClean="0">
                <a:sym typeface="Wingdings" pitchFamily="2" charset="2"/>
              </a:rPr>
              <a:t>per Section 331(a)</a:t>
            </a:r>
          </a:p>
          <a:p>
            <a:r>
              <a:rPr lang="en-US" dirty="0" smtClean="0">
                <a:sym typeface="Wingdings" pitchFamily="2" charset="2"/>
              </a:rPr>
              <a:t>What basis does Z take in the assets received?</a:t>
            </a:r>
          </a:p>
          <a:p>
            <a:pPr lvl="1"/>
            <a:r>
              <a:rPr lang="en-US" dirty="0" smtClean="0">
                <a:sym typeface="Wingdings" pitchFamily="2" charset="2"/>
              </a:rPr>
              <a:t>Fair market value basis per Section 334(a)  100 for Equipment.</a:t>
            </a: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25BAA4B6-4CA8-4626-8D09-544E0FE4690D}" type="slidenum">
              <a:rPr lang="en-US" sz="3200" smtClean="0"/>
              <a:pPr/>
              <a:t>66</a:t>
            </a:fld>
            <a:endParaRPr lang="en-US" sz="3200" dirty="0"/>
          </a:p>
        </p:txBody>
      </p:sp>
    </p:spTree>
    <p:extLst>
      <p:ext uri="{BB962C8B-B14F-4D97-AF65-F5344CB8AC3E}">
        <p14:creationId xmlns:p14="http://schemas.microsoft.com/office/powerpoint/2010/main" val="326806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blinds(horizontal)">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would the answer change if X were an individual?</a:t>
            </a:r>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sz="1800" dirty="0" smtClean="0"/>
          </a:p>
          <a:p>
            <a:pPr>
              <a:buNone/>
            </a:pPr>
            <a:r>
              <a:rPr lang="en-US" sz="1800" dirty="0" smtClean="0"/>
              <a:t>		</a:t>
            </a:r>
          </a:p>
          <a:p>
            <a:pPr>
              <a:buNone/>
            </a:pPr>
            <a:r>
              <a:rPr lang="en-US" sz="1800" dirty="0"/>
              <a:t> </a:t>
            </a:r>
            <a:r>
              <a:rPr lang="en-US" sz="1800" dirty="0" smtClean="0"/>
              <a:t>          </a:t>
            </a:r>
          </a:p>
          <a:p>
            <a:pPr>
              <a:buNone/>
            </a:pPr>
            <a:r>
              <a:rPr lang="en-US" sz="1800" dirty="0" smtClean="0"/>
              <a:t>		</a:t>
            </a:r>
          </a:p>
          <a:p>
            <a:pPr>
              <a:buNone/>
            </a:pPr>
            <a:r>
              <a:rPr lang="en-US" sz="1800" dirty="0" smtClean="0"/>
              <a:t>		</a:t>
            </a:r>
          </a:p>
          <a:p>
            <a:pPr>
              <a:buNone/>
            </a:pPr>
            <a:r>
              <a:rPr lang="en-US" sz="1800" dirty="0"/>
              <a:t>	</a:t>
            </a:r>
            <a:r>
              <a:rPr lang="en-US" sz="1800" dirty="0" smtClean="0"/>
              <a:t>								</a:t>
            </a:r>
          </a:p>
          <a:p>
            <a:pPr>
              <a:buNone/>
            </a:pPr>
            <a:r>
              <a:rPr lang="en-US" sz="1800" dirty="0"/>
              <a:t>	</a:t>
            </a:r>
            <a:r>
              <a:rPr lang="en-US" sz="1800" dirty="0" smtClean="0"/>
              <a:t>				</a:t>
            </a:r>
          </a:p>
          <a:p>
            <a:pPr>
              <a:buNone/>
            </a:pPr>
            <a:r>
              <a:rPr lang="en-US" sz="1800" dirty="0"/>
              <a:t>	</a:t>
            </a:r>
            <a:r>
              <a:rPr lang="en-US" sz="1800" dirty="0" smtClean="0"/>
              <a:t>				</a:t>
            </a:r>
            <a:endParaRPr lang="en-US" sz="1800" dirty="0"/>
          </a:p>
        </p:txBody>
      </p:sp>
      <p:sp>
        <p:nvSpPr>
          <p:cNvPr id="6" name="Rectangle 5"/>
          <p:cNvSpPr/>
          <p:nvPr/>
        </p:nvSpPr>
        <p:spPr>
          <a:xfrm>
            <a:off x="3276600" y="3921095"/>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cxnSp>
        <p:nvCxnSpPr>
          <p:cNvPr id="11" name="Straight Connector 10"/>
          <p:cNvCxnSpPr>
            <a:stCxn id="5" idx="2"/>
            <a:endCxn id="6" idx="0"/>
          </p:cNvCxnSpPr>
          <p:nvPr/>
        </p:nvCxnSpPr>
        <p:spPr>
          <a:xfrm>
            <a:off x="1524001" y="2550920"/>
            <a:ext cx="2209799" cy="137017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111095" y="3116127"/>
            <a:ext cx="1828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90% of Land </a:t>
            </a:r>
          </a:p>
          <a:p>
            <a:pPr algn="ctr"/>
            <a:r>
              <a:rPr lang="en-US" sz="1600" dirty="0" smtClean="0">
                <a:solidFill>
                  <a:schemeClr val="tx1"/>
                </a:solidFill>
              </a:rPr>
              <a:t>Basis = 360</a:t>
            </a:r>
          </a:p>
          <a:p>
            <a:pPr algn="ctr"/>
            <a:r>
              <a:rPr lang="en-US" sz="1600" dirty="0" smtClean="0">
                <a:solidFill>
                  <a:schemeClr val="tx1"/>
                </a:solidFill>
              </a:rPr>
              <a:t>FMV = 810</a:t>
            </a:r>
            <a:endParaRPr lang="en-US" sz="1600" dirty="0">
              <a:solidFill>
                <a:schemeClr val="tx1"/>
              </a:solidFill>
            </a:endParaRPr>
          </a:p>
        </p:txBody>
      </p:sp>
      <p:cxnSp>
        <p:nvCxnSpPr>
          <p:cNvPr id="21" name="Straight Connector 20"/>
          <p:cNvCxnSpPr>
            <a:stCxn id="20" idx="5"/>
            <a:endCxn id="6" idx="2"/>
          </p:cNvCxnSpPr>
          <p:nvPr/>
        </p:nvCxnSpPr>
        <p:spPr>
          <a:xfrm>
            <a:off x="1672073" y="3831575"/>
            <a:ext cx="2061727" cy="100392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4" name="Slide Number Placeholder 23"/>
          <p:cNvSpPr>
            <a:spLocks noGrp="1"/>
          </p:cNvSpPr>
          <p:nvPr>
            <p:ph type="sldNum" sz="quarter" idx="12"/>
          </p:nvPr>
        </p:nvSpPr>
        <p:spPr/>
        <p:txBody>
          <a:bodyPr/>
          <a:lstStyle/>
          <a:p>
            <a:fld id="{25BAA4B6-4CA8-4626-8D09-544E0FE4690D}" type="slidenum">
              <a:rPr lang="en-US" sz="3200" smtClean="0"/>
              <a:pPr/>
              <a:t>67</a:t>
            </a:fld>
            <a:endParaRPr lang="en-US" sz="3200" dirty="0"/>
          </a:p>
        </p:txBody>
      </p:sp>
      <p:sp>
        <p:nvSpPr>
          <p:cNvPr id="14" name="Oval 13"/>
          <p:cNvSpPr/>
          <p:nvPr/>
        </p:nvSpPr>
        <p:spPr>
          <a:xfrm>
            <a:off x="5251450" y="2128615"/>
            <a:ext cx="1828800" cy="91440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a:t>
            </a:r>
          </a:p>
          <a:p>
            <a:pPr algn="ctr"/>
            <a:r>
              <a:rPr lang="en-US" dirty="0" smtClean="0"/>
              <a:t>(individual)</a:t>
            </a:r>
            <a:endParaRPr lang="en-US" dirty="0"/>
          </a:p>
        </p:txBody>
      </p:sp>
      <p:cxnSp>
        <p:nvCxnSpPr>
          <p:cNvPr id="15" name="Straight Connector 14"/>
          <p:cNvCxnSpPr>
            <a:stCxn id="14" idx="4"/>
            <a:endCxn id="6" idx="0"/>
          </p:cNvCxnSpPr>
          <p:nvPr/>
        </p:nvCxnSpPr>
        <p:spPr>
          <a:xfrm flipH="1">
            <a:off x="3733800" y="3043015"/>
            <a:ext cx="2432050" cy="87808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172340" y="4333535"/>
            <a:ext cx="2189859"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90% of Equip. </a:t>
            </a:r>
          </a:p>
          <a:p>
            <a:pPr algn="ctr"/>
            <a:r>
              <a:rPr lang="en-US" sz="1600" dirty="0" smtClean="0">
                <a:solidFill>
                  <a:schemeClr val="tx1"/>
                </a:solidFill>
              </a:rPr>
              <a:t>Basis = 270, FMV = 90</a:t>
            </a:r>
            <a:endParaRPr lang="en-US" sz="1600" dirty="0">
              <a:solidFill>
                <a:schemeClr val="tx1"/>
              </a:solidFill>
            </a:endParaRPr>
          </a:p>
        </p:txBody>
      </p:sp>
      <p:cxnSp>
        <p:nvCxnSpPr>
          <p:cNvPr id="26" name="Straight Connector 25"/>
          <p:cNvCxnSpPr>
            <a:stCxn id="25" idx="0"/>
            <a:endCxn id="6" idx="2"/>
          </p:cNvCxnSpPr>
          <p:nvPr/>
        </p:nvCxnSpPr>
        <p:spPr>
          <a:xfrm>
            <a:off x="1267270" y="4333535"/>
            <a:ext cx="2466530" cy="50196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867024"/>
            <a:ext cx="2736850" cy="112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Oval 26"/>
          <p:cNvSpPr/>
          <p:nvPr/>
        </p:nvSpPr>
        <p:spPr>
          <a:xfrm>
            <a:off x="5562600" y="3276600"/>
            <a:ext cx="1828800"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10% of Land </a:t>
            </a:r>
          </a:p>
          <a:p>
            <a:pPr algn="ctr"/>
            <a:r>
              <a:rPr lang="en-US" sz="1600" dirty="0" smtClean="0">
                <a:solidFill>
                  <a:schemeClr val="tx1"/>
                </a:solidFill>
              </a:rPr>
              <a:t>Basis = 40, FMV = 90</a:t>
            </a:r>
            <a:endParaRPr lang="en-US" sz="1600" dirty="0">
              <a:solidFill>
                <a:schemeClr val="tx1"/>
              </a:solidFill>
            </a:endParaRPr>
          </a:p>
        </p:txBody>
      </p:sp>
      <p:cxnSp>
        <p:nvCxnSpPr>
          <p:cNvPr id="29" name="Straight Arrow Connector 28"/>
          <p:cNvCxnSpPr>
            <a:stCxn id="6" idx="2"/>
          </p:cNvCxnSpPr>
          <p:nvPr/>
        </p:nvCxnSpPr>
        <p:spPr>
          <a:xfrm flipV="1">
            <a:off x="3733800" y="3754453"/>
            <a:ext cx="1905000" cy="108104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5070920" y="4579938"/>
            <a:ext cx="2189859" cy="838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10% of Equip. </a:t>
            </a:r>
          </a:p>
          <a:p>
            <a:pPr algn="ctr"/>
            <a:r>
              <a:rPr lang="en-US" sz="1600" dirty="0" smtClean="0">
                <a:solidFill>
                  <a:schemeClr val="tx1"/>
                </a:solidFill>
              </a:rPr>
              <a:t>Basis = 30</a:t>
            </a:r>
            <a:endParaRPr lang="en-US" sz="1600" dirty="0">
              <a:solidFill>
                <a:schemeClr val="tx1"/>
              </a:solidFill>
            </a:endParaRPr>
          </a:p>
          <a:p>
            <a:pPr algn="ctr"/>
            <a:r>
              <a:rPr lang="en-US" sz="1600" dirty="0" smtClean="0">
                <a:solidFill>
                  <a:schemeClr val="tx1"/>
                </a:solidFill>
              </a:rPr>
              <a:t>FMV = 10</a:t>
            </a:r>
            <a:endParaRPr lang="en-US" sz="1600" dirty="0">
              <a:solidFill>
                <a:schemeClr val="tx1"/>
              </a:solidFill>
            </a:endParaRPr>
          </a:p>
        </p:txBody>
      </p:sp>
      <p:cxnSp>
        <p:nvCxnSpPr>
          <p:cNvPr id="37" name="Straight Connector 36"/>
          <p:cNvCxnSpPr>
            <a:endCxn id="6" idx="2"/>
          </p:cNvCxnSpPr>
          <p:nvPr/>
        </p:nvCxnSpPr>
        <p:spPr>
          <a:xfrm flipH="1">
            <a:off x="3733800" y="4835495"/>
            <a:ext cx="133712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33399" y="1636519"/>
            <a:ext cx="1828800" cy="914400"/>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a:t>
            </a:r>
            <a:endParaRPr lang="en-US" dirty="0" smtClean="0"/>
          </a:p>
          <a:p>
            <a:pPr algn="ctr"/>
            <a:r>
              <a:rPr lang="en-US" dirty="0" smtClean="0"/>
              <a:t>(individual)</a:t>
            </a:r>
            <a:endParaRPr lang="en-US" dirty="0"/>
          </a:p>
        </p:txBody>
      </p:sp>
    </p:spTree>
    <p:extLst>
      <p:ext uri="{BB962C8B-B14F-4D97-AF65-F5344CB8AC3E}">
        <p14:creationId xmlns:p14="http://schemas.microsoft.com/office/powerpoint/2010/main" val="235441484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600" dirty="0" smtClean="0"/>
              <a:t/>
            </a:r>
            <a:br>
              <a:rPr lang="en-US" sz="3600" dirty="0" smtClean="0"/>
            </a:br>
            <a:r>
              <a:rPr lang="en-US" sz="3600" dirty="0" smtClean="0"/>
              <a:t>Tax Consequences</a:t>
            </a:r>
            <a:r>
              <a:rPr lang="en-US" dirty="0"/>
              <a:t/>
            </a:r>
            <a:br>
              <a:rPr lang="en-US" dirty="0"/>
            </a:br>
            <a:endParaRPr lang="en-US" dirty="0"/>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r>
              <a:rPr lang="en-US" dirty="0" smtClean="0"/>
              <a:t>How much gain or loss, if any, does Y recognize?</a:t>
            </a:r>
          </a:p>
          <a:p>
            <a:pPr lvl="1"/>
            <a:r>
              <a:rPr lang="en-US" dirty="0" smtClean="0"/>
              <a:t>Y </a:t>
            </a:r>
            <a:r>
              <a:rPr lang="en-US" dirty="0" smtClean="0">
                <a:solidFill>
                  <a:srgbClr val="FF0000"/>
                </a:solidFill>
              </a:rPr>
              <a:t>recognizes $450 gain </a:t>
            </a:r>
            <a:r>
              <a:rPr lang="en-US" dirty="0" smtClean="0"/>
              <a:t>on distribution of Land made to  X per Section 337(a) </a:t>
            </a:r>
            <a:r>
              <a:rPr lang="en-US" dirty="0" smtClean="0">
                <a:solidFill>
                  <a:srgbClr val="FF0000"/>
                </a:solidFill>
              </a:rPr>
              <a:t>and $180 loss </a:t>
            </a:r>
            <a:r>
              <a:rPr lang="en-US" dirty="0" smtClean="0"/>
              <a:t>on distribution of Equipment.</a:t>
            </a:r>
          </a:p>
          <a:p>
            <a:pPr lvl="1"/>
            <a:r>
              <a:rPr lang="en-US" dirty="0" smtClean="0"/>
              <a:t>Y </a:t>
            </a:r>
            <a:r>
              <a:rPr lang="en-US" dirty="0" smtClean="0">
                <a:solidFill>
                  <a:srgbClr val="FF0000"/>
                </a:solidFill>
              </a:rPr>
              <a:t>recognizes $50 gain on distribution of Land and $20 loss  </a:t>
            </a:r>
            <a:r>
              <a:rPr lang="en-US" dirty="0" smtClean="0"/>
              <a:t>with respect to Equipment distributed to Zeke per Section 336(d)(3).</a:t>
            </a:r>
          </a:p>
          <a:p>
            <a:r>
              <a:rPr lang="en-US" dirty="0" smtClean="0"/>
              <a:t>How much gain or loss, if any, does Xavier recognize?</a:t>
            </a:r>
          </a:p>
          <a:p>
            <a:pPr lvl="1"/>
            <a:r>
              <a:rPr lang="en-US" dirty="0" smtClean="0">
                <a:solidFill>
                  <a:srgbClr val="FF0000"/>
                </a:solidFill>
              </a:rPr>
              <a:t>$270 gain</a:t>
            </a:r>
            <a:r>
              <a:rPr lang="en-US" dirty="0" smtClean="0"/>
              <a:t> per Section 332(a).</a:t>
            </a:r>
          </a:p>
          <a:p>
            <a:r>
              <a:rPr lang="en-US" dirty="0" smtClean="0"/>
              <a:t>What basis does X take in the assets received?</a:t>
            </a:r>
          </a:p>
          <a:p>
            <a:pPr lvl="1"/>
            <a:r>
              <a:rPr lang="en-US" dirty="0" smtClean="0"/>
              <a:t>FMV basis</a:t>
            </a:r>
            <a:r>
              <a:rPr lang="en-US" dirty="0" smtClean="0">
                <a:sym typeface="Wingdings" pitchFamily="2" charset="2"/>
              </a:rPr>
              <a:t>.</a:t>
            </a:r>
          </a:p>
          <a:p>
            <a:r>
              <a:rPr lang="en-US" dirty="0" smtClean="0">
                <a:sym typeface="Wingdings" pitchFamily="2" charset="2"/>
              </a:rPr>
              <a:t>How much gain or loss, if any, does Z recognize?</a:t>
            </a:r>
          </a:p>
          <a:p>
            <a:pPr lvl="1"/>
            <a:r>
              <a:rPr lang="en-US" dirty="0" smtClean="0">
                <a:solidFill>
                  <a:srgbClr val="FF0000"/>
                </a:solidFill>
                <a:sym typeface="Wingdings" pitchFamily="2" charset="2"/>
              </a:rPr>
              <a:t>$30 gain </a:t>
            </a:r>
            <a:r>
              <a:rPr lang="en-US" dirty="0" smtClean="0">
                <a:sym typeface="Wingdings" pitchFamily="2" charset="2"/>
              </a:rPr>
              <a:t>per Section 331(a)</a:t>
            </a:r>
          </a:p>
          <a:p>
            <a:r>
              <a:rPr lang="en-US" dirty="0" smtClean="0">
                <a:sym typeface="Wingdings" pitchFamily="2" charset="2"/>
              </a:rPr>
              <a:t>What basis does Z take in the assets received?</a:t>
            </a:r>
          </a:p>
          <a:p>
            <a:pPr lvl="1"/>
            <a:r>
              <a:rPr lang="en-US" dirty="0" smtClean="0">
                <a:sym typeface="Wingdings" pitchFamily="2" charset="2"/>
              </a:rPr>
              <a:t>Fair market </a:t>
            </a:r>
            <a:r>
              <a:rPr lang="en-US" smtClean="0">
                <a:sym typeface="Wingdings" pitchFamily="2" charset="2"/>
              </a:rPr>
              <a:t>value basis.</a:t>
            </a: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25BAA4B6-4CA8-4626-8D09-544E0FE4690D}" type="slidenum">
              <a:rPr lang="en-US" sz="3200" smtClean="0"/>
              <a:pPr/>
              <a:t>68</a:t>
            </a:fld>
            <a:endParaRPr lang="en-US" sz="3200" dirty="0"/>
          </a:p>
        </p:txBody>
      </p:sp>
    </p:spTree>
    <p:extLst>
      <p:ext uri="{BB962C8B-B14F-4D97-AF65-F5344CB8AC3E}">
        <p14:creationId xmlns:p14="http://schemas.microsoft.com/office/powerpoint/2010/main" val="4240321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blinds(horizontal)">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Tax Consequences to T?</a:t>
            </a:r>
          </a:p>
          <a:p>
            <a:pPr lvl="1"/>
            <a:r>
              <a:rPr lang="en-US" dirty="0" smtClean="0"/>
              <a:t>None</a:t>
            </a:r>
          </a:p>
          <a:p>
            <a:r>
              <a:rPr lang="en-US" dirty="0" smtClean="0"/>
              <a:t>Tax consequences to Amy?</a:t>
            </a:r>
          </a:p>
          <a:p>
            <a:pPr lvl="1"/>
            <a:r>
              <a:rPr lang="en-US" dirty="0" smtClean="0"/>
              <a:t>325 Gain</a:t>
            </a:r>
          </a:p>
          <a:p>
            <a:r>
              <a:rPr lang="en-US" dirty="0" smtClean="0"/>
              <a:t>Acquirer, Inc.’s basis in the building?</a:t>
            </a:r>
          </a:p>
          <a:p>
            <a:pPr lvl="1"/>
            <a:r>
              <a:rPr lang="en-US" dirty="0" smtClean="0"/>
              <a:t>Absent a 338 election, carryover basis -- $300</a:t>
            </a:r>
            <a:endParaRPr lang="en-US" dirty="0"/>
          </a:p>
        </p:txBody>
      </p:sp>
    </p:spTree>
    <p:extLst>
      <p:ext uri="{BB962C8B-B14F-4D97-AF65-F5344CB8AC3E}">
        <p14:creationId xmlns:p14="http://schemas.microsoft.com/office/powerpoint/2010/main" val="572451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8120" y="1219200"/>
            <a:ext cx="823031" cy="152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066800"/>
            <a:ext cx="1616075" cy="192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4343400"/>
            <a:ext cx="2921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2288953"/>
            <a:ext cx="170021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84912" y="2109454"/>
            <a:ext cx="1474787" cy="2414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454275" y="2924775"/>
            <a:ext cx="914400" cy="369332"/>
          </a:xfrm>
          <a:prstGeom prst="rect">
            <a:avLst/>
          </a:prstGeom>
          <a:noFill/>
        </p:spPr>
        <p:txBody>
          <a:bodyPr wrap="square" rtlCol="0">
            <a:spAutoFit/>
          </a:bodyPr>
          <a:lstStyle/>
          <a:p>
            <a:r>
              <a:rPr lang="en-US" dirty="0" smtClean="0"/>
              <a:t>100%</a:t>
            </a:r>
            <a:endParaRPr lang="en-US" dirty="0"/>
          </a:p>
        </p:txBody>
      </p:sp>
      <p:sp>
        <p:nvSpPr>
          <p:cNvPr id="10" name="TextBox 9"/>
          <p:cNvSpPr txBox="1"/>
          <p:nvPr/>
        </p:nvSpPr>
        <p:spPr>
          <a:xfrm>
            <a:off x="533400" y="3668712"/>
            <a:ext cx="1371600" cy="369332"/>
          </a:xfrm>
          <a:prstGeom prst="rect">
            <a:avLst/>
          </a:prstGeom>
          <a:noFill/>
        </p:spPr>
        <p:txBody>
          <a:bodyPr wrap="square" rtlCol="0">
            <a:spAutoFit/>
          </a:bodyPr>
          <a:lstStyle/>
          <a:p>
            <a:r>
              <a:rPr lang="en-US" dirty="0" smtClean="0"/>
              <a:t>B = 475</a:t>
            </a:r>
            <a:endParaRPr lang="en-US" dirty="0"/>
          </a:p>
        </p:txBody>
      </p:sp>
      <p:sp>
        <p:nvSpPr>
          <p:cNvPr id="11" name="TextBox 10"/>
          <p:cNvSpPr txBox="1"/>
          <p:nvPr/>
        </p:nvSpPr>
        <p:spPr>
          <a:xfrm>
            <a:off x="1806657" y="4469450"/>
            <a:ext cx="731838" cy="381000"/>
          </a:xfrm>
          <a:prstGeom prst="rect">
            <a:avLst/>
          </a:prstGeom>
          <a:noFill/>
        </p:spPr>
        <p:txBody>
          <a:bodyPr wrap="square" rtlCol="0">
            <a:spAutoFit/>
          </a:bodyPr>
          <a:lstStyle/>
          <a:p>
            <a:r>
              <a:rPr lang="en-US" dirty="0" smtClean="0"/>
              <a:t>T, Inc.</a:t>
            </a:r>
            <a:endParaRPr lang="en-US" dirty="0"/>
          </a:p>
        </p:txBody>
      </p:sp>
      <p:pic>
        <p:nvPicPr>
          <p:cNvPr id="103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88811" y="4664055"/>
            <a:ext cx="1266990" cy="1354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3" name="Picture 9"/>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36070" y="2109454"/>
            <a:ext cx="657225" cy="65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3093295" y="2288953"/>
            <a:ext cx="762000" cy="369332"/>
          </a:xfrm>
          <a:prstGeom prst="rect">
            <a:avLst/>
          </a:prstGeom>
          <a:noFill/>
        </p:spPr>
        <p:txBody>
          <a:bodyPr wrap="square" rtlCol="0">
            <a:spAutoFit/>
          </a:bodyPr>
          <a:lstStyle/>
          <a:p>
            <a:r>
              <a:rPr lang="en-US" dirty="0" smtClean="0"/>
              <a:t>$870</a:t>
            </a:r>
            <a:endParaRPr lang="en-US" dirty="0"/>
          </a:p>
        </p:txBody>
      </p:sp>
      <p:pic>
        <p:nvPicPr>
          <p:cNvPr id="3"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37004" y="4814093"/>
            <a:ext cx="1914525" cy="142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descr="Image result for corporate share certificates"/>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44525" y="3171443"/>
            <a:ext cx="650875" cy="49726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71018" y="3211513"/>
            <a:ext cx="597887" cy="443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855295" y="3294107"/>
            <a:ext cx="1631105" cy="646331"/>
          </a:xfrm>
          <a:prstGeom prst="rect">
            <a:avLst/>
          </a:prstGeom>
          <a:noFill/>
          <a:ln>
            <a:solidFill>
              <a:schemeClr val="tx1"/>
            </a:solidFill>
          </a:ln>
        </p:spPr>
        <p:txBody>
          <a:bodyPr wrap="square" rtlCol="0">
            <a:spAutoFit/>
          </a:bodyPr>
          <a:lstStyle/>
          <a:p>
            <a:r>
              <a:rPr lang="en-US" dirty="0" smtClean="0"/>
              <a:t>S/E Treatment:</a:t>
            </a:r>
          </a:p>
          <a:p>
            <a:r>
              <a:rPr lang="en-US" dirty="0" smtClean="0"/>
              <a:t>$395 gain</a:t>
            </a:r>
            <a:endParaRPr lang="en-US" dirty="0"/>
          </a:p>
        </p:txBody>
      </p:sp>
    </p:spTree>
    <p:extLst>
      <p:ext uri="{BB962C8B-B14F-4D97-AF65-F5344CB8AC3E}">
        <p14:creationId xmlns:p14="http://schemas.microsoft.com/office/powerpoint/2010/main" val="4241476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825524" y="76200"/>
            <a:ext cx="7492952" cy="6675878"/>
          </a:xfrm>
          <a:prstGeom prst="rect">
            <a:avLst/>
          </a:prstGeom>
        </p:spPr>
      </p:pic>
    </p:spTree>
    <p:extLst>
      <p:ext uri="{BB962C8B-B14F-4D97-AF65-F5344CB8AC3E}">
        <p14:creationId xmlns:p14="http://schemas.microsoft.com/office/powerpoint/2010/main" val="323004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Tax Consequences to T of selling building?</a:t>
            </a:r>
          </a:p>
          <a:p>
            <a:pPr lvl="1"/>
            <a:r>
              <a:rPr lang="en-US" dirty="0" smtClean="0"/>
              <a:t>500 Gain (105 tax)</a:t>
            </a:r>
          </a:p>
          <a:p>
            <a:endParaRPr lang="en-US" dirty="0"/>
          </a:p>
          <a:p>
            <a:r>
              <a:rPr lang="en-US" dirty="0" smtClean="0"/>
              <a:t>Tax Consequences to Amy of liquidation?</a:t>
            </a:r>
          </a:p>
          <a:p>
            <a:pPr lvl="1"/>
            <a:r>
              <a:rPr lang="en-US" dirty="0" smtClean="0"/>
              <a:t>975 – 105 = 870 liquidated </a:t>
            </a:r>
          </a:p>
          <a:p>
            <a:pPr lvl="1"/>
            <a:r>
              <a:rPr lang="en-US" dirty="0" smtClean="0"/>
              <a:t>395 Gain (Sale/Exchange Treatment)</a:t>
            </a:r>
          </a:p>
          <a:p>
            <a:pPr lvl="2"/>
            <a:r>
              <a:rPr lang="en-US" dirty="0" smtClean="0">
                <a:solidFill>
                  <a:srgbClr val="C00000"/>
                </a:solidFill>
              </a:rPr>
              <a:t>Section 331</a:t>
            </a:r>
          </a:p>
          <a:p>
            <a:r>
              <a:rPr lang="en-US" dirty="0" smtClean="0"/>
              <a:t>Ben’s Basis in the Building?</a:t>
            </a:r>
          </a:p>
          <a:p>
            <a:pPr lvl="1"/>
            <a:r>
              <a:rPr lang="en-US" dirty="0" smtClean="0"/>
              <a:t>800</a:t>
            </a:r>
          </a:p>
          <a:p>
            <a:endParaRPr lang="en-US" dirty="0"/>
          </a:p>
        </p:txBody>
      </p:sp>
    </p:spTree>
    <p:extLst>
      <p:ext uri="{BB962C8B-B14F-4D97-AF65-F5344CB8AC3E}">
        <p14:creationId xmlns:p14="http://schemas.microsoft.com/office/powerpoint/2010/main" val="3303199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TM03457444[[fn=Basis]]</Template>
  <TotalTime>837</TotalTime>
  <Words>2786</Words>
  <Application>Microsoft Office PowerPoint</Application>
  <PresentationFormat>On-screen Show (4:3)</PresentationFormat>
  <Paragraphs>665</Paragraphs>
  <Slides>69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69</vt:i4>
      </vt:variant>
    </vt:vector>
  </HeadingPairs>
  <TitlesOfParts>
    <vt:vector size="73" baseType="lpstr">
      <vt:lpstr>Arial</vt:lpstr>
      <vt:lpstr>Calibri</vt:lpstr>
      <vt:lpstr>Wingdings</vt:lpstr>
      <vt:lpstr>Office Theme</vt:lpstr>
      <vt:lpstr>Taxable Liquidations and Acquisitions</vt:lpstr>
      <vt:lpstr>Complete Liquidation Rules – Shareholder View</vt:lpstr>
      <vt:lpstr>Complete Liquidation Rules – Corporation View</vt:lpstr>
      <vt:lpstr>Asset Sale &amp; Liquidation</vt:lpstr>
      <vt:lpstr>PowerPoint Presentation</vt:lpstr>
      <vt:lpstr>PowerPoint Presentation</vt:lpstr>
      <vt:lpstr>PowerPoint Presentation</vt:lpstr>
      <vt:lpstr>PowerPoint Presentation</vt:lpstr>
      <vt:lpstr>PowerPoint Presentation</vt:lpstr>
      <vt:lpstr>Liquidation</vt:lpstr>
      <vt:lpstr>PowerPoint Presentation</vt:lpstr>
      <vt:lpstr>PowerPoint Presentation</vt:lpstr>
      <vt:lpstr>Asset Sale + 80% Subsidiary Liquidation</vt:lpstr>
      <vt:lpstr>Asset Sale + Subsidiary Liquidation</vt:lpstr>
      <vt:lpstr>Asset Sale + Subsidiary Liquidation</vt:lpstr>
      <vt:lpstr>PowerPoint Presentation</vt:lpstr>
      <vt:lpstr>PowerPoint Presentation</vt:lpstr>
      <vt:lpstr>80% Subsidiary Liquidation</vt:lpstr>
      <vt:lpstr>PowerPoint Presentation</vt:lpstr>
      <vt:lpstr>PowerPoint Presentation</vt:lpstr>
      <vt:lpstr>Liquidation + Asset Sale</vt:lpstr>
      <vt:lpstr>Liquidation + Asset Sale</vt:lpstr>
      <vt:lpstr>PowerPoint Presentation</vt:lpstr>
      <vt:lpstr>PowerPoint Presentation</vt:lpstr>
      <vt:lpstr>PowerPoint Presentation</vt:lpstr>
      <vt:lpstr>80% Subsidiary Liquidation + Asset Sale</vt:lpstr>
      <vt:lpstr>PowerPoint Presentation</vt:lpstr>
      <vt:lpstr>PowerPoint Presentation</vt:lpstr>
      <vt:lpstr>PowerPoint Presentation</vt:lpstr>
      <vt:lpstr>PowerPoint Presentation</vt:lpstr>
      <vt:lpstr>Liquidation Loss Limitation Rules</vt:lpstr>
      <vt:lpstr>Loss Limitation Example</vt:lpstr>
      <vt:lpstr>Section 351 Contribution</vt:lpstr>
      <vt:lpstr>Section 351 Contribution</vt:lpstr>
      <vt:lpstr>But IF 50% owners? </vt:lpstr>
      <vt:lpstr>If not to a Related Party, but within 2 years</vt:lpstr>
      <vt:lpstr>Share Purchase</vt:lpstr>
      <vt:lpstr>Share Purchase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State Law Merger</vt:lpstr>
      <vt:lpstr>PowerPoint Presentation</vt:lpstr>
      <vt:lpstr>PowerPoint Presentation</vt:lpstr>
      <vt:lpstr> Question #1:  Subsidiary Liquidations  </vt:lpstr>
      <vt:lpstr>If there were no special rule for subsidiary liquidations  (i.e. if Sections 331, 336, and 334(a) applied to both liquidations), how much gain or loss, if any, would be recognized by Y, X, and A? </vt:lpstr>
      <vt:lpstr>Under the law currently in effect, how much gain or loss, if any, would be recognized by Y, X, and A? </vt:lpstr>
      <vt:lpstr> Question #1:  Subsidiary Liquidations  </vt:lpstr>
      <vt:lpstr> Question #1:  Subsidiary Liquidations  </vt:lpstr>
      <vt:lpstr>Question #2 </vt:lpstr>
      <vt:lpstr>Question #2 </vt:lpstr>
      <vt:lpstr>Tax Consequences?</vt:lpstr>
      <vt:lpstr>Question #2 </vt:lpstr>
      <vt:lpstr>Question #3 </vt:lpstr>
      <vt:lpstr>PowerPoint Presentation</vt:lpstr>
      <vt:lpstr>Section 336(d)(3)</vt:lpstr>
      <vt:lpstr>Tax Consequences</vt:lpstr>
      <vt:lpstr>PowerPoint Presentation</vt:lpstr>
      <vt:lpstr>PowerPoint Presentation</vt:lpstr>
      <vt:lpstr>Would the answers on the previous slide change, and if so how, if Z was a corporation rather than an individual? </vt:lpstr>
      <vt:lpstr>How would the answers change if Y distributed 100% of the Land to X and 100% of the Equipment to Z? </vt:lpstr>
      <vt:lpstr> Tax Consequences </vt:lpstr>
      <vt:lpstr>How would the answer change if X were an individual?</vt:lpstr>
      <vt:lpstr> Tax Consequences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Liquidation Rules -- Shareholder</dc:title>
  <dc:creator>Christine Hurt</dc:creator>
  <cp:lastModifiedBy>Christine Hurt</cp:lastModifiedBy>
  <cp:revision>38</cp:revision>
  <dcterms:created xsi:type="dcterms:W3CDTF">2017-04-15T16:11:55Z</dcterms:created>
  <dcterms:modified xsi:type="dcterms:W3CDTF">2019-11-26T03:24:23Z</dcterms:modified>
</cp:coreProperties>
</file>