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0" r:id="rId4"/>
    <p:sldId id="296" r:id="rId5"/>
    <p:sldId id="328" r:id="rId6"/>
    <p:sldId id="263" r:id="rId7"/>
    <p:sldId id="264" r:id="rId8"/>
    <p:sldId id="275" r:id="rId9"/>
    <p:sldId id="300" r:id="rId10"/>
    <p:sldId id="308" r:id="rId11"/>
    <p:sldId id="301" r:id="rId12"/>
    <p:sldId id="302" r:id="rId13"/>
    <p:sldId id="304" r:id="rId14"/>
    <p:sldId id="305" r:id="rId15"/>
    <p:sldId id="265" r:id="rId16"/>
    <p:sldId id="266" r:id="rId17"/>
    <p:sldId id="267" r:id="rId18"/>
    <p:sldId id="297" r:id="rId19"/>
    <p:sldId id="268" r:id="rId20"/>
    <p:sldId id="269" r:id="rId21"/>
    <p:sldId id="270" r:id="rId22"/>
    <p:sldId id="311" r:id="rId23"/>
    <p:sldId id="312" r:id="rId24"/>
    <p:sldId id="313" r:id="rId25"/>
    <p:sldId id="314" r:id="rId26"/>
    <p:sldId id="327" r:id="rId27"/>
    <p:sldId id="272" r:id="rId28"/>
    <p:sldId id="299" r:id="rId29"/>
    <p:sldId id="274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83" r:id="rId43"/>
    <p:sldId id="384" r:id="rId44"/>
    <p:sldId id="385" r:id="rId45"/>
    <p:sldId id="386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8" r:id="rId58"/>
    <p:sldId id="369" r:id="rId59"/>
    <p:sldId id="370" r:id="rId60"/>
    <p:sldId id="371" r:id="rId61"/>
    <p:sldId id="376" r:id="rId62"/>
    <p:sldId id="377" r:id="rId63"/>
    <p:sldId id="378" r:id="rId64"/>
    <p:sldId id="379" r:id="rId65"/>
    <p:sldId id="380" r:id="rId66"/>
    <p:sldId id="382" r:id="rId67"/>
    <p:sldId id="387" r:id="rId68"/>
    <p:sldId id="388" r:id="rId69"/>
    <p:sldId id="307" r:id="rId70"/>
    <p:sldId id="389" r:id="rId71"/>
    <p:sldId id="309" r:id="rId72"/>
    <p:sldId id="390" r:id="rId73"/>
    <p:sldId id="391" r:id="rId74"/>
    <p:sldId id="315" r:id="rId75"/>
    <p:sldId id="317" r:id="rId76"/>
    <p:sldId id="318" r:id="rId77"/>
    <p:sldId id="392" r:id="rId78"/>
    <p:sldId id="319" r:id="rId79"/>
    <p:sldId id="320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9-01-07T18:11:46.675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-630-678 0,'-16'0'187,"-1"0"-171,1 0-1,0 0-15,0-16 47,0 16 16,16 0 62,0 16-110,-16-16 1,-1 0 0,2 0-16,-2 0 15,1 0 1,16 0-1,-16 0 1,0 0 15,0 0-15,0 0 0,-1 0-16,17 0 140,17 0 32,-1 0-172,32 0 16,-32 0-1,33 0-15,-1 0 16,-32 0-16,17 0 16,15 0-16,-32 0 15,16 0-15,-15 0 16,-17-16-16,16 16 15,-16-16 1,0 0 62,-16 16-47,16-17-31,-17 2 16,-15 15 0,32 0-16,-32 0 15,0 0-15,15-17 16,-15 17-16,16 0 0,-16 0 16,0 0-16,15 0 15,1 0 1,0 0-16,0 0 31,16 17-15,-16-17-1,16 15 17,-16 2-1,16-17 31,-17 0 1,17 16-48,0 0-15,-15-16 16,15 16 15,0 0 16,0 0-31,0-16-1,0 17 17,0-2-1,-17-15-15,17 17-16,0-1 15,0 0 1,0-16-1,0 16 1,17-16 62,-17-16-78,0 0 16,15 0-1,2-1 1,-1 2-16,-16-2 16,0 1-16,16 16 15,-16-16-15,16 16 16,-16-16-16,16 16 16,-16-16-1,0 0-15,0-1 31,0 17-31,0 0 0,0-15 16,0-2 0,16 17-16,1 0 31,-17-16-15,0 0-16,0 0 31,0 16-16,0-16 1,0-1 15,0 1 32,0 0-48,-17 16 32,17-16-31,-16 16 78,16 0-63,-16 0 16,0 0-32,0 0 1,16 16 0,-16-16 15,-1 0 47,17 0-31,-15 0 0,-2 0-32,1 0 1,16 16 0,0 0-1,-16-16-15,0 0 16,16 17-16,0-1 31,0-16-31,0 0 0,0 16 0,0 0 16,-16 0-1,16 1 17,0-2-17,0-15 1,0 17 0,16-17-1,-16 16 1,0 0 15,0 0 32,0 0-17,0-16 17,0 16 140,0 1-140,-16-17-48,-1 0 32,17 15-31,-16-15-1,16 17 32,0-1-16,-16-16-15,16 0 0,0 16 15,16-16 63,0 0-79,1 0 1,-1 0-16,16-16 16,16 16-16,-31 0 0,15-16 15,0 16-15,-16 0 16,16 0-16,1 0 15,-17 0-15,0 0 32,0-17-32,0 17 15,1 0 1,-17 0 0,16 0-16,0 0 15,0 0 1,0 0-1,1 0-15,-17 0 16,15 0-16,2 0 16,-1 0-16,-16 17 15,16-17 1,0 0-16,-16 0 16,16 0 30,0 0-30,1 0 0,-2 0 15,2 0-15,-17 0-1,16 0 16,0 0 1,0 0-32,-16 16 31,16-16-31,1 0 0,-17 0 16,16 0-16,0 16 15,0-16 1,-16-16 156,0 0-172,0 16 15,0-17-15,0 2 16,0-2-16,0 17 16,0-16-16,-16 16 15,16-16-15,0 0 0,-16 0 16,16 0-1,-16 16 1,16 0-16,0-17 16,0 2-16,-17 15 15,17-17 1,-16 17 0,16-16-1,0 0 1,-16 16-1,16 0 1,0-16 31,-16 16-47,0 0 16,16-16-1,0 16-15,-17 0 47,17 0-16,-15 0-15,15 16 109,0 0-109,0-16-16,0 16 31,0 0-31,15-16 15,-15 17 1,17-2-16,-17 2 16,0-17-16,0 0 15,16 0-15,-16 16 16,0 0-16,16-16 16,-16 16-1,0 0-15,16-16 0,0 0 16,-16 16-16,17-16 15,-17 0 1,0 0 0,0 17 140,0-2-140,0 2-1,0-1 1,0 0 15,0-16-15,0 16-1,0 0 63,0 1 1,0-34 108,-17 17-171,1-16-1,0 16-15,16-16 16,-16 16-16,0 0 16,16-16-1,-17 16-15,2 0 16,15-16-16,-17 16 15,1 0 1,16-17-16,-16 17 16,16 0-1,-16 0 1,0 0-16,16-15 16,-16 15-16,-1 0 15,17-17 16,-15 17-31,15 0 16,-17 0 15,17 0 1,-16 0 14,16-16 1,-16 16-31,0 0-16,0 0 16,16 0-16,-17 0 15,1 0-15,16-16 0,-16 16 16,0 0-1,0 0-15,16 0 16,0-16-16,-16 16 31,-1 0 1,2 0 30,-2 0-31,1 0 1,16 0-1,-16 0-16,0 0 1,0 0 15,0 0-31,16-16 16,-17 16-16,17-16 156,17 16-156,-1 0 16,-16 0-16,16-17 0,32 17 15,1-15-15,15-2 16,-15 17-16,16 0 31,-17 0-31,-16 0 16,0 0-16,-15 0 16,-2 0-16,-30 0 140,-2 0-124,1 0-1,16 0-15,-16 0 16,0 0-16,16 0 16,-16 0-1,-17 0-15,18 17 16,-2-17-16,-15 0 16,16 0-1,0 0 1,32 0 156</inkml:trace>
  <inkml:trace contextRef="#ctx0" brushRef="#br0" timeOffset="-11800.12">225-80 0,'-16'15'47,"0"-15"93,0 17-140,0-17 16,-17 16 0,1-16-16,32 0 15,-32 0-15,16 0 0,16 16 313,0 0-313,0-16 31,0 16-15,0 0-1,-16-16-15,16 17 16,0-17-16,-16 0 15,16 15-15,0 2 32,0-17-1,0 0-31,0 16 16,0 0-1,0 1-15,0-17 16,0 15-1,0 2 1,0-17 0,0 16 62,-17-16-16,17 16-15,0-32 31,0 0-78,0 16 16,17-17 0,-17-15-16,16 16 15,0-17-15,16 18 16,-32-2-16,33 1 15,-18 16-15,2-16 16,-17 0-16,16 16 16,-32 0 249,16 0-265,-17 0 0,-15 0 16,16 16-16,-16-16 16,16 16-16,0 0 15,-1-16 1,17 17 62,33-17-62,-17 0-16,0 15 31,16-15-31,-15 0 15,-2 0-15,2 0 0,-1 0 16,-32 0 109,16 0-125,-17 0 16,-15 0-16,0 0 0,0 0 31,-1 0-31,-15 0 16,15 17-16,18-17 0,-2 0 15,1 0 1,16 0 93,16 0-109,1 0 16,-17 0-16,15 0 0,2 0 15,-1 0-15,0 0 16,1 0 0,-17 16-16,-17-16 125,1 0-125,16 16 15,-33 1-15,1-17 0,16 0 16,-32 15-16,15-15 16,33 17-16,-15-17 15,-2 0-15,1 0 31,16 16-15,0-16 0,16 0 62,1 0-63,31 0 1,16 16-16,1-16 16,32 0-16,16 0 15,16 0-15,-16 0 16,-32 0-16,-1 0 16,-48 0-1,1 0-15,-49 0 78,-16 0-62,32 0-16,-33 0 16,1 0-16,16 16 31,-17-16-31,18 0 15,-18 0-15,17 0 16,16 0-16,-16 0 0,0 0 16,0 0-16,-1 0 15,2 0 1,15 0-16,-17 0 16,34 0 77,31 0-77,-32 0-16,32 0 31,1-16-31,-33 16 16,16 0-16,-16 0 0,-32 0 125,0 0-110,16-16-15,-16 16 0,0 0 16,-1 0 0,17 0-16,0-16 0,-15 16 15,15-17 32,0 17-47,0-15 16,0-2-16,0 1 15,0 0 1,15-1-16,-15 17 16,0-15-16,17-2 15,-1 17-15,-16-16 16,32 0-16,-16 0 16,-16 16-16,16 0 15,1 0-15,-2 0 172,-15-16-156,17 16-16,-1 0 15,-16 0 1,16-16-16,1 16 16,-2 0-16,2 0 0,15 0 15,-16 0 1,33 0-16,-34 0 0,34 0 15,-1 0-15,17-17 16,-32 17-16,-1 0 16,0 0-16,0 0 15,1 0-15,-18 0 32,18 0-32,-17 0 15,0 0-15,16 0 16,1 0-1,-1 0-15,-16 0 16,16 17-16,1-17 16,-1 0-16,-16 16 0,0-16 15,16 16-15,-15-16 16,-1 0-16,-16 0 47,0 16-47,16-16 15,0 0 1,-16-16 93,0 0-93,-16 16-16,16-16 16,-16 16-16,16-17 31,0 2-15,16 15-1,16-17-15,1 1 16,15 0-16,0 0 15,33 0-15,0 0 16,16-1-16,-17 17 16,1 0-16,16-15 15,-48 15-15,31 0 32,-31-17-17,-1 17-15,-32 0 0,17 0 0,-18 0 16,-15 0 31,17 0-47,-1 0 15,0 0 1,1 0 0,-2 0-1,-15 0 1,0 17 109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9-01-07T18:11:37.962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721 4 0,'15'0'156,"2"0"-156,-1 0 109,0 0-93,0 0-16,1 0 16,15 0-16,0 17 15,17-17 1,15 0-16,1 16 15,-33-16-15,32 0 16,-16 0-16,-14 0 16,14 0-16,-16 0 15,-16 0-15,0 0 16,-32 0 93,-16 0-93,-17 0-16,0 0 0,-31 0 16,-33 0-16,-32-16 31,-17 16-31,33-17 15,16 17-15,33 0 16,-1 0-16,16 0 0,17 0 16,32 0-16,-16 0 15,15 0-15,1 0 16,0 0 0,0 0-16,16 0 15,-17 0-15,2 0 16,-2 0-1,1 0-15,0 0 16,16 0 0,16 0 62,0 0-78,1 0 15,-2 17-15,34-17 16,16 0-16,15 0 16,-31 0-16,32 0 15,-1 0-15,17 0 16,-16-17-16,-17 17 16,-15 0-16,16 0 15,-33 0-15,-16 0 16,0 0-16,0 0 15,-32 0 95,0 0-110,16 0 15,-16 0 1,-1 0 0,34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9-01-07T18:12:11.335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483 1 0,'-32'16'141,"15"-16"-110,1 0-31,0 0 16,0 0-1,-16 0-15,16 0 16,-1 0-16,-15-16 0,17 16 15,-2 0 1,17 0-16,-16 0 16,0 0 77,16 16 1,16-16-78,0 0-16,-16 16 15,32-16-15,0 0 16,1 0-16,15 16 16,1-16-16,-17 0 15,0 16-15,0-16 16,-16 0 0,0 0-16,-16 15 171,-16-15-171,0 0 16,0 0 0,-17 0-1,18 0-15,-34 0 16,33 0-16,-32 0 16,16 0-16,0 0 15,0-15-15,15 15 0,17 0 16,-16 0-16,0 0 15,0 0 17,0 0 15,16 15-47,0-15 109,0 17-93,16-17-16,0 0 15,16 15-15,17-15 16,-17 16-16,16-16 0,0 16 15,-16-16-15,0 16 16,17-16-16,-33 0 31,0 0-31,0 0 16,-16 0 78,-16 0-94,0 0 15,16 0-15,-16 0 0,0 0 16,0 0-16,-33 0 31,17 0-31,0 0 0,-16 0 16,0 0-16,16 0 0,-17 0 31,17 0-31,16 0 16,0 0-16,0 0 15,0 0 1,32 0 156,0 0-157,16 15 1,-16-15-16,32 17 16,-16-17-1,-15 15-15,15-15 16,0 0-16,-16 16 0,0-16 16,16 0-16,-15 0 15,-2 0 1,2 0 124,-2 0-108,-15 0-17,0 0-15,17 0 16,-1 0 0,-16 16-16,16-16 15,0 0 1,-16 16-1,16-16-15,-16 0 16,16 0 156,0 0-141,-16-16 47,16 16-78,-16-16 47,16 16-16,-16 0-31,17 0 32,-17-16 61,0 16-77,0-15 15,0-2 16,0 17 16,0-15-32,0-1 0,-17 16 0,17-16 16,0 0-31,-16 16-16,16-15 94,0-2-47,0 2-1,-16 15 79,16 15-62,0 2-47,0-2-1,16-15 16,-16 16-31,0 0 16,0-16 0,0 16-1,0-1-15,16-15 16,-16 0-16,0 17 16,17-17-16,-17 15 15,0 1 1,0-16-1,0 0 1,0 16 0,16-16 15,-16 16-15,16-16 124,0 0-109,-16-16-15,0 0 0,16 16 46,-16-16 16,0 1-46,16 15 14,-16-17 1,0 17-31,0 0 15,16 0-15,-16-15-1,16 15 1,0 0 31,-16-16-47,16 16 78,1 0-62,-17 0-1,0 0 220,-17 0-235,1 0 15,16-16 1,-16 16-16,16-16 16,-16 16-1,0 0 16,16 0 1,0-15-32,-16 15 15,16-17 48,-16 17-63,0 0 156,16-15-140,-16 15 15,0 0 156,16 0-155,0 15-17,0 2-15,-17-17 16,17 15-16,-16-15 16,16 16-1,0 0 1,0-16-1,-16 0 1,16 16-16,0-1 16,0-15 31,0 17-16,0-2 0,0 1 0,0-16 1,0 16 30,16-16-46,-32 0 343,0 0-343,0 0-16,16-16 15,-32 16-15,-17-16 16,17 16-16,-16 0 0,0-15 16,16 15-1,-17-17-15,34 17 16,-2 0-1,1 0-15,16-15 16,-16 15 0,0 0 31,0 0-32,0 0 63,16 0-46,-16 0-17,0 0 16,0 0-15,0 0 0,-1 0-1,17 0-15,-15 0 16,-2 0-16,2 0 31,-2 0-31,1 0 16,16 0-1,-16 0 17,32 0 218,-16-16-235,16 16 1,1-16-16,-2 16 16,-15-16-16,17 1 15,-2 15-15,-15 0 16,0-17-16,0 17 15,0-15-15,17 15 16,-17 0 0,16 0-1,-16-16 17,0 0-32,16 16 15,-16-16 1,0 16-1,0-16 32,-16 16 281,0 0-328,-1 0 16,17 16 0,0-16-1,-15 0 17,15 16-1,-17-16-16,17 16 1,0 0 15,0-16 16,0 15-31,0 2 15,0-17 0,-15 0 1,15 15-32,0 1 62,0 0-46,0-16 15,-17 0-15,17 16-1,0-1 1,-16-15-16,16 0 15,0 17 1,0-2 15,0 1 1,0-16-17,0 0 1,0 16-16,0 0 31,0-16-15,0 16 15,16-16 31,1 0-46,-2 0-16,2 0 16,-2 0-1,-15 0-15,17 16 16,15-16-16,-16 0 16,0 0-16,0 0 15,0 0-15,0 0 16,0 0-16,-16 0 47,16 0-16,-32 0 266,16 0-282,-16 0 1,16-16-16,-16 16 16,0 0-16,0 0 15,0-16-15,0 16 0,0 0 32,0 0-32,-1 0 15,2 0-15,30 0 203,2 0-203,-17 0 16,16 0-16,-16 16 16,16-16-1,0 0 1,16 0-16,-32 0 15,16 0-15,0 0 16,0 0-16,0 0 16,1 0-16,-17 0 15,15 0 1,-15 16-16,17-16 16,-2 0-1,2 0 1,-1 0-1,-16 0 1,16 0 0,0 0-1,0 0 17,0 0-32,0 0 15,-16 0 16,17 0 1,-2 0-17,2 0 48,-2 0-32,2 0 0,-1 0 16,0 0-31,0 0 15,0 0 0,-16 0-15,16 0 31,0 0-16,0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9-01-07T18:12:13.584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161 0 0,'-16'0'172,"0"0"-172,16 16 15,0-16-15,-16 16 0,0 1 0,0-17 16,16 32 0,-16-32-16,16 16 15,0-16-15,-16 0 16,16 16-1,0 0 1,0 0 0,-16-16-1,16 17 1,0-1-16,-17-16 16,17 16-1,-15 0 1,15 0 15,0 0 16,0 1-31,0-17-1,0 15 32,15-15 31,2 0-62,-17-15-16,16 15 15,-16-17-15,16 1 16,0 16 0,-16-16-16,16 0 15,0 0-15,0 0 16,-16-1-16,16 1 16,0 16-16,-16-16 15,0 0-15,16 16 16,-16-16-16,17 16 0,-17-17 15,15 17 32,-15 17 78,0-1-109,-15-16 0,15 0-16,-17 16 15,17 0-15,-16 0 16,16 1-1,0-1-15,-16-16 16,16 16-16,0 0 16,-16-16-16,16 16 31,0 0 0,-16-16-31,16 17 31,0-34 173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9-01-07T18:12:22.357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901B0-2E50-42EB-B915-3A317464C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3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image" Target="../media/image20.jpe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png"/><Relationship Id="rId7" Type="http://schemas.openxmlformats.org/officeDocument/2006/relationships/image" Target="../media/image3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0.jpeg"/><Relationship Id="rId4" Type="http://schemas.openxmlformats.org/officeDocument/2006/relationships/image" Target="../media/image32.jpe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2.jpe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2.jpe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21.png"/><Relationship Id="rId5" Type="http://schemas.openxmlformats.org/officeDocument/2006/relationships/image" Target="../media/image30.jpeg"/><Relationship Id="rId10" Type="http://schemas.openxmlformats.org/officeDocument/2006/relationships/image" Target="../media/image44.png"/><Relationship Id="rId4" Type="http://schemas.openxmlformats.org/officeDocument/2006/relationships/image" Target="../media/image33.jpe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5.em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customXml" Target="../ink/ink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emf"/><Relationship Id="rId5" Type="http://schemas.openxmlformats.org/officeDocument/2006/relationships/image" Target="../media/image50.png"/><Relationship Id="rId10" Type="http://schemas.openxmlformats.org/officeDocument/2006/relationships/customXml" Target="../ink/ink1.xml"/><Relationship Id="rId4" Type="http://schemas.openxmlformats.org/officeDocument/2006/relationships/image" Target="../media/image49.png"/><Relationship Id="rId9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2.emf"/><Relationship Id="rId3" Type="http://schemas.openxmlformats.org/officeDocument/2006/relationships/image" Target="../media/image49.png"/><Relationship Id="rId7" Type="http://schemas.openxmlformats.org/officeDocument/2006/relationships/image" Target="../media/image59.png"/><Relationship Id="rId12" Type="http://schemas.openxmlformats.org/officeDocument/2006/relationships/customXml" Target="../ink/ink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emf"/><Relationship Id="rId5" Type="http://schemas.openxmlformats.org/officeDocument/2006/relationships/image" Target="../media/image57.jpeg"/><Relationship Id="rId10" Type="http://schemas.openxmlformats.org/officeDocument/2006/relationships/customXml" Target="../ink/ink4.xml"/><Relationship Id="rId4" Type="http://schemas.openxmlformats.org/officeDocument/2006/relationships/image" Target="../media/image56.png"/><Relationship Id="rId9" Type="http://schemas.openxmlformats.org/officeDocument/2006/relationships/image" Target="../media/image60.emf"/><Relationship Id="rId1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0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12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57.jpeg"/><Relationship Id="rId9" Type="http://schemas.openxmlformats.org/officeDocument/2006/relationships/image" Target="../media/image67.jpeg"/><Relationship Id="rId1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0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12" Type="http://schemas.openxmlformats.org/officeDocument/2006/relationships/image" Target="../media/image47.png"/><Relationship Id="rId2" Type="http://schemas.openxmlformats.org/officeDocument/2006/relationships/image" Target="../media/image48.png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5" Type="http://schemas.openxmlformats.org/officeDocument/2006/relationships/image" Target="../media/image58.png"/><Relationship Id="rId10" Type="http://schemas.openxmlformats.org/officeDocument/2006/relationships/image" Target="../media/image68.jpeg"/><Relationship Id="rId4" Type="http://schemas.openxmlformats.org/officeDocument/2006/relationships/image" Target="../media/image57.jpeg"/><Relationship Id="rId9" Type="http://schemas.openxmlformats.org/officeDocument/2006/relationships/image" Target="../media/image67.jpeg"/><Relationship Id="rId1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Securities regulation</a:t>
            </a:r>
            <a:br>
              <a:rPr lang="en-US" dirty="0"/>
            </a:br>
            <a:r>
              <a:rPr lang="en-US" dirty="0"/>
              <a:t>class #1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Issuing securities</a:t>
            </a:r>
            <a:br>
              <a:rPr lang="en-US" dirty="0"/>
            </a:br>
            <a:r>
              <a:rPr lang="en-US" dirty="0"/>
              <a:t>(Primary market)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95" y="3117549"/>
            <a:ext cx="11620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60" y="3616261"/>
            <a:ext cx="76200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819" y="2291143"/>
            <a:ext cx="911066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806" y="4444210"/>
            <a:ext cx="800100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960" y="4347400"/>
            <a:ext cx="92392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3818" y="2667000"/>
            <a:ext cx="866775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7200" y="3775900"/>
            <a:ext cx="885825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0590" y="3937170"/>
            <a:ext cx="781050" cy="15906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7744" y="3076955"/>
            <a:ext cx="1851946" cy="127044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ABC CORPORATION</a:t>
            </a:r>
          </a:p>
        </p:txBody>
      </p:sp>
      <p:pic>
        <p:nvPicPr>
          <p:cNvPr id="14" name="Picture 2" descr="Image result for stock certifica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53" y="2349850"/>
            <a:ext cx="937387" cy="6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1556" y="3227934"/>
            <a:ext cx="938865" cy="63403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0496255">
            <a:off x="3355150" y="4630863"/>
            <a:ext cx="1102064" cy="2794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31322">
            <a:off x="3541511" y="3045326"/>
            <a:ext cx="1102064" cy="2794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662788" y="5552536"/>
            <a:ext cx="5432278" cy="2662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496255" flipV="1">
            <a:off x="6784145" y="3358448"/>
            <a:ext cx="2993868" cy="2461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743726" y="4859511"/>
            <a:ext cx="3040292" cy="2175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7484" y="6172056"/>
            <a:ext cx="166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Underwriters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4473" y="5875655"/>
            <a:ext cx="99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Dealers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28632" y="6193471"/>
            <a:ext cx="1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0376" y="6240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5" name="Picture 4" descr="Image result for coins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53" y="3661729"/>
            <a:ext cx="725932" cy="7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coins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75" y="3043299"/>
            <a:ext cx="725932" cy="7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5103" y="4422753"/>
            <a:ext cx="685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2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trading</a:t>
            </a:r>
            <a:br>
              <a:rPr lang="en-US" dirty="0"/>
            </a:br>
            <a:r>
              <a:rPr lang="en-US" dirty="0"/>
              <a:t>(secondary market)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78" y="2837307"/>
            <a:ext cx="11620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287" y="2799207"/>
            <a:ext cx="762000" cy="15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0959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7517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15" y="2638043"/>
            <a:ext cx="847725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3331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64" y="2638043"/>
            <a:ext cx="800100" cy="1571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0754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</a:t>
            </a:r>
          </a:p>
        </p:txBody>
      </p:sp>
      <p:pic>
        <p:nvPicPr>
          <p:cNvPr id="6146" name="Picture 2" descr="Image result for stock certific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49" y="3101943"/>
            <a:ext cx="937387" cy="6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531949" y="3977640"/>
            <a:ext cx="1021382" cy="23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3203067" y="5102352"/>
            <a:ext cx="1830324" cy="1170432"/>
          </a:xfrm>
          <a:prstGeom prst="wedgeEllipseCallout">
            <a:avLst>
              <a:gd name="adj1" fmla="val -56303"/>
              <a:gd name="adj2" fmla="val -157031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I’d like to sell my Coca-Cola stock</a:t>
            </a:r>
          </a:p>
        </p:txBody>
      </p:sp>
    </p:spTree>
    <p:extLst>
      <p:ext uri="{BB962C8B-B14F-4D97-AF65-F5344CB8AC3E}">
        <p14:creationId xmlns:p14="http://schemas.microsoft.com/office/powerpoint/2010/main" val="369880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trading</a:t>
            </a:r>
            <a:br>
              <a:rPr lang="en-US" dirty="0"/>
            </a:br>
            <a:r>
              <a:rPr lang="en-US" dirty="0"/>
              <a:t>(secondary market)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366" y="2752122"/>
            <a:ext cx="11620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019" y="2714022"/>
            <a:ext cx="762000" cy="15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0959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7517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15" y="2638043"/>
            <a:ext cx="847725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3331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64" y="2638043"/>
            <a:ext cx="800100" cy="1571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0754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</a:t>
            </a:r>
          </a:p>
        </p:txBody>
      </p:sp>
      <p:pic>
        <p:nvPicPr>
          <p:cNvPr id="6146" name="Picture 2" descr="Image result for stock certific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49" y="3101943"/>
            <a:ext cx="937387" cy="6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531949" y="3977640"/>
            <a:ext cx="1021382" cy="23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3203067" y="5102352"/>
            <a:ext cx="1830324" cy="1170432"/>
          </a:xfrm>
          <a:prstGeom prst="wedgeEllipseCallout">
            <a:avLst>
              <a:gd name="adj1" fmla="val -56303"/>
              <a:gd name="adj2" fmla="val -157031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I’d like to </a:t>
            </a:r>
            <a:r>
              <a:rPr lang="en-US"/>
              <a:t>sell Coca-Cola stock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7330440" y="5102352"/>
            <a:ext cx="1830324" cy="1170432"/>
          </a:xfrm>
          <a:prstGeom prst="wedgeEllipseCallout">
            <a:avLst>
              <a:gd name="adj1" fmla="val 55604"/>
              <a:gd name="adj2" fmla="val -146875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I’d like to buy Coca-Cola stock</a:t>
            </a:r>
          </a:p>
        </p:txBody>
      </p:sp>
    </p:spTree>
    <p:extLst>
      <p:ext uri="{BB962C8B-B14F-4D97-AF65-F5344CB8AC3E}">
        <p14:creationId xmlns:p14="http://schemas.microsoft.com/office/powerpoint/2010/main" val="402611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trading</a:t>
            </a:r>
            <a:br>
              <a:rPr lang="en-US" dirty="0"/>
            </a:br>
            <a:r>
              <a:rPr lang="en-US" dirty="0"/>
              <a:t>(secondary market)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366" y="2720713"/>
            <a:ext cx="11620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61" y="2682613"/>
            <a:ext cx="762000" cy="15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0959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7517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15" y="2638043"/>
            <a:ext cx="847725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3331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64" y="2638043"/>
            <a:ext cx="800100" cy="1571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0754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</a:t>
            </a:r>
          </a:p>
        </p:txBody>
      </p:sp>
      <p:pic>
        <p:nvPicPr>
          <p:cNvPr id="6146" name="Picture 2" descr="Image result for stock certific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49" y="3101943"/>
            <a:ext cx="937387" cy="6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531949" y="3977640"/>
            <a:ext cx="1021382" cy="23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3203067" y="5102352"/>
            <a:ext cx="1830324" cy="1170432"/>
          </a:xfrm>
          <a:prstGeom prst="wedgeEllipseCallout">
            <a:avLst>
              <a:gd name="adj1" fmla="val -56303"/>
              <a:gd name="adj2" fmla="val -157031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I’d like to </a:t>
            </a:r>
            <a:r>
              <a:rPr lang="en-US"/>
              <a:t>sell Coca-Cola stock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7330440" y="5102352"/>
            <a:ext cx="1830324" cy="1170432"/>
          </a:xfrm>
          <a:prstGeom prst="wedgeEllipseCallout">
            <a:avLst>
              <a:gd name="adj1" fmla="val 55604"/>
              <a:gd name="adj2" fmla="val -146875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I’d like to buy Coca-Cola stock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377" y="2378391"/>
            <a:ext cx="1073350" cy="1040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70" name="Picture 2" descr="Image result for nasda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41" y="3473188"/>
            <a:ext cx="1225423" cy="947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8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trading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366" y="2648738"/>
            <a:ext cx="11620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19" y="2628518"/>
            <a:ext cx="762000" cy="158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0959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7517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15" y="2638043"/>
            <a:ext cx="847725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3331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Broker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64" y="2638043"/>
            <a:ext cx="800100" cy="1571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0754" y="442084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</a:t>
            </a:r>
          </a:p>
        </p:txBody>
      </p:sp>
      <p:pic>
        <p:nvPicPr>
          <p:cNvPr id="6146" name="Picture 2" descr="Image result for stock certific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40" y="3680959"/>
            <a:ext cx="937387" cy="6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377" y="2378391"/>
            <a:ext cx="1073350" cy="1040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70" name="Picture 2" descr="Image result for nasda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41" y="3473188"/>
            <a:ext cx="1225423" cy="947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5961" y="3419092"/>
            <a:ext cx="685800" cy="752475"/>
          </a:xfrm>
          <a:prstGeom prst="rect">
            <a:avLst/>
          </a:prstGeom>
        </p:spPr>
      </p:pic>
      <p:pic>
        <p:nvPicPr>
          <p:cNvPr id="9220" name="Picture 4" descr="Image result for coins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17" y="3694675"/>
            <a:ext cx="725932" cy="7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coins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63" y="4171567"/>
            <a:ext cx="725932" cy="7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coins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91" y="3680959"/>
            <a:ext cx="725932" cy="7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9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472" y="498348"/>
            <a:ext cx="7729728" cy="1188720"/>
          </a:xfrm>
        </p:spPr>
        <p:txBody>
          <a:bodyPr>
            <a:noAutofit/>
          </a:bodyPr>
          <a:lstStyle/>
          <a:p>
            <a:r>
              <a:rPr lang="en-US" sz="3600" dirty="0"/>
              <a:t>History of Federal Securities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0512"/>
            <a:ext cx="11777472" cy="5129784"/>
          </a:xfrm>
        </p:spPr>
        <p:txBody>
          <a:bodyPr>
            <a:noAutofit/>
          </a:bodyPr>
          <a:lstStyle/>
          <a:p>
            <a:r>
              <a:rPr lang="en-US" sz="3200" dirty="0"/>
              <a:t>Stock Market Crash (1929) &amp; Great Depression (1930s)</a:t>
            </a:r>
          </a:p>
          <a:p>
            <a:pPr lvl="1"/>
            <a:r>
              <a:rPr lang="en-US" sz="3200" dirty="0"/>
              <a:t>Securities Act of 1933</a:t>
            </a:r>
          </a:p>
          <a:p>
            <a:pPr lvl="1"/>
            <a:r>
              <a:rPr lang="en-US" sz="3200" dirty="0"/>
              <a:t>Securities Exchange Act of 1934</a:t>
            </a:r>
          </a:p>
          <a:p>
            <a:endParaRPr lang="en-US" sz="3200" dirty="0"/>
          </a:p>
          <a:p>
            <a:r>
              <a:rPr lang="en-US" sz="3200" dirty="0"/>
              <a:t>Goals:</a:t>
            </a:r>
          </a:p>
          <a:p>
            <a:pPr lvl="1"/>
            <a:r>
              <a:rPr lang="en-US" sz="3200" dirty="0"/>
              <a:t>Investor Protection</a:t>
            </a:r>
          </a:p>
          <a:p>
            <a:pPr lvl="1"/>
            <a:r>
              <a:rPr lang="en-US" sz="3200" dirty="0"/>
              <a:t>Market Integrity</a:t>
            </a:r>
          </a:p>
        </p:txBody>
      </p:sp>
    </p:spTree>
    <p:extLst>
      <p:ext uri="{BB962C8B-B14F-4D97-AF65-F5344CB8AC3E}">
        <p14:creationId xmlns:p14="http://schemas.microsoft.com/office/powerpoint/2010/main" val="279790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blue sky la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3" y="64456"/>
            <a:ext cx="9040837" cy="67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Pre-1933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234" y="2532185"/>
            <a:ext cx="2419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dobe Garamond Pro" panose="02020502060506020403" pitchFamily="18" charset="0"/>
              </a:rPr>
              <a:t>State Blue Sky Laws</a:t>
            </a:r>
          </a:p>
        </p:txBody>
      </p:sp>
    </p:spTree>
    <p:extLst>
      <p:ext uri="{BB962C8B-B14F-4D97-AF65-F5344CB8AC3E}">
        <p14:creationId xmlns:p14="http://schemas.microsoft.com/office/powerpoint/2010/main" val="406283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Big Question:</a:t>
            </a:r>
            <a:br>
              <a:rPr lang="en-US" sz="3600" dirty="0"/>
            </a:br>
            <a:r>
              <a:rPr lang="en-US" sz="3600" dirty="0"/>
              <a:t>How to Regulate?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uzz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77" y="2465178"/>
            <a:ext cx="4084446" cy="41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2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Big Question:</a:t>
            </a:r>
            <a:br>
              <a:rPr lang="en-US" sz="3600" dirty="0"/>
            </a:br>
            <a:r>
              <a:rPr lang="en-US" sz="3600" dirty="0"/>
              <a:t>How to Regulate?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uzz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77" y="2465178"/>
            <a:ext cx="4084446" cy="41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8900160" y="2405742"/>
            <a:ext cx="3291840" cy="1664208"/>
          </a:xfrm>
          <a:prstGeom prst="wedgeEllipseCallout">
            <a:avLst>
              <a:gd name="adj1" fmla="val -66666"/>
              <a:gd name="adj2" fmla="val 7458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Merit-Based Approval?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0" y="2465178"/>
            <a:ext cx="3648456" cy="1664208"/>
          </a:xfrm>
          <a:prstGeom prst="wedgeEllipseCallout">
            <a:avLst>
              <a:gd name="adj1" fmla="val 71230"/>
              <a:gd name="adj2" fmla="val 42171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Disclosure-Based Approval?</a:t>
            </a:r>
          </a:p>
        </p:txBody>
      </p:sp>
    </p:spTree>
    <p:extLst>
      <p:ext uri="{BB962C8B-B14F-4D97-AF65-F5344CB8AC3E}">
        <p14:creationId xmlns:p14="http://schemas.microsoft.com/office/powerpoint/2010/main" val="99383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much would you pay for this box?</a:t>
            </a:r>
          </a:p>
        </p:txBody>
      </p:sp>
      <p:pic>
        <p:nvPicPr>
          <p:cNvPr id="16386" name="Picture 2" descr="Image result for gif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88" y="2477294"/>
            <a:ext cx="285902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9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458"/>
          </a:xfrm>
        </p:spPr>
        <p:txBody>
          <a:bodyPr>
            <a:normAutofit fontScale="90000"/>
          </a:bodyPr>
          <a:lstStyle/>
          <a:p>
            <a:r>
              <a:rPr lang="en-US" dirty="0"/>
              <a:t>Administrative</a:t>
            </a:r>
          </a:p>
        </p:txBody>
      </p:sp>
      <p:pic>
        <p:nvPicPr>
          <p:cNvPr id="1026" name="Picture 2" descr="http://www.choipritchard.com/images/cover.jpg?v=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577660"/>
            <a:ext cx="2870879" cy="41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7" y="1296793"/>
            <a:ext cx="4585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Choi &amp; Pritchard,</a:t>
            </a:r>
          </a:p>
          <a:p>
            <a:r>
              <a:rPr lang="en-US" sz="2800" dirty="0"/>
              <a:t>Securities Regulation (5</a:t>
            </a:r>
            <a:r>
              <a:rPr lang="en-US" sz="2800" baseline="30000" dirty="0"/>
              <a:t>th</a:t>
            </a:r>
            <a:r>
              <a:rPr lang="en-US" sz="2800" dirty="0"/>
              <a:t> ed.)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908664"/>
            <a:ext cx="6000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Choi &amp; Pritchard,</a:t>
            </a:r>
          </a:p>
          <a:p>
            <a:r>
              <a:rPr lang="en-US" sz="2800" dirty="0"/>
              <a:t>Securities Regulation Statutory Supplement (2020)</a:t>
            </a:r>
          </a:p>
        </p:txBody>
      </p:sp>
      <p:pic>
        <p:nvPicPr>
          <p:cNvPr id="3" name="Picture 2" descr="https://images-na.ssl-images-amazon.com/images/I/413f5BnXP8L._SX362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75" y="4659047"/>
            <a:ext cx="1455825" cy="19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ages-na.ssl-images-amazon.com/images/I/41rCu2WQbXL._SX364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75" y="2486862"/>
            <a:ext cx="1462311" cy="19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ages-na.ssl-images-amazon.com/images/I/41Wjzor8qeL._SX36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77660"/>
            <a:ext cx="2435352" cy="33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743" y="4349220"/>
            <a:ext cx="13906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gif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5" y="2443167"/>
            <a:ext cx="2859024" cy="304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927" y="3967035"/>
            <a:ext cx="1984619" cy="111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Valuable?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528" y="2442903"/>
            <a:ext cx="2859272" cy="3048264"/>
          </a:xfrm>
          <a:prstGeom prst="rect">
            <a:avLst/>
          </a:prstGeom>
        </p:spPr>
      </p:pic>
      <p:pic>
        <p:nvPicPr>
          <p:cNvPr id="18434" name="Picture 2" descr="Image result for gumbal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21" y="3710444"/>
            <a:ext cx="1525686" cy="14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1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28" y="2442903"/>
            <a:ext cx="2859272" cy="3048264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6580217" y="62817"/>
            <a:ext cx="2954216" cy="2184662"/>
          </a:xfrm>
          <a:prstGeom prst="wedgeEllipseCallout">
            <a:avLst>
              <a:gd name="adj1" fmla="val -22690"/>
              <a:gd name="adj2" fmla="val 14412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Image result for gif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5" y="2443167"/>
            <a:ext cx="2859024" cy="304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927" y="3967035"/>
            <a:ext cx="1984619" cy="1115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8605" y="554984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box contains something very valuable!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922856" y="127443"/>
            <a:ext cx="2954216" cy="2184662"/>
          </a:xfrm>
          <a:prstGeom prst="wedgeEllipseCallout">
            <a:avLst>
              <a:gd name="adj1" fmla="val 32715"/>
              <a:gd name="adj2" fmla="val 1361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51338" y="554984"/>
            <a:ext cx="2497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box contains something very valuable!</a:t>
            </a:r>
          </a:p>
        </p:txBody>
      </p:sp>
      <p:pic>
        <p:nvPicPr>
          <p:cNvPr id="3076" name="Picture 4" descr="Image result for SEL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59" y="4384951"/>
            <a:ext cx="997948" cy="22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06" y="4524552"/>
            <a:ext cx="1252519" cy="20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gumbal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781" y="3661423"/>
            <a:ext cx="1525686" cy="14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2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56" y="1677826"/>
            <a:ext cx="1499916" cy="1599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79" y="571542"/>
            <a:ext cx="1095002" cy="615252"/>
          </a:xfrm>
          <a:prstGeom prst="rect">
            <a:avLst/>
          </a:prstGeom>
        </p:spPr>
      </p:pic>
      <p:pic>
        <p:nvPicPr>
          <p:cNvPr id="3076" name="Picture 4" descr="Image result for SEL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5" y="1371139"/>
            <a:ext cx="997948" cy="22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5" y="5043724"/>
            <a:ext cx="1029329" cy="1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92" y="5095928"/>
            <a:ext cx="1499916" cy="1599057"/>
          </a:xfrm>
          <a:prstGeom prst="rect">
            <a:avLst/>
          </a:prstGeom>
        </p:spPr>
      </p:pic>
      <p:pic>
        <p:nvPicPr>
          <p:cNvPr id="10242" name="Picture 2" descr="Image result for buy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68" y="2477354"/>
            <a:ext cx="3021457" cy="31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0109" y="3446778"/>
            <a:ext cx="366799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Garamond Pro" panose="02020502060506020403" pitchFamily="18" charset="0"/>
              </a:rPr>
              <a:t>Information Asymmetry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55227" y="2477354"/>
            <a:ext cx="3699164" cy="44249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55228" y="3751118"/>
            <a:ext cx="3834245" cy="210935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 result for gumbal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9" y="3927763"/>
            <a:ext cx="1078264" cy="10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quar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98" y="1147255"/>
            <a:ext cx="1212022" cy="12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quar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16" y="5314860"/>
            <a:ext cx="1212022" cy="12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180" y="4074212"/>
            <a:ext cx="1095002" cy="6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56" y="1677826"/>
            <a:ext cx="1499916" cy="1599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79" y="571542"/>
            <a:ext cx="1095002" cy="615252"/>
          </a:xfrm>
          <a:prstGeom prst="rect">
            <a:avLst/>
          </a:prstGeom>
        </p:spPr>
      </p:pic>
      <p:pic>
        <p:nvPicPr>
          <p:cNvPr id="3076" name="Picture 4" descr="Image result for SEL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5" y="1371139"/>
            <a:ext cx="997948" cy="22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5" y="5043724"/>
            <a:ext cx="1029329" cy="1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92" y="5095928"/>
            <a:ext cx="1499916" cy="1599057"/>
          </a:xfrm>
          <a:prstGeom prst="rect">
            <a:avLst/>
          </a:prstGeom>
        </p:spPr>
      </p:pic>
      <p:pic>
        <p:nvPicPr>
          <p:cNvPr id="10242" name="Picture 2" descr="Image result for buy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68" y="2477354"/>
            <a:ext cx="3021457" cy="31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0109" y="3446778"/>
            <a:ext cx="366799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Garamond Pro" panose="02020502060506020403" pitchFamily="18" charset="0"/>
              </a:rPr>
              <a:t>Information Asymmetry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55227" y="2477354"/>
            <a:ext cx="3699164" cy="44249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55228" y="3751118"/>
            <a:ext cx="3834245" cy="210935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17" y="1623566"/>
            <a:ext cx="909589" cy="9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2" y="5221145"/>
            <a:ext cx="909589" cy="9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gumbal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9" y="3927191"/>
            <a:ext cx="1078264" cy="10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gumbal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7" y="256275"/>
            <a:ext cx="1078264" cy="10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07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56" y="1677826"/>
            <a:ext cx="1499916" cy="1599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79" y="571542"/>
            <a:ext cx="1095002" cy="615252"/>
          </a:xfrm>
          <a:prstGeom prst="rect">
            <a:avLst/>
          </a:prstGeom>
        </p:spPr>
      </p:pic>
      <p:pic>
        <p:nvPicPr>
          <p:cNvPr id="3076" name="Picture 4" descr="Image result for SEL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5" y="1371139"/>
            <a:ext cx="997948" cy="22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5" y="5043724"/>
            <a:ext cx="1029329" cy="1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92" y="5095928"/>
            <a:ext cx="1499916" cy="1599057"/>
          </a:xfrm>
          <a:prstGeom prst="rect">
            <a:avLst/>
          </a:prstGeom>
        </p:spPr>
      </p:pic>
      <p:pic>
        <p:nvPicPr>
          <p:cNvPr id="10242" name="Picture 2" descr="Image result for buy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68" y="2477354"/>
            <a:ext cx="3021457" cy="31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8354" y="242221"/>
            <a:ext cx="366799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Garamond Pro" panose="02020502060506020403" pitchFamily="18" charset="0"/>
              </a:rPr>
              <a:t>Merit-Based Solution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55227" y="2477354"/>
            <a:ext cx="3699164" cy="44249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Image result for inspector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44" y="3392367"/>
            <a:ext cx="1071382" cy="15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thumbs 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17" y="2212102"/>
            <a:ext cx="972994" cy="9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thumbs 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2953" y="5643479"/>
            <a:ext cx="972994" cy="9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449" y="1724879"/>
            <a:ext cx="685800" cy="752475"/>
          </a:xfrm>
          <a:prstGeom prst="rect">
            <a:avLst/>
          </a:prstGeom>
        </p:spPr>
      </p:pic>
      <p:pic>
        <p:nvPicPr>
          <p:cNvPr id="19" name="Picture 2" descr="Image result for gumba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9" y="3927763"/>
            <a:ext cx="1078264" cy="10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7081" y="5020232"/>
            <a:ext cx="813992" cy="8472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7081" y="2761450"/>
            <a:ext cx="813992" cy="8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3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79" y="571542"/>
            <a:ext cx="1095002" cy="615252"/>
          </a:xfrm>
          <a:prstGeom prst="rect">
            <a:avLst/>
          </a:prstGeom>
        </p:spPr>
      </p:pic>
      <p:pic>
        <p:nvPicPr>
          <p:cNvPr id="3076" name="Picture 4" descr="Image result for SE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5" y="1371139"/>
            <a:ext cx="997948" cy="22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5" y="5043724"/>
            <a:ext cx="1029329" cy="1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buy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68" y="2477354"/>
            <a:ext cx="3021457" cy="31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8354" y="242221"/>
            <a:ext cx="366799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Garamond Pro" panose="02020502060506020403" pitchFamily="18" charset="0"/>
              </a:rPr>
              <a:t>Disclosure-Based Solution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55227" y="2477354"/>
            <a:ext cx="3699164" cy="44249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55228" y="3751118"/>
            <a:ext cx="3834245" cy="210935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89" y="1623566"/>
            <a:ext cx="1749921" cy="16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88" y="4867096"/>
            <a:ext cx="1749921" cy="16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49" y="1724879"/>
            <a:ext cx="685800" cy="752475"/>
          </a:xfrm>
          <a:prstGeom prst="rect">
            <a:avLst/>
          </a:prstGeom>
        </p:spPr>
      </p:pic>
      <p:pic>
        <p:nvPicPr>
          <p:cNvPr id="21" name="Picture 2" descr="Image result for quar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45" y="5197932"/>
            <a:ext cx="1212022" cy="12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gumba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9" y="3927763"/>
            <a:ext cx="1078264" cy="10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197" y="4805016"/>
            <a:ext cx="813992" cy="847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1184" y="1547443"/>
            <a:ext cx="813992" cy="8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79" y="571542"/>
            <a:ext cx="1095002" cy="615252"/>
          </a:xfrm>
          <a:prstGeom prst="rect">
            <a:avLst/>
          </a:prstGeom>
        </p:spPr>
      </p:pic>
      <p:pic>
        <p:nvPicPr>
          <p:cNvPr id="3076" name="Picture 4" descr="Image result for SE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5" y="1371139"/>
            <a:ext cx="997948" cy="22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5" y="5043724"/>
            <a:ext cx="1029329" cy="1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8354" y="242221"/>
            <a:ext cx="428975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Garamond Pro" panose="02020502060506020403" pitchFamily="18" charset="0"/>
              </a:rPr>
              <a:t>Unregulated Market?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55228" y="3751118"/>
            <a:ext cx="3834245" cy="210935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Image result for gumba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9" y="3927763"/>
            <a:ext cx="1078264" cy="10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lipart business wo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208" y="2141566"/>
            <a:ext cx="778279" cy="15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304" y="3140184"/>
            <a:ext cx="1293152" cy="1298925"/>
          </a:xfrm>
          <a:prstGeom prst="rect">
            <a:avLst/>
          </a:prstGeom>
        </p:spPr>
      </p:pic>
      <p:pic>
        <p:nvPicPr>
          <p:cNvPr id="2058" name="Picture 10" descr="Image result for clipart business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391" y="3938844"/>
            <a:ext cx="1019505" cy="17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490" y="1541127"/>
            <a:ext cx="1499916" cy="1599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7911" y="4805795"/>
            <a:ext cx="1499916" cy="1599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813" y="4999080"/>
            <a:ext cx="2847975" cy="16097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6754" y="5484235"/>
            <a:ext cx="685800" cy="7524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7988" y="5484235"/>
            <a:ext cx="685800" cy="752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788" y="5484637"/>
            <a:ext cx="685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97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29768"/>
            <a:ext cx="7729728" cy="172364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Solution: </a:t>
            </a:r>
            <a:br>
              <a:rPr lang="en-US" sz="3600" dirty="0"/>
            </a:br>
            <a:r>
              <a:rPr lang="en-US" sz="3600" dirty="0"/>
              <a:t>mandatory disclosure + </a:t>
            </a:r>
            <a:br>
              <a:rPr lang="en-US" sz="3600" dirty="0"/>
            </a:br>
            <a:r>
              <a:rPr lang="en-US" sz="3600" dirty="0"/>
              <a:t>anti-fraud enforcement</a:t>
            </a:r>
            <a:br>
              <a:rPr lang="en-US" sz="3600" dirty="0"/>
            </a:br>
            <a:r>
              <a:rPr lang="en-US" sz="3600" dirty="0"/>
              <a:t>for public offerings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72" y="2592324"/>
            <a:ext cx="11420856" cy="3101983"/>
          </a:xfrm>
        </p:spPr>
        <p:txBody>
          <a:bodyPr>
            <a:noAutofit/>
          </a:bodyPr>
          <a:lstStyle/>
          <a:p>
            <a:r>
              <a:rPr lang="en-US" sz="2800" dirty="0"/>
              <a:t>Mandatory Information Disclosure</a:t>
            </a:r>
          </a:p>
          <a:p>
            <a:pPr lvl="1"/>
            <a:r>
              <a:rPr lang="en-US" sz="2800" dirty="0"/>
              <a:t>Registration of securities prior to offering for sale (‘33 Act)</a:t>
            </a:r>
          </a:p>
          <a:p>
            <a:pPr lvl="1"/>
            <a:r>
              <a:rPr lang="en-US" sz="2800" dirty="0"/>
              <a:t>Periodic Disclosure for registered securities (‘34 Act)</a:t>
            </a:r>
          </a:p>
          <a:p>
            <a:endParaRPr lang="en-US" sz="2800" dirty="0"/>
          </a:p>
          <a:p>
            <a:r>
              <a:rPr lang="en-US" sz="2800" dirty="0"/>
              <a:t>Anti-Fraud Enforcement (civil and criminal; government and private)</a:t>
            </a:r>
          </a:p>
          <a:p>
            <a:pPr lvl="1"/>
            <a:r>
              <a:rPr lang="en-US" sz="2800" dirty="0"/>
              <a:t>Section 11, 12, 17 (‘33 Act)</a:t>
            </a:r>
          </a:p>
          <a:p>
            <a:pPr lvl="1"/>
            <a:r>
              <a:rPr lang="en-US" sz="2800" dirty="0"/>
              <a:t>Rule 10b-5 (‘34 Act)</a:t>
            </a:r>
          </a:p>
          <a:p>
            <a:pPr lvl="1"/>
            <a:endParaRPr lang="en-US" sz="2800" dirty="0"/>
          </a:p>
          <a:p>
            <a:r>
              <a:rPr lang="en-US" sz="2800" dirty="0"/>
              <a:t>Securities Fraud (Duty, Breach, Reliance, Causation, Damages)</a:t>
            </a:r>
          </a:p>
        </p:txBody>
      </p:sp>
    </p:spTree>
    <p:extLst>
      <p:ext uri="{BB962C8B-B14F-4D97-AF65-F5344CB8AC3E}">
        <p14:creationId xmlns:p14="http://schemas.microsoft.com/office/powerpoint/2010/main" val="3434452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Cyclical regulatory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40919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1929 Great Depression</a:t>
            </a:r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2001 Accounting Scandals</a:t>
            </a:r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2008 Financial 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40919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Securities Act of 1933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Securities Act of 1934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Sarbanes-Oxley Act of 2002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Dodd-Frank Act of 2010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JOBS Act of 2012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FAST Act of 2015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9072" y="3429000"/>
            <a:ext cx="80863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1980s Hostile Takeovers/Junk Bonds			Williams Act Amendments</a:t>
            </a:r>
          </a:p>
          <a:p>
            <a:r>
              <a:rPr lang="en-US" dirty="0"/>
              <a:t>										Insider Trading Jurisprudence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9072" y="4848659"/>
            <a:ext cx="80863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Early 2000s Recession						IPO Reforms (2005)</a:t>
            </a:r>
          </a:p>
        </p:txBody>
      </p:sp>
    </p:spTree>
    <p:extLst>
      <p:ext uri="{BB962C8B-B14F-4D97-AF65-F5344CB8AC3E}">
        <p14:creationId xmlns:p14="http://schemas.microsoft.com/office/powerpoint/2010/main" val="3491952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87754"/>
            <a:ext cx="7729728" cy="1188720"/>
          </a:xfrm>
        </p:spPr>
        <p:txBody>
          <a:bodyPr/>
          <a:lstStyle/>
          <a:p>
            <a:r>
              <a:rPr lang="en-US" dirty="0"/>
              <a:t>Modern SEC 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76" y="1600200"/>
            <a:ext cx="10442448" cy="4946904"/>
          </a:xfrm>
        </p:spPr>
        <p:txBody>
          <a:bodyPr>
            <a:normAutofit/>
          </a:bodyPr>
          <a:lstStyle/>
          <a:p>
            <a:r>
              <a:rPr lang="en-US" sz="3200" dirty="0"/>
              <a:t>Investor Protection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Capital Formation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997" y="1600200"/>
            <a:ext cx="2641942" cy="1721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94" y="4172465"/>
            <a:ext cx="4647348" cy="22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Securities Regulation?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Securities Act of 1933</a:t>
            </a:r>
          </a:p>
          <a:p>
            <a:endParaRPr lang="en-US" sz="3600" dirty="0"/>
          </a:p>
          <a:p>
            <a:r>
              <a:rPr lang="en-US" sz="3600" dirty="0"/>
              <a:t>Securities Exchange Act of 1934</a:t>
            </a:r>
          </a:p>
        </p:txBody>
      </p:sp>
    </p:spTree>
    <p:extLst>
      <p:ext uri="{BB962C8B-B14F-4D97-AF65-F5344CB8AC3E}">
        <p14:creationId xmlns:p14="http://schemas.microsoft.com/office/powerpoint/2010/main" val="2126298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FD59-C651-41BF-9256-2FC52B15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/>
              <a:t>What is a Capital Market?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F6161-7E01-4609-AF90-C3668A3D9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476" y="2835276"/>
            <a:ext cx="8907463" cy="2970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A market for firms raising “capital” through the sale of long-term claims on the firm.</a:t>
            </a:r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r>
              <a:rPr lang="en-US" sz="2250" dirty="0"/>
              <a:t>Equity Investments</a:t>
            </a:r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r>
              <a:rPr lang="en-US" sz="2250" dirty="0"/>
              <a:t>Debt Instruments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D555-3007-4E68-A3F5-6AEB7D87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857251"/>
            <a:ext cx="5797550" cy="892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What is an equity investment?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15A5D-0656-4883-8366-3A9FD10F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789" y="2671763"/>
            <a:ext cx="3317875" cy="322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r>
              <a:rPr lang="en-US" dirty="0"/>
              <a:t>ABC CORPORATION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CBCB34-3C0B-4BD5-8A7B-00E1F11C2D62}"/>
              </a:ext>
            </a:extLst>
          </p:cNvPr>
          <p:cNvCxnSpPr/>
          <p:nvPr/>
        </p:nvCxnSpPr>
        <p:spPr>
          <a:xfrm>
            <a:off x="2560638" y="3454401"/>
            <a:ext cx="946150" cy="7604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677096-E503-41C9-AF81-B48F34B057EC}"/>
              </a:ext>
            </a:extLst>
          </p:cNvPr>
          <p:cNvCxnSpPr/>
          <p:nvPr/>
        </p:nvCxnSpPr>
        <p:spPr>
          <a:xfrm>
            <a:off x="3105151" y="2254250"/>
            <a:ext cx="868363" cy="920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905E63-5990-441B-8529-1A06BC4C21E1}"/>
              </a:ext>
            </a:extLst>
          </p:cNvPr>
          <p:cNvCxnSpPr/>
          <p:nvPr/>
        </p:nvCxnSpPr>
        <p:spPr>
          <a:xfrm flipV="1">
            <a:off x="6421439" y="2497139"/>
            <a:ext cx="1095375" cy="7318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3">
            <a:extLst>
              <a:ext uri="{FF2B5EF4-FFF2-40B4-BE49-F238E27FC236}">
                <a16:creationId xmlns:a16="http://schemas.microsoft.com/office/drawing/2014/main" id="{1F2D8B28-8F4F-4472-9A81-60C4EF9E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717675"/>
            <a:ext cx="858838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2">
            <a:extLst>
              <a:ext uri="{FF2B5EF4-FFF2-40B4-BE49-F238E27FC236}">
                <a16:creationId xmlns:a16="http://schemas.microsoft.com/office/drawing/2014/main" id="{E93AD10C-179D-4614-898F-4462EEA4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806575"/>
            <a:ext cx="617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>
            <a:extLst>
              <a:ext uri="{FF2B5EF4-FFF2-40B4-BE49-F238E27FC236}">
                <a16:creationId xmlns:a16="http://schemas.microsoft.com/office/drawing/2014/main" id="{AB150052-8421-4D5E-8A07-0C7565E6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9" r="8522" b="3366"/>
          <a:stretch>
            <a:fillRect/>
          </a:stretch>
        </p:blipFill>
        <p:spPr bwMode="auto">
          <a:xfrm>
            <a:off x="1912938" y="3103563"/>
            <a:ext cx="66675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56B6BC-BD3D-414A-A13B-048799E39F14}"/>
              </a:ext>
            </a:extLst>
          </p:cNvPr>
          <p:cNvSpPr txBox="1"/>
          <p:nvPr/>
        </p:nvSpPr>
        <p:spPr>
          <a:xfrm>
            <a:off x="4008439" y="3270250"/>
            <a:ext cx="232092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Board of Directors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E66167-4BDE-425F-B10A-8D974E506631}"/>
              </a:ext>
            </a:extLst>
          </p:cNvPr>
          <p:cNvCxnSpPr/>
          <p:nvPr/>
        </p:nvCxnSpPr>
        <p:spPr>
          <a:xfrm>
            <a:off x="5086350" y="3544889"/>
            <a:ext cx="31750" cy="1431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6293C6-CECA-44CF-AF4F-3090891C8DEA}"/>
              </a:ext>
            </a:extLst>
          </p:cNvPr>
          <p:cNvSpPr txBox="1"/>
          <p:nvPr/>
        </p:nvSpPr>
        <p:spPr>
          <a:xfrm>
            <a:off x="4668838" y="4972051"/>
            <a:ext cx="906462" cy="6461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Officers</a:t>
            </a:r>
          </a:p>
        </p:txBody>
      </p:sp>
      <p:pic>
        <p:nvPicPr>
          <p:cNvPr id="15373" name="Picture 3">
            <a:extLst>
              <a:ext uri="{FF2B5EF4-FFF2-40B4-BE49-F238E27FC236}">
                <a16:creationId xmlns:a16="http://schemas.microsoft.com/office/drawing/2014/main" id="{B4991BF8-9AA5-4376-A8E6-63196A6E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286376"/>
            <a:ext cx="3603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2">
            <a:extLst>
              <a:ext uri="{FF2B5EF4-FFF2-40B4-BE49-F238E27FC236}">
                <a16:creationId xmlns:a16="http://schemas.microsoft.com/office/drawing/2014/main" id="{C1B0F0C5-62CD-4EC8-A46B-F450ACC4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5286376"/>
            <a:ext cx="258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>
            <a:extLst>
              <a:ext uri="{FF2B5EF4-FFF2-40B4-BE49-F238E27FC236}">
                <a16:creationId xmlns:a16="http://schemas.microsoft.com/office/drawing/2014/main" id="{DD768E5A-AE7C-4B50-93D5-8201686E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9" r="8522" b="3366"/>
          <a:stretch>
            <a:fillRect/>
          </a:stretch>
        </p:blipFill>
        <p:spPr bwMode="auto">
          <a:xfrm>
            <a:off x="4668839" y="5280026"/>
            <a:ext cx="244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6" name="Picture 5">
            <a:extLst>
              <a:ext uri="{FF2B5EF4-FFF2-40B4-BE49-F238E27FC236}">
                <a16:creationId xmlns:a16="http://schemas.microsoft.com/office/drawing/2014/main" id="{89BEB439-B864-41C5-8AAD-ADE865BDCE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738438"/>
            <a:ext cx="94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" descr="Image result for stock certificate">
            <a:extLst>
              <a:ext uri="{FF2B5EF4-FFF2-40B4-BE49-F238E27FC236}">
                <a16:creationId xmlns:a16="http://schemas.microsoft.com/office/drawing/2014/main" id="{00FE054D-5714-4860-92CA-CDCF5AE9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9" y="2197101"/>
            <a:ext cx="7016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" descr="Image result for stock certificate">
            <a:extLst>
              <a:ext uri="{FF2B5EF4-FFF2-40B4-BE49-F238E27FC236}">
                <a16:creationId xmlns:a16="http://schemas.microsoft.com/office/drawing/2014/main" id="{3C875EC3-DB69-4347-A34D-28409853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1" y="2052638"/>
            <a:ext cx="703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" descr="Image result for stock certificate">
            <a:extLst>
              <a:ext uri="{FF2B5EF4-FFF2-40B4-BE49-F238E27FC236}">
                <a16:creationId xmlns:a16="http://schemas.microsoft.com/office/drawing/2014/main" id="{336E932C-4526-40AF-9466-57621668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111500"/>
            <a:ext cx="7032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A5F8732-7E31-4DFB-83BE-C6BEB7EC5249}"/>
                  </a:ext>
                </a:extLst>
              </p14:cNvPr>
              <p14:cNvContentPartPr/>
              <p14:nvPr/>
            </p14:nvContentPartPr>
            <p14:xfrm>
              <a:off x="2163195" y="4007303"/>
              <a:ext cx="1302210" cy="40203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A5F8732-7E31-4DFB-83BE-C6BEB7EC52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4753" y="3978869"/>
                <a:ext cx="1359094" cy="458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39566AD-0BFF-4B1B-8BDF-E9894EC3951B}"/>
                  </a:ext>
                </a:extLst>
              </p14:cNvPr>
              <p14:cNvContentPartPr/>
              <p14:nvPr/>
            </p14:nvContentPartPr>
            <p14:xfrm>
              <a:off x="2769885" y="4331033"/>
              <a:ext cx="480600" cy="1377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39566AD-0BFF-4B1B-8BDF-E9894EC395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1445" y="4303140"/>
                <a:ext cx="537480" cy="695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2CA4-F583-400D-91D9-6A6686E6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857251"/>
            <a:ext cx="5797550" cy="892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Publicly-held corporation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67397-4547-4ED0-A34B-720339A6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789" y="2671763"/>
            <a:ext cx="3317875" cy="322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r>
              <a:rPr lang="en-US" dirty="0"/>
              <a:t>ABC CORPORATION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F5FA1-0E1C-4F5F-B0F9-56F2798F4172}"/>
              </a:ext>
            </a:extLst>
          </p:cNvPr>
          <p:cNvCxnSpPr/>
          <p:nvPr/>
        </p:nvCxnSpPr>
        <p:spPr>
          <a:xfrm>
            <a:off x="2560638" y="3454401"/>
            <a:ext cx="946150" cy="7604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B5ECC2-E01F-47CE-A375-0B4426409E13}"/>
              </a:ext>
            </a:extLst>
          </p:cNvPr>
          <p:cNvCxnSpPr/>
          <p:nvPr/>
        </p:nvCxnSpPr>
        <p:spPr>
          <a:xfrm>
            <a:off x="3105151" y="2254250"/>
            <a:ext cx="868363" cy="920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E6084A-9677-41BA-A1BE-0AAB0AB95DD0}"/>
              </a:ext>
            </a:extLst>
          </p:cNvPr>
          <p:cNvCxnSpPr/>
          <p:nvPr/>
        </p:nvCxnSpPr>
        <p:spPr>
          <a:xfrm flipV="1">
            <a:off x="6421439" y="2497139"/>
            <a:ext cx="1095375" cy="7318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2">
            <a:extLst>
              <a:ext uri="{FF2B5EF4-FFF2-40B4-BE49-F238E27FC236}">
                <a16:creationId xmlns:a16="http://schemas.microsoft.com/office/drawing/2014/main" id="{40D1F51E-38B7-4744-BE3A-3EB484F3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806575"/>
            <a:ext cx="617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>
            <a:extLst>
              <a:ext uri="{FF2B5EF4-FFF2-40B4-BE49-F238E27FC236}">
                <a16:creationId xmlns:a16="http://schemas.microsoft.com/office/drawing/2014/main" id="{61E924C6-3371-4246-8B3C-86CD3F14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9" r="8522" b="3366"/>
          <a:stretch>
            <a:fillRect/>
          </a:stretch>
        </p:blipFill>
        <p:spPr bwMode="auto">
          <a:xfrm>
            <a:off x="1912938" y="3103563"/>
            <a:ext cx="66675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E0367-C2C7-4300-8B11-100EC3CF531D}"/>
              </a:ext>
            </a:extLst>
          </p:cNvPr>
          <p:cNvSpPr txBox="1"/>
          <p:nvPr/>
        </p:nvSpPr>
        <p:spPr>
          <a:xfrm>
            <a:off x="4008439" y="3270250"/>
            <a:ext cx="232092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Board of Directors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26397D-636A-4DB9-B1E2-742588FAFF86}"/>
              </a:ext>
            </a:extLst>
          </p:cNvPr>
          <p:cNvCxnSpPr/>
          <p:nvPr/>
        </p:nvCxnSpPr>
        <p:spPr>
          <a:xfrm>
            <a:off x="5086350" y="3544889"/>
            <a:ext cx="31750" cy="1431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663D25-71FA-437D-AF3F-2025AA62BFD8}"/>
              </a:ext>
            </a:extLst>
          </p:cNvPr>
          <p:cNvSpPr txBox="1"/>
          <p:nvPr/>
        </p:nvSpPr>
        <p:spPr>
          <a:xfrm>
            <a:off x="4668838" y="4972051"/>
            <a:ext cx="906462" cy="6461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Officers</a:t>
            </a:r>
          </a:p>
        </p:txBody>
      </p:sp>
      <p:pic>
        <p:nvPicPr>
          <p:cNvPr id="16396" name="Picture 13">
            <a:extLst>
              <a:ext uri="{FF2B5EF4-FFF2-40B4-BE49-F238E27FC236}">
                <a16:creationId xmlns:a16="http://schemas.microsoft.com/office/drawing/2014/main" id="{8BD7BFB9-E622-40D8-B68B-FD67019A6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5351463"/>
            <a:ext cx="4429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8" descr="Image result for STICK FIGURE">
            <a:extLst>
              <a:ext uri="{FF2B5EF4-FFF2-40B4-BE49-F238E27FC236}">
                <a16:creationId xmlns:a16="http://schemas.microsoft.com/office/drawing/2014/main" id="{BC37E00F-E3DD-428C-A169-5E28AB4C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5351463"/>
            <a:ext cx="2873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" descr="Image result for stick figure crowd">
            <a:extLst>
              <a:ext uri="{FF2B5EF4-FFF2-40B4-BE49-F238E27FC236}">
                <a16:creationId xmlns:a16="http://schemas.microsoft.com/office/drawing/2014/main" id="{D585F90D-3313-4900-92DB-F90B7420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1552576"/>
            <a:ext cx="23796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" descr="Related image">
            <a:extLst>
              <a:ext uri="{FF2B5EF4-FFF2-40B4-BE49-F238E27FC236}">
                <a16:creationId xmlns:a16="http://schemas.microsoft.com/office/drawing/2014/main" id="{F4342D36-D3AD-491D-A949-E074B236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571876"/>
            <a:ext cx="1001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BC4016-2BDC-4CFC-8021-A8A0A2B77217}"/>
                  </a:ext>
                </a:extLst>
              </p14:cNvPr>
              <p14:cNvContentPartPr/>
              <p14:nvPr/>
            </p14:nvContentPartPr>
            <p14:xfrm>
              <a:off x="2180745" y="4035923"/>
              <a:ext cx="295920" cy="10881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BC4016-2BDC-4CFC-8021-A8A0A2B772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2305" y="4007459"/>
                <a:ext cx="352800" cy="165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5805B7-E08A-419C-8298-78F69E0E6C6F}"/>
                  </a:ext>
                </a:extLst>
              </p14:cNvPr>
              <p14:cNvContentPartPr/>
              <p14:nvPr/>
            </p14:nvContentPartPr>
            <p14:xfrm>
              <a:off x="2529315" y="4321043"/>
              <a:ext cx="75870" cy="9909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5805B7-E08A-419C-8298-78F69E0E6C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00773" y="4292577"/>
                <a:ext cx="132953" cy="156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305FB8-A8B8-466D-899C-234442534FD9}"/>
                  </a:ext>
                </a:extLst>
              </p14:cNvPr>
              <p14:cNvContentPartPr/>
              <p14:nvPr/>
            </p14:nvContentPartPr>
            <p14:xfrm>
              <a:off x="8957475" y="4629113"/>
              <a:ext cx="270" cy="27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305FB8-A8B8-466D-899C-234442534FD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36145" y="4607783"/>
                <a:ext cx="42930" cy="42930"/>
              </a:xfrm>
              <a:prstGeom prst="rect">
                <a:avLst/>
              </a:prstGeom>
            </p:spPr>
          </p:pic>
        </mc:Fallback>
      </mc:AlternateContent>
      <p:pic>
        <p:nvPicPr>
          <p:cNvPr id="16403" name="Picture 2" descr="Image result for stock certificate">
            <a:extLst>
              <a:ext uri="{FF2B5EF4-FFF2-40B4-BE49-F238E27FC236}">
                <a16:creationId xmlns:a16="http://schemas.microsoft.com/office/drawing/2014/main" id="{1E540F08-D68E-45FB-8260-3D16B825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9" y="2259013"/>
            <a:ext cx="7016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" descr="Image result for stock certificate">
            <a:extLst>
              <a:ext uri="{FF2B5EF4-FFF2-40B4-BE49-F238E27FC236}">
                <a16:creationId xmlns:a16="http://schemas.microsoft.com/office/drawing/2014/main" id="{0BB7A7D2-65B0-4DDC-BE5E-E7985642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2108200"/>
            <a:ext cx="703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" descr="Image result for stock certificate">
            <a:extLst>
              <a:ext uri="{FF2B5EF4-FFF2-40B4-BE49-F238E27FC236}">
                <a16:creationId xmlns:a16="http://schemas.microsoft.com/office/drawing/2014/main" id="{7DD97BB4-1DB1-4F9C-BFCA-394E39A5E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3124200"/>
            <a:ext cx="7032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8B8A-80A2-429E-80FB-E6DD9BB7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857251"/>
            <a:ext cx="5797550" cy="892175"/>
          </a:xfrm>
        </p:spPr>
        <p:txBody>
          <a:bodyPr/>
          <a:lstStyle/>
          <a:p>
            <a:pPr>
              <a:defRPr/>
            </a:pPr>
            <a:r>
              <a:rPr lang="en-US" dirty="0"/>
              <a:t>Start-up corporation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91C86-6AED-4C81-AAAD-9D5F0CCB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789" y="2671763"/>
            <a:ext cx="3317875" cy="322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r>
              <a:rPr lang="en-US" dirty="0"/>
              <a:t>ABC CORPORATION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7610AC-D128-4252-9A9D-360112CF44B3}"/>
              </a:ext>
            </a:extLst>
          </p:cNvPr>
          <p:cNvCxnSpPr/>
          <p:nvPr/>
        </p:nvCxnSpPr>
        <p:spPr>
          <a:xfrm>
            <a:off x="2560638" y="3454401"/>
            <a:ext cx="946150" cy="7604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907649-62C1-49C8-AFA9-CACB354B5CD3}"/>
              </a:ext>
            </a:extLst>
          </p:cNvPr>
          <p:cNvCxnSpPr/>
          <p:nvPr/>
        </p:nvCxnSpPr>
        <p:spPr>
          <a:xfrm>
            <a:off x="3105151" y="2254250"/>
            <a:ext cx="868363" cy="920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03085C-73BF-401D-8332-CBE354081D0D}"/>
              </a:ext>
            </a:extLst>
          </p:cNvPr>
          <p:cNvCxnSpPr/>
          <p:nvPr/>
        </p:nvCxnSpPr>
        <p:spPr>
          <a:xfrm flipV="1">
            <a:off x="6421439" y="2497139"/>
            <a:ext cx="1095375" cy="7318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">
            <a:extLst>
              <a:ext uri="{FF2B5EF4-FFF2-40B4-BE49-F238E27FC236}">
                <a16:creationId xmlns:a16="http://schemas.microsoft.com/office/drawing/2014/main" id="{2E8EAF50-4923-4753-A4DB-686DB333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806575"/>
            <a:ext cx="617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8C222-5627-49C1-A918-7DB6AA5C9533}"/>
              </a:ext>
            </a:extLst>
          </p:cNvPr>
          <p:cNvSpPr txBox="1"/>
          <p:nvPr/>
        </p:nvSpPr>
        <p:spPr>
          <a:xfrm>
            <a:off x="4008439" y="3270250"/>
            <a:ext cx="232092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Board of Directors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CCA59C-3221-4B6D-8420-EA5754EB6DD9}"/>
              </a:ext>
            </a:extLst>
          </p:cNvPr>
          <p:cNvCxnSpPr/>
          <p:nvPr/>
        </p:nvCxnSpPr>
        <p:spPr>
          <a:xfrm>
            <a:off x="5086350" y="3544889"/>
            <a:ext cx="31750" cy="1431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111076E-679D-41D0-8485-33FEFF5B48B7}"/>
              </a:ext>
            </a:extLst>
          </p:cNvPr>
          <p:cNvSpPr txBox="1"/>
          <p:nvPr/>
        </p:nvSpPr>
        <p:spPr>
          <a:xfrm>
            <a:off x="4668838" y="4972051"/>
            <a:ext cx="906462" cy="6461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Officers</a:t>
            </a:r>
          </a:p>
        </p:txBody>
      </p:sp>
      <p:pic>
        <p:nvPicPr>
          <p:cNvPr id="17419" name="Picture 13">
            <a:extLst>
              <a:ext uri="{FF2B5EF4-FFF2-40B4-BE49-F238E27FC236}">
                <a16:creationId xmlns:a16="http://schemas.microsoft.com/office/drawing/2014/main" id="{9E5B2A89-ECFC-4FB2-A4A1-5215CB4C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5351463"/>
            <a:ext cx="4429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" descr="Image result for STICK FIGURE">
            <a:extLst>
              <a:ext uri="{FF2B5EF4-FFF2-40B4-BE49-F238E27FC236}">
                <a16:creationId xmlns:a16="http://schemas.microsoft.com/office/drawing/2014/main" id="{1613336B-72EA-4608-A5D0-A284AA16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9" y="3603625"/>
            <a:ext cx="2873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">
            <a:extLst>
              <a:ext uri="{FF2B5EF4-FFF2-40B4-BE49-F238E27FC236}">
                <a16:creationId xmlns:a16="http://schemas.microsoft.com/office/drawing/2014/main" id="{4C2022F8-264C-4E79-8865-A7D88A69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5305425"/>
            <a:ext cx="2635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">
            <a:extLst>
              <a:ext uri="{FF2B5EF4-FFF2-40B4-BE49-F238E27FC236}">
                <a16:creationId xmlns:a16="http://schemas.microsoft.com/office/drawing/2014/main" id="{83B13970-DBC7-4731-B5AE-2D6B4483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6" y="3603625"/>
            <a:ext cx="3286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2">
            <a:extLst>
              <a:ext uri="{FF2B5EF4-FFF2-40B4-BE49-F238E27FC236}">
                <a16:creationId xmlns:a16="http://schemas.microsoft.com/office/drawing/2014/main" id="{4D3E1B57-313F-43A7-86D1-6F47B1B7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603625"/>
            <a:ext cx="234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" descr="Image result for stick figure clipart">
            <a:extLst>
              <a:ext uri="{FF2B5EF4-FFF2-40B4-BE49-F238E27FC236}">
                <a16:creationId xmlns:a16="http://schemas.microsoft.com/office/drawing/2014/main" id="{BAC7A605-B933-4BCC-8238-EED918D1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4" y="3606801"/>
            <a:ext cx="231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6" descr="Image result for stick figure clipart">
            <a:extLst>
              <a:ext uri="{FF2B5EF4-FFF2-40B4-BE49-F238E27FC236}">
                <a16:creationId xmlns:a16="http://schemas.microsoft.com/office/drawing/2014/main" id="{E6EB808D-4C8A-4575-9B6D-EB28D67B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4919664"/>
            <a:ext cx="3333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8" descr="Image result for stick figure clipart">
            <a:extLst>
              <a:ext uri="{FF2B5EF4-FFF2-40B4-BE49-F238E27FC236}">
                <a16:creationId xmlns:a16="http://schemas.microsoft.com/office/drawing/2014/main" id="{0B40CB89-5A1B-4C65-9ECC-838B974C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595689"/>
            <a:ext cx="4206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53CC77A-79AB-4BCA-B981-F7F02252187C}"/>
              </a:ext>
            </a:extLst>
          </p:cNvPr>
          <p:cNvSpPr/>
          <p:nvPr/>
        </p:nvSpPr>
        <p:spPr>
          <a:xfrm>
            <a:off x="7102475" y="1409700"/>
            <a:ext cx="2351088" cy="1601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Venture L.P.</a:t>
            </a:r>
          </a:p>
        </p:txBody>
      </p:sp>
      <p:pic>
        <p:nvPicPr>
          <p:cNvPr id="17428" name="Picture 2" descr="Related image">
            <a:extLst>
              <a:ext uri="{FF2B5EF4-FFF2-40B4-BE49-F238E27FC236}">
                <a16:creationId xmlns:a16="http://schemas.microsoft.com/office/drawing/2014/main" id="{F660779A-4C5E-4C23-9CC4-4D8E9824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1103313"/>
            <a:ext cx="11874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2B7D05-FC35-4162-A7B5-E1E22A1C1DEE}"/>
              </a:ext>
            </a:extLst>
          </p:cNvPr>
          <p:cNvCxnSpPr>
            <a:stCxn id="17428" idx="2"/>
            <a:endCxn id="6" idx="5"/>
          </p:cNvCxnSpPr>
          <p:nvPr/>
        </p:nvCxnSpPr>
        <p:spPr>
          <a:xfrm flipH="1">
            <a:off x="8866188" y="1806576"/>
            <a:ext cx="709612" cy="403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0" name="Picture 3">
            <a:extLst>
              <a:ext uri="{FF2B5EF4-FFF2-40B4-BE49-F238E27FC236}">
                <a16:creationId xmlns:a16="http://schemas.microsoft.com/office/drawing/2014/main" id="{719E3776-F28D-4C3A-8134-2EB84FD7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973388"/>
            <a:ext cx="858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1" name="Picture 3">
            <a:extLst>
              <a:ext uri="{FF2B5EF4-FFF2-40B4-BE49-F238E27FC236}">
                <a16:creationId xmlns:a16="http://schemas.microsoft.com/office/drawing/2014/main" id="{7863AFA8-1BE6-4808-B382-8EDC7901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192338"/>
            <a:ext cx="666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TextBox 20">
            <a:extLst>
              <a:ext uri="{FF2B5EF4-FFF2-40B4-BE49-F238E27FC236}">
                <a16:creationId xmlns:a16="http://schemas.microsoft.com/office/drawing/2014/main" id="{50D15397-0D03-48F7-BB8C-CF0E82C8B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1" y="1781175"/>
            <a:ext cx="146526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PREFERRED</a:t>
            </a:r>
          </a:p>
        </p:txBody>
      </p:sp>
      <p:pic>
        <p:nvPicPr>
          <p:cNvPr id="17433" name="Picture 2" descr="Image result for stock certificate">
            <a:extLst>
              <a:ext uri="{FF2B5EF4-FFF2-40B4-BE49-F238E27FC236}">
                <a16:creationId xmlns:a16="http://schemas.microsoft.com/office/drawing/2014/main" id="{B5ADAE8C-A483-4B21-9991-99E8F7A0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03450"/>
            <a:ext cx="7032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" descr="Image result for stock certificate">
            <a:extLst>
              <a:ext uri="{FF2B5EF4-FFF2-40B4-BE49-F238E27FC236}">
                <a16:creationId xmlns:a16="http://schemas.microsoft.com/office/drawing/2014/main" id="{BF387C2A-C949-457D-B8CE-70772C493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75001"/>
            <a:ext cx="703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A905-5628-4328-9248-0C66CA39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857251"/>
            <a:ext cx="5797550" cy="892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What is a debt instrument?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74BB8-12CE-4A85-B63B-BC74AD3C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789" y="2671763"/>
            <a:ext cx="3317875" cy="322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r>
              <a:rPr lang="en-US" dirty="0"/>
              <a:t>ABC CORPORATION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E2493E-45B3-4281-937A-227F630F93AD}"/>
              </a:ext>
            </a:extLst>
          </p:cNvPr>
          <p:cNvCxnSpPr/>
          <p:nvPr/>
        </p:nvCxnSpPr>
        <p:spPr>
          <a:xfrm>
            <a:off x="2560638" y="3454401"/>
            <a:ext cx="946150" cy="7604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EEE121-D8F9-4AB4-BC18-52FD909143F9}"/>
              </a:ext>
            </a:extLst>
          </p:cNvPr>
          <p:cNvCxnSpPr/>
          <p:nvPr/>
        </p:nvCxnSpPr>
        <p:spPr>
          <a:xfrm>
            <a:off x="3105151" y="2254250"/>
            <a:ext cx="868363" cy="920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412F28-E341-4E87-A2B7-09904D41412E}"/>
              </a:ext>
            </a:extLst>
          </p:cNvPr>
          <p:cNvCxnSpPr/>
          <p:nvPr/>
        </p:nvCxnSpPr>
        <p:spPr>
          <a:xfrm flipV="1">
            <a:off x="6421439" y="2497139"/>
            <a:ext cx="1095375" cy="7318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">
            <a:extLst>
              <a:ext uri="{FF2B5EF4-FFF2-40B4-BE49-F238E27FC236}">
                <a16:creationId xmlns:a16="http://schemas.microsoft.com/office/drawing/2014/main" id="{AC81CE3B-B3E9-47A6-9AC9-4965506A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806575"/>
            <a:ext cx="617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114CE-EC4E-4D47-AA30-F63E2AA802C7}"/>
              </a:ext>
            </a:extLst>
          </p:cNvPr>
          <p:cNvSpPr txBox="1"/>
          <p:nvPr/>
        </p:nvSpPr>
        <p:spPr>
          <a:xfrm>
            <a:off x="4008439" y="3270250"/>
            <a:ext cx="232092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Board of Directors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E5BDD0-89E7-4691-B811-0B8C4CA94093}"/>
              </a:ext>
            </a:extLst>
          </p:cNvPr>
          <p:cNvCxnSpPr/>
          <p:nvPr/>
        </p:nvCxnSpPr>
        <p:spPr>
          <a:xfrm>
            <a:off x="5086350" y="3544889"/>
            <a:ext cx="31750" cy="1431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DBE365-6260-419D-BF43-13B5D2762B5D}"/>
              </a:ext>
            </a:extLst>
          </p:cNvPr>
          <p:cNvSpPr txBox="1"/>
          <p:nvPr/>
        </p:nvSpPr>
        <p:spPr>
          <a:xfrm>
            <a:off x="4668838" y="4972051"/>
            <a:ext cx="906462" cy="6461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Officers</a:t>
            </a:r>
          </a:p>
        </p:txBody>
      </p:sp>
      <p:pic>
        <p:nvPicPr>
          <p:cNvPr id="18443" name="Picture 13">
            <a:extLst>
              <a:ext uri="{FF2B5EF4-FFF2-40B4-BE49-F238E27FC236}">
                <a16:creationId xmlns:a16="http://schemas.microsoft.com/office/drawing/2014/main" id="{8DAF5431-A062-4469-AD87-E3110D09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5351463"/>
            <a:ext cx="4429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8" descr="Image result for STICK FIGURE">
            <a:extLst>
              <a:ext uri="{FF2B5EF4-FFF2-40B4-BE49-F238E27FC236}">
                <a16:creationId xmlns:a16="http://schemas.microsoft.com/office/drawing/2014/main" id="{B3B09099-921C-4954-8A29-4CE373CD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9" y="3603625"/>
            <a:ext cx="2873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">
            <a:extLst>
              <a:ext uri="{FF2B5EF4-FFF2-40B4-BE49-F238E27FC236}">
                <a16:creationId xmlns:a16="http://schemas.microsoft.com/office/drawing/2014/main" id="{AA3C3813-271D-4363-BD4E-1D690E4C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5305425"/>
            <a:ext cx="2635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">
            <a:extLst>
              <a:ext uri="{FF2B5EF4-FFF2-40B4-BE49-F238E27FC236}">
                <a16:creationId xmlns:a16="http://schemas.microsoft.com/office/drawing/2014/main" id="{9B78AAF5-A92C-4B6E-90EC-B4A4DEB1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6" y="3603625"/>
            <a:ext cx="3286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2">
            <a:extLst>
              <a:ext uri="{FF2B5EF4-FFF2-40B4-BE49-F238E27FC236}">
                <a16:creationId xmlns:a16="http://schemas.microsoft.com/office/drawing/2014/main" id="{EE976551-35C2-488D-8FC9-7176C6F7D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603625"/>
            <a:ext cx="234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" descr="Image result for stick figure clipart">
            <a:extLst>
              <a:ext uri="{FF2B5EF4-FFF2-40B4-BE49-F238E27FC236}">
                <a16:creationId xmlns:a16="http://schemas.microsoft.com/office/drawing/2014/main" id="{D491E1B7-371D-48E9-8154-BD409483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4" y="3606801"/>
            <a:ext cx="231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6" descr="Image result for stick figure clipart">
            <a:extLst>
              <a:ext uri="{FF2B5EF4-FFF2-40B4-BE49-F238E27FC236}">
                <a16:creationId xmlns:a16="http://schemas.microsoft.com/office/drawing/2014/main" id="{47B504D3-79BA-4E73-BBE4-55B0C64F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4919664"/>
            <a:ext cx="3333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8" descr="Image result for stick figure clipart">
            <a:extLst>
              <a:ext uri="{FF2B5EF4-FFF2-40B4-BE49-F238E27FC236}">
                <a16:creationId xmlns:a16="http://schemas.microsoft.com/office/drawing/2014/main" id="{8A551E35-3361-4702-8189-9013B8B5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595689"/>
            <a:ext cx="4206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3BA7FDB-84E8-454D-A411-34D2BD220FA3}"/>
              </a:ext>
            </a:extLst>
          </p:cNvPr>
          <p:cNvSpPr/>
          <p:nvPr/>
        </p:nvSpPr>
        <p:spPr>
          <a:xfrm>
            <a:off x="7102475" y="1409700"/>
            <a:ext cx="2351088" cy="16017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Venture L.P.</a:t>
            </a:r>
          </a:p>
        </p:txBody>
      </p:sp>
      <p:pic>
        <p:nvPicPr>
          <p:cNvPr id="18452" name="Picture 2" descr="Related image">
            <a:extLst>
              <a:ext uri="{FF2B5EF4-FFF2-40B4-BE49-F238E27FC236}">
                <a16:creationId xmlns:a16="http://schemas.microsoft.com/office/drawing/2014/main" id="{F754E692-2FEF-4F66-A7CC-A34C25D8B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1103313"/>
            <a:ext cx="11874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2635E6-3ABE-429C-A8E6-59B172024BFF}"/>
              </a:ext>
            </a:extLst>
          </p:cNvPr>
          <p:cNvCxnSpPr>
            <a:stCxn id="18452" idx="2"/>
            <a:endCxn id="6" idx="5"/>
          </p:cNvCxnSpPr>
          <p:nvPr/>
        </p:nvCxnSpPr>
        <p:spPr>
          <a:xfrm flipH="1">
            <a:off x="8866188" y="1806576"/>
            <a:ext cx="709612" cy="403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4" name="Picture 3">
            <a:extLst>
              <a:ext uri="{FF2B5EF4-FFF2-40B4-BE49-F238E27FC236}">
                <a16:creationId xmlns:a16="http://schemas.microsoft.com/office/drawing/2014/main" id="{FC1D1EC5-34F4-4AA2-83CE-86C2B612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973388"/>
            <a:ext cx="858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5" name="Picture 3">
            <a:extLst>
              <a:ext uri="{FF2B5EF4-FFF2-40B4-BE49-F238E27FC236}">
                <a16:creationId xmlns:a16="http://schemas.microsoft.com/office/drawing/2014/main" id="{B819BD78-F5D4-4782-8335-133A78FE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192338"/>
            <a:ext cx="666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Box 20">
            <a:extLst>
              <a:ext uri="{FF2B5EF4-FFF2-40B4-BE49-F238E27FC236}">
                <a16:creationId xmlns:a16="http://schemas.microsoft.com/office/drawing/2014/main" id="{D7DBF441-9144-4AE9-99E6-2FEE05D9D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787525"/>
            <a:ext cx="16319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PREFERRED</a:t>
            </a:r>
          </a:p>
        </p:txBody>
      </p:sp>
      <p:pic>
        <p:nvPicPr>
          <p:cNvPr id="18457" name="Picture 2" descr="Image result for stock certificate">
            <a:extLst>
              <a:ext uri="{FF2B5EF4-FFF2-40B4-BE49-F238E27FC236}">
                <a16:creationId xmlns:a16="http://schemas.microsoft.com/office/drawing/2014/main" id="{08EC72E0-C87E-48A0-8347-56A3A417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03450"/>
            <a:ext cx="7032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" descr="Image result for stock certificate">
            <a:extLst>
              <a:ext uri="{FF2B5EF4-FFF2-40B4-BE49-F238E27FC236}">
                <a16:creationId xmlns:a16="http://schemas.microsoft.com/office/drawing/2014/main" id="{E24F445B-AD40-4DEC-95AF-775CF966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175001"/>
            <a:ext cx="7032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" descr="Image result for stick figure crowd">
            <a:extLst>
              <a:ext uri="{FF2B5EF4-FFF2-40B4-BE49-F238E27FC236}">
                <a16:creationId xmlns:a16="http://schemas.microsoft.com/office/drawing/2014/main" id="{19824CFB-81E2-4E9D-A72D-1DC637E9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4202113"/>
            <a:ext cx="23796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45F5EC-470E-4B73-8D48-DB76904BE3F4}"/>
              </a:ext>
            </a:extLst>
          </p:cNvPr>
          <p:cNvCxnSpPr>
            <a:stCxn id="4" idx="6"/>
            <a:endCxn id="18459" idx="1"/>
          </p:cNvCxnSpPr>
          <p:nvPr/>
        </p:nvCxnSpPr>
        <p:spPr>
          <a:xfrm>
            <a:off x="6824663" y="4284663"/>
            <a:ext cx="1384300" cy="825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61" name="Picture 2" descr="Image result for corporate bond">
            <a:extLst>
              <a:ext uri="{FF2B5EF4-FFF2-40B4-BE49-F238E27FC236}">
                <a16:creationId xmlns:a16="http://schemas.microsoft.com/office/drawing/2014/main" id="{3A44F62E-E765-4B50-AD18-C85712A0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590925"/>
            <a:ext cx="990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TextBox 32">
            <a:extLst>
              <a:ext uri="{FF2B5EF4-FFF2-40B4-BE49-F238E27FC236}">
                <a16:creationId xmlns:a16="http://schemas.microsoft.com/office/drawing/2014/main" id="{AEDF3B1A-6D67-4983-B712-88CD698C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4" y="3605214"/>
            <a:ext cx="11191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BOND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E062-CFC4-4514-AD1F-9469A025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Corporate Finance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5DDC75A-B812-49A1-8747-C9F38C80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26" y="2638426"/>
            <a:ext cx="6403975" cy="3609975"/>
          </a:xfrm>
        </p:spPr>
        <p:txBody>
          <a:bodyPr/>
          <a:lstStyle/>
          <a:p>
            <a:r>
              <a:rPr lang="en-US" altLang="en-US" sz="2700"/>
              <a:t>Common Stock</a:t>
            </a:r>
          </a:p>
          <a:p>
            <a:r>
              <a:rPr lang="en-US" altLang="en-US" sz="2700"/>
              <a:t>Preferred Stock</a:t>
            </a:r>
          </a:p>
          <a:p>
            <a:pPr lvl="1"/>
            <a:r>
              <a:rPr lang="en-US" altLang="en-US" sz="2600"/>
              <a:t>Buyer of stock = Shareholder/Stockholder</a:t>
            </a:r>
          </a:p>
          <a:p>
            <a:pPr lvl="1"/>
            <a:endParaRPr lang="en-US" altLang="en-US" sz="2600"/>
          </a:p>
          <a:p>
            <a:r>
              <a:rPr lang="en-US" altLang="en-US" sz="2700"/>
              <a:t>Debt Securities (Bonds or Debentures)</a:t>
            </a:r>
          </a:p>
          <a:p>
            <a:pPr lvl="1"/>
            <a:r>
              <a:rPr lang="en-US" altLang="en-US" sz="2600"/>
              <a:t>Buyer of a bond/debenture/note = Creditor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DAF0-1423-46BB-9039-026A0F84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25" y="1127126"/>
            <a:ext cx="5797550" cy="892175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Common Stock?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DF49A7E-D7CB-465D-831F-F8D8C70A2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139" y="2263776"/>
            <a:ext cx="7197725" cy="2752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100"/>
              <a:t>Right to Vote</a:t>
            </a:r>
          </a:p>
          <a:p>
            <a:r>
              <a:rPr lang="en-US" altLang="en-US" sz="2100"/>
              <a:t>Right to Dividends as and when declared</a:t>
            </a:r>
          </a:p>
          <a:p>
            <a:r>
              <a:rPr lang="en-US" altLang="en-US" sz="2100"/>
              <a:t>Right to the Residual</a:t>
            </a:r>
          </a:p>
          <a:p>
            <a:endParaRPr lang="en-US" altLang="en-US" sz="2100"/>
          </a:p>
          <a:p>
            <a:endParaRPr lang="en-US" altLang="en-US" sz="2100"/>
          </a:p>
          <a:p>
            <a:r>
              <a:rPr lang="en-US" altLang="en-US" sz="2100"/>
              <a:t>No right to redemption</a:t>
            </a:r>
          </a:p>
          <a:p>
            <a:r>
              <a:rPr lang="en-US" altLang="en-US" sz="2100"/>
              <a:t>Corporation cannot force shareholders to redeem</a:t>
            </a:r>
          </a:p>
          <a:p>
            <a:r>
              <a:rPr lang="en-US" altLang="en-US" sz="2100"/>
              <a:t>Dividends are not deductible to corporation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DC9D-8930-41B6-A8F9-7444EE9E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25" y="993776"/>
            <a:ext cx="5797550" cy="892175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Preferred Stock?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85617-CBF6-4C38-ABC0-8E8619F9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25" y="2054226"/>
            <a:ext cx="5797550" cy="3749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100" dirty="0"/>
              <a:t>Contractual duties, not fiduciary duties</a:t>
            </a:r>
          </a:p>
          <a:p>
            <a:pPr>
              <a:defRPr/>
            </a:pPr>
            <a:r>
              <a:rPr lang="en-US" sz="2100" dirty="0"/>
              <a:t>No default right to vote</a:t>
            </a:r>
          </a:p>
          <a:p>
            <a:pPr>
              <a:defRPr/>
            </a:pPr>
            <a:r>
              <a:rPr lang="en-US" sz="2100" dirty="0"/>
              <a:t>Liquidation preference</a:t>
            </a:r>
          </a:p>
          <a:p>
            <a:pPr>
              <a:defRPr/>
            </a:pPr>
            <a:r>
              <a:rPr lang="en-US" sz="2100" dirty="0"/>
              <a:t>Dividend preference</a:t>
            </a:r>
          </a:p>
          <a:p>
            <a:pPr>
              <a:defRPr/>
            </a:pPr>
            <a:r>
              <a:rPr lang="en-US" sz="2100" dirty="0"/>
              <a:t>Dividends may be cumulative</a:t>
            </a:r>
          </a:p>
          <a:p>
            <a:pPr>
              <a:defRPr/>
            </a:pPr>
            <a:r>
              <a:rPr lang="en-US" sz="2100" dirty="0"/>
              <a:t>Can be convertible to common</a:t>
            </a:r>
          </a:p>
          <a:p>
            <a:pPr>
              <a:defRPr/>
            </a:pPr>
            <a:r>
              <a:rPr lang="en-US" sz="2100" dirty="0"/>
              <a:t>Generally not publicly-traded</a:t>
            </a:r>
          </a:p>
          <a:p>
            <a:pPr>
              <a:defRPr/>
            </a:pPr>
            <a:r>
              <a:rPr lang="en-US" sz="2100" dirty="0"/>
              <a:t>May give corporation right to prepay</a:t>
            </a:r>
          </a:p>
          <a:p>
            <a:pPr>
              <a:defRPr/>
            </a:pPr>
            <a:r>
              <a:rPr lang="en-US" sz="2100" dirty="0"/>
              <a:t>Dividends are not deductible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78CD-228A-4AAD-A89D-961B2EEA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25" y="1104900"/>
            <a:ext cx="5797550" cy="890588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a Debt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CA30-A46A-431C-B715-41708E80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714" y="2182814"/>
            <a:ext cx="7140575" cy="3730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Contractual obligation – evidence of money loaned from “investor” to corporation (I.O.U.)</a:t>
            </a:r>
          </a:p>
          <a:p>
            <a:pPr>
              <a:defRPr/>
            </a:pPr>
            <a:r>
              <a:rPr lang="en-US" dirty="0"/>
              <a:t>Interest paid by issuer (Debtor) has historically been deductible by issuer</a:t>
            </a:r>
          </a:p>
          <a:p>
            <a:pPr>
              <a:defRPr/>
            </a:pPr>
            <a:r>
              <a:rPr lang="en-US" dirty="0"/>
              <a:t>Stated rate of return but may be “fixed” or “floating”</a:t>
            </a:r>
          </a:p>
          <a:p>
            <a:pPr lvl="1">
              <a:defRPr/>
            </a:pPr>
            <a:r>
              <a:rPr lang="en-US" sz="1650" dirty="0"/>
              <a:t>Fixed (3.5%) or Floating (Prime + 1%)</a:t>
            </a:r>
          </a:p>
          <a:p>
            <a:pPr>
              <a:defRPr/>
            </a:pPr>
            <a:r>
              <a:rPr lang="en-US" dirty="0"/>
              <a:t>Nonpayment = breach of loan agreement/trust indenture</a:t>
            </a:r>
          </a:p>
          <a:p>
            <a:pPr>
              <a:defRPr/>
            </a:pPr>
            <a:r>
              <a:rPr lang="en-US" dirty="0"/>
              <a:t>No control rights (voting rights)</a:t>
            </a:r>
          </a:p>
          <a:p>
            <a:pPr>
              <a:defRPr/>
            </a:pPr>
            <a:r>
              <a:rPr lang="en-US" dirty="0"/>
              <a:t>No fiduciary duties</a:t>
            </a:r>
          </a:p>
          <a:p>
            <a:pPr>
              <a:defRPr/>
            </a:pPr>
            <a:r>
              <a:rPr lang="en-US" dirty="0"/>
              <a:t>Contractual obligations ensure repayment </a:t>
            </a:r>
          </a:p>
          <a:p>
            <a:pPr lvl="1">
              <a:defRPr/>
            </a:pPr>
            <a:r>
              <a:rPr lang="en-US" sz="1800" dirty="0"/>
              <a:t>Financial ratios; pledges not to borrow or grant liens; pledges not to make capital expenditures or dividends; may be secured or unsecured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C95D-35B8-4CE0-9A73-BF45F53E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25" y="946150"/>
            <a:ext cx="5797550" cy="666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24A936-3006-4CDC-9A76-7E9BCB6AB7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03525" y="1695450"/>
          <a:ext cx="6584952" cy="430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6238">
                  <a:extLst>
                    <a:ext uri="{9D8B030D-6E8A-4147-A177-3AD203B41FA5}">
                      <a16:colId xmlns:a16="http://schemas.microsoft.com/office/drawing/2014/main" val="3356144037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935003556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180294625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58941007"/>
                    </a:ext>
                  </a:extLst>
                </a:gridCol>
              </a:tblGrid>
              <a:tr h="355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Common Stock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Preferred Stock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Debt Security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2416193299"/>
                  </a:ext>
                </a:extLst>
              </a:tr>
              <a:tr h="351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3338735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Fiduciary Duties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Yes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1539223444"/>
                  </a:ext>
                </a:extLst>
              </a:tr>
              <a:tr h="702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Right to Repayment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maybe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X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1985064073"/>
                  </a:ext>
                </a:extLst>
              </a:tr>
              <a:tr h="351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Return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Yes, but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2933673387"/>
                  </a:ext>
                </a:extLst>
              </a:tr>
              <a:tr h="351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Default Rights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maybe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6429562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Unlimited Upside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Yes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33578191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Prepayment Risk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</a:t>
                      </a:r>
                      <a:endParaRPr lang="en-US" sz="15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Maybe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maybe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40657870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Liquidation Preference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+mn-ea"/>
                          <a:cs typeface="+mn-cs"/>
                        </a:rPr>
                        <a:t>Maybe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Yes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5" marR="51445" marT="0" marB="0"/>
                </a:tc>
                <a:extLst>
                  <a:ext uri="{0D108BD9-81ED-4DB2-BD59-A6C34878D82A}">
                    <a16:rowId xmlns:a16="http://schemas.microsoft.com/office/drawing/2014/main" val="30550811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776" y="790567"/>
            <a:ext cx="6979920" cy="1188720"/>
          </a:xfrm>
        </p:spPr>
        <p:txBody>
          <a:bodyPr/>
          <a:lstStyle/>
          <a:p>
            <a:r>
              <a:rPr lang="en-US" dirty="0"/>
              <a:t>The Securities and Exchange Commission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2826"/>
            <a:ext cx="6073420" cy="2967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3075" cy="330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040" y="3662795"/>
            <a:ext cx="1799359" cy="28708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204" y="3703472"/>
            <a:ext cx="1799359" cy="21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2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3D4C-D859-4208-8B0B-12FAB61A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are Investment Risks?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5912DFF-EAEA-4D7F-99B3-9E6858B8E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700"/>
              <a:t>Interest Rate Risk</a:t>
            </a:r>
          </a:p>
          <a:p>
            <a:r>
              <a:rPr lang="en-US" altLang="en-US" sz="2700"/>
              <a:t>Credit Risk</a:t>
            </a:r>
          </a:p>
          <a:p>
            <a:r>
              <a:rPr lang="en-US" altLang="en-US" sz="2700"/>
              <a:t>Prepayment Risk</a:t>
            </a:r>
          </a:p>
          <a:p>
            <a:r>
              <a:rPr lang="en-US" altLang="en-US" sz="2700"/>
              <a:t>Business Risk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5D6F-109E-4333-831A-671D081A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To understand risk</a:t>
            </a:r>
            <a:br>
              <a:rPr lang="en-US" dirty="0"/>
            </a:br>
            <a:r>
              <a:rPr lang="en-US" dirty="0"/>
              <a:t>and how to price a capital asset</a:t>
            </a:r>
            <a:br>
              <a:rPr lang="en-US" dirty="0"/>
            </a:br>
            <a:r>
              <a:rPr lang="en-US" dirty="0"/>
              <a:t>we need to understand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41267D9-4E3A-4B97-8231-E002EAC6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4" y="2743201"/>
            <a:ext cx="7013575" cy="3101975"/>
          </a:xfrm>
        </p:spPr>
        <p:txBody>
          <a:bodyPr/>
          <a:lstStyle/>
          <a:p>
            <a:r>
              <a:rPr lang="en-US" altLang="en-US" sz="3600"/>
              <a:t>Time Value of Money</a:t>
            </a:r>
          </a:p>
          <a:p>
            <a:r>
              <a:rPr lang="en-US" altLang="en-US" sz="3600"/>
              <a:t>Present Value</a:t>
            </a:r>
          </a:p>
          <a:p>
            <a:r>
              <a:rPr lang="en-US" altLang="en-US" sz="3600"/>
              <a:t>Difference between Systematic Risks and Unsystematic Risks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4" y="2882900"/>
            <a:ext cx="15017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5581650" y="2514600"/>
            <a:ext cx="11255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pic>
        <p:nvPicPr>
          <p:cNvPr id="43012" name="Picture 4" descr="Image result for buy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00150"/>
            <a:ext cx="12398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3581400" y="1828800"/>
            <a:ext cx="10795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sp>
        <p:nvSpPr>
          <p:cNvPr id="8" name="TextBox 7"/>
          <p:cNvSpPr txBox="1"/>
          <p:nvPr/>
        </p:nvSpPr>
        <p:spPr>
          <a:xfrm rot="20414426">
            <a:off x="3022601" y="1536700"/>
            <a:ext cx="1154113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SAVINGS</a:t>
            </a:r>
          </a:p>
        </p:txBody>
      </p: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7564438" y="1828800"/>
            <a:ext cx="10461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sp>
        <p:nvSpPr>
          <p:cNvPr id="12" name="TextBox 11"/>
          <p:cNvSpPr txBox="1"/>
          <p:nvPr/>
        </p:nvSpPr>
        <p:spPr>
          <a:xfrm rot="20414426">
            <a:off x="7135813" y="1531939"/>
            <a:ext cx="1187450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1747039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4" y="2882900"/>
            <a:ext cx="15017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5581650" y="2514600"/>
            <a:ext cx="11255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pic>
        <p:nvPicPr>
          <p:cNvPr id="44036" name="Picture 4" descr="Image result for buy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00150"/>
            <a:ext cx="12398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3581400" y="1828800"/>
            <a:ext cx="10795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sp>
        <p:nvSpPr>
          <p:cNvPr id="8" name="TextBox 7"/>
          <p:cNvSpPr txBox="1"/>
          <p:nvPr/>
        </p:nvSpPr>
        <p:spPr>
          <a:xfrm rot="20414426">
            <a:off x="3022601" y="1536700"/>
            <a:ext cx="1154113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SAVINGS</a:t>
            </a: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>
            <a:off x="7564438" y="1828800"/>
            <a:ext cx="10461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sp>
        <p:nvSpPr>
          <p:cNvPr id="12" name="TextBox 11"/>
          <p:cNvSpPr txBox="1"/>
          <p:nvPr/>
        </p:nvSpPr>
        <p:spPr>
          <a:xfrm rot="20414426">
            <a:off x="7135813" y="1531939"/>
            <a:ext cx="1187450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BORROW</a:t>
            </a:r>
          </a:p>
        </p:txBody>
      </p:sp>
      <p:sp>
        <p:nvSpPr>
          <p:cNvPr id="44041" name="TextBox 1"/>
          <p:cNvSpPr txBox="1">
            <a:spLocks noChangeArrowheads="1"/>
          </p:cNvSpPr>
          <p:nvPr/>
        </p:nvSpPr>
        <p:spPr bwMode="auto">
          <a:xfrm>
            <a:off x="3238500" y="26289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Was earning 4.5%</a:t>
            </a:r>
          </a:p>
        </p:txBody>
      </p: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7467600" y="2619375"/>
            <a:ext cx="171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Owe interest of 5.75%</a:t>
            </a:r>
          </a:p>
        </p:txBody>
      </p:sp>
    </p:spTree>
    <p:extLst>
      <p:ext uri="{BB962C8B-B14F-4D97-AF65-F5344CB8AC3E}">
        <p14:creationId xmlns:p14="http://schemas.microsoft.com/office/powerpoint/2010/main" val="1117981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4" y="2882900"/>
            <a:ext cx="15017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5581650" y="2514600"/>
            <a:ext cx="11255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pic>
        <p:nvPicPr>
          <p:cNvPr id="45060" name="Picture 4" descr="Image result for buy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00150"/>
            <a:ext cx="12398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3581400" y="1828800"/>
            <a:ext cx="10858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sp>
        <p:nvSpPr>
          <p:cNvPr id="8" name="TextBox 7"/>
          <p:cNvSpPr txBox="1"/>
          <p:nvPr/>
        </p:nvSpPr>
        <p:spPr>
          <a:xfrm rot="20414426">
            <a:off x="3022601" y="1536700"/>
            <a:ext cx="1154113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SAVINGS</a:t>
            </a: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7564439" y="1828800"/>
            <a:ext cx="12017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sp>
        <p:nvSpPr>
          <p:cNvPr id="12" name="TextBox 11"/>
          <p:cNvSpPr txBox="1"/>
          <p:nvPr/>
        </p:nvSpPr>
        <p:spPr>
          <a:xfrm rot="20414426">
            <a:off x="7135813" y="1530350"/>
            <a:ext cx="120015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BORROW</a:t>
            </a:r>
          </a:p>
        </p:txBody>
      </p:sp>
      <p:sp>
        <p:nvSpPr>
          <p:cNvPr id="45065" name="TextBox 1"/>
          <p:cNvSpPr txBox="1">
            <a:spLocks noChangeArrowheads="1"/>
          </p:cNvSpPr>
          <p:nvPr/>
        </p:nvSpPr>
        <p:spPr bwMode="auto">
          <a:xfrm>
            <a:off x="3238500" y="26289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Was earning 4.5%</a:t>
            </a:r>
          </a:p>
        </p:txBody>
      </p:sp>
      <p:sp>
        <p:nvSpPr>
          <p:cNvPr id="45066" name="TextBox 9"/>
          <p:cNvSpPr txBox="1">
            <a:spLocks noChangeArrowheads="1"/>
          </p:cNvSpPr>
          <p:nvPr/>
        </p:nvSpPr>
        <p:spPr bwMode="auto">
          <a:xfrm>
            <a:off x="7467600" y="2619375"/>
            <a:ext cx="171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Owe interest of 5.75%</a:t>
            </a:r>
          </a:p>
        </p:txBody>
      </p:sp>
      <p:sp>
        <p:nvSpPr>
          <p:cNvPr id="45067" name="TextBox 2"/>
          <p:cNvSpPr txBox="1">
            <a:spLocks noChangeArrowheads="1"/>
          </p:cNvSpPr>
          <p:nvPr/>
        </p:nvSpPr>
        <p:spPr bwMode="auto">
          <a:xfrm>
            <a:off x="5283200" y="4260851"/>
            <a:ext cx="1608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AFTER 30 YEARS. . .</a:t>
            </a:r>
          </a:p>
        </p:txBody>
      </p:sp>
      <p:sp>
        <p:nvSpPr>
          <p:cNvPr id="45068" name="TextBox 3"/>
          <p:cNvSpPr txBox="1">
            <a:spLocks noChangeArrowheads="1"/>
          </p:cNvSpPr>
          <p:nvPr/>
        </p:nvSpPr>
        <p:spPr bwMode="auto">
          <a:xfrm>
            <a:off x="3267075" y="4278314"/>
            <a:ext cx="1657350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$374,531.81</a:t>
            </a:r>
          </a:p>
        </p:txBody>
      </p:sp>
      <p:sp>
        <p:nvSpPr>
          <p:cNvPr id="45069" name="TextBox 12"/>
          <p:cNvSpPr txBox="1">
            <a:spLocks noChangeArrowheads="1"/>
          </p:cNvSpPr>
          <p:nvPr/>
        </p:nvSpPr>
        <p:spPr bwMode="auto">
          <a:xfrm>
            <a:off x="7250113" y="4281488"/>
            <a:ext cx="1657350" cy="368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$535,070.84</a:t>
            </a:r>
          </a:p>
        </p:txBody>
      </p:sp>
      <p:sp>
        <p:nvSpPr>
          <p:cNvPr id="45070" name="TextBox 4"/>
          <p:cNvSpPr txBox="1">
            <a:spLocks noChangeArrowheads="1"/>
          </p:cNvSpPr>
          <p:nvPr/>
        </p:nvSpPr>
        <p:spPr bwMode="auto">
          <a:xfrm>
            <a:off x="7275514" y="4783139"/>
            <a:ext cx="1608137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You lose $160,539.03 if you borrow</a:t>
            </a:r>
          </a:p>
        </p:txBody>
      </p:sp>
      <p:sp>
        <p:nvSpPr>
          <p:cNvPr id="45071" name="TextBox 14"/>
          <p:cNvSpPr txBox="1">
            <a:spLocks noChangeArrowheads="1"/>
          </p:cNvSpPr>
          <p:nvPr/>
        </p:nvSpPr>
        <p:spPr bwMode="auto">
          <a:xfrm>
            <a:off x="3317875" y="4857750"/>
            <a:ext cx="1606550" cy="1200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You save $160,539.03 if you use your savings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4667250" y="4657725"/>
            <a:ext cx="457200" cy="400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29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4" y="2882900"/>
            <a:ext cx="15017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5581650" y="2514600"/>
            <a:ext cx="11255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pic>
        <p:nvPicPr>
          <p:cNvPr id="46084" name="Picture 4" descr="Image result for buy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00150"/>
            <a:ext cx="12398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3581401" y="1828800"/>
            <a:ext cx="1101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sp>
        <p:nvSpPr>
          <p:cNvPr id="8" name="TextBox 7"/>
          <p:cNvSpPr txBox="1"/>
          <p:nvPr/>
        </p:nvSpPr>
        <p:spPr>
          <a:xfrm rot="20414426">
            <a:off x="3024188" y="1541464"/>
            <a:ext cx="1128712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SAVINGS</a:t>
            </a:r>
          </a:p>
        </p:txBody>
      </p:sp>
      <p:sp>
        <p:nvSpPr>
          <p:cNvPr id="46087" name="TextBox 10"/>
          <p:cNvSpPr txBox="1">
            <a:spLocks noChangeArrowheads="1"/>
          </p:cNvSpPr>
          <p:nvPr/>
        </p:nvSpPr>
        <p:spPr bwMode="auto">
          <a:xfrm>
            <a:off x="7564438" y="1828800"/>
            <a:ext cx="1122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$100,000</a:t>
            </a:r>
          </a:p>
        </p:txBody>
      </p:sp>
      <p:sp>
        <p:nvSpPr>
          <p:cNvPr id="12" name="TextBox 11"/>
          <p:cNvSpPr txBox="1"/>
          <p:nvPr/>
        </p:nvSpPr>
        <p:spPr>
          <a:xfrm rot="20414426">
            <a:off x="7132639" y="1512889"/>
            <a:ext cx="1298575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BORROW</a:t>
            </a:r>
            <a:endParaRPr lang="en-US" dirty="0"/>
          </a:p>
        </p:txBody>
      </p:sp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3238500" y="2628901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Was earning 15%</a:t>
            </a:r>
          </a:p>
        </p:txBody>
      </p:sp>
      <p:sp>
        <p:nvSpPr>
          <p:cNvPr id="46090" name="TextBox 9"/>
          <p:cNvSpPr txBox="1">
            <a:spLocks noChangeArrowheads="1"/>
          </p:cNvSpPr>
          <p:nvPr/>
        </p:nvSpPr>
        <p:spPr bwMode="auto">
          <a:xfrm>
            <a:off x="7467600" y="2619375"/>
            <a:ext cx="171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Owe interest of 5.75%</a:t>
            </a:r>
          </a:p>
        </p:txBody>
      </p:sp>
      <p:sp>
        <p:nvSpPr>
          <p:cNvPr id="46091" name="TextBox 2"/>
          <p:cNvSpPr txBox="1">
            <a:spLocks noChangeArrowheads="1"/>
          </p:cNvSpPr>
          <p:nvPr/>
        </p:nvSpPr>
        <p:spPr bwMode="auto">
          <a:xfrm>
            <a:off x="5283200" y="4260851"/>
            <a:ext cx="1608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AFTER 30 YEARS. . .</a:t>
            </a:r>
          </a:p>
        </p:txBody>
      </p:sp>
      <p:sp>
        <p:nvSpPr>
          <p:cNvPr id="46092" name="TextBox 3"/>
          <p:cNvSpPr txBox="1">
            <a:spLocks noChangeArrowheads="1"/>
          </p:cNvSpPr>
          <p:nvPr/>
        </p:nvSpPr>
        <p:spPr bwMode="auto">
          <a:xfrm>
            <a:off x="3267075" y="4278314"/>
            <a:ext cx="1657350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$6,621,177.20</a:t>
            </a:r>
          </a:p>
        </p:txBody>
      </p:sp>
      <p:sp>
        <p:nvSpPr>
          <p:cNvPr id="46093" name="TextBox 12"/>
          <p:cNvSpPr txBox="1">
            <a:spLocks noChangeArrowheads="1"/>
          </p:cNvSpPr>
          <p:nvPr/>
        </p:nvSpPr>
        <p:spPr bwMode="auto">
          <a:xfrm>
            <a:off x="7250113" y="4281488"/>
            <a:ext cx="1657350" cy="368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$535,070.84</a:t>
            </a:r>
          </a:p>
        </p:txBody>
      </p:sp>
      <p:sp>
        <p:nvSpPr>
          <p:cNvPr id="46094" name="TextBox 4"/>
          <p:cNvSpPr txBox="1">
            <a:spLocks noChangeArrowheads="1"/>
          </p:cNvSpPr>
          <p:nvPr/>
        </p:nvSpPr>
        <p:spPr bwMode="auto">
          <a:xfrm>
            <a:off x="7273925" y="4857751"/>
            <a:ext cx="1608138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You make $6,086,106.36 if you borrow</a:t>
            </a:r>
          </a:p>
        </p:txBody>
      </p:sp>
      <p:sp>
        <p:nvSpPr>
          <p:cNvPr id="46095" name="TextBox 14"/>
          <p:cNvSpPr txBox="1">
            <a:spLocks noChangeArrowheads="1"/>
          </p:cNvSpPr>
          <p:nvPr/>
        </p:nvSpPr>
        <p:spPr bwMode="auto">
          <a:xfrm>
            <a:off x="3267075" y="4857750"/>
            <a:ext cx="1670050" cy="1200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You lose $6,086,106.36 if you use your savings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7035800" y="4629150"/>
            <a:ext cx="457200" cy="400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31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Time value of money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2613025"/>
            <a:ext cx="18510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Image result for clipart investing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13025"/>
            <a:ext cx="1816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763963" y="311308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359400" y="3113088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1980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7618414" y="3113088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$1,000</a:t>
            </a: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5359400" y="3997325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1990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3763963" y="403066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26634" name="TextBox 13"/>
          <p:cNvSpPr txBox="1">
            <a:spLocks noChangeArrowheads="1"/>
          </p:cNvSpPr>
          <p:nvPr/>
        </p:nvSpPr>
        <p:spPr bwMode="auto">
          <a:xfrm>
            <a:off x="7597776" y="3997325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$2,593.74</a:t>
            </a:r>
          </a:p>
        </p:txBody>
      </p:sp>
      <p:sp>
        <p:nvSpPr>
          <p:cNvPr id="26635" name="TextBox 14"/>
          <p:cNvSpPr txBox="1">
            <a:spLocks noChangeArrowheads="1"/>
          </p:cNvSpPr>
          <p:nvPr/>
        </p:nvSpPr>
        <p:spPr bwMode="auto">
          <a:xfrm>
            <a:off x="7827964" y="3554414"/>
            <a:ext cx="693737" cy="369887"/>
          </a:xfrm>
          <a:prstGeom prst="rect">
            <a:avLst/>
          </a:prstGeom>
          <a:solidFill>
            <a:srgbClr val="B0000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92712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Time value of money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2613025"/>
            <a:ext cx="18510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Image result for clipart investing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13025"/>
            <a:ext cx="1816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3763963" y="311308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359400" y="3113088"/>
            <a:ext cx="142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1980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7618414" y="3113088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$1,000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5359400" y="3997325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1990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3763963" y="403066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3668714" y="4321175"/>
            <a:ext cx="1265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$630.45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7535864" y="3997325"/>
            <a:ext cx="1277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$2,593.74</a:t>
            </a:r>
          </a:p>
        </p:txBody>
      </p:sp>
      <p:sp>
        <p:nvSpPr>
          <p:cNvPr id="3" name="Multiply 2"/>
          <p:cNvSpPr/>
          <p:nvPr/>
        </p:nvSpPr>
        <p:spPr>
          <a:xfrm>
            <a:off x="3606800" y="3997325"/>
            <a:ext cx="1106488" cy="3810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7618414" y="4418014"/>
            <a:ext cx="1258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$1,635.20</a:t>
            </a:r>
          </a:p>
        </p:txBody>
      </p:sp>
      <p:sp>
        <p:nvSpPr>
          <p:cNvPr id="16" name="Multiply 15"/>
          <p:cNvSpPr/>
          <p:nvPr/>
        </p:nvSpPr>
        <p:spPr>
          <a:xfrm>
            <a:off x="7618413" y="3959226"/>
            <a:ext cx="1166812" cy="50006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3" name="TextBox 16"/>
          <p:cNvSpPr txBox="1">
            <a:spLocks noChangeArrowheads="1"/>
          </p:cNvSpPr>
          <p:nvPr/>
        </p:nvSpPr>
        <p:spPr bwMode="auto">
          <a:xfrm>
            <a:off x="2238376" y="4691063"/>
            <a:ext cx="12668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Average Inflation rate:</a:t>
            </a:r>
          </a:p>
          <a:p>
            <a:pPr algn="ctr"/>
            <a:r>
              <a:rPr lang="en-US" altLang="en-US"/>
              <a:t>4.72%/year</a:t>
            </a:r>
          </a:p>
        </p:txBody>
      </p:sp>
    </p:spTree>
    <p:extLst>
      <p:ext uri="{BB962C8B-B14F-4D97-AF65-F5344CB8AC3E}">
        <p14:creationId xmlns:p14="http://schemas.microsoft.com/office/powerpoint/2010/main" val="835794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92551" y="1143001"/>
            <a:ext cx="4346575" cy="892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Historic Inflation Rate</a:t>
            </a: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1" y="2400300"/>
            <a:ext cx="6797675" cy="2408238"/>
          </a:xfrm>
        </p:spPr>
      </p:pic>
      <p:cxnSp>
        <p:nvCxnSpPr>
          <p:cNvPr id="3" name="Straight Connector 2"/>
          <p:cNvCxnSpPr/>
          <p:nvPr/>
        </p:nvCxnSpPr>
        <p:spPr>
          <a:xfrm>
            <a:off x="3181350" y="4114800"/>
            <a:ext cx="60007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22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Time value of money</a:t>
            </a:r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2613025"/>
            <a:ext cx="18510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Image result for clipart investing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13025"/>
            <a:ext cx="1816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3763963" y="311308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5308600" y="309721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2010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7618414" y="3113088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$1,000</a:t>
            </a: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5359400" y="3997325"/>
            <a:ext cx="124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2020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3763963" y="403066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7607301" y="4070350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$1,480.24</a:t>
            </a: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7935913" y="3554414"/>
            <a:ext cx="455612" cy="369887"/>
          </a:xfrm>
          <a:prstGeom prst="rect">
            <a:avLst/>
          </a:prstGeom>
          <a:solidFill>
            <a:srgbClr val="B0000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375914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776" y="790567"/>
            <a:ext cx="6979920" cy="1188720"/>
          </a:xfrm>
        </p:spPr>
        <p:txBody>
          <a:bodyPr/>
          <a:lstStyle/>
          <a:p>
            <a:r>
              <a:rPr lang="en-US" dirty="0"/>
              <a:t>The Securities and Exchange Commission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2795"/>
            <a:ext cx="58483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3075" cy="330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040" y="3662795"/>
            <a:ext cx="1799359" cy="28708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89" y="3740728"/>
            <a:ext cx="1763410" cy="2119746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ACBDBC8-2970-4D79-AC41-2D75FBD2D8B8}"/>
              </a:ext>
            </a:extLst>
          </p:cNvPr>
          <p:cNvSpPr/>
          <p:nvPr/>
        </p:nvSpPr>
        <p:spPr>
          <a:xfrm>
            <a:off x="-265171" y="0"/>
            <a:ext cx="2273416" cy="2147581"/>
          </a:xfrm>
          <a:prstGeom prst="mathMultipl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FBE324D-31CA-487F-9904-625500063F50}"/>
              </a:ext>
            </a:extLst>
          </p:cNvPr>
          <p:cNvSpPr/>
          <p:nvPr/>
        </p:nvSpPr>
        <p:spPr>
          <a:xfrm rot="16200000">
            <a:off x="1810255" y="2127749"/>
            <a:ext cx="2227840" cy="48463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9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Time value of money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2613025"/>
            <a:ext cx="18510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Image result for clipart investing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13025"/>
            <a:ext cx="1816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763963" y="311308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359400" y="3113088"/>
            <a:ext cx="142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2010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7618414" y="3113088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$1,000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5362575" y="3984625"/>
            <a:ext cx="142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2020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3763963" y="403066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7543800" y="39973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$1,480.24</a:t>
            </a: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3554414" y="4273550"/>
            <a:ext cx="1112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$847.78</a:t>
            </a:r>
          </a:p>
        </p:txBody>
      </p:sp>
      <p:sp>
        <p:nvSpPr>
          <p:cNvPr id="30732" name="TextBox 14"/>
          <p:cNvSpPr txBox="1">
            <a:spLocks noChangeArrowheads="1"/>
          </p:cNvSpPr>
          <p:nvPr/>
        </p:nvSpPr>
        <p:spPr bwMode="auto">
          <a:xfrm>
            <a:off x="7935913" y="3554414"/>
            <a:ext cx="455612" cy="369887"/>
          </a:xfrm>
          <a:prstGeom prst="rect">
            <a:avLst/>
          </a:prstGeom>
          <a:solidFill>
            <a:srgbClr val="B0000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4%</a:t>
            </a:r>
          </a:p>
        </p:txBody>
      </p:sp>
      <p:sp>
        <p:nvSpPr>
          <p:cNvPr id="3" name="Multiply 2"/>
          <p:cNvSpPr/>
          <p:nvPr/>
        </p:nvSpPr>
        <p:spPr>
          <a:xfrm>
            <a:off x="3725864" y="4008439"/>
            <a:ext cx="771525" cy="320675"/>
          </a:xfrm>
          <a:prstGeom prst="mathMultiply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4" name="TextBox 15"/>
          <p:cNvSpPr txBox="1">
            <a:spLocks noChangeArrowheads="1"/>
          </p:cNvSpPr>
          <p:nvPr/>
        </p:nvSpPr>
        <p:spPr bwMode="auto">
          <a:xfrm>
            <a:off x="7618414" y="4302125"/>
            <a:ext cx="122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$1,186.89</a:t>
            </a:r>
          </a:p>
        </p:txBody>
      </p:sp>
      <p:sp>
        <p:nvSpPr>
          <p:cNvPr id="17" name="Multiply 16"/>
          <p:cNvSpPr/>
          <p:nvPr/>
        </p:nvSpPr>
        <p:spPr>
          <a:xfrm>
            <a:off x="7681913" y="3975100"/>
            <a:ext cx="1092200" cy="387350"/>
          </a:xfrm>
          <a:prstGeom prst="mathMultiply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6" name="TextBox 17"/>
          <p:cNvSpPr txBox="1">
            <a:spLocks noChangeArrowheads="1"/>
          </p:cNvSpPr>
          <p:nvPr/>
        </p:nvSpPr>
        <p:spPr bwMode="auto">
          <a:xfrm>
            <a:off x="2238376" y="4691063"/>
            <a:ext cx="11906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Average</a:t>
            </a:r>
          </a:p>
          <a:p>
            <a:pPr algn="ctr"/>
            <a:r>
              <a:rPr lang="en-US" altLang="en-US"/>
              <a:t>Inflation rate:</a:t>
            </a:r>
          </a:p>
          <a:p>
            <a:pPr algn="ctr"/>
            <a:r>
              <a:rPr lang="en-US" altLang="en-US"/>
              <a:t>2.24%/year</a:t>
            </a:r>
          </a:p>
        </p:txBody>
      </p:sp>
    </p:spTree>
    <p:extLst>
      <p:ext uri="{BB962C8B-B14F-4D97-AF65-F5344CB8AC3E}">
        <p14:creationId xmlns:p14="http://schemas.microsoft.com/office/powerpoint/2010/main" val="775890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988" y="1114425"/>
            <a:ext cx="5797550" cy="8905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Reverse Time value of money:</a:t>
            </a:r>
            <a:br>
              <a:rPr lang="en-US" dirty="0"/>
            </a:br>
            <a:r>
              <a:rPr lang="en-US" dirty="0"/>
              <a:t>discount to present value</a:t>
            </a:r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9" y="2613025"/>
            <a:ext cx="18510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Image result for clipart investing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13025"/>
            <a:ext cx="1816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763963" y="311308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5359400" y="3113088"/>
            <a:ext cx="1227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2010</a:t>
            </a:r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7667625" y="3086100"/>
            <a:ext cx="111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$1,000</a:t>
            </a:r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5299075" y="3997325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Jan. 1, 2020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3763963" y="403066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$1,000</a:t>
            </a: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7213601" y="4000500"/>
            <a:ext cx="1165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$1,480.24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3544889" y="3325814"/>
            <a:ext cx="1112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$847.78</a:t>
            </a:r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7996238" y="3538538"/>
            <a:ext cx="455612" cy="368300"/>
          </a:xfrm>
          <a:prstGeom prst="rect">
            <a:avLst/>
          </a:prstGeom>
          <a:solidFill>
            <a:srgbClr val="B0000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4%</a:t>
            </a:r>
          </a:p>
        </p:txBody>
      </p:sp>
      <p:sp>
        <p:nvSpPr>
          <p:cNvPr id="3" name="Multiply 2"/>
          <p:cNvSpPr/>
          <p:nvPr/>
        </p:nvSpPr>
        <p:spPr>
          <a:xfrm>
            <a:off x="3763963" y="3122613"/>
            <a:ext cx="773112" cy="322262"/>
          </a:xfrm>
          <a:prstGeom prst="mathMultiply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8" name="TextBox 15"/>
          <p:cNvSpPr txBox="1">
            <a:spLocks noChangeArrowheads="1"/>
          </p:cNvSpPr>
          <p:nvPr/>
        </p:nvSpPr>
        <p:spPr bwMode="auto">
          <a:xfrm>
            <a:off x="6816725" y="3074989"/>
            <a:ext cx="111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$1,186.89</a:t>
            </a:r>
          </a:p>
        </p:txBody>
      </p:sp>
      <p:sp>
        <p:nvSpPr>
          <p:cNvPr id="31759" name="TextBox 17"/>
          <p:cNvSpPr txBox="1">
            <a:spLocks noChangeArrowheads="1"/>
          </p:cNvSpPr>
          <p:nvPr/>
        </p:nvSpPr>
        <p:spPr bwMode="auto">
          <a:xfrm>
            <a:off x="2259013" y="4857751"/>
            <a:ext cx="13081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Discount Rate:</a:t>
            </a:r>
          </a:p>
          <a:p>
            <a:pPr algn="ctr"/>
            <a:r>
              <a:rPr lang="en-US" altLang="en-US"/>
              <a:t>2.24%</a:t>
            </a:r>
          </a:p>
        </p:txBody>
      </p:sp>
      <p:sp>
        <p:nvSpPr>
          <p:cNvPr id="31760" name="TextBox 18"/>
          <p:cNvSpPr txBox="1">
            <a:spLocks noChangeArrowheads="1"/>
          </p:cNvSpPr>
          <p:nvPr/>
        </p:nvSpPr>
        <p:spPr bwMode="auto">
          <a:xfrm>
            <a:off x="7061200" y="3538538"/>
            <a:ext cx="788988" cy="368300"/>
          </a:xfrm>
          <a:prstGeom prst="rect">
            <a:avLst/>
          </a:prstGeom>
          <a:solidFill>
            <a:srgbClr val="B0000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2.24%</a:t>
            </a:r>
          </a:p>
        </p:txBody>
      </p:sp>
      <p:sp>
        <p:nvSpPr>
          <p:cNvPr id="31761" name="TextBox 19"/>
          <p:cNvSpPr txBox="1">
            <a:spLocks noChangeArrowheads="1"/>
          </p:cNvSpPr>
          <p:nvPr/>
        </p:nvSpPr>
        <p:spPr bwMode="auto">
          <a:xfrm>
            <a:off x="3748089" y="3627439"/>
            <a:ext cx="788987" cy="369887"/>
          </a:xfrm>
          <a:prstGeom prst="rect">
            <a:avLst/>
          </a:prstGeom>
          <a:solidFill>
            <a:srgbClr val="B0000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/>
              <a:t>2.24%</a:t>
            </a:r>
          </a:p>
        </p:txBody>
      </p:sp>
    </p:spTree>
    <p:extLst>
      <p:ext uri="{BB962C8B-B14F-4D97-AF65-F5344CB8AC3E}">
        <p14:creationId xmlns:p14="http://schemas.microsoft.com/office/powerpoint/2010/main" val="20581857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800" dirty="0"/>
              <a:t>Present value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Opposite of compound interest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The present value of $1000 in three years</a:t>
            </a:r>
          </a:p>
          <a:p>
            <a:pPr lvl="1">
              <a:defRPr/>
            </a:pPr>
            <a:r>
              <a:rPr lang="en-US" altLang="en-US" sz="1800" dirty="0"/>
              <a:t>Catch:  You have to know what the </a:t>
            </a:r>
            <a:r>
              <a:rPr lang="en-US" altLang="en-US" sz="1800" b="1" dirty="0"/>
              <a:t>inflation rate </a:t>
            </a:r>
            <a:r>
              <a:rPr lang="en-US" altLang="en-US" sz="1800" dirty="0"/>
              <a:t>is for next 3 years</a:t>
            </a:r>
          </a:p>
          <a:p>
            <a:pPr lvl="1">
              <a:defRPr/>
            </a:pPr>
            <a:endParaRPr lang="en-US" altLang="en-US" sz="1800" dirty="0"/>
          </a:p>
          <a:p>
            <a:pPr lvl="1">
              <a:defRPr/>
            </a:pPr>
            <a:r>
              <a:rPr lang="en-US" altLang="en-US" sz="1800" dirty="0"/>
              <a:t>And:  You have to know the </a:t>
            </a:r>
            <a:r>
              <a:rPr lang="en-US" altLang="en-US" sz="1800" b="1" dirty="0"/>
              <a:t>risk</a:t>
            </a:r>
            <a:r>
              <a:rPr lang="en-US" altLang="en-US" sz="1800" dirty="0"/>
              <a:t> you won’t get $1000 in three years.</a:t>
            </a:r>
          </a:p>
          <a:p>
            <a:pPr lvl="1">
              <a:defRPr/>
            </a:pPr>
            <a:endParaRPr lang="en-US" altLang="en-US" sz="1800" dirty="0"/>
          </a:p>
          <a:p>
            <a:pPr lvl="1">
              <a:defRPr/>
            </a:pPr>
            <a:r>
              <a:rPr lang="en-US" altLang="en-US" sz="1800" b="1" dirty="0"/>
              <a:t>Risk-free Rate of Return?</a:t>
            </a:r>
          </a:p>
        </p:txBody>
      </p:sp>
    </p:spTree>
    <p:extLst>
      <p:ext uri="{BB962C8B-B14F-4D97-AF65-F5344CB8AC3E}">
        <p14:creationId xmlns:p14="http://schemas.microsoft.com/office/powerpoint/2010/main" val="2543735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pic>
        <p:nvPicPr>
          <p:cNvPr id="33795" name="Picture 2" descr="Image result for 12 months same as ca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188" y="1714500"/>
            <a:ext cx="2843212" cy="3944938"/>
          </a:xfrm>
        </p:spPr>
      </p:pic>
    </p:spTree>
    <p:extLst>
      <p:ext uri="{BB962C8B-B14F-4D97-AF65-F5344CB8AC3E}">
        <p14:creationId xmlns:p14="http://schemas.microsoft.com/office/powerpoint/2010/main" val="3893631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annuity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436939" y="2857501"/>
            <a:ext cx="5318125" cy="2879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Cost of Annuity =  Net Present Value of each payment, totaled.</a:t>
            </a:r>
          </a:p>
          <a:p>
            <a:pPr lvl="1">
              <a:defRPr/>
            </a:pPr>
            <a:r>
              <a:rPr lang="en-US" altLang="en-US" sz="1800" dirty="0"/>
              <a:t>Catch – have to know the rate; have to know how many payments will be made</a:t>
            </a:r>
          </a:p>
          <a:p>
            <a:pPr lvl="1">
              <a:defRPr/>
            </a:pPr>
            <a:r>
              <a:rPr lang="en-US" altLang="en-US" sz="1800" dirty="0"/>
              <a:t>Credit Risk of the Annuity Provider</a:t>
            </a:r>
          </a:p>
          <a:p>
            <a:pPr lvl="1"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dirty="0"/>
              <a:t>Texas Tomorrow Fund (1996-2003)</a:t>
            </a:r>
          </a:p>
          <a:p>
            <a:pPr lvl="1">
              <a:defRPr/>
            </a:pPr>
            <a:r>
              <a:rPr lang="en-US" altLang="en-US" sz="1800" dirty="0"/>
              <a:t>$10,500 for 4-year tuition &amp; fees in 18 years</a:t>
            </a:r>
          </a:p>
          <a:p>
            <a:pPr lvl="2">
              <a:defRPr/>
            </a:pPr>
            <a:r>
              <a:rPr lang="en-US" altLang="en-US" sz="1800" dirty="0"/>
              <a:t>Assumptions: interest rates and tuition rates</a:t>
            </a:r>
          </a:p>
        </p:txBody>
      </p:sp>
      <p:pic>
        <p:nvPicPr>
          <p:cNvPr id="34820" name="Picture 7" descr="Image result for texa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4392614"/>
            <a:ext cx="1377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50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711451" y="2312988"/>
            <a:ext cx="3203575" cy="704850"/>
          </a:xfrm>
        </p:spPr>
        <p:txBody>
          <a:bodyPr/>
          <a:lstStyle/>
          <a:p>
            <a:pPr>
              <a:defRPr/>
            </a:pPr>
            <a:r>
              <a:rPr lang="en-US" dirty="0"/>
              <a:t>SELF-FUNDED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2711450" y="3143250"/>
            <a:ext cx="3308350" cy="25971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/>
              <a:t>$10,000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Available Funds for 2016-20 Tuition &amp; Fees</a:t>
            </a:r>
          </a:p>
        </p:txBody>
      </p:sp>
      <p:sp>
        <p:nvSpPr>
          <p:cNvPr id="35844" name="Content Placeholder 4"/>
          <p:cNvSpPr>
            <a:spLocks noGrp="1"/>
          </p:cNvSpPr>
          <p:nvPr>
            <p:ph sz="quarter" idx="4"/>
          </p:nvPr>
        </p:nvSpPr>
        <p:spPr>
          <a:xfrm>
            <a:off x="6276976" y="3143250"/>
            <a:ext cx="3190875" cy="2597150"/>
          </a:xfrm>
        </p:spPr>
        <p:txBody>
          <a:bodyPr/>
          <a:lstStyle/>
          <a:p>
            <a:r>
              <a:rPr lang="en-US" altLang="en-US" sz="2000"/>
              <a:t>$10,000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2016-20 Tuition &amp; Fees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76976" y="2312988"/>
            <a:ext cx="3203575" cy="704850"/>
          </a:xfrm>
        </p:spPr>
        <p:txBody>
          <a:bodyPr/>
          <a:lstStyle/>
          <a:p>
            <a:pPr>
              <a:defRPr/>
            </a:pPr>
            <a:r>
              <a:rPr lang="en-US" dirty="0"/>
              <a:t>TEXAS TOMORROW FUND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ASSUMPTIONS?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7010401" y="3886201"/>
            <a:ext cx="2130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Inflation Rate/</a:t>
            </a:r>
          </a:p>
          <a:p>
            <a:r>
              <a:rPr lang="en-US" altLang="en-US"/>
              <a:t>Tuition Increase Rate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3448051" y="3886200"/>
            <a:ext cx="213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/>
              <a:t>Investment Rate</a:t>
            </a:r>
          </a:p>
        </p:txBody>
      </p:sp>
    </p:spTree>
    <p:extLst>
      <p:ext uri="{BB962C8B-B14F-4D97-AF65-F5344CB8AC3E}">
        <p14:creationId xmlns:p14="http://schemas.microsoft.com/office/powerpoint/2010/main" val="531407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1"/>
            <a:ext cx="86106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6544573">
            <a:off x="3660775" y="3546475"/>
            <a:ext cx="12192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504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738" y="246889"/>
            <a:ext cx="5797550" cy="1656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Interest Rate/Prepayment Risk:  </a:t>
            </a:r>
            <a:br>
              <a:rPr lang="en-US" dirty="0"/>
            </a:br>
            <a:r>
              <a:rPr lang="en-US" dirty="0"/>
              <a:t>Time Value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851" y="2117725"/>
            <a:ext cx="8823325" cy="370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100" dirty="0"/>
              <a:t>If you buy a bond that pays 5% a year/10 years</a:t>
            </a:r>
          </a:p>
          <a:p>
            <a:pPr>
              <a:defRPr/>
            </a:pPr>
            <a:endParaRPr lang="en-US" sz="2100" dirty="0"/>
          </a:p>
          <a:p>
            <a:pPr marL="0" indent="0">
              <a:buNone/>
              <a:defRPr/>
            </a:pPr>
            <a:r>
              <a:rPr lang="en-US" sz="2100" dirty="0"/>
              <a:t>	Is this a good investment?</a:t>
            </a:r>
          </a:p>
          <a:p>
            <a:pPr marL="0" indent="0">
              <a:buNone/>
              <a:defRPr/>
            </a:pPr>
            <a:r>
              <a:rPr lang="en-US" sz="2100" dirty="0"/>
              <a:t>	Depends on the prevailing market rate of interest for a similarly 	risky investment</a:t>
            </a:r>
          </a:p>
          <a:p>
            <a:pPr marL="0" indent="0">
              <a:buNone/>
              <a:defRPr/>
            </a:pPr>
            <a:endParaRPr lang="en-US" sz="2100" dirty="0"/>
          </a:p>
          <a:p>
            <a:pPr marL="0" indent="0">
              <a:buNone/>
              <a:defRPr/>
            </a:pPr>
            <a:r>
              <a:rPr lang="en-US" sz="2100" dirty="0"/>
              <a:t>If interest rates go up, may be a bad investment</a:t>
            </a:r>
          </a:p>
          <a:p>
            <a:pPr marL="0" indent="0">
              <a:buNone/>
              <a:defRPr/>
            </a:pPr>
            <a:r>
              <a:rPr lang="en-US" sz="2100" dirty="0"/>
              <a:t>If interest rates go down, may be a good investment (but corporation may prepay/refinance)</a:t>
            </a:r>
          </a:p>
        </p:txBody>
      </p:sp>
    </p:spTree>
    <p:extLst>
      <p:ext uri="{BB962C8B-B14F-4D97-AF65-F5344CB8AC3E}">
        <p14:creationId xmlns:p14="http://schemas.microsoft.com/office/powerpoint/2010/main" val="130662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1"/>
            <a:ext cx="68008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7514" y="1455738"/>
            <a:ext cx="1550987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/>
              <a:t>Prime Rate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915401" y="3657601"/>
            <a:ext cx="130175" cy="95726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315326" y="3429001"/>
            <a:ext cx="130175" cy="95726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91401" y="2951164"/>
            <a:ext cx="157163" cy="95567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66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57200"/>
            <a:ext cx="6797675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7514" y="1455738"/>
            <a:ext cx="1550987" cy="1477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/>
              <a:t>Federal Funds Rate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204325" y="2873376"/>
            <a:ext cx="198438" cy="119697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458200" y="2514600"/>
            <a:ext cx="204788" cy="125095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620000" y="2220913"/>
            <a:ext cx="185738" cy="125095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4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SEC Divisions</a:t>
            </a:r>
          </a:p>
        </p:txBody>
      </p:sp>
      <p:sp>
        <p:nvSpPr>
          <p:cNvPr id="3075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Corporation Finance </a:t>
            </a:r>
          </a:p>
          <a:p>
            <a:r>
              <a:rPr lang="en-US" altLang="en-US" sz="3200" dirty="0"/>
              <a:t>Enforcement</a:t>
            </a:r>
          </a:p>
          <a:p>
            <a:r>
              <a:rPr lang="en-US" altLang="en-US" sz="3200" dirty="0"/>
              <a:t>Investment Management</a:t>
            </a:r>
          </a:p>
          <a:p>
            <a:r>
              <a:rPr lang="en-US" altLang="en-US" sz="3200" dirty="0"/>
              <a:t>Trading and Markets</a:t>
            </a:r>
          </a:p>
          <a:p>
            <a:r>
              <a:rPr lang="en-US" altLang="en-US" sz="3200" dirty="0"/>
              <a:t>Economic and Risk Analysis</a:t>
            </a:r>
          </a:p>
        </p:txBody>
      </p:sp>
    </p:spTree>
    <p:extLst>
      <p:ext uri="{BB962C8B-B14F-4D97-AF65-F5344CB8AC3E}">
        <p14:creationId xmlns:p14="http://schemas.microsoft.com/office/powerpoint/2010/main" val="39913544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788" y="2114550"/>
            <a:ext cx="5797550" cy="39052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400" dirty="0"/>
              <a:t>Prime Rate </a:t>
            </a:r>
          </a:p>
          <a:p>
            <a:pPr lvl="1">
              <a:defRPr/>
            </a:pPr>
            <a:r>
              <a:rPr lang="en-US" sz="2300" dirty="0"/>
              <a:t>Winter: (4.75%) (Federal Funds Rate + 3)</a:t>
            </a:r>
          </a:p>
          <a:p>
            <a:pPr lvl="1">
              <a:defRPr/>
            </a:pPr>
            <a:r>
              <a:rPr lang="en-US" sz="2300" dirty="0"/>
              <a:t>Fall: (3.25%)</a:t>
            </a:r>
          </a:p>
          <a:p>
            <a:pPr lvl="1">
              <a:defRPr/>
            </a:pPr>
            <a:endParaRPr lang="en-US" sz="2300" dirty="0"/>
          </a:p>
          <a:p>
            <a:pPr>
              <a:defRPr/>
            </a:pPr>
            <a:r>
              <a:rPr lang="en-US" sz="2400" dirty="0"/>
              <a:t>Federal Funds Rate </a:t>
            </a:r>
          </a:p>
          <a:p>
            <a:pPr lvl="1">
              <a:defRPr/>
            </a:pPr>
            <a:r>
              <a:rPr lang="en-US" sz="2300" dirty="0"/>
              <a:t>Winter: (1.75%) (risk-free rate)</a:t>
            </a:r>
          </a:p>
          <a:p>
            <a:pPr lvl="1">
              <a:defRPr/>
            </a:pPr>
            <a:r>
              <a:rPr lang="en-US" sz="2300" dirty="0"/>
              <a:t>Fall: (.25%)</a:t>
            </a:r>
          </a:p>
          <a:p>
            <a:pPr lvl="1">
              <a:defRPr/>
            </a:pPr>
            <a:endParaRPr lang="en-US" sz="2300" dirty="0"/>
          </a:p>
          <a:p>
            <a:pPr>
              <a:defRPr/>
            </a:pPr>
            <a:r>
              <a:rPr lang="en-US" sz="2400" dirty="0"/>
              <a:t>LIBOR </a:t>
            </a:r>
          </a:p>
          <a:p>
            <a:pPr lvl="1">
              <a:defRPr/>
            </a:pPr>
            <a:r>
              <a:rPr lang="en-US" sz="2300" dirty="0"/>
              <a:t>Winter: (2.0%)</a:t>
            </a:r>
          </a:p>
          <a:p>
            <a:pPr lvl="1">
              <a:defRPr/>
            </a:pPr>
            <a:r>
              <a:rPr lang="en-US" sz="2300" dirty="0"/>
              <a:t>Fall: (.45%)</a:t>
            </a:r>
          </a:p>
        </p:txBody>
      </p:sp>
    </p:spTree>
    <p:extLst>
      <p:ext uri="{BB962C8B-B14F-4D97-AF65-F5344CB8AC3E}">
        <p14:creationId xmlns:p14="http://schemas.microsoft.com/office/powerpoint/2010/main" val="39297305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Credit risk/financial risk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197225" y="2760664"/>
            <a:ext cx="5797550" cy="2325687"/>
          </a:xfrm>
        </p:spPr>
        <p:txBody>
          <a:bodyPr/>
          <a:lstStyle/>
          <a:p>
            <a:r>
              <a:rPr lang="en-US" altLang="en-US" sz="2100"/>
              <a:t>Every borrower, individual or firm, has a different credit risk</a:t>
            </a:r>
          </a:p>
        </p:txBody>
      </p:sp>
      <p:pic>
        <p:nvPicPr>
          <p:cNvPr id="47108" name="Picture 2" descr="Image result for credit s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3722689"/>
            <a:ext cx="33718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Image result for credit r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3722689"/>
            <a:ext cx="2921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00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Credit risk/financial risk v. </a:t>
            </a:r>
            <a:br>
              <a:rPr lang="en-US" dirty="0"/>
            </a:br>
            <a:r>
              <a:rPr lang="en-US" dirty="0"/>
              <a:t>cost of borrowing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197225" y="2760664"/>
            <a:ext cx="5797550" cy="2325687"/>
          </a:xfrm>
        </p:spPr>
        <p:txBody>
          <a:bodyPr/>
          <a:lstStyle/>
          <a:p>
            <a:r>
              <a:rPr lang="en-US" altLang="en-US" sz="2100"/>
              <a:t>Every borrower, individual or firm, has a different cost of borrowing</a:t>
            </a:r>
          </a:p>
        </p:txBody>
      </p:sp>
      <p:pic>
        <p:nvPicPr>
          <p:cNvPr id="48132" name="Picture 2" descr="Image result for credit s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3722689"/>
            <a:ext cx="33718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Image result for credit r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3722689"/>
            <a:ext cx="2921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3"/>
          <p:cNvSpPr txBox="1">
            <a:spLocks noChangeArrowheads="1"/>
          </p:cNvSpPr>
          <p:nvPr/>
        </p:nvSpPr>
        <p:spPr bwMode="auto">
          <a:xfrm>
            <a:off x="6416675" y="3832226"/>
            <a:ext cx="118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PRIME + .5%</a:t>
            </a:r>
          </a:p>
        </p:txBody>
      </p: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6464300" y="5083176"/>
            <a:ext cx="118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PRIME + 7.5%</a:t>
            </a:r>
          </a:p>
        </p:txBody>
      </p:sp>
    </p:spTree>
    <p:extLst>
      <p:ext uri="{BB962C8B-B14F-4D97-AF65-F5344CB8AC3E}">
        <p14:creationId xmlns:p14="http://schemas.microsoft.com/office/powerpoint/2010/main" val="1680685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risk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100"/>
              <a:t>The risk inherent in the company’s operations</a:t>
            </a:r>
          </a:p>
        </p:txBody>
      </p:sp>
      <p:pic>
        <p:nvPicPr>
          <p:cNvPr id="49156" name="Picture 2" descr="Image result for spaceX b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3459164"/>
            <a:ext cx="2459038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Image result for coca-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3459164"/>
            <a:ext cx="43021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25" y="152400"/>
            <a:ext cx="5797550" cy="1187450"/>
          </a:xfrm>
        </p:spPr>
        <p:txBody>
          <a:bodyPr/>
          <a:lstStyle/>
          <a:p>
            <a:pPr>
              <a:defRPr/>
            </a:pPr>
            <a:r>
              <a:rPr lang="en-US" dirty="0"/>
              <a:t>To sum up:</a:t>
            </a:r>
          </a:p>
        </p:txBody>
      </p:sp>
      <p:pic>
        <p:nvPicPr>
          <p:cNvPr id="50179" name="Picture 6" descr="Cartoon Illustration, Professional Women transparent background PNG clipart  | PNGGu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52601"/>
            <a:ext cx="22082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Cartoon Businessperson , businessman cartoon transparent background PNG  clipart | Hi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667001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075114" y="1143000"/>
            <a:ext cx="2706687" cy="2057400"/>
          </a:xfrm>
          <a:prstGeom prst="wedgeEllipseCallout">
            <a:avLst>
              <a:gd name="adj1" fmla="val -87337"/>
              <a:gd name="adj2" fmla="val 103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If you invest with my company, your money will grow at 5% a year for the next 10 years!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130675" y="3352800"/>
            <a:ext cx="2706688" cy="2057400"/>
          </a:xfrm>
          <a:prstGeom prst="wedgeEllipseCallout">
            <a:avLst>
              <a:gd name="adj1" fmla="val 121431"/>
              <a:gd name="adj2" fmla="val -424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 need to consider: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Instrument Risk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Business Risk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Credit Risk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Inflation Risk</a:t>
            </a:r>
          </a:p>
        </p:txBody>
      </p:sp>
    </p:spTree>
    <p:extLst>
      <p:ext uri="{BB962C8B-B14F-4D97-AF65-F5344CB8AC3E}">
        <p14:creationId xmlns:p14="http://schemas.microsoft.com/office/powerpoint/2010/main" val="34713966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25" y="152400"/>
            <a:ext cx="5797550" cy="1187450"/>
          </a:xfrm>
        </p:spPr>
        <p:txBody>
          <a:bodyPr/>
          <a:lstStyle/>
          <a:p>
            <a:pPr>
              <a:defRPr/>
            </a:pPr>
            <a:r>
              <a:rPr lang="en-US" dirty="0"/>
              <a:t>Equity Investment in </a:t>
            </a:r>
            <a:br>
              <a:rPr lang="en-US" dirty="0"/>
            </a:br>
            <a:r>
              <a:rPr lang="en-US" dirty="0"/>
              <a:t>a going concern?</a:t>
            </a:r>
          </a:p>
        </p:txBody>
      </p:sp>
      <p:pic>
        <p:nvPicPr>
          <p:cNvPr id="51203" name="Picture 6" descr="Cartoon Illustration, Professional Women transparent background PNG clipart  | PNGGu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52601"/>
            <a:ext cx="22082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 descr="Cartoon Businessperson , businessman cartoon transparent background PNG  clipart | Hi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667001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075114" y="1143000"/>
            <a:ext cx="2706687" cy="2057400"/>
          </a:xfrm>
          <a:prstGeom prst="wedgeEllipseCallout">
            <a:avLst>
              <a:gd name="adj1" fmla="val -87337"/>
              <a:gd name="adj2" fmla="val 103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 can offer you 5% of this company for $100,000 today!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037014" y="3298825"/>
            <a:ext cx="2708275" cy="1758950"/>
          </a:xfrm>
          <a:prstGeom prst="wedgeEllipseCallout">
            <a:avLst>
              <a:gd name="adj1" fmla="val 121431"/>
              <a:gd name="adj2" fmla="val -424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 need to consider: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Instrument Risk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Business Risk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Credit Risk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Inflation Risk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172200" y="4327526"/>
            <a:ext cx="2668588" cy="1387475"/>
          </a:xfrm>
          <a:prstGeom prst="wedgeEllipseCallout">
            <a:avLst>
              <a:gd name="adj1" fmla="val 48617"/>
              <a:gd name="adj2" fmla="val -1025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In a nutshell: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How much is 5% of the company worth?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8610600" y="5411789"/>
            <a:ext cx="1944688" cy="973137"/>
          </a:xfrm>
          <a:prstGeom prst="wedgeEllipseCallout">
            <a:avLst>
              <a:gd name="adj1" fmla="val -23298"/>
              <a:gd name="adj2" fmla="val -2208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How do I value a going concern?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31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So, what does this have to do with securities regulation?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4951" y="3035300"/>
            <a:ext cx="1611313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Stable Market for Securities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4789" y="2867025"/>
            <a:ext cx="981075" cy="501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If. .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50" y="2514601"/>
            <a:ext cx="1600200" cy="1465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Need to understand how securities are priced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810250" y="3979864"/>
            <a:ext cx="1600200" cy="1811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 Securities Regulation Supports Price Discovery and not Price Distortion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613651" y="2365376"/>
            <a:ext cx="2397125" cy="1579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What information is material to Price Discovery?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5714" y="3941764"/>
            <a:ext cx="2397125" cy="12398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How can regulation overcome information asymmetry?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99364" y="5181601"/>
            <a:ext cx="2397125" cy="1597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What circumstances increase information asymmetry?</a:t>
            </a:r>
          </a:p>
        </p:txBody>
      </p:sp>
    </p:spTree>
    <p:extLst>
      <p:ext uri="{BB962C8B-B14F-4D97-AF65-F5344CB8AC3E}">
        <p14:creationId xmlns:p14="http://schemas.microsoft.com/office/powerpoint/2010/main" val="8753010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 you price an equity interest in a going concern?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2312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40076" y="1131889"/>
            <a:ext cx="5915025" cy="9937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The Old Man and the Tree</a:t>
            </a:r>
          </a:p>
        </p:txBody>
      </p:sp>
      <p:sp>
        <p:nvSpPr>
          <p:cNvPr id="46083" name="Text Placeholder 4"/>
          <p:cNvSpPr>
            <a:spLocks noGrp="1"/>
          </p:cNvSpPr>
          <p:nvPr>
            <p:ph type="body" idx="1"/>
          </p:nvPr>
        </p:nvSpPr>
        <p:spPr>
          <a:xfrm>
            <a:off x="3140075" y="2117725"/>
            <a:ext cx="2901950" cy="61753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608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1976" y="2514600"/>
            <a:ext cx="2651125" cy="2711450"/>
          </a:xfrm>
        </p:spPr>
      </p:pic>
      <p:sp>
        <p:nvSpPr>
          <p:cNvPr id="4608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38864" y="2117725"/>
            <a:ext cx="2916237" cy="617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8198" name="Content Placeholder 6"/>
          <p:cNvSpPr>
            <a:spLocks noGrp="1"/>
          </p:cNvSpPr>
          <p:nvPr>
            <p:ph sz="quarter" idx="4"/>
          </p:nvPr>
        </p:nvSpPr>
        <p:spPr>
          <a:xfrm>
            <a:off x="6138864" y="2735264"/>
            <a:ext cx="4419599" cy="39798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For Sale: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Apple tree:  Yields $100 apples a year.  Ten years old.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Bought tree for $30 over 10 years ago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Lumber is worth $50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Make me an offer!</a:t>
            </a:r>
          </a:p>
        </p:txBody>
      </p:sp>
    </p:spTree>
    <p:extLst>
      <p:ext uri="{BB962C8B-B14F-4D97-AF65-F5344CB8AC3E}">
        <p14:creationId xmlns:p14="http://schemas.microsoft.com/office/powerpoint/2010/main" val="10026149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40076" y="1131889"/>
            <a:ext cx="5915025" cy="9937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Lumberjack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>
          <a:xfrm>
            <a:off x="3140075" y="2117725"/>
            <a:ext cx="2901950" cy="61753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813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2800350"/>
            <a:ext cx="2889250" cy="2184400"/>
          </a:xfrm>
        </p:spPr>
      </p:pic>
      <p:sp>
        <p:nvSpPr>
          <p:cNvPr id="481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8864" y="2117725"/>
            <a:ext cx="2916237" cy="617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0246" name="Content Placeholder 5"/>
          <p:cNvSpPr>
            <a:spLocks noGrp="1"/>
          </p:cNvSpPr>
          <p:nvPr>
            <p:ph sz="quarter" idx="4"/>
          </p:nvPr>
        </p:nvSpPr>
        <p:spPr>
          <a:xfrm>
            <a:off x="6138864" y="2735264"/>
            <a:ext cx="2916237" cy="27638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2100"/>
              <a:t>$50 – the price that the chopped wood would fetch on the open market</a:t>
            </a:r>
          </a:p>
          <a:p>
            <a:pPr>
              <a:defRPr/>
            </a:pPr>
            <a:endParaRPr lang="en-US" altLang="en-US" sz="2100"/>
          </a:p>
          <a:p>
            <a:pPr>
              <a:defRPr/>
            </a:pPr>
            <a:r>
              <a:rPr lang="en-US" altLang="en-US" sz="2100"/>
              <a:t>Liquidation Value – usually lower than the value as a “going concern”</a:t>
            </a:r>
          </a:p>
        </p:txBody>
      </p:sp>
    </p:spTree>
    <p:extLst>
      <p:ext uri="{BB962C8B-B14F-4D97-AF65-F5344CB8AC3E}">
        <p14:creationId xmlns:p14="http://schemas.microsoft.com/office/powerpoint/2010/main" val="151194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title"/>
          </p:nvPr>
        </p:nvSpPr>
        <p:spPr>
          <a:xfrm>
            <a:off x="2174748" y="306324"/>
            <a:ext cx="7729728" cy="118872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Other Agencies</a:t>
            </a:r>
          </a:p>
        </p:txBody>
      </p:sp>
      <p:sp>
        <p:nvSpPr>
          <p:cNvPr id="4099" name="Content Placeholder 7"/>
          <p:cNvSpPr>
            <a:spLocks noGrp="1"/>
          </p:cNvSpPr>
          <p:nvPr>
            <p:ph idx="1"/>
          </p:nvPr>
        </p:nvSpPr>
        <p:spPr>
          <a:xfrm>
            <a:off x="91440" y="2002536"/>
            <a:ext cx="11896344" cy="3737491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Federal Agencies</a:t>
            </a:r>
          </a:p>
          <a:p>
            <a:r>
              <a:rPr lang="en-US" altLang="en-US" sz="3200" dirty="0"/>
              <a:t>CFPB (Consumer Finance Protection Bureau)</a:t>
            </a:r>
          </a:p>
          <a:p>
            <a:r>
              <a:rPr lang="en-US" altLang="en-US" sz="3200" dirty="0"/>
              <a:t>SIPC  (Securities Investor Protection Corporation)</a:t>
            </a:r>
          </a:p>
          <a:p>
            <a:endParaRPr lang="en-US" altLang="en-US" sz="3200" dirty="0"/>
          </a:p>
          <a:p>
            <a:r>
              <a:rPr lang="en-US" altLang="en-US" sz="3200" b="1" dirty="0"/>
              <a:t>Self-Regulatory Agencies</a:t>
            </a:r>
          </a:p>
          <a:p>
            <a:r>
              <a:rPr lang="en-US" altLang="en-US" sz="3200" dirty="0"/>
              <a:t>FINRA   (Financial Industry Regulatory Authority)</a:t>
            </a:r>
          </a:p>
          <a:p>
            <a:r>
              <a:rPr lang="en-US" altLang="en-US" sz="3200" dirty="0"/>
              <a:t>PCAOB (Protecting Investors through Audit Oversight)</a:t>
            </a:r>
          </a:p>
        </p:txBody>
      </p:sp>
    </p:spTree>
    <p:extLst>
      <p:ext uri="{BB962C8B-B14F-4D97-AF65-F5344CB8AC3E}">
        <p14:creationId xmlns:p14="http://schemas.microsoft.com/office/powerpoint/2010/main" val="11187250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24301" y="1085851"/>
            <a:ext cx="4348163" cy="8921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Apple Producer #1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sz="half" idx="1"/>
          </p:nvPr>
        </p:nvSpPr>
        <p:spPr>
          <a:xfrm>
            <a:off x="3179763" y="12298363"/>
            <a:ext cx="107950" cy="42386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en-US" sz="1013"/>
              <a:t>$100 – I will make $100 next year off the crop of fruit</a:t>
            </a:r>
          </a:p>
        </p:txBody>
      </p:sp>
      <p:pic>
        <p:nvPicPr>
          <p:cNvPr id="49156" name="Picture 5" descr="Image result for ap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82905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Content Placeholder 1"/>
          <p:cNvSpPr>
            <a:spLocks noGrp="1"/>
          </p:cNvSpPr>
          <p:nvPr>
            <p:ph sz="half" idx="2"/>
          </p:nvPr>
        </p:nvSpPr>
        <p:spPr>
          <a:xfrm>
            <a:off x="6232525" y="2836864"/>
            <a:ext cx="2401888" cy="2325687"/>
          </a:xfrm>
        </p:spPr>
        <p:txBody>
          <a:bodyPr/>
          <a:lstStyle/>
          <a:p>
            <a:r>
              <a:rPr lang="en-US" altLang="en-US" sz="2400"/>
              <a:t>$100 – I will make $100 next year from selling apples</a:t>
            </a:r>
          </a:p>
        </p:txBody>
      </p:sp>
    </p:spTree>
    <p:extLst>
      <p:ext uri="{BB962C8B-B14F-4D97-AF65-F5344CB8AC3E}">
        <p14:creationId xmlns:p14="http://schemas.microsoft.com/office/powerpoint/2010/main" val="7293838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24301" y="971551"/>
            <a:ext cx="4348163" cy="8921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Apple Producer #1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1"/>
          </p:nvPr>
        </p:nvSpPr>
        <p:spPr>
          <a:xfrm>
            <a:off x="3179763" y="12298363"/>
            <a:ext cx="107950" cy="42386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en-US" sz="1013"/>
              <a:t>$100 – I will make $100 next year off the crop of fruit</a:t>
            </a:r>
          </a:p>
        </p:txBody>
      </p:sp>
      <p:sp>
        <p:nvSpPr>
          <p:cNvPr id="50180" name="Content Placeholder 1"/>
          <p:cNvSpPr>
            <a:spLocks noGrp="1"/>
          </p:cNvSpPr>
          <p:nvPr>
            <p:ph sz="half" idx="2"/>
          </p:nvPr>
        </p:nvSpPr>
        <p:spPr>
          <a:xfrm>
            <a:off x="6232525" y="2836864"/>
            <a:ext cx="2401888" cy="2325687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$100 – I will make $100 next year off the crop of fruit</a:t>
            </a:r>
          </a:p>
          <a:p>
            <a:endParaRPr lang="en-US" altLang="en-US" sz="2000" dirty="0"/>
          </a:p>
          <a:p>
            <a:r>
              <a:rPr lang="en-US" altLang="en-US" sz="2000" dirty="0"/>
              <a:t>Only assumes that tree will produce one year</a:t>
            </a:r>
          </a:p>
          <a:p>
            <a:r>
              <a:rPr lang="en-US" altLang="en-US" sz="2000" dirty="0"/>
              <a:t>Also confuses revenue with profit</a:t>
            </a:r>
          </a:p>
        </p:txBody>
      </p:sp>
      <p:pic>
        <p:nvPicPr>
          <p:cNvPr id="50181" name="Picture 5" descr="Image result for ap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82905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672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24301" y="1085851"/>
            <a:ext cx="4348163" cy="8921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Marketing Major</a:t>
            </a:r>
          </a:p>
        </p:txBody>
      </p:sp>
      <p:pic>
        <p:nvPicPr>
          <p:cNvPr id="5222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3657600"/>
            <a:ext cx="2598738" cy="2235200"/>
          </a:xfrm>
        </p:spPr>
      </p:pic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>
          <a:xfrm>
            <a:off x="6232524" y="2836864"/>
            <a:ext cx="3222371" cy="3509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$1,500 – tree will produce for 15 more years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May confuse revenue with profit;</a:t>
            </a:r>
          </a:p>
          <a:p>
            <a:pPr>
              <a:defRPr/>
            </a:pPr>
            <a:r>
              <a:rPr lang="en-US" altLang="en-US" dirty="0"/>
              <a:t> $1500 in 2032 is much less than $1500 in 2018</a:t>
            </a:r>
          </a:p>
          <a:p>
            <a:pPr>
              <a:defRPr/>
            </a:pPr>
            <a:r>
              <a:rPr lang="en-US" altLang="en-US" dirty="0"/>
              <a:t>Will the tree last 15 years at the same level of production?</a:t>
            </a:r>
          </a:p>
        </p:txBody>
      </p:sp>
    </p:spTree>
    <p:extLst>
      <p:ext uri="{BB962C8B-B14F-4D97-AF65-F5344CB8AC3E}">
        <p14:creationId xmlns:p14="http://schemas.microsoft.com/office/powerpoint/2010/main" val="35639018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Accounting Student</a:t>
            </a:r>
          </a:p>
        </p:txBody>
      </p:sp>
      <p:pic>
        <p:nvPicPr>
          <p:cNvPr id="552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3914" y="3325814"/>
            <a:ext cx="3311525" cy="2479675"/>
          </a:xfrm>
        </p:spPr>
      </p:pic>
      <p:sp>
        <p:nvSpPr>
          <p:cNvPr id="55300" name="Content Placeholder 3"/>
          <p:cNvSpPr>
            <a:spLocks noGrp="1"/>
          </p:cNvSpPr>
          <p:nvPr>
            <p:ph sz="half" idx="2"/>
          </p:nvPr>
        </p:nvSpPr>
        <p:spPr>
          <a:xfrm>
            <a:off x="6276976" y="2638426"/>
            <a:ext cx="3203575" cy="3101975"/>
          </a:xfrm>
        </p:spPr>
        <p:txBody>
          <a:bodyPr/>
          <a:lstStyle/>
          <a:p>
            <a:pPr eaLnBrk="1" hangingPunct="1"/>
            <a:r>
              <a:rPr lang="en-US" altLang="en-US"/>
              <a:t>$30 – what the man paid for the tree 30 years ago.</a:t>
            </a:r>
          </a:p>
        </p:txBody>
      </p:sp>
    </p:spTree>
    <p:extLst>
      <p:ext uri="{BB962C8B-B14F-4D97-AF65-F5344CB8AC3E}">
        <p14:creationId xmlns:p14="http://schemas.microsoft.com/office/powerpoint/2010/main" val="13995852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24301" y="971551"/>
            <a:ext cx="4348163" cy="8921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Accounting Student</a:t>
            </a:r>
          </a:p>
        </p:txBody>
      </p:sp>
      <p:pic>
        <p:nvPicPr>
          <p:cNvPr id="5632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7639" y="3429001"/>
            <a:ext cx="3311525" cy="2479675"/>
          </a:xfrm>
        </p:spPr>
      </p:pic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2836864"/>
            <a:ext cx="2401888" cy="23256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2100"/>
              <a:t>$30 – what the man paid for the tree 30 years ago.</a:t>
            </a:r>
          </a:p>
          <a:p>
            <a:pPr>
              <a:defRPr/>
            </a:pPr>
            <a:endParaRPr lang="en-US" altLang="en-US" sz="2100"/>
          </a:p>
          <a:p>
            <a:pPr>
              <a:defRPr/>
            </a:pPr>
            <a:endParaRPr lang="en-US" altLang="en-US" sz="2100"/>
          </a:p>
          <a:p>
            <a:pPr>
              <a:defRPr/>
            </a:pPr>
            <a:r>
              <a:rPr lang="en-US" altLang="en-US" sz="2100"/>
              <a:t>Book value is usually much lower than “going concern”</a:t>
            </a:r>
          </a:p>
        </p:txBody>
      </p:sp>
    </p:spTree>
    <p:extLst>
      <p:ext uri="{BB962C8B-B14F-4D97-AF65-F5344CB8AC3E}">
        <p14:creationId xmlns:p14="http://schemas.microsoft.com/office/powerpoint/2010/main" val="115194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24301" y="1028701"/>
            <a:ext cx="4348163" cy="892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Old Man’s Rebuttal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3556001" y="2628900"/>
            <a:ext cx="2405063" cy="25336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400" b="1" dirty="0"/>
              <a:t>Discounted Cash Flow</a:t>
            </a:r>
          </a:p>
          <a:p>
            <a:pPr>
              <a:defRPr/>
            </a:pPr>
            <a:endParaRPr lang="en-US" altLang="en-US" sz="2400" b="1" dirty="0"/>
          </a:p>
          <a:p>
            <a:pPr>
              <a:defRPr/>
            </a:pPr>
            <a:r>
              <a:rPr lang="en-US" altLang="en-US" sz="2400" dirty="0"/>
              <a:t>What is the present value of the income from this asset over its useful life?</a:t>
            </a:r>
            <a:r>
              <a:rPr lang="en-US" altLang="en-US" sz="1013" dirty="0"/>
              <a:t>	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6153150" y="2628900"/>
            <a:ext cx="3028950" cy="3200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/>
              <a:t>Expected cash flows in the future</a:t>
            </a:r>
          </a:p>
          <a:p>
            <a:pPr>
              <a:defRPr/>
            </a:pPr>
            <a:r>
              <a:rPr lang="en-US" altLang="en-US"/>
              <a:t>Discounted by the “discount rate”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Every project has a different discount rate and expected life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$270</a:t>
            </a:r>
          </a:p>
        </p:txBody>
      </p:sp>
    </p:spTree>
    <p:extLst>
      <p:ext uri="{BB962C8B-B14F-4D97-AF65-F5344CB8AC3E}">
        <p14:creationId xmlns:p14="http://schemas.microsoft.com/office/powerpoint/2010/main" val="19817958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" y="1737361"/>
            <a:ext cx="12007807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468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" y="1737361"/>
            <a:ext cx="12007807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403336" y="5952744"/>
            <a:ext cx="923544" cy="3108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512552" y="5952743"/>
            <a:ext cx="923544" cy="3108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35112" y="1947672"/>
            <a:ext cx="1456944" cy="559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19944" y="1947672"/>
            <a:ext cx="1374648" cy="559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01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isn’t the valuation just </a:t>
            </a:r>
            <a:br>
              <a:rPr lang="en-US" dirty="0"/>
            </a:br>
            <a:r>
              <a:rPr lang="en-US" dirty="0"/>
              <a:t>profits x 15 years?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337185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Time Value of 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419100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Must Know the Discount Rate</a:t>
            </a:r>
          </a:p>
        </p:txBody>
      </p:sp>
    </p:spTree>
    <p:extLst>
      <p:ext uri="{BB962C8B-B14F-4D97-AF65-F5344CB8AC3E}">
        <p14:creationId xmlns:p14="http://schemas.microsoft.com/office/powerpoint/2010/main" val="14940408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isn’t the valuation just </a:t>
            </a:r>
            <a:br>
              <a:rPr lang="en-US" dirty="0"/>
            </a:br>
            <a:r>
              <a:rPr lang="en-US" dirty="0"/>
              <a:t>profits x 15 years?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337185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Time Value of 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419100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Must Know the Discount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5010151"/>
            <a:ext cx="5372100" cy="46196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How Risky? What Kind of Risky?</a:t>
            </a:r>
          </a:p>
        </p:txBody>
      </p:sp>
    </p:spTree>
    <p:extLst>
      <p:ext uri="{BB962C8B-B14F-4D97-AF65-F5344CB8AC3E}">
        <p14:creationId xmlns:p14="http://schemas.microsoft.com/office/powerpoint/2010/main" val="207852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Federal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Investment Company Act of 1940</a:t>
            </a:r>
          </a:p>
          <a:p>
            <a:r>
              <a:rPr lang="en-US" sz="3600" dirty="0"/>
              <a:t>Investment Advisor Act of 1940</a:t>
            </a:r>
          </a:p>
          <a:p>
            <a:r>
              <a:rPr lang="en-US" sz="3600" dirty="0"/>
              <a:t>Trust Indenture Act of 1939</a:t>
            </a:r>
          </a:p>
          <a:p>
            <a:r>
              <a:rPr lang="en-US" sz="3600" dirty="0"/>
              <a:t>Securities Investor Protection Act</a:t>
            </a:r>
          </a:p>
          <a:p>
            <a:r>
              <a:rPr lang="en-US" sz="3600" dirty="0"/>
              <a:t>Broker-Dealer Regulation (SEC rules; FINRA rules)</a:t>
            </a:r>
          </a:p>
        </p:txBody>
      </p:sp>
    </p:spTree>
    <p:extLst>
      <p:ext uri="{BB962C8B-B14F-4D97-AF65-F5344CB8AC3E}">
        <p14:creationId xmlns:p14="http://schemas.microsoft.com/office/powerpoint/2010/main" val="43464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Issuing securities</a:t>
            </a:r>
            <a:br>
              <a:rPr lang="en-US" dirty="0"/>
            </a:br>
            <a:r>
              <a:rPr lang="en-US" dirty="0"/>
              <a:t>(Primary market)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95" y="3117549"/>
            <a:ext cx="11620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60" y="3616261"/>
            <a:ext cx="76200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819" y="2291143"/>
            <a:ext cx="911066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806" y="4444210"/>
            <a:ext cx="800100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960" y="4347400"/>
            <a:ext cx="92392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3818" y="2667000"/>
            <a:ext cx="866775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7200" y="3775900"/>
            <a:ext cx="885825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0590" y="3937170"/>
            <a:ext cx="781050" cy="15906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7744" y="3076955"/>
            <a:ext cx="1851946" cy="127044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ABC CORPORATION</a:t>
            </a:r>
          </a:p>
        </p:txBody>
      </p:sp>
      <p:pic>
        <p:nvPicPr>
          <p:cNvPr id="14" name="Picture 2" descr="Image result for stock certifica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78" y="2362236"/>
            <a:ext cx="937387" cy="6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9043" y="4406836"/>
            <a:ext cx="938865" cy="63403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0496255">
            <a:off x="3355150" y="4630863"/>
            <a:ext cx="1102064" cy="2794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31322">
            <a:off x="3541511" y="3045326"/>
            <a:ext cx="1102064" cy="2794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662788" y="5552536"/>
            <a:ext cx="5432278" cy="2662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496255" flipV="1">
            <a:off x="6784145" y="3358448"/>
            <a:ext cx="2993868" cy="2461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743726" y="4859511"/>
            <a:ext cx="3040292" cy="2175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7484" y="6172056"/>
            <a:ext cx="166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Underwriters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4473" y="5875655"/>
            <a:ext cx="99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Dealers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28632" y="6193471"/>
            <a:ext cx="1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Investors</a:t>
            </a:r>
          </a:p>
        </p:txBody>
      </p:sp>
    </p:spTree>
    <p:extLst>
      <p:ext uri="{BB962C8B-B14F-4D97-AF65-F5344CB8AC3E}">
        <p14:creationId xmlns:p14="http://schemas.microsoft.com/office/powerpoint/2010/main" val="276148660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3314</TotalTime>
  <Words>1978</Words>
  <Application>Microsoft Office PowerPoint</Application>
  <PresentationFormat>Widescreen</PresentationFormat>
  <Paragraphs>475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Adobe Garamond Pro</vt:lpstr>
      <vt:lpstr>Arial</vt:lpstr>
      <vt:lpstr>Cambria</vt:lpstr>
      <vt:lpstr>Gill Sans MT</vt:lpstr>
      <vt:lpstr>Parcel</vt:lpstr>
      <vt:lpstr>Securities regulation class #1</vt:lpstr>
      <vt:lpstr>Administrative</vt:lpstr>
      <vt:lpstr>What is Securities Regulation?</vt:lpstr>
      <vt:lpstr>The Securities and Exchange Commission</vt:lpstr>
      <vt:lpstr>The Securities and Exchange Commission</vt:lpstr>
      <vt:lpstr>SEC Divisions</vt:lpstr>
      <vt:lpstr>Other Agencies</vt:lpstr>
      <vt:lpstr>Other Federal Laws</vt:lpstr>
      <vt:lpstr>Issuing securities (Primary market)</vt:lpstr>
      <vt:lpstr>Issuing securities (Primary market)</vt:lpstr>
      <vt:lpstr>Securities trading (secondary market)</vt:lpstr>
      <vt:lpstr>Securities trading (secondary market)</vt:lpstr>
      <vt:lpstr>Securities trading (secondary market)</vt:lpstr>
      <vt:lpstr>Securities trading</vt:lpstr>
      <vt:lpstr>History of Federal Securities Regulation</vt:lpstr>
      <vt:lpstr>Pre-1933</vt:lpstr>
      <vt:lpstr>Big Question: How to Regulate?</vt:lpstr>
      <vt:lpstr>Big Question: How to Regulate?</vt:lpstr>
      <vt:lpstr>How much would you pay for this box?</vt:lpstr>
      <vt:lpstr>Valuable?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Solution:  mandatory disclosure +  anti-fraud enforcement for public offerings</vt:lpstr>
      <vt:lpstr>Cyclical regulatory reforms</vt:lpstr>
      <vt:lpstr>Modern SEC Goals:</vt:lpstr>
      <vt:lpstr>What is a Capital Market?</vt:lpstr>
      <vt:lpstr>What is an equity investment?</vt:lpstr>
      <vt:lpstr>Publicly-held corporation</vt:lpstr>
      <vt:lpstr>Start-up corporation</vt:lpstr>
      <vt:lpstr>What is a debt instrument?</vt:lpstr>
      <vt:lpstr>Corporate Finance</vt:lpstr>
      <vt:lpstr>What is Common Stock?</vt:lpstr>
      <vt:lpstr>What is Preferred Stock?</vt:lpstr>
      <vt:lpstr>What is a Debt Security?</vt:lpstr>
      <vt:lpstr>Comparison</vt:lpstr>
      <vt:lpstr>What are Investment Risks?</vt:lpstr>
      <vt:lpstr>To understand risk and how to price a capital asset we need to understand</vt:lpstr>
      <vt:lpstr>PowerPoint Presentation</vt:lpstr>
      <vt:lpstr>PowerPoint Presentation</vt:lpstr>
      <vt:lpstr>PowerPoint Presentation</vt:lpstr>
      <vt:lpstr>PowerPoint Presentation</vt:lpstr>
      <vt:lpstr>Time value of money</vt:lpstr>
      <vt:lpstr>Time value of money</vt:lpstr>
      <vt:lpstr>Historic Inflation Rate</vt:lpstr>
      <vt:lpstr>Time value of money</vt:lpstr>
      <vt:lpstr>Time value of money</vt:lpstr>
      <vt:lpstr>Reverse Time value of money: discount to present value</vt:lpstr>
      <vt:lpstr>Present value</vt:lpstr>
      <vt:lpstr>PowerPoint Presentation</vt:lpstr>
      <vt:lpstr>annuity</vt:lpstr>
      <vt:lpstr>ASSUMPTIONS?</vt:lpstr>
      <vt:lpstr>PowerPoint Presentation</vt:lpstr>
      <vt:lpstr>Interest Rate/Prepayment Risk:   Time Value of Money</vt:lpstr>
      <vt:lpstr>PowerPoint Presentation</vt:lpstr>
      <vt:lpstr>PowerPoint Presentation</vt:lpstr>
      <vt:lpstr>PowerPoint Presentation</vt:lpstr>
      <vt:lpstr>Credit risk/financial risk</vt:lpstr>
      <vt:lpstr>Credit risk/financial risk v.  cost of borrowing</vt:lpstr>
      <vt:lpstr>Business risk</vt:lpstr>
      <vt:lpstr>To sum up:</vt:lpstr>
      <vt:lpstr>Equity Investment in  a going concern?</vt:lpstr>
      <vt:lpstr>So, what does this have to do with securities regulation?</vt:lpstr>
      <vt:lpstr>How do you price an equity interest in a going concern?</vt:lpstr>
      <vt:lpstr>The Old Man and the Tree</vt:lpstr>
      <vt:lpstr>Lumberjack</vt:lpstr>
      <vt:lpstr>Apple Producer #1</vt:lpstr>
      <vt:lpstr>Apple Producer #1</vt:lpstr>
      <vt:lpstr>Marketing Major</vt:lpstr>
      <vt:lpstr>Accounting Student</vt:lpstr>
      <vt:lpstr>Accounting Student</vt:lpstr>
      <vt:lpstr>Old Man’s Rebuttal</vt:lpstr>
      <vt:lpstr>PowerPoint Presentation</vt:lpstr>
      <vt:lpstr>PowerPoint Presentation</vt:lpstr>
      <vt:lpstr>Why isn’t the valuation just  profits x 15 years?</vt:lpstr>
      <vt:lpstr>Why isn’t the valuation just  profits x 15 years?</vt:lpstr>
    </vt:vector>
  </TitlesOfParts>
  <Company>J. Reuben Clark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Securities regulation class #1</dc:title>
  <dc:creator>Christine Hurt</dc:creator>
  <cp:lastModifiedBy>Christine Hurt</cp:lastModifiedBy>
  <cp:revision>60</cp:revision>
  <dcterms:created xsi:type="dcterms:W3CDTF">2019-01-06T21:13:45Z</dcterms:created>
  <dcterms:modified xsi:type="dcterms:W3CDTF">2021-01-11T23:03:28Z</dcterms:modified>
</cp:coreProperties>
</file>