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57" r:id="rId3"/>
    <p:sldId id="352" r:id="rId4"/>
    <p:sldId id="353" r:id="rId5"/>
    <p:sldId id="354" r:id="rId6"/>
    <p:sldId id="355" r:id="rId7"/>
    <p:sldId id="356" r:id="rId8"/>
    <p:sldId id="357" r:id="rId9"/>
    <p:sldId id="359" r:id="rId10"/>
    <p:sldId id="358" r:id="rId11"/>
    <p:sldId id="360" r:id="rId12"/>
    <p:sldId id="361" r:id="rId13"/>
    <p:sldId id="362" r:id="rId14"/>
    <p:sldId id="363" r:id="rId15"/>
    <p:sldId id="369" r:id="rId16"/>
    <p:sldId id="370" r:id="rId17"/>
    <p:sldId id="371" r:id="rId18"/>
    <p:sldId id="365" r:id="rId19"/>
    <p:sldId id="366" r:id="rId20"/>
    <p:sldId id="372" r:id="rId21"/>
    <p:sldId id="367" r:id="rId22"/>
    <p:sldId id="368" r:id="rId23"/>
    <p:sldId id="326" r:id="rId24"/>
    <p:sldId id="373" r:id="rId25"/>
    <p:sldId id="374" r:id="rId26"/>
    <p:sldId id="375" r:id="rId27"/>
    <p:sldId id="376" r:id="rId28"/>
    <p:sldId id="377" r:id="rId29"/>
    <p:sldId id="378" r:id="rId30"/>
    <p:sldId id="379" r:id="rId31"/>
    <p:sldId id="380" r:id="rId32"/>
    <p:sldId id="381" r:id="rId33"/>
    <p:sldId id="290" r:id="rId34"/>
    <p:sldId id="345" r:id="rId35"/>
    <p:sldId id="346" r:id="rId36"/>
    <p:sldId id="350" r:id="rId37"/>
    <p:sldId id="347" r:id="rId38"/>
    <p:sldId id="351" r:id="rId39"/>
    <p:sldId id="348" r:id="rId40"/>
    <p:sldId id="349" r:id="rId41"/>
    <p:sldId id="384" r:id="rId42"/>
    <p:sldId id="382" r:id="rId43"/>
    <p:sldId id="383" r:id="rId44"/>
    <p:sldId id="308" r:id="rId45"/>
    <p:sldId id="341" r:id="rId46"/>
    <p:sldId id="33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107" d="100"/>
          <a:sy n="107" d="100"/>
        </p:scale>
        <p:origin x="165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0065C-84CF-4202-A5A1-64C14534E797}" type="datetimeFigureOut">
              <a:rPr lang="en-US" smtClean="0"/>
              <a:pPr/>
              <a:t>9/30/2019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A6EE6-0597-425C-B79D-11548CF2EC87}" type="slidenum">
              <a:rPr lang="en-US" smtClean="0"/>
              <a:pPr/>
              <a:t>‹#›</a:t>
            </a:fld>
            <a:endParaRPr lang="en-US"/>
          </a:p>
        </p:txBody>
      </p:sp>
    </p:spTree>
    <p:extLst>
      <p:ext uri="{BB962C8B-B14F-4D97-AF65-F5344CB8AC3E}">
        <p14:creationId xmlns:p14="http://schemas.microsoft.com/office/powerpoint/2010/main" val="180349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559917-9C4B-4CD5-A51E-2686D10D03E8}" type="datetime1">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7D5F9-E75C-4F73-9EE8-75CB2FD942C1}" type="datetime1">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A270C-A24F-48DD-BBD0-BBF46FB9B149}" type="datetime1">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3299E-E334-496F-A318-F1C547D6D370}" type="datetime1">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C6047-E650-4A17-87AE-417936F52766}" type="datetime1">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66E54-A775-4203-BBE8-3498DF087084}" type="datetime1">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7280C-23E1-46E6-A375-47907860BBB2}" type="datetime1">
              <a:rPr lang="en-US" smtClean="0"/>
              <a:pPr/>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799937-2A07-46F4-9958-097AEF69B77A}" type="datetime1">
              <a:rPr lang="en-US" smtClean="0"/>
              <a:pPr/>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B484C-87D9-4372-ACF8-72726C562A2A}" type="datetime1">
              <a:rPr lang="en-US" smtClean="0"/>
              <a:pPr/>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1F874-045D-44B2-99E4-D3E2FF49E815}" type="datetime1">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4986D-8FBA-421C-A66D-1C1AFA2F2FC1}" type="datetime1">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EA8C4-4D03-42B2-901A-4FE162713D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839A4-ECB0-4865-9505-F8D5848E7AFB}" type="datetime1">
              <a:rPr lang="en-US" smtClean="0"/>
              <a:pPr/>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EA8C4-4D03-42B2-901A-4FE162713D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Problem Set #4</a:t>
            </a:r>
            <a:endParaRPr lang="en-US" dirty="0"/>
          </a:p>
        </p:txBody>
      </p:sp>
      <p:sp>
        <p:nvSpPr>
          <p:cNvPr id="3" name="Subtitle 2"/>
          <p:cNvSpPr>
            <a:spLocks noGrp="1"/>
          </p:cNvSpPr>
          <p:nvPr>
            <p:ph type="subTitle" idx="1"/>
          </p:nvPr>
        </p:nvSpPr>
        <p:spPr/>
        <p:txBody>
          <a:bodyPr/>
          <a:lstStyle/>
          <a:p>
            <a:r>
              <a:rPr lang="en-US" dirty="0" smtClean="0"/>
              <a:t>351 -- Assumption of Liabilities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#1</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		 </a:t>
            </a:r>
            <a:r>
              <a:rPr lang="en-US" sz="2200" dirty="0" smtClean="0"/>
              <a:t>		</a:t>
            </a:r>
          </a:p>
          <a:p>
            <a:pPr>
              <a:buNone/>
            </a:pPr>
            <a:r>
              <a:rPr lang="en-US" sz="2200" dirty="0" smtClean="0"/>
              <a:t>	</a:t>
            </a:r>
          </a:p>
          <a:p>
            <a:pPr>
              <a:buNone/>
            </a:pPr>
            <a:r>
              <a:rPr lang="en-US" dirty="0"/>
              <a:t>	</a:t>
            </a:r>
            <a:r>
              <a:rPr lang="en-US" dirty="0" smtClean="0"/>
              <a:t>	</a:t>
            </a:r>
            <a:r>
              <a:rPr lang="en-US" sz="2200" dirty="0"/>
              <a:t>	</a:t>
            </a:r>
            <a:r>
              <a:rPr lang="en-US" dirty="0" smtClean="0"/>
              <a:t>	</a:t>
            </a:r>
          </a:p>
          <a:p>
            <a:pPr>
              <a:buNone/>
            </a:pPr>
            <a:endParaRPr lang="en-US" dirty="0"/>
          </a:p>
          <a:p>
            <a:pPr>
              <a:buNone/>
            </a:pPr>
            <a:endParaRPr lang="en-US" dirty="0" smtClean="0"/>
          </a:p>
          <a:p>
            <a:endParaRPr lang="en-US" dirty="0" smtClean="0"/>
          </a:p>
        </p:txBody>
      </p:sp>
      <p:sp>
        <p:nvSpPr>
          <p:cNvPr id="4" name="Rectangle 3"/>
          <p:cNvSpPr/>
          <p:nvPr/>
        </p:nvSpPr>
        <p:spPr>
          <a:xfrm>
            <a:off x="2665422" y="4629610"/>
            <a:ext cx="3197244" cy="174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Revolution</a:t>
            </a:r>
            <a:r>
              <a:rPr lang="en-US" dirty="0" smtClean="0"/>
              <a:t> </a:t>
            </a:r>
            <a:r>
              <a:rPr lang="en-US" sz="2200" dirty="0" smtClean="0"/>
              <a:t>Corp</a:t>
            </a:r>
          </a:p>
          <a:p>
            <a:pPr algn="ctr"/>
            <a:endParaRPr lang="en-US" sz="2200" dirty="0"/>
          </a:p>
          <a:p>
            <a:pPr algn="ctr"/>
            <a:endParaRPr lang="en-US" sz="2200" dirty="0"/>
          </a:p>
        </p:txBody>
      </p:sp>
      <p:sp>
        <p:nvSpPr>
          <p:cNvPr id="7" name="Down Arrow 6"/>
          <p:cNvSpPr/>
          <p:nvPr/>
        </p:nvSpPr>
        <p:spPr>
          <a:xfrm>
            <a:off x="3429000" y="3505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4724400"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FE7EA8C4-4D03-42B2-901A-4FE162713DF2}" type="slidenum">
              <a:rPr lang="en-US" sz="3200" smtClean="0"/>
              <a:pPr/>
              <a:t>10</a:t>
            </a:fld>
            <a:endParaRPr lang="en-US" sz="32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16" y="1485108"/>
            <a:ext cx="1185457" cy="13848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lonial massachuset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9151" y="5342687"/>
            <a:ext cx="1449785"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45876" y="5751048"/>
            <a:ext cx="1447800" cy="646331"/>
          </a:xfrm>
          <a:prstGeom prst="rect">
            <a:avLst/>
          </a:prstGeom>
          <a:noFill/>
        </p:spPr>
        <p:txBody>
          <a:bodyPr wrap="square" rtlCol="0">
            <a:spAutoFit/>
          </a:bodyPr>
          <a:lstStyle/>
          <a:p>
            <a:r>
              <a:rPr lang="en-US" dirty="0" smtClean="0"/>
              <a:t>$200B/</a:t>
            </a:r>
          </a:p>
          <a:p>
            <a:r>
              <a:rPr lang="en-US" dirty="0" smtClean="0"/>
              <a:t>$300FMV</a:t>
            </a:r>
            <a:endParaRPr lang="en-US" dirty="0"/>
          </a:p>
        </p:txBody>
      </p:sp>
      <p:sp>
        <p:nvSpPr>
          <p:cNvPr id="6" name="Oval 5"/>
          <p:cNvSpPr/>
          <p:nvPr/>
        </p:nvSpPr>
        <p:spPr>
          <a:xfrm>
            <a:off x="4648200" y="5881007"/>
            <a:ext cx="9906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1525" y="1797705"/>
            <a:ext cx="975750" cy="75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81000" y="1941955"/>
            <a:ext cx="1827964" cy="646331"/>
          </a:xfrm>
          <a:prstGeom prst="rect">
            <a:avLst/>
          </a:prstGeom>
          <a:noFill/>
        </p:spPr>
        <p:txBody>
          <a:bodyPr wrap="square" rtlCol="0">
            <a:spAutoFit/>
          </a:bodyPr>
          <a:lstStyle/>
          <a:p>
            <a:r>
              <a:rPr lang="en-US" dirty="0" smtClean="0"/>
              <a:t>$150B</a:t>
            </a:r>
          </a:p>
          <a:p>
            <a:r>
              <a:rPr lang="en-US" dirty="0" smtClean="0"/>
              <a:t>$250FMV</a:t>
            </a:r>
            <a:endParaRPr lang="en-US" dirty="0"/>
          </a:p>
        </p:txBody>
      </p:sp>
    </p:spTree>
    <p:extLst>
      <p:ext uri="{BB962C8B-B14F-4D97-AF65-F5344CB8AC3E}">
        <p14:creationId xmlns:p14="http://schemas.microsoft.com/office/powerpoint/2010/main" val="4003197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#2</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		 </a:t>
            </a:r>
            <a:r>
              <a:rPr lang="en-US" sz="2200" dirty="0" smtClean="0"/>
              <a:t>		</a:t>
            </a:r>
          </a:p>
          <a:p>
            <a:pPr>
              <a:buNone/>
            </a:pPr>
            <a:r>
              <a:rPr lang="en-US" sz="2200" dirty="0" smtClean="0"/>
              <a:t>	</a:t>
            </a:r>
          </a:p>
          <a:p>
            <a:pPr>
              <a:buNone/>
            </a:pPr>
            <a:r>
              <a:rPr lang="en-US" dirty="0"/>
              <a:t>	</a:t>
            </a:r>
            <a:r>
              <a:rPr lang="en-US" dirty="0" smtClean="0"/>
              <a:t>	</a:t>
            </a:r>
            <a:r>
              <a:rPr lang="en-US" sz="2200" dirty="0"/>
              <a:t>	</a:t>
            </a:r>
            <a:r>
              <a:rPr lang="en-US" dirty="0" smtClean="0"/>
              <a:t>	</a:t>
            </a:r>
          </a:p>
          <a:p>
            <a:pPr>
              <a:buNone/>
            </a:pPr>
            <a:endParaRPr lang="en-US" dirty="0"/>
          </a:p>
          <a:p>
            <a:pPr>
              <a:buNone/>
            </a:pPr>
            <a:endParaRPr lang="en-US" dirty="0" smtClean="0"/>
          </a:p>
          <a:p>
            <a:endParaRPr lang="en-US" dirty="0" smtClean="0"/>
          </a:p>
        </p:txBody>
      </p:sp>
      <p:sp>
        <p:nvSpPr>
          <p:cNvPr id="4" name="Rectangle 3"/>
          <p:cNvSpPr/>
          <p:nvPr/>
        </p:nvSpPr>
        <p:spPr>
          <a:xfrm>
            <a:off x="3273444" y="4730595"/>
            <a:ext cx="1981200" cy="144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Revolution</a:t>
            </a:r>
            <a:r>
              <a:rPr lang="en-US" dirty="0" smtClean="0"/>
              <a:t> </a:t>
            </a:r>
            <a:r>
              <a:rPr lang="en-US" sz="2200" dirty="0" smtClean="0"/>
              <a:t>Corp</a:t>
            </a:r>
            <a:endParaRPr lang="en-US" sz="2200" dirty="0"/>
          </a:p>
        </p:txBody>
      </p:sp>
      <p:sp>
        <p:nvSpPr>
          <p:cNvPr id="7" name="Down Arrow 6"/>
          <p:cNvSpPr/>
          <p:nvPr/>
        </p:nvSpPr>
        <p:spPr>
          <a:xfrm>
            <a:off x="3429000" y="3505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4724400"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FE7EA8C4-4D03-42B2-901A-4FE162713DF2}" type="slidenum">
              <a:rPr lang="en-US" sz="3200" smtClean="0"/>
              <a:pPr/>
              <a:t>11</a:t>
            </a:fld>
            <a:endParaRPr lang="en-US" sz="32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16" y="1485108"/>
            <a:ext cx="1185457" cy="13848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lonial massachuset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943" y="1879338"/>
            <a:ext cx="1449785"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3124200"/>
            <a:ext cx="1447800" cy="646331"/>
          </a:xfrm>
          <a:prstGeom prst="rect">
            <a:avLst/>
          </a:prstGeom>
          <a:noFill/>
        </p:spPr>
        <p:txBody>
          <a:bodyPr wrap="square" rtlCol="0">
            <a:spAutoFit/>
          </a:bodyPr>
          <a:lstStyle/>
          <a:p>
            <a:r>
              <a:rPr lang="en-US" dirty="0" smtClean="0"/>
              <a:t>$200B/</a:t>
            </a:r>
          </a:p>
          <a:p>
            <a:r>
              <a:rPr lang="en-US" dirty="0" smtClean="0"/>
              <a:t>$300FMV</a:t>
            </a:r>
            <a:endParaRPr lang="en-US" dirty="0"/>
          </a:p>
        </p:txBody>
      </p:sp>
      <p:sp>
        <p:nvSpPr>
          <p:cNvPr id="6" name="Oval 5"/>
          <p:cNvSpPr/>
          <p:nvPr/>
        </p:nvSpPr>
        <p:spPr>
          <a:xfrm>
            <a:off x="2241999" y="2575719"/>
            <a:ext cx="1196351"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($250)</a:t>
            </a:r>
            <a:endParaRPr lang="en-US" dirty="0"/>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4396" y="2490120"/>
            <a:ext cx="975750" cy="75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504396" y="3296945"/>
            <a:ext cx="2115604" cy="646331"/>
          </a:xfrm>
          <a:prstGeom prst="rect">
            <a:avLst/>
          </a:prstGeom>
          <a:noFill/>
        </p:spPr>
        <p:txBody>
          <a:bodyPr wrap="square" rtlCol="0">
            <a:spAutoFit/>
          </a:bodyPr>
          <a:lstStyle/>
          <a:p>
            <a:r>
              <a:rPr lang="en-US" dirty="0" smtClean="0"/>
              <a:t>$50FMV</a:t>
            </a:r>
          </a:p>
          <a:p>
            <a:r>
              <a:rPr lang="en-US" dirty="0" smtClean="0"/>
              <a:t>Assumption ($250)</a:t>
            </a:r>
            <a:endParaRPr lang="en-US" dirty="0"/>
          </a:p>
        </p:txBody>
      </p:sp>
    </p:spTree>
    <p:extLst>
      <p:ext uri="{BB962C8B-B14F-4D97-AF65-F5344CB8AC3E}">
        <p14:creationId xmlns:p14="http://schemas.microsoft.com/office/powerpoint/2010/main" val="2027746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Realized Gain = $300 ($50 stock + $250 assumption of liability) - $200 Basis</a:t>
            </a:r>
          </a:p>
          <a:p>
            <a:endParaRPr lang="en-US" dirty="0"/>
          </a:p>
          <a:p>
            <a:r>
              <a:rPr lang="en-US" dirty="0" smtClean="0"/>
              <a:t>Realized Gain = $100</a:t>
            </a:r>
          </a:p>
          <a:p>
            <a:endParaRPr lang="en-US" dirty="0"/>
          </a:p>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12</a:t>
            </a:fld>
            <a:endParaRPr lang="en-US"/>
          </a:p>
        </p:txBody>
      </p:sp>
    </p:spTree>
    <p:extLst>
      <p:ext uri="{BB962C8B-B14F-4D97-AF65-F5344CB8AC3E}">
        <p14:creationId xmlns:p14="http://schemas.microsoft.com/office/powerpoint/2010/main" val="150447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How much gain does Adams recognize?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13</a:t>
            </a:fld>
            <a:endParaRPr lang="en-US"/>
          </a:p>
        </p:txBody>
      </p:sp>
      <p:sp>
        <p:nvSpPr>
          <p:cNvPr id="5" name="TextBox 4"/>
          <p:cNvSpPr txBox="1"/>
          <p:nvPr/>
        </p:nvSpPr>
        <p:spPr>
          <a:xfrm>
            <a:off x="124872" y="4599920"/>
            <a:ext cx="8894255" cy="1938992"/>
          </a:xfrm>
          <a:prstGeom prst="rect">
            <a:avLst/>
          </a:prstGeom>
          <a:solidFill>
            <a:schemeClr val="bg2">
              <a:lumMod val="75000"/>
            </a:schemeClr>
          </a:solidFill>
          <a:ln w="76200">
            <a:solidFill>
              <a:schemeClr val="bg2">
                <a:lumMod val="25000"/>
              </a:schemeClr>
            </a:solidFill>
          </a:ln>
        </p:spPr>
        <p:txBody>
          <a:bodyPr wrap="square" rtlCol="0">
            <a:spAutoFit/>
          </a:bodyPr>
          <a:lstStyle/>
          <a:p>
            <a:pPr algn="ctr"/>
            <a:r>
              <a:rPr lang="en-US" sz="6000" dirty="0">
                <a:latin typeface="Palatino Linotype" panose="02040502050505030304" pitchFamily="18" charset="0"/>
              </a:rPr>
              <a:t>GAIN TO THE EXTENT OF THE BOOT</a:t>
            </a:r>
          </a:p>
        </p:txBody>
      </p:sp>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270" y="2445159"/>
            <a:ext cx="1185457" cy="138483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800600" y="5410200"/>
            <a:ext cx="2438400" cy="112871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98726" y="5189726"/>
            <a:ext cx="1672683" cy="1569660"/>
          </a:xfrm>
          <a:prstGeom prst="rect">
            <a:avLst/>
          </a:prstGeom>
          <a:noFill/>
        </p:spPr>
        <p:txBody>
          <a:bodyPr wrap="square" rtlCol="0">
            <a:spAutoFit/>
          </a:bodyPr>
          <a:lstStyle/>
          <a:p>
            <a:pPr algn="ctr"/>
            <a:r>
              <a:rPr lang="en-US" sz="9600" dirty="0" smtClean="0"/>
              <a:t>?</a:t>
            </a:r>
            <a:endParaRPr lang="en-US" sz="9600" dirty="0"/>
          </a:p>
        </p:txBody>
      </p:sp>
    </p:spTree>
    <p:extLst>
      <p:ext uri="{BB962C8B-B14F-4D97-AF65-F5344CB8AC3E}">
        <p14:creationId xmlns:p14="http://schemas.microsoft.com/office/powerpoint/2010/main" val="2438403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357(a)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14</a:t>
            </a:fld>
            <a:endParaRPr lang="en-US"/>
          </a:p>
        </p:txBody>
      </p:sp>
      <p:pic>
        <p:nvPicPr>
          <p:cNvPr id="6" name="Picture 5"/>
          <p:cNvPicPr>
            <a:picLocks noChangeAspect="1"/>
          </p:cNvPicPr>
          <p:nvPr/>
        </p:nvPicPr>
        <p:blipFill>
          <a:blip r:embed="rId2"/>
          <a:stretch>
            <a:fillRect/>
          </a:stretch>
        </p:blipFill>
        <p:spPr>
          <a:xfrm>
            <a:off x="228600" y="1676400"/>
            <a:ext cx="8719102" cy="2514600"/>
          </a:xfrm>
          <a:prstGeom prst="rect">
            <a:avLst/>
          </a:prstGeom>
        </p:spPr>
      </p:pic>
      <p:sp>
        <p:nvSpPr>
          <p:cNvPr id="7" name="Rounded Rectangle 6"/>
          <p:cNvSpPr/>
          <p:nvPr/>
        </p:nvSpPr>
        <p:spPr>
          <a:xfrm>
            <a:off x="2209800" y="3429000"/>
            <a:ext cx="4191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7960435">
            <a:off x="1298613" y="655535"/>
            <a:ext cx="1447800" cy="22860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3400" y="1417638"/>
            <a:ext cx="1295400" cy="792162"/>
          </a:xfrm>
          <a:prstGeom prst="ellipse">
            <a:avLst/>
          </a:prstGeom>
          <a:solidFill>
            <a:srgbClr val="FFFF00">
              <a:alpha val="3882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91000" y="3276600"/>
            <a:ext cx="21336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BOOT</a:t>
            </a:r>
            <a:endParaRPr lang="en-US" dirty="0"/>
          </a:p>
        </p:txBody>
      </p:sp>
    </p:spTree>
    <p:extLst>
      <p:ext uri="{BB962C8B-B14F-4D97-AF65-F5344CB8AC3E}">
        <p14:creationId xmlns:p14="http://schemas.microsoft.com/office/powerpoint/2010/main" val="276335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00" y="4038600"/>
            <a:ext cx="7432040" cy="533400"/>
          </a:xfrm>
          <a:prstGeom prst="rect">
            <a:avLst/>
          </a:prstGeom>
        </p:spPr>
      </p:pic>
      <p:sp>
        <p:nvSpPr>
          <p:cNvPr id="2" name="Title 1"/>
          <p:cNvSpPr>
            <a:spLocks noGrp="1"/>
          </p:cNvSpPr>
          <p:nvPr>
            <p:ph type="title"/>
          </p:nvPr>
        </p:nvSpPr>
        <p:spPr/>
        <p:txBody>
          <a:bodyPr/>
          <a:lstStyle/>
          <a:p>
            <a:r>
              <a:rPr lang="en-US" dirty="0" smtClean="0"/>
              <a:t>Section 357(c)</a:t>
            </a:r>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15</a:t>
            </a:fld>
            <a:endParaRPr lang="en-US"/>
          </a:p>
        </p:txBody>
      </p:sp>
      <p:pic>
        <p:nvPicPr>
          <p:cNvPr id="5" name="Picture 4"/>
          <p:cNvPicPr>
            <a:picLocks noChangeAspect="1"/>
          </p:cNvPicPr>
          <p:nvPr/>
        </p:nvPicPr>
        <p:blipFill>
          <a:blip r:embed="rId3"/>
          <a:stretch>
            <a:fillRect/>
          </a:stretch>
        </p:blipFill>
        <p:spPr>
          <a:xfrm>
            <a:off x="838199" y="1676400"/>
            <a:ext cx="7396095" cy="2438400"/>
          </a:xfrm>
          <a:prstGeom prst="rect">
            <a:avLst/>
          </a:prstGeom>
        </p:spPr>
      </p:pic>
      <p:cxnSp>
        <p:nvCxnSpPr>
          <p:cNvPr id="8" name="Straight Connector 7"/>
          <p:cNvCxnSpPr/>
          <p:nvPr/>
        </p:nvCxnSpPr>
        <p:spPr>
          <a:xfrm>
            <a:off x="914400" y="3886200"/>
            <a:ext cx="7162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4114800"/>
            <a:ext cx="7162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543800" y="3810000"/>
            <a:ext cx="520314" cy="337247"/>
          </a:xfrm>
          <a:prstGeom prst="ellipse">
            <a:avLst/>
          </a:prstGeom>
          <a:solidFill>
            <a:srgbClr val="FFFF00">
              <a:alpha val="5411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3809999"/>
            <a:ext cx="520314" cy="337247"/>
          </a:xfrm>
          <a:prstGeom prst="ellipse">
            <a:avLst/>
          </a:prstGeom>
          <a:solidFill>
            <a:srgbClr val="FFFF00">
              <a:alpha val="5411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78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E7EA8C4-4D03-42B2-901A-4FE162713DF2}" type="slidenum">
              <a:rPr lang="en-US" smtClean="0"/>
              <a:pPr/>
              <a:t>16</a:t>
            </a:fld>
            <a:endParaRPr lang="en-US"/>
          </a:p>
        </p:txBody>
      </p:sp>
      <p:sp>
        <p:nvSpPr>
          <p:cNvPr id="5" name="TextBox 4"/>
          <p:cNvSpPr txBox="1"/>
          <p:nvPr/>
        </p:nvSpPr>
        <p:spPr>
          <a:xfrm>
            <a:off x="124872" y="400517"/>
            <a:ext cx="8894255" cy="1569660"/>
          </a:xfrm>
          <a:prstGeom prst="rect">
            <a:avLst/>
          </a:prstGeom>
          <a:solidFill>
            <a:schemeClr val="bg2">
              <a:lumMod val="75000"/>
            </a:schemeClr>
          </a:solidFill>
          <a:ln w="76200">
            <a:solidFill>
              <a:schemeClr val="bg2">
                <a:lumMod val="25000"/>
              </a:schemeClr>
            </a:solidFill>
          </a:ln>
        </p:spPr>
        <p:txBody>
          <a:bodyPr wrap="square" rtlCol="0">
            <a:spAutoFit/>
          </a:bodyPr>
          <a:lstStyle/>
          <a:p>
            <a:pPr algn="ctr"/>
            <a:r>
              <a:rPr lang="en-US" sz="4800" dirty="0">
                <a:latin typeface="Palatino Linotype" panose="02040502050505030304" pitchFamily="18" charset="0"/>
              </a:rPr>
              <a:t>GAIN TO THE EXTENT OF THE BOOT</a:t>
            </a:r>
          </a:p>
        </p:txBody>
      </p:sp>
      <p:sp>
        <p:nvSpPr>
          <p:cNvPr id="7" name="TextBox 6"/>
          <p:cNvSpPr txBox="1"/>
          <p:nvPr/>
        </p:nvSpPr>
        <p:spPr>
          <a:xfrm>
            <a:off x="124872" y="3733800"/>
            <a:ext cx="8894255" cy="1569660"/>
          </a:xfrm>
          <a:prstGeom prst="rect">
            <a:avLst/>
          </a:prstGeom>
          <a:solidFill>
            <a:schemeClr val="bg2">
              <a:lumMod val="75000"/>
            </a:schemeClr>
          </a:solidFill>
          <a:ln w="76200">
            <a:solidFill>
              <a:schemeClr val="bg2">
                <a:lumMod val="25000"/>
              </a:schemeClr>
            </a:solidFill>
          </a:ln>
        </p:spPr>
        <p:txBody>
          <a:bodyPr wrap="square" rtlCol="0">
            <a:spAutoFit/>
          </a:bodyPr>
          <a:lstStyle/>
          <a:p>
            <a:pPr algn="ctr"/>
            <a:r>
              <a:rPr lang="en-US" sz="4800" dirty="0">
                <a:latin typeface="Palatino Linotype" panose="02040502050505030304" pitchFamily="18" charset="0"/>
              </a:rPr>
              <a:t>GAIN TO THE EXTENT </a:t>
            </a:r>
            <a:r>
              <a:rPr lang="en-US" sz="4800" dirty="0" smtClean="0">
                <a:latin typeface="Palatino Linotype" panose="02040502050505030304" pitchFamily="18" charset="0"/>
              </a:rPr>
              <a:t>LIABILITIES EXCEED BASIS</a:t>
            </a:r>
            <a:endParaRPr lang="en-US" sz="4800" dirty="0">
              <a:latin typeface="Palatino Linotype" panose="02040502050505030304" pitchFamily="18" charset="0"/>
            </a:endParaRPr>
          </a:p>
        </p:txBody>
      </p:sp>
      <p:sp>
        <p:nvSpPr>
          <p:cNvPr id="8" name="Rectangle 7"/>
          <p:cNvSpPr/>
          <p:nvPr/>
        </p:nvSpPr>
        <p:spPr>
          <a:xfrm>
            <a:off x="3314699" y="2381466"/>
            <a:ext cx="2514600" cy="863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a:t>
            </a:r>
            <a:endParaRPr lang="en-US" dirty="0"/>
          </a:p>
        </p:txBody>
      </p:sp>
    </p:spTree>
    <p:extLst>
      <p:ext uri="{BB962C8B-B14F-4D97-AF65-F5344CB8AC3E}">
        <p14:creationId xmlns:p14="http://schemas.microsoft.com/office/powerpoint/2010/main" val="187138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Adams has $50 recognized gain</a:t>
            </a:r>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17</a:t>
            </a:fld>
            <a:endParaRPr lang="en-US"/>
          </a:p>
        </p:txBody>
      </p:sp>
      <p:pic>
        <p:nvPicPr>
          <p:cNvPr id="5"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4250" y="2639219"/>
            <a:ext cx="20955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3810000" y="2639219"/>
            <a:ext cx="1524000" cy="1508289"/>
          </a:xfrm>
          <a:prstGeom prst="rect">
            <a:avLst/>
          </a:prstGeom>
        </p:spPr>
      </p:pic>
    </p:spTree>
    <p:extLst>
      <p:ext uri="{BB962C8B-B14F-4D97-AF65-F5344CB8AC3E}">
        <p14:creationId xmlns:p14="http://schemas.microsoft.com/office/powerpoint/2010/main" val="219014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what about Adams’ Basis?</a:t>
            </a:r>
            <a:br>
              <a:rPr lang="en-US" dirty="0" smtClean="0"/>
            </a:br>
            <a:r>
              <a:rPr lang="en-US" dirty="0" smtClean="0"/>
              <a:t>Section 358(d)</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18</a:t>
            </a:fld>
            <a:endParaRPr lang="en-US"/>
          </a:p>
        </p:txBody>
      </p:sp>
      <p:pic>
        <p:nvPicPr>
          <p:cNvPr id="5" name="Picture 4"/>
          <p:cNvPicPr>
            <a:picLocks noChangeAspect="1"/>
          </p:cNvPicPr>
          <p:nvPr/>
        </p:nvPicPr>
        <p:blipFill>
          <a:blip r:embed="rId2"/>
          <a:stretch>
            <a:fillRect/>
          </a:stretch>
        </p:blipFill>
        <p:spPr>
          <a:xfrm>
            <a:off x="228600" y="2667000"/>
            <a:ext cx="8577349" cy="1438275"/>
          </a:xfrm>
          <a:prstGeom prst="rect">
            <a:avLst/>
          </a:prstGeom>
        </p:spPr>
      </p:pic>
      <p:sp>
        <p:nvSpPr>
          <p:cNvPr id="6" name="Rectangle 5"/>
          <p:cNvSpPr/>
          <p:nvPr/>
        </p:nvSpPr>
        <p:spPr>
          <a:xfrm>
            <a:off x="5943600" y="3429000"/>
            <a:ext cx="2362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7844624">
            <a:off x="5654424" y="4381500"/>
            <a:ext cx="1447800" cy="22860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89223" y="4727280"/>
            <a:ext cx="1968977" cy="646331"/>
          </a:xfrm>
          <a:prstGeom prst="rect">
            <a:avLst/>
          </a:prstGeom>
          <a:noFill/>
          <a:ln>
            <a:solidFill>
              <a:srgbClr val="C00000"/>
            </a:solidFill>
          </a:ln>
        </p:spPr>
        <p:txBody>
          <a:bodyPr wrap="squar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For purposes of calculating BASIS</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874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E7EA8C4-4D03-42B2-901A-4FE162713DF2}" type="slidenum">
              <a:rPr lang="en-US" smtClean="0"/>
              <a:pPr/>
              <a:t>19</a:t>
            </a:fld>
            <a:endParaRPr lang="en-US"/>
          </a:p>
        </p:txBody>
      </p:sp>
      <p:pic>
        <p:nvPicPr>
          <p:cNvPr id="5" name="Content Placeholder 3"/>
          <p:cNvPicPr>
            <a:picLocks noChangeAspect="1"/>
          </p:cNvPicPr>
          <p:nvPr/>
        </p:nvPicPr>
        <p:blipFill>
          <a:blip r:embed="rId2"/>
          <a:stretch>
            <a:fillRect/>
          </a:stretch>
        </p:blipFill>
        <p:spPr>
          <a:xfrm>
            <a:off x="542925" y="1666998"/>
            <a:ext cx="8143875" cy="1352550"/>
          </a:xfrm>
          <a:prstGeom prst="rect">
            <a:avLst/>
          </a:prstGeom>
        </p:spPr>
      </p:pic>
      <p:pic>
        <p:nvPicPr>
          <p:cNvPr id="6" name="Content Placeholder 3"/>
          <p:cNvPicPr>
            <a:picLocks noChangeAspect="1"/>
          </p:cNvPicPr>
          <p:nvPr/>
        </p:nvPicPr>
        <p:blipFill>
          <a:blip r:embed="rId2"/>
          <a:stretch>
            <a:fillRect/>
          </a:stretch>
        </p:blipFill>
        <p:spPr>
          <a:xfrm>
            <a:off x="542925" y="3202110"/>
            <a:ext cx="8143875" cy="1352550"/>
          </a:xfrm>
          <a:prstGeom prst="rect">
            <a:avLst/>
          </a:prstGeom>
        </p:spPr>
      </p:pic>
      <p:sp>
        <p:nvSpPr>
          <p:cNvPr id="7" name="Rectangle 6"/>
          <p:cNvSpPr/>
          <p:nvPr/>
        </p:nvSpPr>
        <p:spPr>
          <a:xfrm>
            <a:off x="914400" y="3462399"/>
            <a:ext cx="2219826" cy="685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$200</a:t>
            </a:r>
            <a:endParaRPr lang="en-US" sz="3200" dirty="0"/>
          </a:p>
        </p:txBody>
      </p:sp>
      <p:sp>
        <p:nvSpPr>
          <p:cNvPr id="8" name="Rectangle 7"/>
          <p:cNvSpPr/>
          <p:nvPr/>
        </p:nvSpPr>
        <p:spPr>
          <a:xfrm>
            <a:off x="3947109" y="3578899"/>
            <a:ext cx="1335505" cy="43313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$250</a:t>
            </a:r>
            <a:endParaRPr lang="en-US" sz="2800" dirty="0"/>
          </a:p>
        </p:txBody>
      </p:sp>
      <p:sp>
        <p:nvSpPr>
          <p:cNvPr id="9" name="Rectangle 8"/>
          <p:cNvSpPr/>
          <p:nvPr/>
        </p:nvSpPr>
        <p:spPr>
          <a:xfrm>
            <a:off x="6248400" y="3486462"/>
            <a:ext cx="2189747" cy="637674"/>
          </a:xfrm>
          <a:prstGeom prst="rect">
            <a:avLst/>
          </a:prstGeom>
          <a:solidFill>
            <a:srgbClr val="EE9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$50</a:t>
            </a:r>
            <a:endParaRPr lang="en-US" sz="2800" dirty="0"/>
          </a:p>
        </p:txBody>
      </p:sp>
      <p:sp>
        <p:nvSpPr>
          <p:cNvPr id="10" name="Rectangle 9"/>
          <p:cNvSpPr/>
          <p:nvPr/>
        </p:nvSpPr>
        <p:spPr>
          <a:xfrm>
            <a:off x="738531" y="5002087"/>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Adams’ Basis in Stock Received</a:t>
            </a:r>
          </a:p>
        </p:txBody>
      </p:sp>
      <p:sp>
        <p:nvSpPr>
          <p:cNvPr id="11" name="Equal 10"/>
          <p:cNvSpPr/>
          <p:nvPr/>
        </p:nvSpPr>
        <p:spPr>
          <a:xfrm>
            <a:off x="4072983" y="5147052"/>
            <a:ext cx="998034" cy="579863"/>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057491" y="5002087"/>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a:t>
            </a:r>
          </a:p>
        </p:txBody>
      </p:sp>
    </p:spTree>
    <p:extLst>
      <p:ext uri="{BB962C8B-B14F-4D97-AF65-F5344CB8AC3E}">
        <p14:creationId xmlns:p14="http://schemas.microsoft.com/office/powerpoint/2010/main" val="263614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#1</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		 </a:t>
            </a:r>
            <a:r>
              <a:rPr lang="en-US" sz="2200" dirty="0" smtClean="0"/>
              <a:t>		</a:t>
            </a:r>
          </a:p>
          <a:p>
            <a:pPr>
              <a:buNone/>
            </a:pPr>
            <a:r>
              <a:rPr lang="en-US" sz="2200" dirty="0" smtClean="0"/>
              <a:t>	</a:t>
            </a:r>
          </a:p>
          <a:p>
            <a:pPr>
              <a:buNone/>
            </a:pPr>
            <a:r>
              <a:rPr lang="en-US" dirty="0"/>
              <a:t>	</a:t>
            </a:r>
            <a:r>
              <a:rPr lang="en-US" dirty="0" smtClean="0"/>
              <a:t>	</a:t>
            </a:r>
            <a:r>
              <a:rPr lang="en-US" sz="2200" dirty="0"/>
              <a:t>	</a:t>
            </a:r>
            <a:r>
              <a:rPr lang="en-US" dirty="0" smtClean="0"/>
              <a:t>	</a:t>
            </a:r>
          </a:p>
          <a:p>
            <a:pPr>
              <a:buNone/>
            </a:pPr>
            <a:endParaRPr lang="en-US" dirty="0"/>
          </a:p>
          <a:p>
            <a:pPr>
              <a:buNone/>
            </a:pPr>
            <a:endParaRPr lang="en-US" dirty="0" smtClean="0"/>
          </a:p>
          <a:p>
            <a:endParaRPr lang="en-US" dirty="0" smtClean="0"/>
          </a:p>
        </p:txBody>
      </p:sp>
      <p:sp>
        <p:nvSpPr>
          <p:cNvPr id="4" name="Rectangle 3"/>
          <p:cNvSpPr/>
          <p:nvPr/>
        </p:nvSpPr>
        <p:spPr>
          <a:xfrm>
            <a:off x="3273444" y="4730595"/>
            <a:ext cx="1981200" cy="144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Revolution</a:t>
            </a:r>
            <a:r>
              <a:rPr lang="en-US" dirty="0" smtClean="0"/>
              <a:t> </a:t>
            </a:r>
            <a:r>
              <a:rPr lang="en-US" sz="2200" dirty="0" smtClean="0"/>
              <a:t>Corp</a:t>
            </a:r>
            <a:endParaRPr lang="en-US" sz="2200" dirty="0"/>
          </a:p>
        </p:txBody>
      </p:sp>
      <p:sp>
        <p:nvSpPr>
          <p:cNvPr id="7" name="Down Arrow 6"/>
          <p:cNvSpPr/>
          <p:nvPr/>
        </p:nvSpPr>
        <p:spPr>
          <a:xfrm>
            <a:off x="3429000" y="3505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4724400"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FE7EA8C4-4D03-42B2-901A-4FE162713DF2}" type="slidenum">
              <a:rPr lang="en-US" sz="3200" smtClean="0"/>
              <a:pPr/>
              <a:t>2</a:t>
            </a:fld>
            <a:endParaRPr lang="en-US" sz="32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16" y="1485108"/>
            <a:ext cx="1185457" cy="13848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lonial massachuset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943" y="1879338"/>
            <a:ext cx="1449785"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3124200"/>
            <a:ext cx="1447800" cy="646331"/>
          </a:xfrm>
          <a:prstGeom prst="rect">
            <a:avLst/>
          </a:prstGeom>
          <a:noFill/>
        </p:spPr>
        <p:txBody>
          <a:bodyPr wrap="square" rtlCol="0">
            <a:spAutoFit/>
          </a:bodyPr>
          <a:lstStyle/>
          <a:p>
            <a:r>
              <a:rPr lang="en-US" dirty="0" smtClean="0"/>
              <a:t>$200B/</a:t>
            </a:r>
          </a:p>
          <a:p>
            <a:r>
              <a:rPr lang="en-US" dirty="0" smtClean="0"/>
              <a:t>$300FMV</a:t>
            </a:r>
            <a:endParaRPr lang="en-US" dirty="0"/>
          </a:p>
        </p:txBody>
      </p:sp>
      <p:sp>
        <p:nvSpPr>
          <p:cNvPr id="6" name="Oval 5"/>
          <p:cNvSpPr/>
          <p:nvPr/>
        </p:nvSpPr>
        <p:spPr>
          <a:xfrm>
            <a:off x="2242000" y="2575719"/>
            <a:ext cx="9906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4396" y="2490120"/>
            <a:ext cx="975750" cy="75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504396" y="3296945"/>
            <a:ext cx="1827964" cy="646331"/>
          </a:xfrm>
          <a:prstGeom prst="rect">
            <a:avLst/>
          </a:prstGeom>
          <a:noFill/>
        </p:spPr>
        <p:txBody>
          <a:bodyPr wrap="square" rtlCol="0">
            <a:spAutoFit/>
          </a:bodyPr>
          <a:lstStyle/>
          <a:p>
            <a:r>
              <a:rPr lang="en-US" dirty="0" smtClean="0"/>
              <a:t>$250FMV</a:t>
            </a:r>
          </a:p>
          <a:p>
            <a:r>
              <a:rPr lang="en-US" dirty="0" smtClean="0"/>
              <a:t>Assumption ($50)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Adams did not recognize gain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E7EA8C4-4D03-42B2-901A-4FE162713DF2}" type="slidenum">
              <a:rPr lang="en-US" smtClean="0"/>
              <a:pPr/>
              <a:t>20</a:t>
            </a:fld>
            <a:endParaRPr lang="en-US"/>
          </a:p>
        </p:txBody>
      </p:sp>
      <p:pic>
        <p:nvPicPr>
          <p:cNvPr id="5" name="Content Placeholder 3"/>
          <p:cNvPicPr>
            <a:picLocks noChangeAspect="1"/>
          </p:cNvPicPr>
          <p:nvPr/>
        </p:nvPicPr>
        <p:blipFill>
          <a:blip r:embed="rId2"/>
          <a:stretch>
            <a:fillRect/>
          </a:stretch>
        </p:blipFill>
        <p:spPr>
          <a:xfrm>
            <a:off x="542925" y="1666998"/>
            <a:ext cx="8143875" cy="1352550"/>
          </a:xfrm>
          <a:prstGeom prst="rect">
            <a:avLst/>
          </a:prstGeom>
        </p:spPr>
      </p:pic>
      <p:pic>
        <p:nvPicPr>
          <p:cNvPr id="6" name="Content Placeholder 3"/>
          <p:cNvPicPr>
            <a:picLocks noChangeAspect="1"/>
          </p:cNvPicPr>
          <p:nvPr/>
        </p:nvPicPr>
        <p:blipFill>
          <a:blip r:embed="rId2"/>
          <a:stretch>
            <a:fillRect/>
          </a:stretch>
        </p:blipFill>
        <p:spPr>
          <a:xfrm>
            <a:off x="542925" y="3202110"/>
            <a:ext cx="8143875" cy="1352550"/>
          </a:xfrm>
          <a:prstGeom prst="rect">
            <a:avLst/>
          </a:prstGeom>
        </p:spPr>
      </p:pic>
      <p:sp>
        <p:nvSpPr>
          <p:cNvPr id="7" name="Rectangle 6"/>
          <p:cNvSpPr/>
          <p:nvPr/>
        </p:nvSpPr>
        <p:spPr>
          <a:xfrm>
            <a:off x="914400" y="3462399"/>
            <a:ext cx="2219826" cy="685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$200</a:t>
            </a:r>
            <a:endParaRPr lang="en-US" sz="3200" dirty="0"/>
          </a:p>
        </p:txBody>
      </p:sp>
      <p:sp>
        <p:nvSpPr>
          <p:cNvPr id="8" name="Rectangle 7"/>
          <p:cNvSpPr/>
          <p:nvPr/>
        </p:nvSpPr>
        <p:spPr>
          <a:xfrm>
            <a:off x="3947109" y="3578899"/>
            <a:ext cx="1335505" cy="43313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$250</a:t>
            </a:r>
            <a:endParaRPr lang="en-US" sz="2800" dirty="0"/>
          </a:p>
        </p:txBody>
      </p:sp>
      <p:sp>
        <p:nvSpPr>
          <p:cNvPr id="9" name="Rectangle 8"/>
          <p:cNvSpPr/>
          <p:nvPr/>
        </p:nvSpPr>
        <p:spPr>
          <a:xfrm>
            <a:off x="6248400" y="3486462"/>
            <a:ext cx="2189747" cy="637674"/>
          </a:xfrm>
          <a:prstGeom prst="rect">
            <a:avLst/>
          </a:prstGeom>
          <a:solidFill>
            <a:srgbClr val="EE9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a:t>
            </a:r>
            <a:endParaRPr lang="en-US" sz="2800" dirty="0"/>
          </a:p>
        </p:txBody>
      </p:sp>
      <p:sp>
        <p:nvSpPr>
          <p:cNvPr id="10" name="Rectangle 9"/>
          <p:cNvSpPr/>
          <p:nvPr/>
        </p:nvSpPr>
        <p:spPr>
          <a:xfrm>
            <a:off x="738531" y="5002087"/>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Adams’ Basis in Stock Received</a:t>
            </a:r>
          </a:p>
        </p:txBody>
      </p:sp>
      <p:sp>
        <p:nvSpPr>
          <p:cNvPr id="11" name="Equal 10"/>
          <p:cNvSpPr/>
          <p:nvPr/>
        </p:nvSpPr>
        <p:spPr>
          <a:xfrm>
            <a:off x="4072983" y="5147052"/>
            <a:ext cx="998034" cy="579863"/>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057491" y="5002087"/>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-$50</a:t>
            </a:r>
          </a:p>
        </p:txBody>
      </p:sp>
    </p:spTree>
    <p:extLst>
      <p:ext uri="{BB962C8B-B14F-4D97-AF65-F5344CB8AC3E}">
        <p14:creationId xmlns:p14="http://schemas.microsoft.com/office/powerpoint/2010/main" val="2467747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Revolution Corp.’s Basis?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21</a:t>
            </a:fld>
            <a:endParaRPr lang="en-US"/>
          </a:p>
        </p:txBody>
      </p:sp>
      <p:pic>
        <p:nvPicPr>
          <p:cNvPr id="5" name="Picture 4"/>
          <p:cNvPicPr>
            <a:picLocks noChangeAspect="1"/>
          </p:cNvPicPr>
          <p:nvPr/>
        </p:nvPicPr>
        <p:blipFill>
          <a:blip r:embed="rId2"/>
          <a:stretch>
            <a:fillRect/>
          </a:stretch>
        </p:blipFill>
        <p:spPr>
          <a:xfrm>
            <a:off x="157162" y="1600200"/>
            <a:ext cx="8829675" cy="1361131"/>
          </a:xfrm>
          <a:prstGeom prst="rect">
            <a:avLst/>
          </a:prstGeom>
        </p:spPr>
      </p:pic>
      <p:pic>
        <p:nvPicPr>
          <p:cNvPr id="6" name="Picture 5"/>
          <p:cNvPicPr>
            <a:picLocks noChangeAspect="1"/>
          </p:cNvPicPr>
          <p:nvPr/>
        </p:nvPicPr>
        <p:blipFill>
          <a:blip r:embed="rId2"/>
          <a:stretch>
            <a:fillRect/>
          </a:stretch>
        </p:blipFill>
        <p:spPr>
          <a:xfrm>
            <a:off x="157162" y="3048000"/>
            <a:ext cx="8897588" cy="1371600"/>
          </a:xfrm>
          <a:prstGeom prst="rect">
            <a:avLst/>
          </a:prstGeom>
        </p:spPr>
      </p:pic>
      <p:sp>
        <p:nvSpPr>
          <p:cNvPr id="7" name="Rectangle 6"/>
          <p:cNvSpPr/>
          <p:nvPr/>
        </p:nvSpPr>
        <p:spPr>
          <a:xfrm>
            <a:off x="381000" y="3276600"/>
            <a:ext cx="2917902" cy="8103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$200</a:t>
            </a:r>
            <a:endParaRPr lang="en-US" sz="3200" dirty="0"/>
          </a:p>
        </p:txBody>
      </p:sp>
      <p:sp>
        <p:nvSpPr>
          <p:cNvPr id="8" name="Rectangle 7"/>
          <p:cNvSpPr/>
          <p:nvPr/>
        </p:nvSpPr>
        <p:spPr>
          <a:xfrm>
            <a:off x="5791200" y="3144876"/>
            <a:ext cx="3079575" cy="1075628"/>
          </a:xfrm>
          <a:prstGeom prst="rect">
            <a:avLst/>
          </a:prstGeom>
          <a:solidFill>
            <a:srgbClr val="EE9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$50</a:t>
            </a:r>
            <a:endParaRPr lang="en-US" sz="2800" dirty="0"/>
          </a:p>
        </p:txBody>
      </p:sp>
      <p:sp>
        <p:nvSpPr>
          <p:cNvPr id="9" name="Rectangle 8"/>
          <p:cNvSpPr/>
          <p:nvPr/>
        </p:nvSpPr>
        <p:spPr>
          <a:xfrm>
            <a:off x="554169" y="5068229"/>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Revolution Corp.’s Basis in Property Received</a:t>
            </a:r>
          </a:p>
        </p:txBody>
      </p:sp>
      <p:sp>
        <p:nvSpPr>
          <p:cNvPr id="10" name="Rectangle 9"/>
          <p:cNvSpPr/>
          <p:nvPr/>
        </p:nvSpPr>
        <p:spPr>
          <a:xfrm>
            <a:off x="6045205" y="5068229"/>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$250</a:t>
            </a:r>
          </a:p>
        </p:txBody>
      </p:sp>
      <p:sp>
        <p:nvSpPr>
          <p:cNvPr id="11" name="Equal 10"/>
          <p:cNvSpPr/>
          <p:nvPr/>
        </p:nvSpPr>
        <p:spPr>
          <a:xfrm>
            <a:off x="4072982" y="5299703"/>
            <a:ext cx="998034" cy="579863"/>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9600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#2</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		 </a:t>
            </a:r>
            <a:r>
              <a:rPr lang="en-US" sz="2200" dirty="0" smtClean="0"/>
              <a:t>		</a:t>
            </a:r>
          </a:p>
          <a:p>
            <a:pPr>
              <a:buNone/>
            </a:pPr>
            <a:r>
              <a:rPr lang="en-US" sz="2200" dirty="0" smtClean="0"/>
              <a:t>	</a:t>
            </a:r>
          </a:p>
          <a:p>
            <a:pPr>
              <a:buNone/>
            </a:pPr>
            <a:r>
              <a:rPr lang="en-US" dirty="0"/>
              <a:t>	</a:t>
            </a:r>
            <a:r>
              <a:rPr lang="en-US" dirty="0" smtClean="0"/>
              <a:t>	</a:t>
            </a:r>
            <a:r>
              <a:rPr lang="en-US" sz="2200" dirty="0"/>
              <a:t>	</a:t>
            </a:r>
            <a:r>
              <a:rPr lang="en-US" dirty="0" smtClean="0"/>
              <a:t>	</a:t>
            </a:r>
          </a:p>
          <a:p>
            <a:pPr>
              <a:buNone/>
            </a:pPr>
            <a:endParaRPr lang="en-US" dirty="0"/>
          </a:p>
          <a:p>
            <a:pPr>
              <a:buNone/>
            </a:pPr>
            <a:endParaRPr lang="en-US" dirty="0" smtClean="0"/>
          </a:p>
          <a:p>
            <a:endParaRPr lang="en-US" dirty="0" smtClean="0"/>
          </a:p>
        </p:txBody>
      </p:sp>
      <p:sp>
        <p:nvSpPr>
          <p:cNvPr id="4" name="Rectangle 3"/>
          <p:cNvSpPr/>
          <p:nvPr/>
        </p:nvSpPr>
        <p:spPr>
          <a:xfrm>
            <a:off x="2665422" y="4629610"/>
            <a:ext cx="3197244" cy="174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Revolution</a:t>
            </a:r>
            <a:r>
              <a:rPr lang="en-US" dirty="0" smtClean="0"/>
              <a:t> </a:t>
            </a:r>
            <a:r>
              <a:rPr lang="en-US" sz="2200" dirty="0" smtClean="0"/>
              <a:t>Corp</a:t>
            </a:r>
          </a:p>
          <a:p>
            <a:pPr algn="ctr"/>
            <a:endParaRPr lang="en-US" sz="2200" dirty="0"/>
          </a:p>
          <a:p>
            <a:pPr algn="ctr"/>
            <a:endParaRPr lang="en-US" sz="2200" dirty="0"/>
          </a:p>
        </p:txBody>
      </p:sp>
      <p:sp>
        <p:nvSpPr>
          <p:cNvPr id="7" name="Down Arrow 6"/>
          <p:cNvSpPr/>
          <p:nvPr/>
        </p:nvSpPr>
        <p:spPr>
          <a:xfrm>
            <a:off x="3429000" y="3505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4724400"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FE7EA8C4-4D03-42B2-901A-4FE162713DF2}" type="slidenum">
              <a:rPr lang="en-US" sz="3200" smtClean="0"/>
              <a:pPr/>
              <a:t>22</a:t>
            </a:fld>
            <a:endParaRPr lang="en-US" sz="32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16" y="1485108"/>
            <a:ext cx="1185457" cy="13848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lonial massachuset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9151" y="5342687"/>
            <a:ext cx="1449785"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45876" y="5751048"/>
            <a:ext cx="1447800" cy="646331"/>
          </a:xfrm>
          <a:prstGeom prst="rect">
            <a:avLst/>
          </a:prstGeom>
          <a:noFill/>
        </p:spPr>
        <p:txBody>
          <a:bodyPr wrap="square" rtlCol="0">
            <a:spAutoFit/>
          </a:bodyPr>
          <a:lstStyle/>
          <a:p>
            <a:r>
              <a:rPr lang="en-US" dirty="0" smtClean="0"/>
              <a:t>$250B/</a:t>
            </a:r>
          </a:p>
          <a:p>
            <a:r>
              <a:rPr lang="en-US" dirty="0" smtClean="0"/>
              <a:t>$300FMV</a:t>
            </a:r>
            <a:endParaRPr lang="en-US" dirty="0"/>
          </a:p>
        </p:txBody>
      </p:sp>
      <p:sp>
        <p:nvSpPr>
          <p:cNvPr id="6" name="Oval 5"/>
          <p:cNvSpPr/>
          <p:nvPr/>
        </p:nvSpPr>
        <p:spPr>
          <a:xfrm>
            <a:off x="4648199" y="5881007"/>
            <a:ext cx="1214465"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($250)</a:t>
            </a:r>
            <a:endParaRPr lang="en-US" dirty="0"/>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1525" y="1797705"/>
            <a:ext cx="975750" cy="75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81000" y="1941955"/>
            <a:ext cx="1827964" cy="646331"/>
          </a:xfrm>
          <a:prstGeom prst="rect">
            <a:avLst/>
          </a:prstGeom>
          <a:noFill/>
        </p:spPr>
        <p:txBody>
          <a:bodyPr wrap="square" rtlCol="0">
            <a:spAutoFit/>
          </a:bodyPr>
          <a:lstStyle/>
          <a:p>
            <a:r>
              <a:rPr lang="en-US" dirty="0" smtClean="0"/>
              <a:t>$0B</a:t>
            </a:r>
          </a:p>
          <a:p>
            <a:r>
              <a:rPr lang="en-US" dirty="0" smtClean="0"/>
              <a:t>$50FMV</a:t>
            </a:r>
            <a:endParaRPr lang="en-US" dirty="0"/>
          </a:p>
        </p:txBody>
      </p:sp>
    </p:spTree>
    <p:extLst>
      <p:ext uri="{BB962C8B-B14F-4D97-AF65-F5344CB8AC3E}">
        <p14:creationId xmlns:p14="http://schemas.microsoft.com/office/powerpoint/2010/main" val="49695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Rationale for 357(c)(1)</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What is the maximum amount of gain that can be built into Adams’ stock in the example above?</a:t>
            </a:r>
          </a:p>
          <a:p>
            <a:pPr lvl="2"/>
            <a:r>
              <a:rPr lang="en-US" dirty="0" smtClean="0"/>
              <a:t>$50 (because that is FMV of the stock and A’s basis in the stock cannot be less than zero).  </a:t>
            </a:r>
          </a:p>
          <a:p>
            <a:pPr lvl="1"/>
            <a:r>
              <a:rPr lang="en-US" dirty="0" smtClean="0"/>
              <a:t>How much gain did Adams realize?</a:t>
            </a:r>
          </a:p>
          <a:p>
            <a:pPr lvl="2"/>
            <a:r>
              <a:rPr lang="en-US" dirty="0" smtClean="0"/>
              <a:t>$100</a:t>
            </a:r>
          </a:p>
          <a:p>
            <a:pPr lvl="1"/>
            <a:r>
              <a:rPr lang="en-US" dirty="0" smtClean="0"/>
              <a:t>So how much do we have to make Adams recognize now given that the most we can preserve is $50?</a:t>
            </a:r>
          </a:p>
          <a:p>
            <a:pPr lvl="2"/>
            <a:r>
              <a:rPr lang="en-US" dirty="0" smtClean="0"/>
              <a:t>$50</a:t>
            </a:r>
          </a:p>
          <a:p>
            <a:pPr lvl="1"/>
            <a:r>
              <a:rPr lang="en-US" dirty="0" smtClean="0"/>
              <a:t>Rationale for 357(c)(1): necessary in order to recognize any gain that cannot be preserved given that stock basis cannot be less than zero. </a:t>
            </a:r>
          </a:p>
          <a:p>
            <a:pPr lvl="2">
              <a:buNone/>
            </a:pPr>
            <a:endParaRPr lang="en-US" dirty="0" smtClean="0"/>
          </a:p>
          <a:p>
            <a:pPr lvl="3">
              <a:buNone/>
            </a:pPr>
            <a:endParaRPr lang="en-US" dirty="0" smtClean="0"/>
          </a:p>
          <a:p>
            <a:pPr lvl="3">
              <a:buNone/>
            </a:pPr>
            <a:endParaRPr lang="en-US" dirty="0" smtClean="0"/>
          </a:p>
          <a:p>
            <a:pPr lvl="3"/>
            <a:endParaRPr lang="en-US" dirty="0" smtClean="0"/>
          </a:p>
          <a:p>
            <a:pPr lvl="3"/>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23</a:t>
            </a:fld>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#3</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		 </a:t>
            </a:r>
            <a:r>
              <a:rPr lang="en-US" sz="2200" dirty="0" smtClean="0"/>
              <a:t>		</a:t>
            </a:r>
          </a:p>
          <a:p>
            <a:pPr>
              <a:buNone/>
            </a:pPr>
            <a:r>
              <a:rPr lang="en-US" sz="2200" dirty="0" smtClean="0"/>
              <a:t>	</a:t>
            </a:r>
          </a:p>
          <a:p>
            <a:pPr>
              <a:buNone/>
            </a:pPr>
            <a:r>
              <a:rPr lang="en-US" dirty="0"/>
              <a:t>	</a:t>
            </a:r>
            <a:r>
              <a:rPr lang="en-US" dirty="0" smtClean="0"/>
              <a:t>	</a:t>
            </a:r>
            <a:r>
              <a:rPr lang="en-US" sz="2200" dirty="0"/>
              <a:t>	</a:t>
            </a:r>
            <a:r>
              <a:rPr lang="en-US" dirty="0" smtClean="0"/>
              <a:t>	</a:t>
            </a:r>
          </a:p>
          <a:p>
            <a:pPr>
              <a:buNone/>
            </a:pPr>
            <a:endParaRPr lang="en-US" dirty="0"/>
          </a:p>
          <a:p>
            <a:pPr>
              <a:buNone/>
            </a:pPr>
            <a:endParaRPr lang="en-US" dirty="0" smtClean="0"/>
          </a:p>
          <a:p>
            <a:endParaRPr lang="en-US" dirty="0" smtClean="0"/>
          </a:p>
        </p:txBody>
      </p:sp>
      <p:sp>
        <p:nvSpPr>
          <p:cNvPr id="4" name="Rectangle 3"/>
          <p:cNvSpPr/>
          <p:nvPr/>
        </p:nvSpPr>
        <p:spPr>
          <a:xfrm>
            <a:off x="3273444" y="4730595"/>
            <a:ext cx="1981200" cy="144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Revolution</a:t>
            </a:r>
            <a:r>
              <a:rPr lang="en-US" dirty="0" smtClean="0"/>
              <a:t> </a:t>
            </a:r>
            <a:r>
              <a:rPr lang="en-US" sz="2200" dirty="0" smtClean="0"/>
              <a:t>Corp</a:t>
            </a:r>
            <a:endParaRPr lang="en-US" sz="2200" dirty="0"/>
          </a:p>
        </p:txBody>
      </p:sp>
      <p:sp>
        <p:nvSpPr>
          <p:cNvPr id="7" name="Down Arrow 6"/>
          <p:cNvSpPr/>
          <p:nvPr/>
        </p:nvSpPr>
        <p:spPr>
          <a:xfrm>
            <a:off x="3429000" y="3505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4724400"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FE7EA8C4-4D03-42B2-901A-4FE162713DF2}" type="slidenum">
              <a:rPr lang="en-US" sz="3200" smtClean="0"/>
              <a:pPr/>
              <a:t>24</a:t>
            </a:fld>
            <a:endParaRPr lang="en-US" sz="32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16" y="1485108"/>
            <a:ext cx="1185457" cy="13848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lonial massachuset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943" y="1879338"/>
            <a:ext cx="1449785"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3124200"/>
            <a:ext cx="1447800" cy="646331"/>
          </a:xfrm>
          <a:prstGeom prst="rect">
            <a:avLst/>
          </a:prstGeom>
          <a:noFill/>
        </p:spPr>
        <p:txBody>
          <a:bodyPr wrap="square" rtlCol="0">
            <a:spAutoFit/>
          </a:bodyPr>
          <a:lstStyle/>
          <a:p>
            <a:r>
              <a:rPr lang="en-US" dirty="0" smtClean="0"/>
              <a:t>$200B/</a:t>
            </a:r>
          </a:p>
          <a:p>
            <a:r>
              <a:rPr lang="en-US" dirty="0" smtClean="0"/>
              <a:t>$300FMV</a:t>
            </a:r>
            <a:endParaRPr lang="en-US" dirty="0"/>
          </a:p>
        </p:txBody>
      </p:sp>
      <p:sp>
        <p:nvSpPr>
          <p:cNvPr id="6" name="Oval 5"/>
          <p:cNvSpPr/>
          <p:nvPr/>
        </p:nvSpPr>
        <p:spPr>
          <a:xfrm>
            <a:off x="2241999" y="2575719"/>
            <a:ext cx="1196351"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($250)</a:t>
            </a:r>
            <a:endParaRPr lang="en-US" dirty="0"/>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4396" y="2490120"/>
            <a:ext cx="975750" cy="75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504396" y="3296945"/>
            <a:ext cx="2115604" cy="646331"/>
          </a:xfrm>
          <a:prstGeom prst="rect">
            <a:avLst/>
          </a:prstGeom>
          <a:noFill/>
        </p:spPr>
        <p:txBody>
          <a:bodyPr wrap="square" rtlCol="0">
            <a:spAutoFit/>
          </a:bodyPr>
          <a:lstStyle/>
          <a:p>
            <a:r>
              <a:rPr lang="en-US" dirty="0" smtClean="0"/>
              <a:t>$50FMV</a:t>
            </a:r>
          </a:p>
          <a:p>
            <a:r>
              <a:rPr lang="en-US" dirty="0" smtClean="0"/>
              <a:t>Assumption ($250)</a:t>
            </a:r>
            <a:endParaRPr lang="en-US" dirty="0"/>
          </a:p>
        </p:txBody>
      </p:sp>
      <p:sp>
        <p:nvSpPr>
          <p:cNvPr id="9" name="TextBox 8"/>
          <p:cNvSpPr txBox="1"/>
          <p:nvPr/>
        </p:nvSpPr>
        <p:spPr>
          <a:xfrm>
            <a:off x="207928" y="1992668"/>
            <a:ext cx="1219200" cy="646331"/>
          </a:xfrm>
          <a:prstGeom prst="rect">
            <a:avLst/>
          </a:prstGeom>
          <a:solidFill>
            <a:schemeClr val="tx2">
              <a:lumMod val="20000"/>
              <a:lumOff val="80000"/>
            </a:schemeClr>
          </a:solidFill>
          <a:ln>
            <a:solidFill>
              <a:schemeClr val="tx2"/>
            </a:solidFill>
          </a:ln>
        </p:spPr>
        <p:txBody>
          <a:bodyPr wrap="square" rtlCol="0">
            <a:spAutoFit/>
          </a:bodyPr>
          <a:lstStyle/>
          <a:p>
            <a:r>
              <a:rPr lang="en-US" dirty="0" smtClean="0"/>
              <a:t>Mortgaged Last Week</a:t>
            </a:r>
            <a:endParaRPr lang="en-US" dirty="0"/>
          </a:p>
        </p:txBody>
      </p:sp>
    </p:spTree>
    <p:extLst>
      <p:ext uri="{BB962C8B-B14F-4D97-AF65-F5344CB8AC3E}">
        <p14:creationId xmlns:p14="http://schemas.microsoft.com/office/powerpoint/2010/main" val="1127421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00" y="4038600"/>
            <a:ext cx="7432040" cy="533400"/>
          </a:xfrm>
          <a:prstGeom prst="rect">
            <a:avLst/>
          </a:prstGeom>
        </p:spPr>
      </p:pic>
      <p:sp>
        <p:nvSpPr>
          <p:cNvPr id="2" name="Title 1"/>
          <p:cNvSpPr>
            <a:spLocks noGrp="1"/>
          </p:cNvSpPr>
          <p:nvPr>
            <p:ph type="title"/>
          </p:nvPr>
        </p:nvSpPr>
        <p:spPr/>
        <p:txBody>
          <a:bodyPr/>
          <a:lstStyle/>
          <a:p>
            <a:r>
              <a:rPr lang="en-US" dirty="0" smtClean="0"/>
              <a:t>Section 357(c)</a:t>
            </a:r>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25</a:t>
            </a:fld>
            <a:endParaRPr lang="en-US"/>
          </a:p>
        </p:txBody>
      </p:sp>
      <p:pic>
        <p:nvPicPr>
          <p:cNvPr id="5" name="Picture 4"/>
          <p:cNvPicPr>
            <a:picLocks noChangeAspect="1"/>
          </p:cNvPicPr>
          <p:nvPr/>
        </p:nvPicPr>
        <p:blipFill>
          <a:blip r:embed="rId3"/>
          <a:stretch>
            <a:fillRect/>
          </a:stretch>
        </p:blipFill>
        <p:spPr>
          <a:xfrm>
            <a:off x="838199" y="1676400"/>
            <a:ext cx="7396095" cy="2438400"/>
          </a:xfrm>
          <a:prstGeom prst="rect">
            <a:avLst/>
          </a:prstGeom>
        </p:spPr>
      </p:pic>
      <p:cxnSp>
        <p:nvCxnSpPr>
          <p:cNvPr id="8" name="Straight Connector 7"/>
          <p:cNvCxnSpPr/>
          <p:nvPr/>
        </p:nvCxnSpPr>
        <p:spPr>
          <a:xfrm>
            <a:off x="914400" y="3886200"/>
            <a:ext cx="7162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4114800"/>
            <a:ext cx="7162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543800" y="3810000"/>
            <a:ext cx="520314" cy="337247"/>
          </a:xfrm>
          <a:prstGeom prst="ellipse">
            <a:avLst/>
          </a:prstGeom>
          <a:solidFill>
            <a:srgbClr val="FFFF00">
              <a:alpha val="5411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946846" y="4690008"/>
            <a:ext cx="7378338" cy="796392"/>
          </a:xfrm>
          <a:prstGeom prst="rect">
            <a:avLst/>
          </a:prstGeom>
        </p:spPr>
      </p:pic>
      <p:sp>
        <p:nvSpPr>
          <p:cNvPr id="11" name="Right Arrow 10"/>
          <p:cNvSpPr/>
          <p:nvPr/>
        </p:nvSpPr>
        <p:spPr>
          <a:xfrm rot="12610790">
            <a:off x="3312137" y="5834822"/>
            <a:ext cx="1447800" cy="22860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800" y="6001434"/>
            <a:ext cx="2819400" cy="369332"/>
          </a:xfrm>
          <a:prstGeom prst="rect">
            <a:avLst/>
          </a:prstGeom>
          <a:noFill/>
          <a:ln>
            <a:solidFill>
              <a:srgbClr val="C00000"/>
            </a:solidFill>
          </a:ln>
        </p:spPr>
        <p:txBody>
          <a:bodyPr wrap="squar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What is subsection (b)(1)?</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038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357(a)</a:t>
            </a:r>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26</a:t>
            </a:fld>
            <a:endParaRPr lang="en-US"/>
          </a:p>
        </p:txBody>
      </p:sp>
      <p:pic>
        <p:nvPicPr>
          <p:cNvPr id="6" name="Picture 5"/>
          <p:cNvPicPr>
            <a:picLocks noChangeAspect="1"/>
          </p:cNvPicPr>
          <p:nvPr/>
        </p:nvPicPr>
        <p:blipFill>
          <a:blip r:embed="rId2"/>
          <a:stretch>
            <a:fillRect/>
          </a:stretch>
        </p:blipFill>
        <p:spPr>
          <a:xfrm>
            <a:off x="228600" y="1379539"/>
            <a:ext cx="8719102" cy="2514600"/>
          </a:xfrm>
          <a:prstGeom prst="rect">
            <a:avLst/>
          </a:prstGeom>
        </p:spPr>
      </p:pic>
      <p:sp>
        <p:nvSpPr>
          <p:cNvPr id="7" name="Rounded Rectangle 6"/>
          <p:cNvSpPr/>
          <p:nvPr/>
        </p:nvSpPr>
        <p:spPr>
          <a:xfrm>
            <a:off x="2209800" y="3429000"/>
            <a:ext cx="4191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9197" y="1173091"/>
            <a:ext cx="1295400" cy="792162"/>
          </a:xfrm>
          <a:prstGeom prst="ellipse">
            <a:avLst/>
          </a:prstGeom>
          <a:solidFill>
            <a:srgbClr val="FFFF00">
              <a:alpha val="3882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91000" y="3276600"/>
            <a:ext cx="21336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BOOT</a:t>
            </a:r>
            <a:endParaRPr lang="en-US" dirty="0"/>
          </a:p>
        </p:txBody>
      </p:sp>
      <p:pic>
        <p:nvPicPr>
          <p:cNvPr id="10" name="Picture 9"/>
          <p:cNvPicPr>
            <a:picLocks noChangeAspect="1"/>
          </p:cNvPicPr>
          <p:nvPr/>
        </p:nvPicPr>
        <p:blipFill>
          <a:blip r:embed="rId3"/>
          <a:stretch>
            <a:fillRect/>
          </a:stretch>
        </p:blipFill>
        <p:spPr>
          <a:xfrm>
            <a:off x="152400" y="3824214"/>
            <a:ext cx="8305800" cy="2968217"/>
          </a:xfrm>
          <a:prstGeom prst="rect">
            <a:avLst/>
          </a:prstGeom>
        </p:spPr>
      </p:pic>
      <p:sp>
        <p:nvSpPr>
          <p:cNvPr id="8" name="Right Arrow 7"/>
          <p:cNvSpPr/>
          <p:nvPr/>
        </p:nvSpPr>
        <p:spPr>
          <a:xfrm rot="13718508">
            <a:off x="7715529" y="5090558"/>
            <a:ext cx="902317" cy="28698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81000" y="6538912"/>
            <a:ext cx="7924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9197" y="6248400"/>
            <a:ext cx="77666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796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357(a)</a:t>
            </a:r>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27</a:t>
            </a:fld>
            <a:endParaRPr lang="en-US"/>
          </a:p>
        </p:txBody>
      </p:sp>
      <p:pic>
        <p:nvPicPr>
          <p:cNvPr id="6" name="Picture 5"/>
          <p:cNvPicPr>
            <a:picLocks noChangeAspect="1"/>
          </p:cNvPicPr>
          <p:nvPr/>
        </p:nvPicPr>
        <p:blipFill>
          <a:blip r:embed="rId2"/>
          <a:stretch>
            <a:fillRect/>
          </a:stretch>
        </p:blipFill>
        <p:spPr>
          <a:xfrm>
            <a:off x="228600" y="1379539"/>
            <a:ext cx="8719102" cy="2514600"/>
          </a:xfrm>
          <a:prstGeom prst="rect">
            <a:avLst/>
          </a:prstGeom>
        </p:spPr>
      </p:pic>
      <p:sp>
        <p:nvSpPr>
          <p:cNvPr id="7" name="Rounded Rectangle 6"/>
          <p:cNvSpPr/>
          <p:nvPr/>
        </p:nvSpPr>
        <p:spPr>
          <a:xfrm>
            <a:off x="2209800" y="3429000"/>
            <a:ext cx="4191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9197" y="1173091"/>
            <a:ext cx="1295400" cy="792162"/>
          </a:xfrm>
          <a:prstGeom prst="ellipse">
            <a:avLst/>
          </a:prstGeom>
          <a:solidFill>
            <a:srgbClr val="FFFF00">
              <a:alpha val="3882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91000" y="3276600"/>
            <a:ext cx="21336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BOOT</a:t>
            </a:r>
            <a:endParaRPr lang="en-US" dirty="0"/>
          </a:p>
        </p:txBody>
      </p:sp>
      <p:pic>
        <p:nvPicPr>
          <p:cNvPr id="10" name="Picture 9"/>
          <p:cNvPicPr>
            <a:picLocks noChangeAspect="1"/>
          </p:cNvPicPr>
          <p:nvPr/>
        </p:nvPicPr>
        <p:blipFill>
          <a:blip r:embed="rId3"/>
          <a:stretch>
            <a:fillRect/>
          </a:stretch>
        </p:blipFill>
        <p:spPr>
          <a:xfrm>
            <a:off x="152400" y="3824214"/>
            <a:ext cx="8305800" cy="2968217"/>
          </a:xfrm>
          <a:prstGeom prst="rect">
            <a:avLst/>
          </a:prstGeom>
        </p:spPr>
      </p:pic>
      <p:sp>
        <p:nvSpPr>
          <p:cNvPr id="8" name="Right Arrow 7"/>
          <p:cNvSpPr/>
          <p:nvPr/>
        </p:nvSpPr>
        <p:spPr>
          <a:xfrm rot="13718508">
            <a:off x="7715529" y="5090558"/>
            <a:ext cx="902317" cy="28698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81000" y="6538912"/>
            <a:ext cx="7924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9197" y="6248400"/>
            <a:ext cx="77666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934201" y="6338814"/>
            <a:ext cx="714804" cy="146124"/>
          </a:xfrm>
          <a:prstGeom prst="rect">
            <a:avLst/>
          </a:prstGeom>
          <a:solidFill>
            <a:srgbClr val="C00000">
              <a:alpha val="43137"/>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BOOT</a:t>
            </a:r>
            <a:endParaRPr lang="en-US" dirty="0"/>
          </a:p>
        </p:txBody>
      </p:sp>
    </p:spTree>
    <p:extLst>
      <p:ext uri="{BB962C8B-B14F-4D97-AF65-F5344CB8AC3E}">
        <p14:creationId xmlns:p14="http://schemas.microsoft.com/office/powerpoint/2010/main" val="1025915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 . .</a:t>
            </a:r>
            <a:endParaRPr lang="en-US" dirty="0"/>
          </a:p>
        </p:txBody>
      </p:sp>
      <p:sp>
        <p:nvSpPr>
          <p:cNvPr id="3" name="Content Placeholder 2"/>
          <p:cNvSpPr>
            <a:spLocks noGrp="1"/>
          </p:cNvSpPr>
          <p:nvPr>
            <p:ph idx="1"/>
          </p:nvPr>
        </p:nvSpPr>
        <p:spPr/>
        <p:txBody>
          <a:bodyPr/>
          <a:lstStyle/>
          <a:p>
            <a:r>
              <a:rPr lang="en-US" dirty="0" smtClean="0"/>
              <a:t>Realized Gain = $300 ($50 stock + $250 assumption of liability) - $200 Basis</a:t>
            </a:r>
          </a:p>
          <a:p>
            <a:endParaRPr lang="en-US" dirty="0"/>
          </a:p>
          <a:p>
            <a:r>
              <a:rPr lang="en-US" dirty="0" smtClean="0"/>
              <a:t>Realized Gain = </a:t>
            </a:r>
            <a:r>
              <a:rPr lang="en-US" dirty="0" smtClean="0">
                <a:solidFill>
                  <a:srgbClr val="C00000"/>
                </a:solidFill>
              </a:rPr>
              <a:t>$100</a:t>
            </a:r>
          </a:p>
          <a:p>
            <a:endParaRPr lang="en-US" dirty="0"/>
          </a:p>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28</a:t>
            </a:fld>
            <a:endParaRPr lang="en-US"/>
          </a:p>
        </p:txBody>
      </p:sp>
    </p:spTree>
    <p:extLst>
      <p:ext uri="{BB962C8B-B14F-4D97-AF65-F5344CB8AC3E}">
        <p14:creationId xmlns:p14="http://schemas.microsoft.com/office/powerpoint/2010/main" val="442762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29</a:t>
            </a:fld>
            <a:endParaRPr lang="en-US"/>
          </a:p>
        </p:txBody>
      </p:sp>
      <p:sp>
        <p:nvSpPr>
          <p:cNvPr id="5" name="TextBox 4"/>
          <p:cNvSpPr txBox="1"/>
          <p:nvPr/>
        </p:nvSpPr>
        <p:spPr>
          <a:xfrm>
            <a:off x="124872" y="400517"/>
            <a:ext cx="8894255" cy="1569660"/>
          </a:xfrm>
          <a:prstGeom prst="rect">
            <a:avLst/>
          </a:prstGeom>
          <a:solidFill>
            <a:schemeClr val="bg2">
              <a:lumMod val="75000"/>
            </a:schemeClr>
          </a:solidFill>
          <a:ln w="76200">
            <a:solidFill>
              <a:schemeClr val="bg2">
                <a:lumMod val="25000"/>
              </a:schemeClr>
            </a:solidFill>
          </a:ln>
        </p:spPr>
        <p:txBody>
          <a:bodyPr wrap="square" rtlCol="0">
            <a:spAutoFit/>
          </a:bodyPr>
          <a:lstStyle/>
          <a:p>
            <a:pPr algn="ctr"/>
            <a:r>
              <a:rPr lang="en-US" sz="4800" dirty="0">
                <a:latin typeface="Palatino Linotype" panose="02040502050505030304" pitchFamily="18" charset="0"/>
              </a:rPr>
              <a:t>GAIN TO THE EXTENT OF THE BOOT</a:t>
            </a:r>
          </a:p>
        </p:txBody>
      </p:sp>
      <p:sp>
        <p:nvSpPr>
          <p:cNvPr id="7" name="TextBox 6"/>
          <p:cNvSpPr txBox="1"/>
          <p:nvPr/>
        </p:nvSpPr>
        <p:spPr>
          <a:xfrm>
            <a:off x="124872" y="2752195"/>
            <a:ext cx="8894255" cy="1569660"/>
          </a:xfrm>
          <a:prstGeom prst="rect">
            <a:avLst/>
          </a:prstGeom>
          <a:solidFill>
            <a:schemeClr val="bg2">
              <a:lumMod val="75000"/>
            </a:schemeClr>
          </a:solidFill>
          <a:ln w="76200">
            <a:solidFill>
              <a:schemeClr val="bg2">
                <a:lumMod val="25000"/>
              </a:schemeClr>
            </a:solidFill>
          </a:ln>
        </p:spPr>
        <p:txBody>
          <a:bodyPr wrap="square" rtlCol="0">
            <a:spAutoFit/>
          </a:bodyPr>
          <a:lstStyle/>
          <a:p>
            <a:pPr algn="ctr"/>
            <a:r>
              <a:rPr lang="en-US" sz="4800" dirty="0">
                <a:latin typeface="Palatino Linotype" panose="02040502050505030304" pitchFamily="18" charset="0"/>
              </a:rPr>
              <a:t>GAIN TO THE EXTENT </a:t>
            </a:r>
            <a:r>
              <a:rPr lang="en-US" sz="4800" dirty="0" smtClean="0">
                <a:latin typeface="Palatino Linotype" panose="02040502050505030304" pitchFamily="18" charset="0"/>
              </a:rPr>
              <a:t>LIABILITIES EXCEED BASIS</a:t>
            </a:r>
            <a:endParaRPr lang="en-US" sz="4800" dirty="0">
              <a:latin typeface="Palatino Linotype" panose="02040502050505030304" pitchFamily="18" charset="0"/>
            </a:endParaRPr>
          </a:p>
        </p:txBody>
      </p:sp>
      <p:sp>
        <p:nvSpPr>
          <p:cNvPr id="8" name="Rectangle 7"/>
          <p:cNvSpPr/>
          <p:nvPr/>
        </p:nvSpPr>
        <p:spPr>
          <a:xfrm>
            <a:off x="3619499" y="2059931"/>
            <a:ext cx="1905000" cy="590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a:t>
            </a:r>
            <a:endParaRPr lang="en-US" dirty="0"/>
          </a:p>
        </p:txBody>
      </p:sp>
      <p:sp>
        <p:nvSpPr>
          <p:cNvPr id="10" name="TextBox 9"/>
          <p:cNvSpPr txBox="1"/>
          <p:nvPr/>
        </p:nvSpPr>
        <p:spPr>
          <a:xfrm>
            <a:off x="124872" y="5105400"/>
            <a:ext cx="8894255" cy="1569660"/>
          </a:xfrm>
          <a:prstGeom prst="rect">
            <a:avLst/>
          </a:prstGeom>
          <a:solidFill>
            <a:schemeClr val="bg2">
              <a:lumMod val="75000"/>
            </a:schemeClr>
          </a:solidFill>
          <a:ln w="76200">
            <a:solidFill>
              <a:schemeClr val="bg2">
                <a:lumMod val="25000"/>
              </a:schemeClr>
            </a:solidFill>
          </a:ln>
        </p:spPr>
        <p:txBody>
          <a:bodyPr wrap="square" rtlCol="0">
            <a:spAutoFit/>
          </a:bodyPr>
          <a:lstStyle/>
          <a:p>
            <a:pPr algn="ctr"/>
            <a:r>
              <a:rPr lang="en-US" sz="4800" dirty="0">
                <a:latin typeface="Palatino Linotype" panose="02040502050505030304" pitchFamily="18" charset="0"/>
              </a:rPr>
              <a:t>GAIN TO THE EXTENT </a:t>
            </a:r>
            <a:r>
              <a:rPr lang="en-US" sz="4800" dirty="0" smtClean="0">
                <a:latin typeface="Palatino Linotype" panose="02040502050505030304" pitchFamily="18" charset="0"/>
              </a:rPr>
              <a:t>357(b) LIABILITIES ASSUMED</a:t>
            </a:r>
            <a:endParaRPr lang="en-US" sz="4800" dirty="0">
              <a:latin typeface="Palatino Linotype" panose="02040502050505030304" pitchFamily="18" charset="0"/>
            </a:endParaRPr>
          </a:p>
        </p:txBody>
      </p:sp>
      <p:sp>
        <p:nvSpPr>
          <p:cNvPr id="12" name="Rectangle 11"/>
          <p:cNvSpPr/>
          <p:nvPr/>
        </p:nvSpPr>
        <p:spPr>
          <a:xfrm>
            <a:off x="3619499" y="4423446"/>
            <a:ext cx="1905000" cy="590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a:t>
            </a:r>
            <a:endParaRPr lang="en-US" dirty="0"/>
          </a:p>
        </p:txBody>
      </p:sp>
    </p:spTree>
    <p:extLst>
      <p:ext uri="{BB962C8B-B14F-4D97-AF65-F5344CB8AC3E}">
        <p14:creationId xmlns:p14="http://schemas.microsoft.com/office/powerpoint/2010/main" val="424429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Realized Gain = $300 ($250 stock + $50 assumption of liability) - $200 Basis</a:t>
            </a:r>
          </a:p>
          <a:p>
            <a:endParaRPr lang="en-US" dirty="0"/>
          </a:p>
          <a:p>
            <a:r>
              <a:rPr lang="en-US" dirty="0" smtClean="0"/>
              <a:t>Realized Gain = $100</a:t>
            </a:r>
          </a:p>
          <a:p>
            <a:endParaRPr lang="en-US" dirty="0"/>
          </a:p>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3</a:t>
            </a:fld>
            <a:endParaRPr lang="en-US"/>
          </a:p>
        </p:txBody>
      </p:sp>
    </p:spTree>
    <p:extLst>
      <p:ext uri="{BB962C8B-B14F-4D97-AF65-F5344CB8AC3E}">
        <p14:creationId xmlns:p14="http://schemas.microsoft.com/office/powerpoint/2010/main" val="4075216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357(b) applies</a:t>
            </a:r>
            <a:endParaRPr lang="en-US" dirty="0"/>
          </a:p>
        </p:txBody>
      </p:sp>
      <p:sp>
        <p:nvSpPr>
          <p:cNvPr id="3" name="Content Placeholder 2"/>
          <p:cNvSpPr>
            <a:spLocks noGrp="1"/>
          </p:cNvSpPr>
          <p:nvPr>
            <p:ph idx="1"/>
          </p:nvPr>
        </p:nvSpPr>
        <p:spPr/>
        <p:txBody>
          <a:bodyPr/>
          <a:lstStyle/>
          <a:p>
            <a:r>
              <a:rPr lang="en-US" dirty="0" smtClean="0"/>
              <a:t>Realized Gain = $300 ($50 stock + $250 assumption of liability) - $200 Basis</a:t>
            </a:r>
          </a:p>
          <a:p>
            <a:endParaRPr lang="en-US" dirty="0"/>
          </a:p>
          <a:p>
            <a:r>
              <a:rPr lang="en-US" dirty="0" smtClean="0"/>
              <a:t>Realized Gain =</a:t>
            </a:r>
            <a:r>
              <a:rPr lang="en-US" dirty="0">
                <a:solidFill>
                  <a:srgbClr val="C00000"/>
                </a:solidFill>
              </a:rPr>
              <a:t>$100</a:t>
            </a:r>
          </a:p>
          <a:p>
            <a:endParaRPr lang="en-US" dirty="0">
              <a:solidFill>
                <a:srgbClr val="C00000"/>
              </a:solidFill>
            </a:endParaRPr>
          </a:p>
          <a:p>
            <a:r>
              <a:rPr lang="en-US" dirty="0" smtClean="0">
                <a:solidFill>
                  <a:srgbClr val="C00000"/>
                </a:solidFill>
              </a:rPr>
              <a:t>Recognized Gain = </a:t>
            </a:r>
            <a:r>
              <a:rPr lang="en-US" dirty="0">
                <a:solidFill>
                  <a:srgbClr val="C00000"/>
                </a:solidFill>
              </a:rPr>
              <a:t>$100</a:t>
            </a:r>
          </a:p>
          <a:p>
            <a:endParaRPr lang="en-US" dirty="0" smtClean="0">
              <a:solidFill>
                <a:srgbClr val="C00000"/>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30</a:t>
            </a:fld>
            <a:endParaRPr lang="en-US"/>
          </a:p>
        </p:txBody>
      </p:sp>
    </p:spTree>
    <p:extLst>
      <p:ext uri="{BB962C8B-B14F-4D97-AF65-F5344CB8AC3E}">
        <p14:creationId xmlns:p14="http://schemas.microsoft.com/office/powerpoint/2010/main" val="346714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E7EA8C4-4D03-42B2-901A-4FE162713DF2}" type="slidenum">
              <a:rPr lang="en-US" smtClean="0"/>
              <a:pPr/>
              <a:t>31</a:t>
            </a:fld>
            <a:endParaRPr lang="en-US"/>
          </a:p>
        </p:txBody>
      </p:sp>
      <p:pic>
        <p:nvPicPr>
          <p:cNvPr id="5" name="Content Placeholder 3"/>
          <p:cNvPicPr>
            <a:picLocks noChangeAspect="1"/>
          </p:cNvPicPr>
          <p:nvPr/>
        </p:nvPicPr>
        <p:blipFill>
          <a:blip r:embed="rId2"/>
          <a:stretch>
            <a:fillRect/>
          </a:stretch>
        </p:blipFill>
        <p:spPr>
          <a:xfrm>
            <a:off x="542925" y="1666998"/>
            <a:ext cx="8143875" cy="1352550"/>
          </a:xfrm>
          <a:prstGeom prst="rect">
            <a:avLst/>
          </a:prstGeom>
        </p:spPr>
      </p:pic>
      <p:pic>
        <p:nvPicPr>
          <p:cNvPr id="6" name="Content Placeholder 3"/>
          <p:cNvPicPr>
            <a:picLocks noChangeAspect="1"/>
          </p:cNvPicPr>
          <p:nvPr/>
        </p:nvPicPr>
        <p:blipFill>
          <a:blip r:embed="rId2"/>
          <a:stretch>
            <a:fillRect/>
          </a:stretch>
        </p:blipFill>
        <p:spPr>
          <a:xfrm>
            <a:off x="542925" y="3202110"/>
            <a:ext cx="8143875" cy="1352550"/>
          </a:xfrm>
          <a:prstGeom prst="rect">
            <a:avLst/>
          </a:prstGeom>
        </p:spPr>
      </p:pic>
      <p:sp>
        <p:nvSpPr>
          <p:cNvPr id="7" name="Rectangle 6"/>
          <p:cNvSpPr/>
          <p:nvPr/>
        </p:nvSpPr>
        <p:spPr>
          <a:xfrm>
            <a:off x="914400" y="3462399"/>
            <a:ext cx="2219826" cy="685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$200</a:t>
            </a:r>
            <a:endParaRPr lang="en-US" sz="3200" dirty="0"/>
          </a:p>
        </p:txBody>
      </p:sp>
      <p:sp>
        <p:nvSpPr>
          <p:cNvPr id="8" name="Rectangle 7"/>
          <p:cNvSpPr/>
          <p:nvPr/>
        </p:nvSpPr>
        <p:spPr>
          <a:xfrm>
            <a:off x="3947109" y="3578899"/>
            <a:ext cx="1335505" cy="43313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$250</a:t>
            </a:r>
            <a:endParaRPr lang="en-US" sz="2800" dirty="0"/>
          </a:p>
        </p:txBody>
      </p:sp>
      <p:sp>
        <p:nvSpPr>
          <p:cNvPr id="9" name="Rectangle 8"/>
          <p:cNvSpPr/>
          <p:nvPr/>
        </p:nvSpPr>
        <p:spPr>
          <a:xfrm>
            <a:off x="6248400" y="3486462"/>
            <a:ext cx="2189747" cy="637674"/>
          </a:xfrm>
          <a:prstGeom prst="rect">
            <a:avLst/>
          </a:prstGeom>
          <a:solidFill>
            <a:srgbClr val="EE9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$100</a:t>
            </a:r>
            <a:endParaRPr lang="en-US" sz="2800" dirty="0"/>
          </a:p>
        </p:txBody>
      </p:sp>
      <p:sp>
        <p:nvSpPr>
          <p:cNvPr id="10" name="Rectangle 9"/>
          <p:cNvSpPr/>
          <p:nvPr/>
        </p:nvSpPr>
        <p:spPr>
          <a:xfrm>
            <a:off x="738531" y="5002087"/>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Adams’ Basis in Stock Received</a:t>
            </a:r>
          </a:p>
        </p:txBody>
      </p:sp>
      <p:sp>
        <p:nvSpPr>
          <p:cNvPr id="11" name="Equal 10"/>
          <p:cNvSpPr/>
          <p:nvPr/>
        </p:nvSpPr>
        <p:spPr>
          <a:xfrm>
            <a:off x="4072983" y="5147052"/>
            <a:ext cx="998034" cy="579863"/>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057491" y="5002087"/>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$50</a:t>
            </a:r>
          </a:p>
        </p:txBody>
      </p:sp>
    </p:spTree>
    <p:extLst>
      <p:ext uri="{BB962C8B-B14F-4D97-AF65-F5344CB8AC3E}">
        <p14:creationId xmlns:p14="http://schemas.microsoft.com/office/powerpoint/2010/main" val="1634577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#3</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		 </a:t>
            </a:r>
            <a:r>
              <a:rPr lang="en-US" sz="2200" dirty="0" smtClean="0"/>
              <a:t>		</a:t>
            </a:r>
          </a:p>
          <a:p>
            <a:pPr>
              <a:buNone/>
            </a:pPr>
            <a:r>
              <a:rPr lang="en-US" sz="2200" dirty="0" smtClean="0"/>
              <a:t>	</a:t>
            </a:r>
          </a:p>
          <a:p>
            <a:pPr>
              <a:buNone/>
            </a:pPr>
            <a:r>
              <a:rPr lang="en-US" dirty="0"/>
              <a:t>	</a:t>
            </a:r>
            <a:r>
              <a:rPr lang="en-US" dirty="0" smtClean="0"/>
              <a:t>	</a:t>
            </a:r>
            <a:r>
              <a:rPr lang="en-US" sz="2200" dirty="0"/>
              <a:t>	</a:t>
            </a:r>
            <a:r>
              <a:rPr lang="en-US" dirty="0" smtClean="0"/>
              <a:t>	</a:t>
            </a:r>
          </a:p>
          <a:p>
            <a:pPr>
              <a:buNone/>
            </a:pPr>
            <a:endParaRPr lang="en-US" dirty="0"/>
          </a:p>
          <a:p>
            <a:pPr>
              <a:buNone/>
            </a:pPr>
            <a:endParaRPr lang="en-US" dirty="0" smtClean="0"/>
          </a:p>
          <a:p>
            <a:endParaRPr lang="en-US" dirty="0" smtClean="0"/>
          </a:p>
        </p:txBody>
      </p:sp>
      <p:sp>
        <p:nvSpPr>
          <p:cNvPr id="4" name="Rectangle 3"/>
          <p:cNvSpPr/>
          <p:nvPr/>
        </p:nvSpPr>
        <p:spPr>
          <a:xfrm>
            <a:off x="2665422" y="4629610"/>
            <a:ext cx="3197244" cy="174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Revolution</a:t>
            </a:r>
            <a:r>
              <a:rPr lang="en-US" dirty="0" smtClean="0"/>
              <a:t> </a:t>
            </a:r>
            <a:r>
              <a:rPr lang="en-US" sz="2200" dirty="0" smtClean="0"/>
              <a:t>Corp</a:t>
            </a:r>
          </a:p>
          <a:p>
            <a:pPr algn="ctr"/>
            <a:endParaRPr lang="en-US" sz="2200" dirty="0"/>
          </a:p>
          <a:p>
            <a:pPr algn="ctr"/>
            <a:endParaRPr lang="en-US" sz="2200" dirty="0"/>
          </a:p>
        </p:txBody>
      </p:sp>
      <p:sp>
        <p:nvSpPr>
          <p:cNvPr id="7" name="Down Arrow 6"/>
          <p:cNvSpPr/>
          <p:nvPr/>
        </p:nvSpPr>
        <p:spPr>
          <a:xfrm>
            <a:off x="3429000" y="3505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4724400" y="3429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FE7EA8C4-4D03-42B2-901A-4FE162713DF2}" type="slidenum">
              <a:rPr lang="en-US" sz="3200" smtClean="0"/>
              <a:pPr/>
              <a:t>32</a:t>
            </a:fld>
            <a:endParaRPr lang="en-US" sz="32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16" y="1485108"/>
            <a:ext cx="1185457" cy="13848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lonial massachuset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9151" y="5342687"/>
            <a:ext cx="1449785"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45876" y="5751048"/>
            <a:ext cx="1447800" cy="646331"/>
          </a:xfrm>
          <a:prstGeom prst="rect">
            <a:avLst/>
          </a:prstGeom>
          <a:noFill/>
        </p:spPr>
        <p:txBody>
          <a:bodyPr wrap="square" rtlCol="0">
            <a:spAutoFit/>
          </a:bodyPr>
          <a:lstStyle/>
          <a:p>
            <a:r>
              <a:rPr lang="en-US" dirty="0" smtClean="0"/>
              <a:t>$300B/</a:t>
            </a:r>
          </a:p>
          <a:p>
            <a:r>
              <a:rPr lang="en-US" dirty="0" smtClean="0"/>
              <a:t>$300FMV</a:t>
            </a:r>
            <a:endParaRPr lang="en-US" dirty="0"/>
          </a:p>
        </p:txBody>
      </p:sp>
      <p:sp>
        <p:nvSpPr>
          <p:cNvPr id="6" name="Oval 5"/>
          <p:cNvSpPr/>
          <p:nvPr/>
        </p:nvSpPr>
        <p:spPr>
          <a:xfrm>
            <a:off x="4648199" y="5881007"/>
            <a:ext cx="1214465"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($250)</a:t>
            </a:r>
            <a:endParaRPr lang="en-US" dirty="0"/>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1525" y="1797705"/>
            <a:ext cx="975750" cy="75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81000" y="1941955"/>
            <a:ext cx="1827964" cy="646331"/>
          </a:xfrm>
          <a:prstGeom prst="rect">
            <a:avLst/>
          </a:prstGeom>
          <a:noFill/>
        </p:spPr>
        <p:txBody>
          <a:bodyPr wrap="square" rtlCol="0">
            <a:spAutoFit/>
          </a:bodyPr>
          <a:lstStyle/>
          <a:p>
            <a:r>
              <a:rPr lang="en-US" dirty="0" smtClean="0"/>
              <a:t>$50B</a:t>
            </a:r>
          </a:p>
          <a:p>
            <a:r>
              <a:rPr lang="en-US" dirty="0" smtClean="0"/>
              <a:t>$50FMV</a:t>
            </a:r>
            <a:endParaRPr lang="en-US" dirty="0"/>
          </a:p>
        </p:txBody>
      </p:sp>
    </p:spTree>
    <p:extLst>
      <p:ext uri="{BB962C8B-B14F-4D97-AF65-F5344CB8AC3E}">
        <p14:creationId xmlns:p14="http://schemas.microsoft.com/office/powerpoint/2010/main" val="1848755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#3</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If just Section 357(c)(1) applied, how much gain would A recognize?</a:t>
            </a:r>
          </a:p>
          <a:p>
            <a:pPr lvl="1"/>
            <a:r>
              <a:rPr lang="en-US" dirty="0" smtClean="0"/>
              <a:t>$50 = (250 debt assumed) – (200 basis)</a:t>
            </a:r>
          </a:p>
          <a:p>
            <a:r>
              <a:rPr lang="en-US" dirty="0" smtClean="0"/>
              <a:t>If just Section 357(b) applied, how much gain would A recognize?</a:t>
            </a:r>
          </a:p>
          <a:p>
            <a:pPr lvl="1"/>
            <a:r>
              <a:rPr lang="en-US" dirty="0" smtClean="0"/>
              <a:t>$100  because the entire liability would be treated as boot.</a:t>
            </a:r>
          </a:p>
          <a:p>
            <a:r>
              <a:rPr lang="en-US" dirty="0" smtClean="0"/>
              <a:t>What is the result in a case like this where they both apply?</a:t>
            </a:r>
          </a:p>
          <a:p>
            <a:pPr lvl="1"/>
            <a:r>
              <a:rPr lang="en-US" dirty="0" smtClean="0"/>
              <a:t>357(b) trumps, so A recognizes all </a:t>
            </a:r>
            <a:r>
              <a:rPr lang="en-US" b="1" dirty="0" smtClean="0"/>
              <a:t>$100 of gain</a:t>
            </a:r>
            <a:r>
              <a:rPr lang="en-US" dirty="0" smtClean="0"/>
              <a:t>.  See Section 357(c)(2)(A) (“[Section 357(c)(1)] shall not apply to an exchange to which [Section 357(b)] applies”).</a:t>
            </a:r>
          </a:p>
          <a:p>
            <a:pPr lvl="1"/>
            <a:endParaRPr lang="en-US" dirty="0" smtClean="0"/>
          </a:p>
          <a:p>
            <a:pPr lvl="1"/>
            <a:endParaRPr lang="en-US" dirty="0" smtClean="0"/>
          </a:p>
          <a:p>
            <a:pPr>
              <a:buNone/>
            </a:pPr>
            <a:endParaRPr lang="en-US" dirty="0" smtClean="0"/>
          </a:p>
          <a:p>
            <a:pPr>
              <a:buNone/>
            </a:pPr>
            <a:endParaRPr lang="en-US" dirty="0"/>
          </a:p>
          <a:p>
            <a:pPr>
              <a:buNone/>
            </a:pPr>
            <a:endParaRPr lang="en-US" dirty="0" smtClean="0"/>
          </a:p>
          <a:p>
            <a:endParaRPr lang="en-US" dirty="0" smtClean="0"/>
          </a:p>
        </p:txBody>
      </p:sp>
      <p:sp>
        <p:nvSpPr>
          <p:cNvPr id="10" name="Slide Number Placeholder 9"/>
          <p:cNvSpPr>
            <a:spLocks noGrp="1"/>
          </p:cNvSpPr>
          <p:nvPr>
            <p:ph type="sldNum" sz="quarter" idx="12"/>
          </p:nvPr>
        </p:nvSpPr>
        <p:spPr/>
        <p:txBody>
          <a:bodyPr/>
          <a:lstStyle/>
          <a:p>
            <a:fld id="{FE7EA8C4-4D03-42B2-901A-4FE162713DF2}" type="slidenum">
              <a:rPr lang="en-US" sz="3200" smtClean="0"/>
              <a:pPr/>
              <a:t>33</a:t>
            </a:fld>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#4 – Multiple Properties Transferred</a:t>
            </a:r>
            <a:endParaRPr lang="en-US" dirty="0"/>
          </a:p>
        </p:txBody>
      </p:sp>
      <p:sp>
        <p:nvSpPr>
          <p:cNvPr id="3" name="Content Placeholder 2"/>
          <p:cNvSpPr>
            <a:spLocks noGrp="1"/>
          </p:cNvSpPr>
          <p:nvPr>
            <p:ph idx="1"/>
          </p:nvPr>
        </p:nvSpPr>
        <p:spPr/>
        <p:txBody>
          <a:bodyPr>
            <a:normAutofit/>
          </a:bodyPr>
          <a:lstStyle/>
          <a:p>
            <a:r>
              <a:rPr lang="en-US" dirty="0" smtClean="0"/>
              <a:t>Jefferson contributes the following items of property to Declaration in exchange for 100% of stock of Declaration worth $50.  Assume 357(b) does not apply.</a:t>
            </a:r>
          </a:p>
          <a:p>
            <a:pPr>
              <a:buNone/>
            </a:pPr>
            <a:endParaRPr lang="en-US" dirty="0" smtClean="0"/>
          </a:p>
          <a:p>
            <a:pPr lvl="3">
              <a:buNone/>
            </a:pPr>
            <a:endParaRPr lang="en-US" dirty="0" smtClean="0"/>
          </a:p>
          <a:p>
            <a:pPr lvl="3">
              <a:buNone/>
            </a:pPr>
            <a:endParaRPr lang="en-US" dirty="0" smtClean="0"/>
          </a:p>
          <a:p>
            <a:pPr lvl="3"/>
            <a:endParaRPr lang="en-US" dirty="0" smtClean="0"/>
          </a:p>
          <a:p>
            <a:pPr lvl="3"/>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34</a:t>
            </a:fld>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55615608"/>
              </p:ext>
            </p:extLst>
          </p:nvPr>
        </p:nvGraphicFramePr>
        <p:xfrm>
          <a:off x="152400" y="3581401"/>
          <a:ext cx="8839201" cy="2971802"/>
        </p:xfrm>
        <a:graphic>
          <a:graphicData uri="http://schemas.openxmlformats.org/drawingml/2006/table">
            <a:tbl>
              <a:tblPr firstRow="1" bandRow="1">
                <a:tableStyleId>{5C22544A-7EE6-4342-B048-85BDC9FD1C3A}</a:tableStyleId>
              </a:tblPr>
              <a:tblGrid>
                <a:gridCol w="1911179">
                  <a:extLst>
                    <a:ext uri="{9D8B030D-6E8A-4147-A177-3AD203B41FA5}">
                      <a16:colId xmlns:a16="http://schemas.microsoft.com/office/drawing/2014/main" val="20000"/>
                    </a:ext>
                  </a:extLst>
                </a:gridCol>
                <a:gridCol w="1911179">
                  <a:extLst>
                    <a:ext uri="{9D8B030D-6E8A-4147-A177-3AD203B41FA5}">
                      <a16:colId xmlns:a16="http://schemas.microsoft.com/office/drawing/2014/main" val="20001"/>
                    </a:ext>
                  </a:extLst>
                </a:gridCol>
                <a:gridCol w="1194487">
                  <a:extLst>
                    <a:ext uri="{9D8B030D-6E8A-4147-A177-3AD203B41FA5}">
                      <a16:colId xmlns:a16="http://schemas.microsoft.com/office/drawing/2014/main" val="20002"/>
                    </a:ext>
                  </a:extLst>
                </a:gridCol>
                <a:gridCol w="1194487">
                  <a:extLst>
                    <a:ext uri="{9D8B030D-6E8A-4147-A177-3AD203B41FA5}">
                      <a16:colId xmlns:a16="http://schemas.microsoft.com/office/drawing/2014/main" val="1227917366"/>
                    </a:ext>
                  </a:extLst>
                </a:gridCol>
                <a:gridCol w="2627869">
                  <a:extLst>
                    <a:ext uri="{9D8B030D-6E8A-4147-A177-3AD203B41FA5}">
                      <a16:colId xmlns:a16="http://schemas.microsoft.com/office/drawing/2014/main" val="20003"/>
                    </a:ext>
                  </a:extLst>
                </a:gridCol>
              </a:tblGrid>
              <a:tr h="1138602">
                <a:tc>
                  <a:txBody>
                    <a:bodyPr/>
                    <a:lstStyle/>
                    <a:p>
                      <a:r>
                        <a:rPr lang="en-US" sz="2400" dirty="0" smtClean="0"/>
                        <a:t>Asset</a:t>
                      </a:r>
                      <a:endParaRPr lang="en-US" sz="2400" dirty="0"/>
                    </a:p>
                  </a:txBody>
                  <a:tcPr/>
                </a:tc>
                <a:tc>
                  <a:txBody>
                    <a:bodyPr/>
                    <a:lstStyle/>
                    <a:p>
                      <a:r>
                        <a:rPr lang="en-US" sz="2400" dirty="0" smtClean="0"/>
                        <a:t>A’s Basis</a:t>
                      </a:r>
                      <a:endParaRPr lang="en-US" sz="2400" dirty="0"/>
                    </a:p>
                  </a:txBody>
                  <a:tcPr/>
                </a:tc>
                <a:tc>
                  <a:txBody>
                    <a:bodyPr/>
                    <a:lstStyle/>
                    <a:p>
                      <a:r>
                        <a:rPr lang="en-US" sz="2400" dirty="0" smtClean="0"/>
                        <a:t>FMV</a:t>
                      </a:r>
                      <a:endParaRPr lang="en-US" sz="2400" dirty="0"/>
                    </a:p>
                  </a:txBody>
                  <a:tcPr/>
                </a:tc>
                <a:tc>
                  <a:txBody>
                    <a:bodyPr/>
                    <a:lstStyle/>
                    <a:p>
                      <a:r>
                        <a:rPr lang="en-US" sz="2400" dirty="0" smtClean="0"/>
                        <a:t>Gain/</a:t>
                      </a:r>
                    </a:p>
                    <a:p>
                      <a:r>
                        <a:rPr lang="en-US" sz="2400" dirty="0" smtClean="0"/>
                        <a:t>Loss</a:t>
                      </a:r>
                      <a:endParaRPr lang="en-US" sz="2400" dirty="0"/>
                    </a:p>
                  </a:txBody>
                  <a:tcPr/>
                </a:tc>
                <a:tc>
                  <a:txBody>
                    <a:bodyPr/>
                    <a:lstStyle/>
                    <a:p>
                      <a:r>
                        <a:rPr lang="en-US" sz="2400" dirty="0" smtClean="0"/>
                        <a:t>Debt Encumbering</a:t>
                      </a:r>
                      <a:r>
                        <a:rPr lang="en-US" sz="2400" baseline="0" dirty="0" smtClean="0"/>
                        <a:t> Asset</a:t>
                      </a:r>
                      <a:endParaRPr lang="en-US" sz="2400" dirty="0"/>
                    </a:p>
                  </a:txBody>
                  <a:tcPr/>
                </a:tc>
                <a:extLst>
                  <a:ext uri="{0D108BD9-81ED-4DB2-BD59-A6C34878D82A}">
                    <a16:rowId xmlns:a16="http://schemas.microsoft.com/office/drawing/2014/main" val="10000"/>
                  </a:ext>
                </a:extLst>
              </a:tr>
              <a:tr h="458300">
                <a:tc>
                  <a:txBody>
                    <a:bodyPr/>
                    <a:lstStyle/>
                    <a:p>
                      <a:r>
                        <a:rPr lang="en-US" sz="2400" dirty="0" smtClean="0"/>
                        <a:t>Land</a:t>
                      </a:r>
                      <a:endParaRPr lang="en-US" sz="2400" dirty="0"/>
                    </a:p>
                  </a:txBody>
                  <a:tcPr/>
                </a:tc>
                <a:tc>
                  <a:txBody>
                    <a:bodyPr/>
                    <a:lstStyle/>
                    <a:p>
                      <a:r>
                        <a:rPr lang="en-US" sz="2400" dirty="0" smtClean="0"/>
                        <a:t>$75</a:t>
                      </a:r>
                      <a:endParaRPr lang="en-US" sz="2400" dirty="0"/>
                    </a:p>
                  </a:txBody>
                  <a:tcPr/>
                </a:tc>
                <a:tc>
                  <a:txBody>
                    <a:bodyPr/>
                    <a:lstStyle/>
                    <a:p>
                      <a:r>
                        <a:rPr lang="en-US" sz="2400" dirty="0" smtClean="0"/>
                        <a:t>$75</a:t>
                      </a:r>
                      <a:endParaRPr lang="en-US" sz="2400" dirty="0"/>
                    </a:p>
                  </a:txBody>
                  <a:tcPr/>
                </a:tc>
                <a:tc>
                  <a:txBody>
                    <a:bodyPr/>
                    <a:lstStyle/>
                    <a:p>
                      <a:r>
                        <a:rPr lang="en-US" sz="2400" dirty="0" smtClean="0"/>
                        <a:t>$0</a:t>
                      </a:r>
                      <a:endParaRPr lang="en-US" sz="2400" dirty="0"/>
                    </a:p>
                  </a:txBody>
                  <a:tcPr/>
                </a:tc>
                <a:tc>
                  <a:txBody>
                    <a:bodyPr/>
                    <a:lstStyle/>
                    <a:p>
                      <a:r>
                        <a:rPr lang="en-US" sz="2400" dirty="0" smtClean="0"/>
                        <a:t>$65</a:t>
                      </a:r>
                      <a:endParaRPr lang="en-US" sz="2400" dirty="0"/>
                    </a:p>
                  </a:txBody>
                  <a:tcPr/>
                </a:tc>
                <a:extLst>
                  <a:ext uri="{0D108BD9-81ED-4DB2-BD59-A6C34878D82A}">
                    <a16:rowId xmlns:a16="http://schemas.microsoft.com/office/drawing/2014/main" val="10001"/>
                  </a:ext>
                </a:extLst>
              </a:tr>
              <a:tr h="458300">
                <a:tc>
                  <a:txBody>
                    <a:bodyPr/>
                    <a:lstStyle/>
                    <a:p>
                      <a:r>
                        <a:rPr lang="en-US" sz="2400" dirty="0" smtClean="0"/>
                        <a:t>Building</a:t>
                      </a:r>
                      <a:endParaRPr lang="en-US" sz="2400" dirty="0"/>
                    </a:p>
                  </a:txBody>
                  <a:tcPr/>
                </a:tc>
                <a:tc>
                  <a:txBody>
                    <a:bodyPr/>
                    <a:lstStyle/>
                    <a:p>
                      <a:r>
                        <a:rPr lang="en-US" sz="2400" dirty="0" smtClean="0"/>
                        <a:t>$15</a:t>
                      </a:r>
                      <a:endParaRPr lang="en-US" sz="2400" dirty="0"/>
                    </a:p>
                  </a:txBody>
                  <a:tcPr/>
                </a:tc>
                <a:tc>
                  <a:txBody>
                    <a:bodyPr/>
                    <a:lstStyle/>
                    <a:p>
                      <a:r>
                        <a:rPr lang="en-US" sz="2400" dirty="0" smtClean="0"/>
                        <a:t>$100</a:t>
                      </a:r>
                      <a:endParaRPr lang="en-US" sz="2400" dirty="0"/>
                    </a:p>
                  </a:txBody>
                  <a:tcPr/>
                </a:tc>
                <a:tc>
                  <a:txBody>
                    <a:bodyPr/>
                    <a:lstStyle/>
                    <a:p>
                      <a:r>
                        <a:rPr lang="en-US" sz="2400" dirty="0" smtClean="0"/>
                        <a:t>$85</a:t>
                      </a:r>
                      <a:endParaRPr lang="en-US" sz="2400" dirty="0"/>
                    </a:p>
                  </a:txBody>
                  <a:tcPr/>
                </a:tc>
                <a:tc>
                  <a:txBody>
                    <a:bodyPr/>
                    <a:lstStyle/>
                    <a:p>
                      <a:r>
                        <a:rPr lang="en-US" sz="2400" dirty="0" smtClean="0"/>
                        <a:t>$85</a:t>
                      </a:r>
                      <a:endParaRPr lang="en-US" sz="2400" dirty="0"/>
                    </a:p>
                  </a:txBody>
                  <a:tcPr/>
                </a:tc>
                <a:extLst>
                  <a:ext uri="{0D108BD9-81ED-4DB2-BD59-A6C34878D82A}">
                    <a16:rowId xmlns:a16="http://schemas.microsoft.com/office/drawing/2014/main" val="10002"/>
                  </a:ext>
                </a:extLst>
              </a:tr>
              <a:tr h="458300">
                <a:tc>
                  <a:txBody>
                    <a:bodyPr/>
                    <a:lstStyle/>
                    <a:p>
                      <a:r>
                        <a:rPr lang="en-US" sz="2400" dirty="0" smtClean="0"/>
                        <a:t>Equipment</a:t>
                      </a:r>
                      <a:endParaRPr lang="en-US" sz="2400" dirty="0"/>
                    </a:p>
                  </a:txBody>
                  <a:tcPr/>
                </a:tc>
                <a:tc>
                  <a:txBody>
                    <a:bodyPr/>
                    <a:lstStyle/>
                    <a:p>
                      <a:r>
                        <a:rPr lang="en-US" sz="2400" dirty="0" smtClean="0"/>
                        <a:t>$30</a:t>
                      </a:r>
                      <a:endParaRPr lang="en-US" sz="2400" dirty="0"/>
                    </a:p>
                  </a:txBody>
                  <a:tcPr/>
                </a:tc>
                <a:tc>
                  <a:txBody>
                    <a:bodyPr/>
                    <a:lstStyle/>
                    <a:p>
                      <a:r>
                        <a:rPr lang="en-US" sz="2400" dirty="0" smtClean="0"/>
                        <a:t>$25</a:t>
                      </a:r>
                      <a:endParaRPr lang="en-US" sz="2400" dirty="0"/>
                    </a:p>
                  </a:txBody>
                  <a:tcPr/>
                </a:tc>
                <a:tc>
                  <a:txBody>
                    <a:bodyPr/>
                    <a:lstStyle/>
                    <a:p>
                      <a:r>
                        <a:rPr lang="en-US" sz="2400" dirty="0" smtClean="0"/>
                        <a:t>($5)</a:t>
                      </a:r>
                      <a:endParaRPr lang="en-US" sz="2400" dirty="0"/>
                    </a:p>
                  </a:txBody>
                  <a:tcPr/>
                </a:tc>
                <a:tc>
                  <a:txBody>
                    <a:bodyPr/>
                    <a:lstStyle/>
                    <a:p>
                      <a:r>
                        <a:rPr lang="en-US" sz="2400" dirty="0" smtClean="0"/>
                        <a:t>$0</a:t>
                      </a:r>
                      <a:endParaRPr lang="en-US" sz="2400" dirty="0"/>
                    </a:p>
                  </a:txBody>
                  <a:tcPr/>
                </a:tc>
                <a:extLst>
                  <a:ext uri="{0D108BD9-81ED-4DB2-BD59-A6C34878D82A}">
                    <a16:rowId xmlns:a16="http://schemas.microsoft.com/office/drawing/2014/main" val="10003"/>
                  </a:ext>
                </a:extLst>
              </a:tr>
              <a:tr h="458300">
                <a:tc>
                  <a:txBody>
                    <a:bodyPr/>
                    <a:lstStyle/>
                    <a:p>
                      <a:r>
                        <a:rPr lang="en-US" sz="2400" dirty="0" smtClean="0"/>
                        <a:t>Total</a:t>
                      </a:r>
                      <a:endParaRPr lang="en-US" sz="2400" dirty="0"/>
                    </a:p>
                  </a:txBody>
                  <a:tcPr/>
                </a:tc>
                <a:tc>
                  <a:txBody>
                    <a:bodyPr/>
                    <a:lstStyle/>
                    <a:p>
                      <a:r>
                        <a:rPr lang="en-US" sz="2400" dirty="0" smtClean="0"/>
                        <a:t>$120</a:t>
                      </a:r>
                      <a:endParaRPr lang="en-US" sz="2400" dirty="0"/>
                    </a:p>
                  </a:txBody>
                  <a:tcPr/>
                </a:tc>
                <a:tc>
                  <a:txBody>
                    <a:bodyPr/>
                    <a:lstStyle/>
                    <a:p>
                      <a:r>
                        <a:rPr lang="en-US" sz="2400" dirty="0" smtClean="0"/>
                        <a:t>$200</a:t>
                      </a:r>
                      <a:endParaRPr lang="en-US" sz="2400" dirty="0"/>
                    </a:p>
                  </a:txBody>
                  <a:tcPr/>
                </a:tc>
                <a:tc>
                  <a:txBody>
                    <a:bodyPr/>
                    <a:lstStyle/>
                    <a:p>
                      <a:r>
                        <a:rPr lang="en-US" sz="2400" dirty="0" smtClean="0"/>
                        <a:t>$80</a:t>
                      </a:r>
                      <a:endParaRPr lang="en-US" sz="2400" dirty="0"/>
                    </a:p>
                  </a:txBody>
                  <a:tcPr/>
                </a:tc>
                <a:tc>
                  <a:txBody>
                    <a:bodyPr/>
                    <a:lstStyle/>
                    <a:p>
                      <a:r>
                        <a:rPr lang="en-US" sz="2400" dirty="0" smtClean="0"/>
                        <a:t>$150</a:t>
                      </a:r>
                      <a:endParaRPr lang="en-US" sz="2400" dirty="0"/>
                    </a:p>
                  </a:txBody>
                  <a:tcPr/>
                </a:tc>
                <a:extLst>
                  <a:ext uri="{0D108BD9-81ED-4DB2-BD59-A6C34878D82A}">
                    <a16:rowId xmlns:a16="http://schemas.microsoft.com/office/drawing/2014/main" val="10004"/>
                  </a:ext>
                </a:extLst>
              </a:tr>
            </a:tbl>
          </a:graphicData>
        </a:graphic>
      </p:graphicFrame>
      <p:sp>
        <p:nvSpPr>
          <p:cNvPr id="6" name="Oval 5"/>
          <p:cNvSpPr/>
          <p:nvPr/>
        </p:nvSpPr>
        <p:spPr>
          <a:xfrm>
            <a:off x="990600" y="6126163"/>
            <a:ext cx="75438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278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5775"/>
          </a:xfrm>
        </p:spPr>
        <p:txBody>
          <a:bodyPr>
            <a:normAutofit fontScale="90000"/>
          </a:bodyPr>
          <a:lstStyle/>
          <a:p>
            <a:r>
              <a:rPr lang="en-US" dirty="0" smtClean="0"/>
              <a:t>Problem #4</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(a) Total gain or loss recognized by Jefferson?</a:t>
            </a:r>
          </a:p>
          <a:p>
            <a:pPr lvl="1"/>
            <a:r>
              <a:rPr lang="en-US" dirty="0" smtClean="0"/>
              <a:t>Ordinarily, assumption not treated as boot, doesn’t give rise to gain.  But, </a:t>
            </a:r>
            <a:r>
              <a:rPr lang="en-US" b="1" dirty="0" smtClean="0"/>
              <a:t>357(c)(1).</a:t>
            </a:r>
          </a:p>
          <a:p>
            <a:pPr lvl="1"/>
            <a:r>
              <a:rPr lang="en-US" dirty="0" smtClean="0"/>
              <a:t>Total Basis = </a:t>
            </a:r>
            <a:r>
              <a:rPr lang="en-US" b="1" dirty="0" smtClean="0"/>
              <a:t>$120</a:t>
            </a:r>
            <a:r>
              <a:rPr lang="en-US" dirty="0" smtClean="0"/>
              <a:t>.  Total Debt = </a:t>
            </a:r>
            <a:r>
              <a:rPr lang="en-US" b="1" dirty="0" smtClean="0"/>
              <a:t>$150</a:t>
            </a:r>
            <a:r>
              <a:rPr lang="en-US" dirty="0" smtClean="0"/>
              <a:t>.  </a:t>
            </a:r>
            <a:r>
              <a:rPr lang="en-US" b="1" dirty="0" smtClean="0"/>
              <a:t>$30 gain </a:t>
            </a:r>
            <a:r>
              <a:rPr lang="en-US" dirty="0" smtClean="0"/>
              <a:t>recognized per Section 357(c)(1).</a:t>
            </a:r>
          </a:p>
          <a:p>
            <a:pPr>
              <a:buNone/>
            </a:pPr>
            <a:endParaRPr lang="en-US" dirty="0" smtClean="0"/>
          </a:p>
          <a:p>
            <a:pPr>
              <a:buNone/>
            </a:pPr>
            <a:endParaRPr lang="en-US" dirty="0" smtClean="0"/>
          </a:p>
          <a:p>
            <a:pPr lvl="3">
              <a:buNone/>
            </a:pPr>
            <a:endParaRPr lang="en-US" dirty="0" smtClean="0"/>
          </a:p>
          <a:p>
            <a:pPr lvl="3">
              <a:buNone/>
            </a:pPr>
            <a:endParaRPr lang="en-US" dirty="0" smtClean="0"/>
          </a:p>
          <a:p>
            <a:pPr lvl="3"/>
            <a:endParaRPr lang="en-US" dirty="0" smtClean="0"/>
          </a:p>
          <a:p>
            <a:pPr lvl="3"/>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35</a:t>
            </a:fld>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1024927214"/>
              </p:ext>
            </p:extLst>
          </p:nvPr>
        </p:nvGraphicFramePr>
        <p:xfrm>
          <a:off x="152399" y="3657600"/>
          <a:ext cx="8839201" cy="2971802"/>
        </p:xfrm>
        <a:graphic>
          <a:graphicData uri="http://schemas.openxmlformats.org/drawingml/2006/table">
            <a:tbl>
              <a:tblPr firstRow="1" bandRow="1">
                <a:tableStyleId>{5C22544A-7EE6-4342-B048-85BDC9FD1C3A}</a:tableStyleId>
              </a:tblPr>
              <a:tblGrid>
                <a:gridCol w="1911179">
                  <a:extLst>
                    <a:ext uri="{9D8B030D-6E8A-4147-A177-3AD203B41FA5}">
                      <a16:colId xmlns:a16="http://schemas.microsoft.com/office/drawing/2014/main" val="20000"/>
                    </a:ext>
                  </a:extLst>
                </a:gridCol>
                <a:gridCol w="1911179">
                  <a:extLst>
                    <a:ext uri="{9D8B030D-6E8A-4147-A177-3AD203B41FA5}">
                      <a16:colId xmlns:a16="http://schemas.microsoft.com/office/drawing/2014/main" val="20001"/>
                    </a:ext>
                  </a:extLst>
                </a:gridCol>
                <a:gridCol w="1194487">
                  <a:extLst>
                    <a:ext uri="{9D8B030D-6E8A-4147-A177-3AD203B41FA5}">
                      <a16:colId xmlns:a16="http://schemas.microsoft.com/office/drawing/2014/main" val="20002"/>
                    </a:ext>
                  </a:extLst>
                </a:gridCol>
                <a:gridCol w="1194487">
                  <a:extLst>
                    <a:ext uri="{9D8B030D-6E8A-4147-A177-3AD203B41FA5}">
                      <a16:colId xmlns:a16="http://schemas.microsoft.com/office/drawing/2014/main" val="1227917366"/>
                    </a:ext>
                  </a:extLst>
                </a:gridCol>
                <a:gridCol w="2627869">
                  <a:extLst>
                    <a:ext uri="{9D8B030D-6E8A-4147-A177-3AD203B41FA5}">
                      <a16:colId xmlns:a16="http://schemas.microsoft.com/office/drawing/2014/main" val="20003"/>
                    </a:ext>
                  </a:extLst>
                </a:gridCol>
              </a:tblGrid>
              <a:tr h="1138602">
                <a:tc>
                  <a:txBody>
                    <a:bodyPr/>
                    <a:lstStyle/>
                    <a:p>
                      <a:r>
                        <a:rPr lang="en-US" sz="2400" dirty="0" smtClean="0"/>
                        <a:t>Asset</a:t>
                      </a:r>
                      <a:endParaRPr lang="en-US" sz="2400" dirty="0"/>
                    </a:p>
                  </a:txBody>
                  <a:tcPr/>
                </a:tc>
                <a:tc>
                  <a:txBody>
                    <a:bodyPr/>
                    <a:lstStyle/>
                    <a:p>
                      <a:r>
                        <a:rPr lang="en-US" sz="2400" dirty="0" smtClean="0"/>
                        <a:t>A’s Basis</a:t>
                      </a:r>
                      <a:endParaRPr lang="en-US" sz="2400" dirty="0"/>
                    </a:p>
                  </a:txBody>
                  <a:tcPr/>
                </a:tc>
                <a:tc>
                  <a:txBody>
                    <a:bodyPr/>
                    <a:lstStyle/>
                    <a:p>
                      <a:r>
                        <a:rPr lang="en-US" sz="2400" dirty="0" smtClean="0"/>
                        <a:t>FMV</a:t>
                      </a:r>
                      <a:endParaRPr lang="en-US" sz="2400" dirty="0"/>
                    </a:p>
                  </a:txBody>
                  <a:tcPr/>
                </a:tc>
                <a:tc>
                  <a:txBody>
                    <a:bodyPr/>
                    <a:lstStyle/>
                    <a:p>
                      <a:r>
                        <a:rPr lang="en-US" sz="2400" dirty="0" smtClean="0"/>
                        <a:t>Gain/</a:t>
                      </a:r>
                    </a:p>
                    <a:p>
                      <a:r>
                        <a:rPr lang="en-US" sz="2400" dirty="0" smtClean="0"/>
                        <a:t>Loss</a:t>
                      </a:r>
                      <a:endParaRPr lang="en-US" sz="2400" dirty="0"/>
                    </a:p>
                  </a:txBody>
                  <a:tcPr/>
                </a:tc>
                <a:tc>
                  <a:txBody>
                    <a:bodyPr/>
                    <a:lstStyle/>
                    <a:p>
                      <a:r>
                        <a:rPr lang="en-US" sz="2400" dirty="0" smtClean="0"/>
                        <a:t>Debt Encumbering</a:t>
                      </a:r>
                      <a:r>
                        <a:rPr lang="en-US" sz="2400" baseline="0" dirty="0" smtClean="0"/>
                        <a:t> Asset</a:t>
                      </a:r>
                      <a:endParaRPr lang="en-US" sz="2400" dirty="0"/>
                    </a:p>
                  </a:txBody>
                  <a:tcPr/>
                </a:tc>
                <a:extLst>
                  <a:ext uri="{0D108BD9-81ED-4DB2-BD59-A6C34878D82A}">
                    <a16:rowId xmlns:a16="http://schemas.microsoft.com/office/drawing/2014/main" val="10000"/>
                  </a:ext>
                </a:extLst>
              </a:tr>
              <a:tr h="458300">
                <a:tc>
                  <a:txBody>
                    <a:bodyPr/>
                    <a:lstStyle/>
                    <a:p>
                      <a:r>
                        <a:rPr lang="en-US" sz="2400" dirty="0" smtClean="0"/>
                        <a:t>Land</a:t>
                      </a:r>
                      <a:endParaRPr lang="en-US" sz="2400" dirty="0"/>
                    </a:p>
                  </a:txBody>
                  <a:tcPr/>
                </a:tc>
                <a:tc>
                  <a:txBody>
                    <a:bodyPr/>
                    <a:lstStyle/>
                    <a:p>
                      <a:r>
                        <a:rPr lang="en-US" sz="2400" dirty="0" smtClean="0"/>
                        <a:t>$75</a:t>
                      </a:r>
                      <a:endParaRPr lang="en-US" sz="2400" dirty="0"/>
                    </a:p>
                  </a:txBody>
                  <a:tcPr/>
                </a:tc>
                <a:tc>
                  <a:txBody>
                    <a:bodyPr/>
                    <a:lstStyle/>
                    <a:p>
                      <a:r>
                        <a:rPr lang="en-US" sz="2400" dirty="0" smtClean="0"/>
                        <a:t>$75</a:t>
                      </a:r>
                      <a:endParaRPr lang="en-US" sz="2400" dirty="0"/>
                    </a:p>
                  </a:txBody>
                  <a:tcPr/>
                </a:tc>
                <a:tc>
                  <a:txBody>
                    <a:bodyPr/>
                    <a:lstStyle/>
                    <a:p>
                      <a:r>
                        <a:rPr lang="en-US" sz="2400" dirty="0" smtClean="0"/>
                        <a:t>$0</a:t>
                      </a:r>
                      <a:endParaRPr lang="en-US" sz="2400" dirty="0"/>
                    </a:p>
                  </a:txBody>
                  <a:tcPr/>
                </a:tc>
                <a:tc>
                  <a:txBody>
                    <a:bodyPr/>
                    <a:lstStyle/>
                    <a:p>
                      <a:r>
                        <a:rPr lang="en-US" sz="2400" dirty="0" smtClean="0"/>
                        <a:t>$65</a:t>
                      </a:r>
                      <a:endParaRPr lang="en-US" sz="2400" dirty="0"/>
                    </a:p>
                  </a:txBody>
                  <a:tcPr/>
                </a:tc>
                <a:extLst>
                  <a:ext uri="{0D108BD9-81ED-4DB2-BD59-A6C34878D82A}">
                    <a16:rowId xmlns:a16="http://schemas.microsoft.com/office/drawing/2014/main" val="10001"/>
                  </a:ext>
                </a:extLst>
              </a:tr>
              <a:tr h="458300">
                <a:tc>
                  <a:txBody>
                    <a:bodyPr/>
                    <a:lstStyle/>
                    <a:p>
                      <a:r>
                        <a:rPr lang="en-US" sz="2400" dirty="0" smtClean="0"/>
                        <a:t>Building</a:t>
                      </a:r>
                      <a:endParaRPr lang="en-US" sz="2400" dirty="0"/>
                    </a:p>
                  </a:txBody>
                  <a:tcPr/>
                </a:tc>
                <a:tc>
                  <a:txBody>
                    <a:bodyPr/>
                    <a:lstStyle/>
                    <a:p>
                      <a:r>
                        <a:rPr lang="en-US" sz="2400" dirty="0" smtClean="0"/>
                        <a:t>$15</a:t>
                      </a:r>
                      <a:endParaRPr lang="en-US" sz="2400" dirty="0"/>
                    </a:p>
                  </a:txBody>
                  <a:tcPr/>
                </a:tc>
                <a:tc>
                  <a:txBody>
                    <a:bodyPr/>
                    <a:lstStyle/>
                    <a:p>
                      <a:r>
                        <a:rPr lang="en-US" sz="2400" dirty="0" smtClean="0"/>
                        <a:t>$100</a:t>
                      </a:r>
                      <a:endParaRPr lang="en-US" sz="2400" dirty="0"/>
                    </a:p>
                  </a:txBody>
                  <a:tcPr/>
                </a:tc>
                <a:tc>
                  <a:txBody>
                    <a:bodyPr/>
                    <a:lstStyle/>
                    <a:p>
                      <a:r>
                        <a:rPr lang="en-US" sz="2400" dirty="0" smtClean="0"/>
                        <a:t>$85</a:t>
                      </a:r>
                      <a:endParaRPr lang="en-US" sz="2400" dirty="0"/>
                    </a:p>
                  </a:txBody>
                  <a:tcPr/>
                </a:tc>
                <a:tc>
                  <a:txBody>
                    <a:bodyPr/>
                    <a:lstStyle/>
                    <a:p>
                      <a:r>
                        <a:rPr lang="en-US" sz="2400" dirty="0" smtClean="0"/>
                        <a:t>$85</a:t>
                      </a:r>
                      <a:endParaRPr lang="en-US" sz="2400" dirty="0"/>
                    </a:p>
                  </a:txBody>
                  <a:tcPr/>
                </a:tc>
                <a:extLst>
                  <a:ext uri="{0D108BD9-81ED-4DB2-BD59-A6C34878D82A}">
                    <a16:rowId xmlns:a16="http://schemas.microsoft.com/office/drawing/2014/main" val="10002"/>
                  </a:ext>
                </a:extLst>
              </a:tr>
              <a:tr h="458300">
                <a:tc>
                  <a:txBody>
                    <a:bodyPr/>
                    <a:lstStyle/>
                    <a:p>
                      <a:r>
                        <a:rPr lang="en-US" sz="2400" dirty="0" smtClean="0"/>
                        <a:t>Equipment</a:t>
                      </a:r>
                      <a:endParaRPr lang="en-US" sz="2400" dirty="0"/>
                    </a:p>
                  </a:txBody>
                  <a:tcPr/>
                </a:tc>
                <a:tc>
                  <a:txBody>
                    <a:bodyPr/>
                    <a:lstStyle/>
                    <a:p>
                      <a:r>
                        <a:rPr lang="en-US" sz="2400" dirty="0" smtClean="0"/>
                        <a:t>$30</a:t>
                      </a:r>
                      <a:endParaRPr lang="en-US" sz="2400" dirty="0"/>
                    </a:p>
                  </a:txBody>
                  <a:tcPr/>
                </a:tc>
                <a:tc>
                  <a:txBody>
                    <a:bodyPr/>
                    <a:lstStyle/>
                    <a:p>
                      <a:r>
                        <a:rPr lang="en-US" sz="2400" dirty="0" smtClean="0"/>
                        <a:t>$25</a:t>
                      </a:r>
                      <a:endParaRPr lang="en-US" sz="2400" dirty="0"/>
                    </a:p>
                  </a:txBody>
                  <a:tcPr/>
                </a:tc>
                <a:tc>
                  <a:txBody>
                    <a:bodyPr/>
                    <a:lstStyle/>
                    <a:p>
                      <a:r>
                        <a:rPr lang="en-US" sz="2400" dirty="0" smtClean="0"/>
                        <a:t>($5)</a:t>
                      </a:r>
                      <a:endParaRPr lang="en-US" sz="2400" dirty="0"/>
                    </a:p>
                  </a:txBody>
                  <a:tcPr/>
                </a:tc>
                <a:tc>
                  <a:txBody>
                    <a:bodyPr/>
                    <a:lstStyle/>
                    <a:p>
                      <a:r>
                        <a:rPr lang="en-US" sz="2400" dirty="0" smtClean="0"/>
                        <a:t>$0</a:t>
                      </a:r>
                      <a:endParaRPr lang="en-US" sz="2400" dirty="0"/>
                    </a:p>
                  </a:txBody>
                  <a:tcPr/>
                </a:tc>
                <a:extLst>
                  <a:ext uri="{0D108BD9-81ED-4DB2-BD59-A6C34878D82A}">
                    <a16:rowId xmlns:a16="http://schemas.microsoft.com/office/drawing/2014/main" val="10003"/>
                  </a:ext>
                </a:extLst>
              </a:tr>
              <a:tr h="458300">
                <a:tc>
                  <a:txBody>
                    <a:bodyPr/>
                    <a:lstStyle/>
                    <a:p>
                      <a:r>
                        <a:rPr lang="en-US" sz="2400" dirty="0" smtClean="0"/>
                        <a:t>Total</a:t>
                      </a:r>
                      <a:endParaRPr lang="en-US" sz="2400" dirty="0"/>
                    </a:p>
                  </a:txBody>
                  <a:tcPr/>
                </a:tc>
                <a:tc>
                  <a:txBody>
                    <a:bodyPr/>
                    <a:lstStyle/>
                    <a:p>
                      <a:r>
                        <a:rPr lang="en-US" sz="2400" dirty="0" smtClean="0"/>
                        <a:t>$120</a:t>
                      </a:r>
                      <a:endParaRPr lang="en-US" sz="2400" dirty="0"/>
                    </a:p>
                  </a:txBody>
                  <a:tcPr/>
                </a:tc>
                <a:tc>
                  <a:txBody>
                    <a:bodyPr/>
                    <a:lstStyle/>
                    <a:p>
                      <a:r>
                        <a:rPr lang="en-US" sz="2400" dirty="0" smtClean="0"/>
                        <a:t>$200</a:t>
                      </a:r>
                      <a:endParaRPr lang="en-US" sz="2400" dirty="0"/>
                    </a:p>
                  </a:txBody>
                  <a:tcPr/>
                </a:tc>
                <a:tc>
                  <a:txBody>
                    <a:bodyPr/>
                    <a:lstStyle/>
                    <a:p>
                      <a:r>
                        <a:rPr lang="en-US" sz="2400" dirty="0" smtClean="0"/>
                        <a:t>$80</a:t>
                      </a:r>
                      <a:endParaRPr lang="en-US" sz="2400" dirty="0"/>
                    </a:p>
                  </a:txBody>
                  <a:tcPr/>
                </a:tc>
                <a:tc>
                  <a:txBody>
                    <a:bodyPr/>
                    <a:lstStyle/>
                    <a:p>
                      <a:r>
                        <a:rPr lang="en-US" sz="2400" dirty="0" smtClean="0"/>
                        <a:t>$150</a:t>
                      </a:r>
                      <a:endParaRPr lang="en-US" sz="2400" dirty="0"/>
                    </a:p>
                  </a:txBody>
                  <a:tcPr/>
                </a:tc>
                <a:extLst>
                  <a:ext uri="{0D108BD9-81ED-4DB2-BD59-A6C34878D82A}">
                    <a16:rowId xmlns:a16="http://schemas.microsoft.com/office/drawing/2014/main" val="10004"/>
                  </a:ext>
                </a:extLst>
              </a:tr>
            </a:tbl>
          </a:graphicData>
        </a:graphic>
      </p:graphicFrame>
      <p:sp>
        <p:nvSpPr>
          <p:cNvPr id="6" name="Oval 5"/>
          <p:cNvSpPr/>
          <p:nvPr/>
        </p:nvSpPr>
        <p:spPr>
          <a:xfrm>
            <a:off x="1447800" y="5257800"/>
            <a:ext cx="75438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640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allocate 357(c) gain?</a:t>
            </a:r>
            <a:endParaRPr lang="en-US" dirty="0"/>
          </a:p>
        </p:txBody>
      </p:sp>
      <p:sp>
        <p:nvSpPr>
          <p:cNvPr id="3" name="Content Placeholder 2"/>
          <p:cNvSpPr>
            <a:spLocks noGrp="1"/>
          </p:cNvSpPr>
          <p:nvPr>
            <p:ph idx="1"/>
          </p:nvPr>
        </p:nvSpPr>
        <p:spPr>
          <a:xfrm>
            <a:off x="76200" y="1600200"/>
            <a:ext cx="8991600" cy="5121275"/>
          </a:xfrm>
        </p:spPr>
        <p:txBody>
          <a:bodyPr>
            <a:normAutofit/>
          </a:bodyPr>
          <a:lstStyle/>
          <a:p>
            <a:r>
              <a:rPr lang="en-US" dirty="0" smtClean="0"/>
              <a:t>This isn’t recognizing boot gain asset by asset </a:t>
            </a:r>
          </a:p>
          <a:p>
            <a:pPr lvl="1"/>
            <a:r>
              <a:rPr lang="en-US" dirty="0" smtClean="0"/>
              <a:t>Allocate boot by FMV, then calculate gain (or not) per asset</a:t>
            </a:r>
            <a:endParaRPr lang="en-US" dirty="0"/>
          </a:p>
          <a:p>
            <a:r>
              <a:rPr lang="en-US" dirty="0" smtClean="0"/>
              <a:t>but recognizing 357(c) gain because </a:t>
            </a:r>
          </a:p>
          <a:p>
            <a:pPr lvl="1"/>
            <a:r>
              <a:rPr lang="en-US" dirty="0" smtClean="0">
                <a:solidFill>
                  <a:srgbClr val="C00000"/>
                </a:solidFill>
              </a:rPr>
              <a:t>aggregate debt assumed </a:t>
            </a:r>
            <a:r>
              <a:rPr lang="en-US" dirty="0" smtClean="0"/>
              <a:t>&gt; </a:t>
            </a:r>
            <a:r>
              <a:rPr lang="en-US" dirty="0" smtClean="0">
                <a:solidFill>
                  <a:schemeClr val="accent3">
                    <a:lumMod val="75000"/>
                  </a:schemeClr>
                </a:solidFill>
              </a:rPr>
              <a:t>aggregate basis</a:t>
            </a:r>
          </a:p>
          <a:p>
            <a:r>
              <a:rPr lang="en-US" dirty="0" smtClean="0"/>
              <a:t>Allocate $30 gain to every property (regardless whether built-in-gain property) by FMV </a:t>
            </a:r>
          </a:p>
          <a:p>
            <a:pPr lvl="1"/>
            <a:r>
              <a:rPr lang="en-US" dirty="0" smtClean="0"/>
              <a:t>Treas. Reg. 1.357-2(b)</a:t>
            </a:r>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36</a:t>
            </a:fld>
            <a:endParaRPr lang="en-US"/>
          </a:p>
        </p:txBody>
      </p:sp>
    </p:spTree>
    <p:extLst>
      <p:ext uri="{BB962C8B-B14F-4D97-AF65-F5344CB8AC3E}">
        <p14:creationId xmlns:p14="http://schemas.microsoft.com/office/powerpoint/2010/main" val="3150733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#4</a:t>
            </a:r>
            <a:endParaRPr lang="en-US" dirty="0"/>
          </a:p>
        </p:txBody>
      </p:sp>
      <p:sp>
        <p:nvSpPr>
          <p:cNvPr id="3" name="Content Placeholder 2"/>
          <p:cNvSpPr>
            <a:spLocks noGrp="1"/>
          </p:cNvSpPr>
          <p:nvPr>
            <p:ph idx="1"/>
          </p:nvPr>
        </p:nvSpPr>
        <p:spPr>
          <a:xfrm>
            <a:off x="457200" y="1600200"/>
            <a:ext cx="8610600" cy="4525963"/>
          </a:xfrm>
        </p:spPr>
        <p:txBody>
          <a:bodyPr>
            <a:normAutofit/>
          </a:bodyPr>
          <a:lstStyle/>
          <a:p>
            <a:r>
              <a:rPr lang="en-US" sz="2400" dirty="0" smtClean="0"/>
              <a:t>Allocate $30 357(c) gain among assets based on FMV:</a:t>
            </a:r>
          </a:p>
          <a:p>
            <a:pPr lvl="1"/>
            <a:r>
              <a:rPr lang="en-US" sz="2400" dirty="0" smtClean="0"/>
              <a:t>$30 * (75/200) (</a:t>
            </a:r>
            <a:r>
              <a:rPr lang="en-US" sz="2400" b="1" dirty="0" smtClean="0"/>
              <a:t>37.5%</a:t>
            </a:r>
            <a:r>
              <a:rPr lang="en-US" sz="2400" dirty="0" smtClean="0"/>
              <a:t>) = $11.25 from a deemed sale of land.</a:t>
            </a:r>
          </a:p>
          <a:p>
            <a:pPr lvl="1"/>
            <a:r>
              <a:rPr lang="en-US" sz="2400" dirty="0" smtClean="0"/>
              <a:t>$30 * (100/200) (</a:t>
            </a:r>
            <a:r>
              <a:rPr lang="en-US" sz="2400" b="1" dirty="0" smtClean="0"/>
              <a:t>50%</a:t>
            </a:r>
            <a:r>
              <a:rPr lang="en-US" sz="2400" dirty="0" smtClean="0"/>
              <a:t>) = $15 from a deemed sale of building.</a:t>
            </a:r>
          </a:p>
          <a:p>
            <a:pPr lvl="1"/>
            <a:r>
              <a:rPr lang="en-US" sz="2400" dirty="0" smtClean="0"/>
              <a:t>$30 * (25/200) (</a:t>
            </a:r>
            <a:r>
              <a:rPr lang="en-US" sz="2400" b="1" dirty="0" smtClean="0"/>
              <a:t>12.5%</a:t>
            </a:r>
            <a:r>
              <a:rPr lang="en-US" sz="2400" dirty="0" smtClean="0"/>
              <a:t>) = $3.75 from a deemed sale of equipment.</a:t>
            </a:r>
          </a:p>
          <a:p>
            <a:pPr lvl="1"/>
            <a:endParaRPr lang="en-US" dirty="0" smtClean="0"/>
          </a:p>
          <a:p>
            <a:pPr lvl="1"/>
            <a:endParaRPr lang="en-US" dirty="0" smtClean="0"/>
          </a:p>
          <a:p>
            <a:pPr>
              <a:buNone/>
            </a:pPr>
            <a:endParaRPr lang="en-US" dirty="0" smtClean="0"/>
          </a:p>
          <a:p>
            <a:pPr>
              <a:buNone/>
            </a:pPr>
            <a:endParaRPr lang="en-US" dirty="0" smtClean="0"/>
          </a:p>
          <a:p>
            <a:pPr lvl="3">
              <a:buNone/>
            </a:pPr>
            <a:endParaRPr lang="en-US" dirty="0" smtClean="0"/>
          </a:p>
          <a:p>
            <a:pPr lvl="3">
              <a:buNone/>
            </a:pPr>
            <a:endParaRPr lang="en-US" dirty="0" smtClean="0"/>
          </a:p>
          <a:p>
            <a:pPr lvl="3"/>
            <a:endParaRPr lang="en-US" dirty="0" smtClean="0"/>
          </a:p>
          <a:p>
            <a:pPr lvl="3"/>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37</a:t>
            </a:fld>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1309038621"/>
              </p:ext>
            </p:extLst>
          </p:nvPr>
        </p:nvGraphicFramePr>
        <p:xfrm>
          <a:off x="152399" y="3749673"/>
          <a:ext cx="8839201" cy="2971802"/>
        </p:xfrm>
        <a:graphic>
          <a:graphicData uri="http://schemas.openxmlformats.org/drawingml/2006/table">
            <a:tbl>
              <a:tblPr firstRow="1" bandRow="1">
                <a:tableStyleId>{5C22544A-7EE6-4342-B048-85BDC9FD1C3A}</a:tableStyleId>
              </a:tblPr>
              <a:tblGrid>
                <a:gridCol w="1911179">
                  <a:extLst>
                    <a:ext uri="{9D8B030D-6E8A-4147-A177-3AD203B41FA5}">
                      <a16:colId xmlns:a16="http://schemas.microsoft.com/office/drawing/2014/main" val="20000"/>
                    </a:ext>
                  </a:extLst>
                </a:gridCol>
                <a:gridCol w="1911179">
                  <a:extLst>
                    <a:ext uri="{9D8B030D-6E8A-4147-A177-3AD203B41FA5}">
                      <a16:colId xmlns:a16="http://schemas.microsoft.com/office/drawing/2014/main" val="20001"/>
                    </a:ext>
                  </a:extLst>
                </a:gridCol>
                <a:gridCol w="1194487">
                  <a:extLst>
                    <a:ext uri="{9D8B030D-6E8A-4147-A177-3AD203B41FA5}">
                      <a16:colId xmlns:a16="http://schemas.microsoft.com/office/drawing/2014/main" val="20002"/>
                    </a:ext>
                  </a:extLst>
                </a:gridCol>
                <a:gridCol w="1194487">
                  <a:extLst>
                    <a:ext uri="{9D8B030D-6E8A-4147-A177-3AD203B41FA5}">
                      <a16:colId xmlns:a16="http://schemas.microsoft.com/office/drawing/2014/main" val="1227917366"/>
                    </a:ext>
                  </a:extLst>
                </a:gridCol>
                <a:gridCol w="2627869">
                  <a:extLst>
                    <a:ext uri="{9D8B030D-6E8A-4147-A177-3AD203B41FA5}">
                      <a16:colId xmlns:a16="http://schemas.microsoft.com/office/drawing/2014/main" val="20003"/>
                    </a:ext>
                  </a:extLst>
                </a:gridCol>
              </a:tblGrid>
              <a:tr h="1138602">
                <a:tc>
                  <a:txBody>
                    <a:bodyPr/>
                    <a:lstStyle/>
                    <a:p>
                      <a:r>
                        <a:rPr lang="en-US" sz="2400" dirty="0" smtClean="0"/>
                        <a:t>Asset</a:t>
                      </a:r>
                      <a:endParaRPr lang="en-US" sz="2400" dirty="0"/>
                    </a:p>
                  </a:txBody>
                  <a:tcPr/>
                </a:tc>
                <a:tc>
                  <a:txBody>
                    <a:bodyPr/>
                    <a:lstStyle/>
                    <a:p>
                      <a:r>
                        <a:rPr lang="en-US" sz="2400" dirty="0" smtClean="0"/>
                        <a:t>A’s Basis</a:t>
                      </a:r>
                      <a:endParaRPr lang="en-US" sz="2400" dirty="0"/>
                    </a:p>
                  </a:txBody>
                  <a:tcPr/>
                </a:tc>
                <a:tc>
                  <a:txBody>
                    <a:bodyPr/>
                    <a:lstStyle/>
                    <a:p>
                      <a:r>
                        <a:rPr lang="en-US" sz="2400" dirty="0" smtClean="0"/>
                        <a:t>FMV</a:t>
                      </a:r>
                      <a:endParaRPr lang="en-US" sz="2400" dirty="0"/>
                    </a:p>
                  </a:txBody>
                  <a:tcPr/>
                </a:tc>
                <a:tc>
                  <a:txBody>
                    <a:bodyPr/>
                    <a:lstStyle/>
                    <a:p>
                      <a:r>
                        <a:rPr lang="en-US" sz="2400" dirty="0" smtClean="0"/>
                        <a:t>Gain/</a:t>
                      </a:r>
                    </a:p>
                    <a:p>
                      <a:r>
                        <a:rPr lang="en-US" sz="2400" dirty="0" smtClean="0"/>
                        <a:t>Loss</a:t>
                      </a:r>
                      <a:endParaRPr lang="en-US" sz="2400" dirty="0"/>
                    </a:p>
                  </a:txBody>
                  <a:tcPr/>
                </a:tc>
                <a:tc>
                  <a:txBody>
                    <a:bodyPr/>
                    <a:lstStyle/>
                    <a:p>
                      <a:r>
                        <a:rPr lang="en-US" sz="2400" dirty="0" smtClean="0"/>
                        <a:t>Recognized Gain</a:t>
                      </a:r>
                      <a:endParaRPr lang="en-US" sz="2400" dirty="0"/>
                    </a:p>
                  </a:txBody>
                  <a:tcPr/>
                </a:tc>
                <a:extLst>
                  <a:ext uri="{0D108BD9-81ED-4DB2-BD59-A6C34878D82A}">
                    <a16:rowId xmlns:a16="http://schemas.microsoft.com/office/drawing/2014/main" val="10000"/>
                  </a:ext>
                </a:extLst>
              </a:tr>
              <a:tr h="458300">
                <a:tc>
                  <a:txBody>
                    <a:bodyPr/>
                    <a:lstStyle/>
                    <a:p>
                      <a:r>
                        <a:rPr lang="en-US" sz="2400" dirty="0" smtClean="0"/>
                        <a:t>Land</a:t>
                      </a:r>
                      <a:endParaRPr lang="en-US" sz="2400" dirty="0"/>
                    </a:p>
                  </a:txBody>
                  <a:tcPr/>
                </a:tc>
                <a:tc>
                  <a:txBody>
                    <a:bodyPr/>
                    <a:lstStyle/>
                    <a:p>
                      <a:r>
                        <a:rPr lang="en-US" sz="2400" dirty="0" smtClean="0"/>
                        <a:t>$75</a:t>
                      </a:r>
                      <a:endParaRPr lang="en-US" sz="2400" dirty="0"/>
                    </a:p>
                  </a:txBody>
                  <a:tcPr/>
                </a:tc>
                <a:tc>
                  <a:txBody>
                    <a:bodyPr/>
                    <a:lstStyle/>
                    <a:p>
                      <a:r>
                        <a:rPr lang="en-US" sz="2400" dirty="0" smtClean="0"/>
                        <a:t>$75</a:t>
                      </a:r>
                      <a:endParaRPr lang="en-US" sz="2400" dirty="0"/>
                    </a:p>
                  </a:txBody>
                  <a:tcPr/>
                </a:tc>
                <a:tc>
                  <a:txBody>
                    <a:bodyPr/>
                    <a:lstStyle/>
                    <a:p>
                      <a:r>
                        <a:rPr lang="en-US" sz="2400" dirty="0" smtClean="0"/>
                        <a:t>$0</a:t>
                      </a:r>
                      <a:endParaRPr lang="en-US" sz="2400" dirty="0"/>
                    </a:p>
                  </a:txBody>
                  <a:tcPr/>
                </a:tc>
                <a:tc>
                  <a:txBody>
                    <a:bodyPr/>
                    <a:lstStyle/>
                    <a:p>
                      <a:r>
                        <a:rPr lang="en-US" sz="2400" dirty="0" smtClean="0"/>
                        <a:t>$11.25</a:t>
                      </a:r>
                      <a:endParaRPr lang="en-US" sz="2400" dirty="0"/>
                    </a:p>
                  </a:txBody>
                  <a:tcPr/>
                </a:tc>
                <a:extLst>
                  <a:ext uri="{0D108BD9-81ED-4DB2-BD59-A6C34878D82A}">
                    <a16:rowId xmlns:a16="http://schemas.microsoft.com/office/drawing/2014/main" val="10001"/>
                  </a:ext>
                </a:extLst>
              </a:tr>
              <a:tr h="458300">
                <a:tc>
                  <a:txBody>
                    <a:bodyPr/>
                    <a:lstStyle/>
                    <a:p>
                      <a:r>
                        <a:rPr lang="en-US" sz="2400" dirty="0" smtClean="0"/>
                        <a:t>Building</a:t>
                      </a:r>
                      <a:endParaRPr lang="en-US" sz="2400" dirty="0"/>
                    </a:p>
                  </a:txBody>
                  <a:tcPr/>
                </a:tc>
                <a:tc>
                  <a:txBody>
                    <a:bodyPr/>
                    <a:lstStyle/>
                    <a:p>
                      <a:r>
                        <a:rPr lang="en-US" sz="2400" dirty="0" smtClean="0"/>
                        <a:t>$15</a:t>
                      </a:r>
                      <a:endParaRPr lang="en-US" sz="2400" dirty="0"/>
                    </a:p>
                  </a:txBody>
                  <a:tcPr/>
                </a:tc>
                <a:tc>
                  <a:txBody>
                    <a:bodyPr/>
                    <a:lstStyle/>
                    <a:p>
                      <a:r>
                        <a:rPr lang="en-US" sz="2400" dirty="0" smtClean="0"/>
                        <a:t>$100</a:t>
                      </a:r>
                      <a:endParaRPr lang="en-US" sz="2400" dirty="0"/>
                    </a:p>
                  </a:txBody>
                  <a:tcPr/>
                </a:tc>
                <a:tc>
                  <a:txBody>
                    <a:bodyPr/>
                    <a:lstStyle/>
                    <a:p>
                      <a:r>
                        <a:rPr lang="en-US" sz="2400" dirty="0" smtClean="0"/>
                        <a:t>$85</a:t>
                      </a:r>
                      <a:endParaRPr lang="en-US" sz="2400" dirty="0"/>
                    </a:p>
                  </a:txBody>
                  <a:tcPr/>
                </a:tc>
                <a:tc>
                  <a:txBody>
                    <a:bodyPr/>
                    <a:lstStyle/>
                    <a:p>
                      <a:r>
                        <a:rPr lang="en-US" sz="2400" dirty="0" smtClean="0"/>
                        <a:t>$15</a:t>
                      </a:r>
                      <a:endParaRPr lang="en-US" sz="2400" dirty="0"/>
                    </a:p>
                  </a:txBody>
                  <a:tcPr/>
                </a:tc>
                <a:extLst>
                  <a:ext uri="{0D108BD9-81ED-4DB2-BD59-A6C34878D82A}">
                    <a16:rowId xmlns:a16="http://schemas.microsoft.com/office/drawing/2014/main" val="10002"/>
                  </a:ext>
                </a:extLst>
              </a:tr>
              <a:tr h="458300">
                <a:tc>
                  <a:txBody>
                    <a:bodyPr/>
                    <a:lstStyle/>
                    <a:p>
                      <a:r>
                        <a:rPr lang="en-US" sz="2400" dirty="0" smtClean="0"/>
                        <a:t>Equipment</a:t>
                      </a:r>
                      <a:endParaRPr lang="en-US" sz="2400" dirty="0"/>
                    </a:p>
                  </a:txBody>
                  <a:tcPr/>
                </a:tc>
                <a:tc>
                  <a:txBody>
                    <a:bodyPr/>
                    <a:lstStyle/>
                    <a:p>
                      <a:r>
                        <a:rPr lang="en-US" sz="2400" dirty="0" smtClean="0"/>
                        <a:t>$30</a:t>
                      </a:r>
                      <a:endParaRPr lang="en-US" sz="2400" dirty="0"/>
                    </a:p>
                  </a:txBody>
                  <a:tcPr/>
                </a:tc>
                <a:tc>
                  <a:txBody>
                    <a:bodyPr/>
                    <a:lstStyle/>
                    <a:p>
                      <a:r>
                        <a:rPr lang="en-US" sz="2400" dirty="0" smtClean="0"/>
                        <a:t>$25</a:t>
                      </a:r>
                      <a:endParaRPr lang="en-US" sz="2400" dirty="0"/>
                    </a:p>
                  </a:txBody>
                  <a:tcPr/>
                </a:tc>
                <a:tc>
                  <a:txBody>
                    <a:bodyPr/>
                    <a:lstStyle/>
                    <a:p>
                      <a:r>
                        <a:rPr lang="en-US" sz="2400" dirty="0" smtClean="0"/>
                        <a:t>($5)</a:t>
                      </a:r>
                      <a:endParaRPr lang="en-US" sz="2400" dirty="0"/>
                    </a:p>
                  </a:txBody>
                  <a:tcPr/>
                </a:tc>
                <a:tc>
                  <a:txBody>
                    <a:bodyPr/>
                    <a:lstStyle/>
                    <a:p>
                      <a:r>
                        <a:rPr lang="en-US" sz="2400" dirty="0" smtClean="0"/>
                        <a:t>$3.75</a:t>
                      </a:r>
                      <a:endParaRPr lang="en-US" sz="2400" dirty="0"/>
                    </a:p>
                  </a:txBody>
                  <a:tcPr/>
                </a:tc>
                <a:extLst>
                  <a:ext uri="{0D108BD9-81ED-4DB2-BD59-A6C34878D82A}">
                    <a16:rowId xmlns:a16="http://schemas.microsoft.com/office/drawing/2014/main" val="10003"/>
                  </a:ext>
                </a:extLst>
              </a:tr>
              <a:tr h="458300">
                <a:tc>
                  <a:txBody>
                    <a:bodyPr/>
                    <a:lstStyle/>
                    <a:p>
                      <a:r>
                        <a:rPr lang="en-US" sz="2400" dirty="0" smtClean="0"/>
                        <a:t>Total</a:t>
                      </a:r>
                      <a:endParaRPr lang="en-US" sz="2400" dirty="0"/>
                    </a:p>
                  </a:txBody>
                  <a:tcPr/>
                </a:tc>
                <a:tc>
                  <a:txBody>
                    <a:bodyPr/>
                    <a:lstStyle/>
                    <a:p>
                      <a:r>
                        <a:rPr lang="en-US" sz="2400" dirty="0" smtClean="0"/>
                        <a:t>$120</a:t>
                      </a:r>
                      <a:endParaRPr lang="en-US" sz="2400" dirty="0"/>
                    </a:p>
                  </a:txBody>
                  <a:tcPr/>
                </a:tc>
                <a:tc>
                  <a:txBody>
                    <a:bodyPr/>
                    <a:lstStyle/>
                    <a:p>
                      <a:r>
                        <a:rPr lang="en-US" sz="2400" dirty="0" smtClean="0"/>
                        <a:t>$200</a:t>
                      </a:r>
                      <a:endParaRPr lang="en-US" sz="2400" dirty="0"/>
                    </a:p>
                  </a:txBody>
                  <a:tcPr/>
                </a:tc>
                <a:tc>
                  <a:txBody>
                    <a:bodyPr/>
                    <a:lstStyle/>
                    <a:p>
                      <a:r>
                        <a:rPr lang="en-US" sz="2400" dirty="0" smtClean="0"/>
                        <a:t>$80</a:t>
                      </a:r>
                      <a:endParaRPr lang="en-US" sz="2400" dirty="0"/>
                    </a:p>
                  </a:txBody>
                  <a:tcPr/>
                </a:tc>
                <a:tc>
                  <a:txBody>
                    <a:bodyPr/>
                    <a:lstStyle/>
                    <a:p>
                      <a:r>
                        <a:rPr lang="en-US" sz="2400" dirty="0" smtClean="0"/>
                        <a:t>$30</a:t>
                      </a:r>
                      <a:endParaRPr 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67801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Gain on Loss Properties?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Yes – can recognize 357(c) gain even if no REALIZATION of gain.</a:t>
            </a:r>
          </a:p>
          <a:p>
            <a:endParaRPr lang="en-US" dirty="0"/>
          </a:p>
          <a:p>
            <a:r>
              <a:rPr lang="en-US" dirty="0" smtClean="0"/>
              <a:t>“If half of the assets (by FMV) transferred are capital assets and half are assets other than capital assets, then half of the excess of the amount of the liability over the total of the adjusted basis of the property transferred pursuant to the exchange shall be treated as capital gain, and the remaining half shall be treated as gain from the sale or exchange of assets other than capital assets.”</a:t>
            </a:r>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38</a:t>
            </a:fld>
            <a:endParaRPr lang="en-US"/>
          </a:p>
        </p:txBody>
      </p:sp>
      <p:sp>
        <p:nvSpPr>
          <p:cNvPr id="5" name="Rectangle 4"/>
          <p:cNvSpPr/>
          <p:nvPr/>
        </p:nvSpPr>
        <p:spPr>
          <a:xfrm>
            <a:off x="3581400" y="1524000"/>
            <a:ext cx="914400" cy="5700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481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#4</a:t>
            </a:r>
            <a:endParaRPr lang="en-US" dirty="0"/>
          </a:p>
        </p:txBody>
      </p:sp>
      <p:sp>
        <p:nvSpPr>
          <p:cNvPr id="3" name="Content Placeholder 2"/>
          <p:cNvSpPr>
            <a:spLocks noGrp="1"/>
          </p:cNvSpPr>
          <p:nvPr>
            <p:ph idx="1"/>
          </p:nvPr>
        </p:nvSpPr>
        <p:spPr/>
        <p:txBody>
          <a:bodyPr>
            <a:normAutofit/>
          </a:bodyPr>
          <a:lstStyle/>
          <a:p>
            <a:r>
              <a:rPr lang="en-US" sz="2400" dirty="0" smtClean="0"/>
              <a:t>(b) Jefferson’s basis in Declaration stock:</a:t>
            </a:r>
          </a:p>
          <a:p>
            <a:pPr lvl="1"/>
            <a:r>
              <a:rPr lang="en-US" sz="2000" dirty="0" smtClean="0"/>
              <a:t>Use tracing method to calculate gain per asset, but aggregate method to determine basis in stock</a:t>
            </a:r>
          </a:p>
          <a:p>
            <a:pPr lvl="1"/>
            <a:r>
              <a:rPr lang="en-US" sz="2000" dirty="0" smtClean="0"/>
              <a:t>$120 basis in property contributed – 150 debt assumed+ $30 gain recognized = $0.</a:t>
            </a:r>
          </a:p>
          <a:p>
            <a:pPr lvl="1"/>
            <a:r>
              <a:rPr lang="en-US" sz="2000" dirty="0" smtClean="0"/>
              <a:t>Check – ending BIG of stock is $50.  Started with $80, recognized $30.</a:t>
            </a:r>
          </a:p>
          <a:p>
            <a:pPr lvl="1"/>
            <a:endParaRPr lang="en-US" dirty="0" smtClean="0"/>
          </a:p>
          <a:p>
            <a:pPr lvl="1"/>
            <a:endParaRPr lang="en-US" dirty="0" smtClean="0"/>
          </a:p>
          <a:p>
            <a:pPr>
              <a:buNone/>
            </a:pPr>
            <a:endParaRPr lang="en-US" dirty="0" smtClean="0"/>
          </a:p>
          <a:p>
            <a:pPr>
              <a:buNone/>
            </a:pPr>
            <a:endParaRPr lang="en-US" dirty="0" smtClean="0"/>
          </a:p>
          <a:p>
            <a:pPr lvl="3">
              <a:buNone/>
            </a:pPr>
            <a:endParaRPr lang="en-US" dirty="0" smtClean="0"/>
          </a:p>
          <a:p>
            <a:pPr lvl="3">
              <a:buNone/>
            </a:pPr>
            <a:endParaRPr lang="en-US" dirty="0" smtClean="0"/>
          </a:p>
          <a:p>
            <a:pPr lvl="3"/>
            <a:endParaRPr lang="en-US" dirty="0" smtClean="0"/>
          </a:p>
          <a:p>
            <a:pPr lvl="3"/>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39</a:t>
            </a:fld>
            <a:endParaRPr lang="en-US" sz="3200" dirty="0"/>
          </a:p>
        </p:txBody>
      </p:sp>
      <p:sp>
        <p:nvSpPr>
          <p:cNvPr id="6" name="Rectangle 5"/>
          <p:cNvSpPr/>
          <p:nvPr/>
        </p:nvSpPr>
        <p:spPr>
          <a:xfrm>
            <a:off x="1676398" y="2077152"/>
            <a:ext cx="838201" cy="3626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H="1" flipV="1">
            <a:off x="6579747" y="2057400"/>
            <a:ext cx="1066800" cy="4560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p:cNvPicPr>
            <a:picLocks noChangeAspect="1"/>
          </p:cNvPicPr>
          <p:nvPr/>
        </p:nvPicPr>
        <p:blipFill>
          <a:blip r:embed="rId2"/>
          <a:stretch>
            <a:fillRect/>
          </a:stretch>
        </p:blipFill>
        <p:spPr>
          <a:xfrm>
            <a:off x="500062" y="4038600"/>
            <a:ext cx="8143875" cy="1352550"/>
          </a:xfrm>
          <a:prstGeom prst="rect">
            <a:avLst/>
          </a:prstGeom>
        </p:spPr>
      </p:pic>
      <p:sp>
        <p:nvSpPr>
          <p:cNvPr id="9" name="Rectangle 8"/>
          <p:cNvSpPr/>
          <p:nvPr/>
        </p:nvSpPr>
        <p:spPr>
          <a:xfrm>
            <a:off x="675770" y="4314184"/>
            <a:ext cx="2448429" cy="685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$120</a:t>
            </a:r>
            <a:endParaRPr lang="en-US" sz="3200" dirty="0"/>
          </a:p>
        </p:txBody>
      </p:sp>
      <p:sp>
        <p:nvSpPr>
          <p:cNvPr id="10" name="Rectangle 9"/>
          <p:cNvSpPr/>
          <p:nvPr/>
        </p:nvSpPr>
        <p:spPr>
          <a:xfrm>
            <a:off x="3904246" y="4416453"/>
            <a:ext cx="1335505" cy="43313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$150</a:t>
            </a:r>
            <a:endParaRPr lang="en-US" sz="2800" dirty="0"/>
          </a:p>
        </p:txBody>
      </p:sp>
      <p:sp>
        <p:nvSpPr>
          <p:cNvPr id="11" name="Rectangle 10"/>
          <p:cNvSpPr/>
          <p:nvPr/>
        </p:nvSpPr>
        <p:spPr>
          <a:xfrm>
            <a:off x="6248400" y="4314184"/>
            <a:ext cx="2189747" cy="637674"/>
          </a:xfrm>
          <a:prstGeom prst="rect">
            <a:avLst/>
          </a:prstGeom>
          <a:solidFill>
            <a:srgbClr val="EE9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$30</a:t>
            </a:r>
            <a:endParaRPr lang="en-US" sz="2800" dirty="0"/>
          </a:p>
        </p:txBody>
      </p:sp>
      <p:sp>
        <p:nvSpPr>
          <p:cNvPr id="12" name="Rectangle 11"/>
          <p:cNvSpPr/>
          <p:nvPr/>
        </p:nvSpPr>
        <p:spPr>
          <a:xfrm>
            <a:off x="771618" y="5531952"/>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Jefferson’s Basis in Stock Received</a:t>
            </a:r>
          </a:p>
        </p:txBody>
      </p:sp>
      <p:sp>
        <p:nvSpPr>
          <p:cNvPr id="13" name="Rectangle 12"/>
          <p:cNvSpPr/>
          <p:nvPr/>
        </p:nvSpPr>
        <p:spPr>
          <a:xfrm>
            <a:off x="6057491" y="5531951"/>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p>
        </p:txBody>
      </p:sp>
      <p:sp>
        <p:nvSpPr>
          <p:cNvPr id="14" name="Equal 13"/>
          <p:cNvSpPr/>
          <p:nvPr/>
        </p:nvSpPr>
        <p:spPr>
          <a:xfrm>
            <a:off x="4072981" y="5684091"/>
            <a:ext cx="998034" cy="579863"/>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7625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How much gain does Adams recognize?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4</a:t>
            </a:fld>
            <a:endParaRPr lang="en-US"/>
          </a:p>
        </p:txBody>
      </p:sp>
      <p:sp>
        <p:nvSpPr>
          <p:cNvPr id="5" name="TextBox 4"/>
          <p:cNvSpPr txBox="1"/>
          <p:nvPr/>
        </p:nvSpPr>
        <p:spPr>
          <a:xfrm>
            <a:off x="124872" y="4599920"/>
            <a:ext cx="8894255" cy="1938992"/>
          </a:xfrm>
          <a:prstGeom prst="rect">
            <a:avLst/>
          </a:prstGeom>
          <a:solidFill>
            <a:schemeClr val="bg2">
              <a:lumMod val="75000"/>
            </a:schemeClr>
          </a:solidFill>
          <a:ln w="76200">
            <a:solidFill>
              <a:schemeClr val="bg2">
                <a:lumMod val="25000"/>
              </a:schemeClr>
            </a:solidFill>
          </a:ln>
        </p:spPr>
        <p:txBody>
          <a:bodyPr wrap="square" rtlCol="0">
            <a:spAutoFit/>
          </a:bodyPr>
          <a:lstStyle/>
          <a:p>
            <a:pPr algn="ctr"/>
            <a:r>
              <a:rPr lang="en-US" sz="6000" dirty="0">
                <a:latin typeface="Palatino Linotype" panose="02040502050505030304" pitchFamily="18" charset="0"/>
              </a:rPr>
              <a:t>GAIN TO THE EXTENT OF THE BOOT</a:t>
            </a:r>
          </a:p>
        </p:txBody>
      </p:sp>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270" y="2445159"/>
            <a:ext cx="1185457" cy="138483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800600" y="5410200"/>
            <a:ext cx="2438400" cy="112871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98726" y="5189726"/>
            <a:ext cx="1672683" cy="1569660"/>
          </a:xfrm>
          <a:prstGeom prst="rect">
            <a:avLst/>
          </a:prstGeom>
          <a:noFill/>
        </p:spPr>
        <p:txBody>
          <a:bodyPr wrap="square" rtlCol="0">
            <a:spAutoFit/>
          </a:bodyPr>
          <a:lstStyle/>
          <a:p>
            <a:pPr algn="ctr"/>
            <a:r>
              <a:rPr lang="en-US" sz="9600" dirty="0" smtClean="0"/>
              <a:t>?</a:t>
            </a:r>
            <a:endParaRPr lang="en-US" sz="9600" dirty="0"/>
          </a:p>
        </p:txBody>
      </p:sp>
    </p:spTree>
    <p:extLst>
      <p:ext uri="{BB962C8B-B14F-4D97-AF65-F5344CB8AC3E}">
        <p14:creationId xmlns:p14="http://schemas.microsoft.com/office/powerpoint/2010/main" val="3575605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#4</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smtClean="0"/>
              <a:t>(c) Declarations’ basis in each property:</a:t>
            </a:r>
          </a:p>
          <a:p>
            <a:pPr lvl="1"/>
            <a:r>
              <a:rPr lang="en-US" sz="2000" b="1" dirty="0" smtClean="0"/>
              <a:t>362(d)(1) </a:t>
            </a:r>
            <a:r>
              <a:rPr lang="en-US" sz="2000" dirty="0" smtClean="0"/>
              <a:t>– </a:t>
            </a:r>
            <a:r>
              <a:rPr lang="en-US" sz="2000" dirty="0" smtClean="0">
                <a:solidFill>
                  <a:srgbClr val="FF0000"/>
                </a:solidFill>
              </a:rPr>
              <a:t>The basis of property transferred shall not be increased above FMV due to gain recognized because of assumption of liabilities.  </a:t>
            </a:r>
          </a:p>
          <a:p>
            <a:pPr lvl="1"/>
            <a:endParaRPr lang="en-US" sz="2000" dirty="0">
              <a:solidFill>
                <a:srgbClr val="FF0000"/>
              </a:solidFill>
            </a:endParaRPr>
          </a:p>
          <a:p>
            <a:pPr lvl="1"/>
            <a:r>
              <a:rPr lang="en-US" sz="2000" dirty="0" smtClean="0"/>
              <a:t>Not entirely clear but arguably the $30 increase in basis (from gain recognized) should be allocated among assets based on their built-in gain (rather than among all assets based on their FMV).</a:t>
            </a:r>
          </a:p>
          <a:p>
            <a:pPr marL="457200" lvl="1" indent="0">
              <a:buNone/>
            </a:pPr>
            <a:endParaRPr lang="en-US" dirty="0" smtClean="0"/>
          </a:p>
          <a:p>
            <a:pPr lvl="1"/>
            <a:endParaRPr lang="en-US" dirty="0" smtClean="0"/>
          </a:p>
          <a:p>
            <a:pPr>
              <a:buNone/>
            </a:pPr>
            <a:endParaRPr lang="en-US" dirty="0" smtClean="0"/>
          </a:p>
          <a:p>
            <a:pPr>
              <a:buNone/>
            </a:pPr>
            <a:endParaRPr lang="en-US" dirty="0" smtClean="0"/>
          </a:p>
          <a:p>
            <a:pPr lvl="3">
              <a:buNone/>
            </a:pPr>
            <a:endParaRPr lang="en-US" dirty="0" smtClean="0"/>
          </a:p>
          <a:p>
            <a:pPr lvl="3">
              <a:buNone/>
            </a:pPr>
            <a:endParaRPr lang="en-US" dirty="0" smtClean="0"/>
          </a:p>
          <a:p>
            <a:pPr lvl="3"/>
            <a:endParaRPr lang="en-US" dirty="0" smtClean="0"/>
          </a:p>
          <a:p>
            <a:pPr lvl="3"/>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40</a:t>
            </a:fld>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331705217"/>
              </p:ext>
            </p:extLst>
          </p:nvPr>
        </p:nvGraphicFramePr>
        <p:xfrm>
          <a:off x="609602" y="4663440"/>
          <a:ext cx="7772397" cy="2013668"/>
        </p:xfrm>
        <a:graphic>
          <a:graphicData uri="http://schemas.openxmlformats.org/drawingml/2006/table">
            <a:tbl>
              <a:tblPr firstRow="1" bandRow="1">
                <a:tableStyleId>{5C22544A-7EE6-4342-B048-85BDC9FD1C3A}</a:tableStyleId>
              </a:tblPr>
              <a:tblGrid>
                <a:gridCol w="1219198">
                  <a:extLst>
                    <a:ext uri="{9D8B030D-6E8A-4147-A177-3AD203B41FA5}">
                      <a16:colId xmlns:a16="http://schemas.microsoft.com/office/drawing/2014/main" val="20000"/>
                    </a:ext>
                  </a:extLst>
                </a:gridCol>
                <a:gridCol w="1083734">
                  <a:extLst>
                    <a:ext uri="{9D8B030D-6E8A-4147-A177-3AD203B41FA5}">
                      <a16:colId xmlns:a16="http://schemas.microsoft.com/office/drawing/2014/main" val="20001"/>
                    </a:ext>
                  </a:extLst>
                </a:gridCol>
                <a:gridCol w="719667">
                  <a:extLst>
                    <a:ext uri="{9D8B030D-6E8A-4147-A177-3AD203B41FA5}">
                      <a16:colId xmlns:a16="http://schemas.microsoft.com/office/drawing/2014/main" val="20002"/>
                    </a:ext>
                  </a:extLst>
                </a:gridCol>
                <a:gridCol w="1583266">
                  <a:extLst>
                    <a:ext uri="{9D8B030D-6E8A-4147-A177-3AD203B41FA5}">
                      <a16:colId xmlns:a16="http://schemas.microsoft.com/office/drawing/2014/main" val="20003"/>
                    </a:ext>
                  </a:extLst>
                </a:gridCol>
                <a:gridCol w="1583266">
                  <a:extLst>
                    <a:ext uri="{9D8B030D-6E8A-4147-A177-3AD203B41FA5}">
                      <a16:colId xmlns:a16="http://schemas.microsoft.com/office/drawing/2014/main" val="20004"/>
                    </a:ext>
                  </a:extLst>
                </a:gridCol>
                <a:gridCol w="1583266">
                  <a:extLst>
                    <a:ext uri="{9D8B030D-6E8A-4147-A177-3AD203B41FA5}">
                      <a16:colId xmlns:a16="http://schemas.microsoft.com/office/drawing/2014/main" val="20005"/>
                    </a:ext>
                  </a:extLst>
                </a:gridCol>
              </a:tblGrid>
              <a:tr h="683812">
                <a:tc>
                  <a:txBody>
                    <a:bodyPr/>
                    <a:lstStyle/>
                    <a:p>
                      <a:r>
                        <a:rPr lang="en-US" dirty="0" smtClean="0"/>
                        <a:t>Asset</a:t>
                      </a:r>
                      <a:endParaRPr lang="en-US" dirty="0"/>
                    </a:p>
                  </a:txBody>
                  <a:tcPr/>
                </a:tc>
                <a:tc>
                  <a:txBody>
                    <a:bodyPr/>
                    <a:lstStyle/>
                    <a:p>
                      <a:r>
                        <a:rPr lang="en-US" dirty="0" smtClean="0"/>
                        <a:t>A’s Basis</a:t>
                      </a:r>
                      <a:endParaRPr lang="en-US" dirty="0"/>
                    </a:p>
                  </a:txBody>
                  <a:tcPr/>
                </a:tc>
                <a:tc>
                  <a:txBody>
                    <a:bodyPr/>
                    <a:lstStyle/>
                    <a:p>
                      <a:r>
                        <a:rPr lang="en-US" dirty="0" smtClean="0"/>
                        <a:t>FMV</a:t>
                      </a:r>
                      <a:endParaRPr lang="en-US" dirty="0"/>
                    </a:p>
                  </a:txBody>
                  <a:tcPr/>
                </a:tc>
                <a:tc>
                  <a:txBody>
                    <a:bodyPr/>
                    <a:lstStyle/>
                    <a:p>
                      <a:r>
                        <a:rPr lang="en-US" sz="1400" dirty="0" smtClean="0"/>
                        <a:t>Debt Encumbering</a:t>
                      </a:r>
                      <a:r>
                        <a:rPr lang="en-US" sz="1400" baseline="0" dirty="0" smtClean="0"/>
                        <a:t> Asset</a:t>
                      </a:r>
                      <a:endParaRPr lang="en-US" sz="1400" dirty="0"/>
                    </a:p>
                  </a:txBody>
                  <a:tcPr/>
                </a:tc>
                <a:tc>
                  <a:txBody>
                    <a:bodyPr/>
                    <a:lstStyle/>
                    <a:p>
                      <a:r>
                        <a:rPr lang="en-US" dirty="0" smtClean="0"/>
                        <a:t>Gain Recognized</a:t>
                      </a:r>
                      <a:endParaRPr lang="en-US" dirty="0"/>
                    </a:p>
                  </a:txBody>
                  <a:tcPr/>
                </a:tc>
                <a:tc>
                  <a:txBody>
                    <a:bodyPr/>
                    <a:lstStyle/>
                    <a:p>
                      <a:r>
                        <a:rPr lang="en-US" dirty="0" smtClean="0"/>
                        <a:t>X’s Basis</a:t>
                      </a:r>
                      <a:endParaRPr lang="en-US" dirty="0"/>
                    </a:p>
                  </a:txBody>
                  <a:tcPr/>
                </a:tc>
                <a:extLst>
                  <a:ext uri="{0D108BD9-81ED-4DB2-BD59-A6C34878D82A}">
                    <a16:rowId xmlns:a16="http://schemas.microsoft.com/office/drawing/2014/main" val="10000"/>
                  </a:ext>
                </a:extLst>
              </a:tr>
              <a:tr h="341906">
                <a:tc>
                  <a:txBody>
                    <a:bodyPr/>
                    <a:lstStyle/>
                    <a:p>
                      <a:r>
                        <a:rPr lang="en-US" dirty="0" smtClean="0"/>
                        <a:t>Land</a:t>
                      </a:r>
                      <a:endParaRPr lang="en-US" dirty="0"/>
                    </a:p>
                  </a:txBody>
                  <a:tcPr/>
                </a:tc>
                <a:tc>
                  <a:txBody>
                    <a:bodyPr/>
                    <a:lstStyle/>
                    <a:p>
                      <a:r>
                        <a:rPr lang="en-US" dirty="0" smtClean="0"/>
                        <a:t>$75</a:t>
                      </a:r>
                      <a:endParaRPr lang="en-US" dirty="0"/>
                    </a:p>
                  </a:txBody>
                  <a:tcPr/>
                </a:tc>
                <a:tc>
                  <a:txBody>
                    <a:bodyPr/>
                    <a:lstStyle/>
                    <a:p>
                      <a:r>
                        <a:rPr lang="en-US" dirty="0" smtClean="0"/>
                        <a:t>$75</a:t>
                      </a:r>
                      <a:endParaRPr lang="en-US" dirty="0"/>
                    </a:p>
                  </a:txBody>
                  <a:tcPr/>
                </a:tc>
                <a:tc>
                  <a:txBody>
                    <a:bodyPr/>
                    <a:lstStyle/>
                    <a:p>
                      <a:r>
                        <a:rPr lang="en-US" dirty="0" smtClean="0"/>
                        <a:t>$65</a:t>
                      </a:r>
                      <a:endParaRPr lang="en-US" dirty="0"/>
                    </a:p>
                  </a:txBody>
                  <a:tcPr/>
                </a:tc>
                <a:tc>
                  <a:txBody>
                    <a:bodyPr/>
                    <a:lstStyle/>
                    <a:p>
                      <a:r>
                        <a:rPr lang="en-US" dirty="0" smtClean="0"/>
                        <a:t>$11.25</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1"/>
                  </a:ext>
                </a:extLst>
              </a:tr>
              <a:tr h="341906">
                <a:tc>
                  <a:txBody>
                    <a:bodyPr/>
                    <a:lstStyle/>
                    <a:p>
                      <a:r>
                        <a:rPr lang="en-US" dirty="0" smtClean="0"/>
                        <a:t>Building</a:t>
                      </a:r>
                      <a:endParaRPr lang="en-US" dirty="0"/>
                    </a:p>
                  </a:txBody>
                  <a:tcPr/>
                </a:tc>
                <a:tc>
                  <a:txBody>
                    <a:bodyPr/>
                    <a:lstStyle/>
                    <a:p>
                      <a:r>
                        <a:rPr lang="en-US" dirty="0" smtClean="0"/>
                        <a:t>$15</a:t>
                      </a:r>
                      <a:endParaRPr lang="en-US" dirty="0"/>
                    </a:p>
                  </a:txBody>
                  <a:tcPr/>
                </a:tc>
                <a:tc>
                  <a:txBody>
                    <a:bodyPr/>
                    <a:lstStyle/>
                    <a:p>
                      <a:r>
                        <a:rPr lang="en-US" dirty="0" smtClean="0"/>
                        <a:t>$100</a:t>
                      </a:r>
                      <a:endParaRPr lang="en-US" dirty="0"/>
                    </a:p>
                  </a:txBody>
                  <a:tcPr/>
                </a:tc>
                <a:tc>
                  <a:txBody>
                    <a:bodyPr/>
                    <a:lstStyle/>
                    <a:p>
                      <a:r>
                        <a:rPr lang="en-US" dirty="0" smtClean="0"/>
                        <a:t>$85</a:t>
                      </a:r>
                      <a:endParaRPr lang="en-US" dirty="0"/>
                    </a:p>
                  </a:txBody>
                  <a:tcPr/>
                </a:tc>
                <a:tc>
                  <a:txBody>
                    <a:bodyPr/>
                    <a:lstStyle/>
                    <a:p>
                      <a:r>
                        <a:rPr lang="en-US" dirty="0" smtClean="0"/>
                        <a:t>$15.00</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2"/>
                  </a:ext>
                </a:extLst>
              </a:tr>
              <a:tr h="598336">
                <a:tc>
                  <a:txBody>
                    <a:bodyPr/>
                    <a:lstStyle/>
                    <a:p>
                      <a:r>
                        <a:rPr lang="en-US" dirty="0" smtClean="0"/>
                        <a:t>Equipment</a:t>
                      </a:r>
                      <a:endParaRPr lang="en-US" dirty="0"/>
                    </a:p>
                  </a:txBody>
                  <a:tcPr/>
                </a:tc>
                <a:tc>
                  <a:txBody>
                    <a:bodyPr/>
                    <a:lstStyle/>
                    <a:p>
                      <a:r>
                        <a:rPr lang="en-US" dirty="0" smtClean="0"/>
                        <a:t>$30</a:t>
                      </a:r>
                      <a:endParaRPr lang="en-US" dirty="0"/>
                    </a:p>
                  </a:txBody>
                  <a:tcPr/>
                </a:tc>
                <a:tc>
                  <a:txBody>
                    <a:bodyPr/>
                    <a:lstStyle/>
                    <a:p>
                      <a:r>
                        <a:rPr lang="en-US" dirty="0" smtClean="0"/>
                        <a:t>$25</a:t>
                      </a:r>
                      <a:endParaRPr lang="en-US" dirty="0"/>
                    </a:p>
                  </a:txBody>
                  <a:tcPr/>
                </a:tc>
                <a:tc>
                  <a:txBody>
                    <a:bodyPr/>
                    <a:lstStyle/>
                    <a:p>
                      <a:r>
                        <a:rPr lang="en-US" dirty="0" smtClean="0"/>
                        <a:t>$0</a:t>
                      </a:r>
                      <a:endParaRPr lang="en-US" dirty="0"/>
                    </a:p>
                  </a:txBody>
                  <a:tcPr/>
                </a:tc>
                <a:tc>
                  <a:txBody>
                    <a:bodyPr/>
                    <a:lstStyle/>
                    <a:p>
                      <a:r>
                        <a:rPr lang="en-US" dirty="0" smtClean="0"/>
                        <a:t>$3.75</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39958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#4</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smtClean="0"/>
              <a:t>(c) Declarations’ basis in each property:</a:t>
            </a:r>
          </a:p>
          <a:p>
            <a:pPr lvl="1"/>
            <a:r>
              <a:rPr lang="en-US" sz="2000" b="1" dirty="0" smtClean="0"/>
              <a:t>362(d)(1) </a:t>
            </a:r>
            <a:r>
              <a:rPr lang="en-US" sz="2000" dirty="0" smtClean="0"/>
              <a:t>– </a:t>
            </a:r>
            <a:r>
              <a:rPr lang="en-US" sz="2000" dirty="0" smtClean="0">
                <a:solidFill>
                  <a:srgbClr val="FF0000"/>
                </a:solidFill>
              </a:rPr>
              <a:t>The basis of property transferred shall not be increased above FMV due to gain recognized because of assumption of liabilities.  </a:t>
            </a:r>
          </a:p>
          <a:p>
            <a:pPr lvl="1"/>
            <a:endParaRPr lang="en-US" sz="2000" dirty="0">
              <a:solidFill>
                <a:srgbClr val="FF0000"/>
              </a:solidFill>
            </a:endParaRPr>
          </a:p>
          <a:p>
            <a:pPr lvl="1"/>
            <a:r>
              <a:rPr lang="en-US" sz="2000" dirty="0" smtClean="0"/>
              <a:t>Not entirely clear but arguably the $30 increase in basis (from gain recognized) should be allocated among assets based on their built-in gain (rather than among all assets based on their FMV).</a:t>
            </a:r>
          </a:p>
          <a:p>
            <a:pPr marL="457200" lvl="1" indent="0">
              <a:buNone/>
            </a:pPr>
            <a:endParaRPr lang="en-US" dirty="0" smtClean="0"/>
          </a:p>
          <a:p>
            <a:pPr lvl="1"/>
            <a:endParaRPr lang="en-US" dirty="0" smtClean="0"/>
          </a:p>
          <a:p>
            <a:pPr>
              <a:buNone/>
            </a:pPr>
            <a:endParaRPr lang="en-US" dirty="0" smtClean="0"/>
          </a:p>
          <a:p>
            <a:pPr>
              <a:buNone/>
            </a:pPr>
            <a:endParaRPr lang="en-US" dirty="0" smtClean="0"/>
          </a:p>
          <a:p>
            <a:pPr lvl="3">
              <a:buNone/>
            </a:pPr>
            <a:endParaRPr lang="en-US" dirty="0" smtClean="0"/>
          </a:p>
          <a:p>
            <a:pPr lvl="3">
              <a:buNone/>
            </a:pPr>
            <a:endParaRPr lang="en-US" dirty="0" smtClean="0"/>
          </a:p>
          <a:p>
            <a:pPr lvl="3"/>
            <a:endParaRPr lang="en-US" dirty="0" smtClean="0"/>
          </a:p>
          <a:p>
            <a:pPr lvl="3"/>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41</a:t>
            </a:fld>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331705217"/>
              </p:ext>
            </p:extLst>
          </p:nvPr>
        </p:nvGraphicFramePr>
        <p:xfrm>
          <a:off x="609602" y="4663440"/>
          <a:ext cx="7772397" cy="2013668"/>
        </p:xfrm>
        <a:graphic>
          <a:graphicData uri="http://schemas.openxmlformats.org/drawingml/2006/table">
            <a:tbl>
              <a:tblPr firstRow="1" bandRow="1">
                <a:tableStyleId>{5C22544A-7EE6-4342-B048-85BDC9FD1C3A}</a:tableStyleId>
              </a:tblPr>
              <a:tblGrid>
                <a:gridCol w="1219198">
                  <a:extLst>
                    <a:ext uri="{9D8B030D-6E8A-4147-A177-3AD203B41FA5}">
                      <a16:colId xmlns:a16="http://schemas.microsoft.com/office/drawing/2014/main" val="20000"/>
                    </a:ext>
                  </a:extLst>
                </a:gridCol>
                <a:gridCol w="1083734">
                  <a:extLst>
                    <a:ext uri="{9D8B030D-6E8A-4147-A177-3AD203B41FA5}">
                      <a16:colId xmlns:a16="http://schemas.microsoft.com/office/drawing/2014/main" val="20001"/>
                    </a:ext>
                  </a:extLst>
                </a:gridCol>
                <a:gridCol w="719667">
                  <a:extLst>
                    <a:ext uri="{9D8B030D-6E8A-4147-A177-3AD203B41FA5}">
                      <a16:colId xmlns:a16="http://schemas.microsoft.com/office/drawing/2014/main" val="20002"/>
                    </a:ext>
                  </a:extLst>
                </a:gridCol>
                <a:gridCol w="1583266">
                  <a:extLst>
                    <a:ext uri="{9D8B030D-6E8A-4147-A177-3AD203B41FA5}">
                      <a16:colId xmlns:a16="http://schemas.microsoft.com/office/drawing/2014/main" val="20003"/>
                    </a:ext>
                  </a:extLst>
                </a:gridCol>
                <a:gridCol w="1583266">
                  <a:extLst>
                    <a:ext uri="{9D8B030D-6E8A-4147-A177-3AD203B41FA5}">
                      <a16:colId xmlns:a16="http://schemas.microsoft.com/office/drawing/2014/main" val="20004"/>
                    </a:ext>
                  </a:extLst>
                </a:gridCol>
                <a:gridCol w="1583266">
                  <a:extLst>
                    <a:ext uri="{9D8B030D-6E8A-4147-A177-3AD203B41FA5}">
                      <a16:colId xmlns:a16="http://schemas.microsoft.com/office/drawing/2014/main" val="20005"/>
                    </a:ext>
                  </a:extLst>
                </a:gridCol>
              </a:tblGrid>
              <a:tr h="683812">
                <a:tc>
                  <a:txBody>
                    <a:bodyPr/>
                    <a:lstStyle/>
                    <a:p>
                      <a:r>
                        <a:rPr lang="en-US" dirty="0" smtClean="0"/>
                        <a:t>Asset</a:t>
                      </a:r>
                      <a:endParaRPr lang="en-US" dirty="0"/>
                    </a:p>
                  </a:txBody>
                  <a:tcPr/>
                </a:tc>
                <a:tc>
                  <a:txBody>
                    <a:bodyPr/>
                    <a:lstStyle/>
                    <a:p>
                      <a:r>
                        <a:rPr lang="en-US" dirty="0" smtClean="0"/>
                        <a:t>A’s Basis</a:t>
                      </a:r>
                      <a:endParaRPr lang="en-US" dirty="0"/>
                    </a:p>
                  </a:txBody>
                  <a:tcPr/>
                </a:tc>
                <a:tc>
                  <a:txBody>
                    <a:bodyPr/>
                    <a:lstStyle/>
                    <a:p>
                      <a:r>
                        <a:rPr lang="en-US" dirty="0" smtClean="0"/>
                        <a:t>FMV</a:t>
                      </a:r>
                      <a:endParaRPr lang="en-US" dirty="0"/>
                    </a:p>
                  </a:txBody>
                  <a:tcPr/>
                </a:tc>
                <a:tc>
                  <a:txBody>
                    <a:bodyPr/>
                    <a:lstStyle/>
                    <a:p>
                      <a:r>
                        <a:rPr lang="en-US" sz="1400" dirty="0" smtClean="0"/>
                        <a:t>Debt Encumbering</a:t>
                      </a:r>
                      <a:r>
                        <a:rPr lang="en-US" sz="1400" baseline="0" dirty="0" smtClean="0"/>
                        <a:t> Asset</a:t>
                      </a:r>
                      <a:endParaRPr lang="en-US" sz="1400" dirty="0"/>
                    </a:p>
                  </a:txBody>
                  <a:tcPr/>
                </a:tc>
                <a:tc>
                  <a:txBody>
                    <a:bodyPr/>
                    <a:lstStyle/>
                    <a:p>
                      <a:r>
                        <a:rPr lang="en-US" dirty="0" smtClean="0"/>
                        <a:t>Gain Recognized</a:t>
                      </a:r>
                      <a:endParaRPr lang="en-US" dirty="0"/>
                    </a:p>
                  </a:txBody>
                  <a:tcPr/>
                </a:tc>
                <a:tc>
                  <a:txBody>
                    <a:bodyPr/>
                    <a:lstStyle/>
                    <a:p>
                      <a:r>
                        <a:rPr lang="en-US" dirty="0" smtClean="0"/>
                        <a:t>X’s Basis</a:t>
                      </a:r>
                      <a:endParaRPr lang="en-US" dirty="0"/>
                    </a:p>
                  </a:txBody>
                  <a:tcPr/>
                </a:tc>
                <a:extLst>
                  <a:ext uri="{0D108BD9-81ED-4DB2-BD59-A6C34878D82A}">
                    <a16:rowId xmlns:a16="http://schemas.microsoft.com/office/drawing/2014/main" val="10000"/>
                  </a:ext>
                </a:extLst>
              </a:tr>
              <a:tr h="341906">
                <a:tc>
                  <a:txBody>
                    <a:bodyPr/>
                    <a:lstStyle/>
                    <a:p>
                      <a:r>
                        <a:rPr lang="en-US" dirty="0" smtClean="0"/>
                        <a:t>Land</a:t>
                      </a:r>
                      <a:endParaRPr lang="en-US" dirty="0"/>
                    </a:p>
                  </a:txBody>
                  <a:tcPr/>
                </a:tc>
                <a:tc>
                  <a:txBody>
                    <a:bodyPr/>
                    <a:lstStyle/>
                    <a:p>
                      <a:r>
                        <a:rPr lang="en-US" dirty="0" smtClean="0"/>
                        <a:t>$75</a:t>
                      </a:r>
                      <a:endParaRPr lang="en-US" dirty="0"/>
                    </a:p>
                  </a:txBody>
                  <a:tcPr/>
                </a:tc>
                <a:tc>
                  <a:txBody>
                    <a:bodyPr/>
                    <a:lstStyle/>
                    <a:p>
                      <a:r>
                        <a:rPr lang="en-US" dirty="0" smtClean="0"/>
                        <a:t>$75</a:t>
                      </a:r>
                      <a:endParaRPr lang="en-US" dirty="0"/>
                    </a:p>
                  </a:txBody>
                  <a:tcPr/>
                </a:tc>
                <a:tc>
                  <a:txBody>
                    <a:bodyPr/>
                    <a:lstStyle/>
                    <a:p>
                      <a:r>
                        <a:rPr lang="en-US" dirty="0" smtClean="0"/>
                        <a:t>$65</a:t>
                      </a:r>
                      <a:endParaRPr lang="en-US" dirty="0"/>
                    </a:p>
                  </a:txBody>
                  <a:tcPr/>
                </a:tc>
                <a:tc>
                  <a:txBody>
                    <a:bodyPr/>
                    <a:lstStyle/>
                    <a:p>
                      <a:r>
                        <a:rPr lang="en-US" dirty="0" smtClean="0"/>
                        <a:t>$11.25</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1"/>
                  </a:ext>
                </a:extLst>
              </a:tr>
              <a:tr h="341906">
                <a:tc>
                  <a:txBody>
                    <a:bodyPr/>
                    <a:lstStyle/>
                    <a:p>
                      <a:r>
                        <a:rPr lang="en-US" dirty="0" smtClean="0"/>
                        <a:t>Building</a:t>
                      </a:r>
                      <a:endParaRPr lang="en-US" dirty="0"/>
                    </a:p>
                  </a:txBody>
                  <a:tcPr/>
                </a:tc>
                <a:tc>
                  <a:txBody>
                    <a:bodyPr/>
                    <a:lstStyle/>
                    <a:p>
                      <a:r>
                        <a:rPr lang="en-US" dirty="0" smtClean="0"/>
                        <a:t>$15</a:t>
                      </a:r>
                      <a:endParaRPr lang="en-US" dirty="0"/>
                    </a:p>
                  </a:txBody>
                  <a:tcPr/>
                </a:tc>
                <a:tc>
                  <a:txBody>
                    <a:bodyPr/>
                    <a:lstStyle/>
                    <a:p>
                      <a:r>
                        <a:rPr lang="en-US" dirty="0" smtClean="0"/>
                        <a:t>$100</a:t>
                      </a:r>
                      <a:endParaRPr lang="en-US" dirty="0"/>
                    </a:p>
                  </a:txBody>
                  <a:tcPr/>
                </a:tc>
                <a:tc>
                  <a:txBody>
                    <a:bodyPr/>
                    <a:lstStyle/>
                    <a:p>
                      <a:r>
                        <a:rPr lang="en-US" dirty="0" smtClean="0"/>
                        <a:t>$85</a:t>
                      </a:r>
                      <a:endParaRPr lang="en-US" dirty="0"/>
                    </a:p>
                  </a:txBody>
                  <a:tcPr/>
                </a:tc>
                <a:tc>
                  <a:txBody>
                    <a:bodyPr/>
                    <a:lstStyle/>
                    <a:p>
                      <a:r>
                        <a:rPr lang="en-US" dirty="0" smtClean="0"/>
                        <a:t>$15.00</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2"/>
                  </a:ext>
                </a:extLst>
              </a:tr>
              <a:tr h="598336">
                <a:tc>
                  <a:txBody>
                    <a:bodyPr/>
                    <a:lstStyle/>
                    <a:p>
                      <a:r>
                        <a:rPr lang="en-US" dirty="0" smtClean="0"/>
                        <a:t>Equipment</a:t>
                      </a:r>
                      <a:endParaRPr lang="en-US" dirty="0"/>
                    </a:p>
                  </a:txBody>
                  <a:tcPr/>
                </a:tc>
                <a:tc>
                  <a:txBody>
                    <a:bodyPr/>
                    <a:lstStyle/>
                    <a:p>
                      <a:r>
                        <a:rPr lang="en-US" dirty="0" smtClean="0"/>
                        <a:t>$30</a:t>
                      </a:r>
                      <a:endParaRPr lang="en-US" dirty="0"/>
                    </a:p>
                  </a:txBody>
                  <a:tcPr/>
                </a:tc>
                <a:tc>
                  <a:txBody>
                    <a:bodyPr/>
                    <a:lstStyle/>
                    <a:p>
                      <a:r>
                        <a:rPr lang="en-US" dirty="0" smtClean="0"/>
                        <a:t>$25</a:t>
                      </a:r>
                      <a:endParaRPr lang="en-US" dirty="0"/>
                    </a:p>
                  </a:txBody>
                  <a:tcPr/>
                </a:tc>
                <a:tc>
                  <a:txBody>
                    <a:bodyPr/>
                    <a:lstStyle/>
                    <a:p>
                      <a:r>
                        <a:rPr lang="en-US" dirty="0" smtClean="0"/>
                        <a:t>$0</a:t>
                      </a:r>
                      <a:endParaRPr lang="en-US" dirty="0"/>
                    </a:p>
                  </a:txBody>
                  <a:tcPr/>
                </a:tc>
                <a:tc>
                  <a:txBody>
                    <a:bodyPr/>
                    <a:lstStyle/>
                    <a:p>
                      <a:r>
                        <a:rPr lang="en-US" dirty="0" smtClean="0"/>
                        <a:t>$3.75</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3"/>
                  </a:ext>
                </a:extLst>
              </a:tr>
            </a:tbl>
          </a:graphicData>
        </a:graphic>
      </p:graphicFrame>
      <p:pic>
        <p:nvPicPr>
          <p:cNvPr id="1026" name="Picture 2" descr="Image result for dragon clipart"/>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527" y="1254168"/>
            <a:ext cx="9151054" cy="5147468"/>
          </a:xfrm>
          <a:prstGeom prst="rect">
            <a:avLst/>
          </a:prstGeom>
          <a:solidFill>
            <a:schemeClr val="bg1">
              <a:alpha val="21000"/>
            </a:schemeClr>
          </a:solidFill>
        </p:spPr>
      </p:pic>
    </p:spTree>
    <p:extLst>
      <p:ext uri="{BB962C8B-B14F-4D97-AF65-F5344CB8AC3E}">
        <p14:creationId xmlns:p14="http://schemas.microsoft.com/office/powerpoint/2010/main" val="3601313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7EA8C4-4D03-42B2-901A-4FE162713DF2}" type="slidenum">
              <a:rPr lang="en-US" smtClean="0"/>
              <a:pPr/>
              <a:t>42</a:t>
            </a:fld>
            <a:endParaRPr lang="en-US"/>
          </a:p>
        </p:txBody>
      </p:sp>
      <p:pic>
        <p:nvPicPr>
          <p:cNvPr id="5" name="Picture 4"/>
          <p:cNvPicPr>
            <a:picLocks noChangeAspect="1"/>
          </p:cNvPicPr>
          <p:nvPr/>
        </p:nvPicPr>
        <p:blipFill>
          <a:blip r:embed="rId2"/>
          <a:stretch>
            <a:fillRect/>
          </a:stretch>
        </p:blipFill>
        <p:spPr>
          <a:xfrm>
            <a:off x="202404" y="4026979"/>
            <a:ext cx="8653462" cy="1213298"/>
          </a:xfrm>
          <a:prstGeom prst="rect">
            <a:avLst/>
          </a:prstGeom>
        </p:spPr>
      </p:pic>
      <p:pic>
        <p:nvPicPr>
          <p:cNvPr id="6" name="Picture 5"/>
          <p:cNvPicPr>
            <a:picLocks noChangeAspect="1"/>
          </p:cNvPicPr>
          <p:nvPr/>
        </p:nvPicPr>
        <p:blipFill>
          <a:blip r:embed="rId3"/>
          <a:stretch>
            <a:fillRect/>
          </a:stretch>
        </p:blipFill>
        <p:spPr>
          <a:xfrm>
            <a:off x="533397" y="609861"/>
            <a:ext cx="7991475" cy="1231919"/>
          </a:xfrm>
          <a:prstGeom prst="rect">
            <a:avLst/>
          </a:prstGeom>
        </p:spPr>
      </p:pic>
      <p:sp>
        <p:nvSpPr>
          <p:cNvPr id="8" name="TextBox 7"/>
          <p:cNvSpPr txBox="1"/>
          <p:nvPr/>
        </p:nvSpPr>
        <p:spPr>
          <a:xfrm>
            <a:off x="394764" y="103137"/>
            <a:ext cx="2743200" cy="400110"/>
          </a:xfrm>
          <a:prstGeom prst="rect">
            <a:avLst/>
          </a:prstGeom>
          <a:solidFill>
            <a:schemeClr val="bg2"/>
          </a:solidFill>
          <a:ln>
            <a:solidFill>
              <a:schemeClr val="tx1"/>
            </a:solidFill>
          </a:ln>
        </p:spPr>
        <p:txBody>
          <a:bodyPr wrap="square" rtlCol="0">
            <a:spAutoFit/>
          </a:bodyPr>
          <a:lstStyle/>
          <a:p>
            <a:r>
              <a:rPr lang="en-US" sz="2000" dirty="0" smtClean="0">
                <a:latin typeface="Palatino Linotype" panose="02040502050505030304" pitchFamily="18" charset="0"/>
              </a:rPr>
              <a:t>GENERAL RULE:</a:t>
            </a:r>
            <a:endParaRPr lang="en-US" dirty="0">
              <a:latin typeface="Palatino Linotype" panose="02040502050505030304" pitchFamily="18" charset="0"/>
            </a:endParaRPr>
          </a:p>
        </p:txBody>
      </p:sp>
      <p:sp>
        <p:nvSpPr>
          <p:cNvPr id="9" name="TextBox 8"/>
          <p:cNvSpPr txBox="1"/>
          <p:nvPr/>
        </p:nvSpPr>
        <p:spPr>
          <a:xfrm>
            <a:off x="394764" y="3579772"/>
            <a:ext cx="2743200" cy="400110"/>
          </a:xfrm>
          <a:prstGeom prst="rect">
            <a:avLst/>
          </a:prstGeom>
          <a:solidFill>
            <a:schemeClr val="bg2"/>
          </a:solidFill>
          <a:ln>
            <a:solidFill>
              <a:schemeClr val="tx1"/>
            </a:solidFill>
          </a:ln>
        </p:spPr>
        <p:txBody>
          <a:bodyPr wrap="square" rtlCol="0">
            <a:spAutoFit/>
          </a:bodyPr>
          <a:lstStyle/>
          <a:p>
            <a:r>
              <a:rPr lang="en-US" sz="2000" dirty="0" smtClean="0">
                <a:latin typeface="Palatino Linotype" panose="02040502050505030304" pitchFamily="18" charset="0"/>
              </a:rPr>
              <a:t>362(e) ISSUE:</a:t>
            </a:r>
            <a:endParaRPr lang="en-US" dirty="0">
              <a:latin typeface="Palatino Linotype" panose="02040502050505030304" pitchFamily="18" charset="0"/>
            </a:endParaRPr>
          </a:p>
        </p:txBody>
      </p:sp>
      <p:sp>
        <p:nvSpPr>
          <p:cNvPr id="10" name="TextBox 9"/>
          <p:cNvSpPr txBox="1"/>
          <p:nvPr/>
        </p:nvSpPr>
        <p:spPr>
          <a:xfrm>
            <a:off x="457200" y="5237692"/>
            <a:ext cx="2743200" cy="400110"/>
          </a:xfrm>
          <a:prstGeom prst="rect">
            <a:avLst/>
          </a:prstGeom>
          <a:solidFill>
            <a:schemeClr val="bg2"/>
          </a:solidFill>
          <a:ln>
            <a:solidFill>
              <a:schemeClr val="tx1"/>
            </a:solidFill>
          </a:ln>
        </p:spPr>
        <p:txBody>
          <a:bodyPr wrap="square" rtlCol="0">
            <a:spAutoFit/>
          </a:bodyPr>
          <a:lstStyle/>
          <a:p>
            <a:r>
              <a:rPr lang="en-US" sz="2000" dirty="0" smtClean="0">
                <a:latin typeface="Palatino Linotype" panose="02040502050505030304" pitchFamily="18" charset="0"/>
              </a:rPr>
              <a:t>357(c) ISSUE:</a:t>
            </a:r>
            <a:endParaRPr lang="en-US" dirty="0">
              <a:latin typeface="Palatino Linotype" panose="02040502050505030304" pitchFamily="18" charset="0"/>
            </a:endParaRPr>
          </a:p>
        </p:txBody>
      </p:sp>
      <p:sp>
        <p:nvSpPr>
          <p:cNvPr id="13" name="TextBox 12"/>
          <p:cNvSpPr txBox="1"/>
          <p:nvPr/>
        </p:nvSpPr>
        <p:spPr>
          <a:xfrm>
            <a:off x="657287" y="5767368"/>
            <a:ext cx="2737787" cy="954107"/>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2800" dirty="0" smtClean="0">
                <a:latin typeface="Charlemagne Std" panose="04020705060702020204" pitchFamily="82" charset="0"/>
              </a:rPr>
              <a:t>SUBSTITUTE BASIS</a:t>
            </a:r>
            <a:endParaRPr lang="en-US" sz="2800" dirty="0">
              <a:latin typeface="Charlemagne Std" panose="04020705060702020204" pitchFamily="82" charset="0"/>
            </a:endParaRPr>
          </a:p>
        </p:txBody>
      </p:sp>
      <p:sp>
        <p:nvSpPr>
          <p:cNvPr id="14" name="TextBox 13"/>
          <p:cNvSpPr txBox="1"/>
          <p:nvPr/>
        </p:nvSpPr>
        <p:spPr>
          <a:xfrm>
            <a:off x="5663194" y="5736122"/>
            <a:ext cx="2912266" cy="1015663"/>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US" sz="2000" dirty="0" smtClean="0">
                <a:latin typeface="Charlemagne Std" panose="04020705060702020204" pitchFamily="82" charset="0"/>
              </a:rPr>
              <a:t>PRO RATA 357(C) GAIN IF GAIN PROPERTY</a:t>
            </a:r>
            <a:endParaRPr lang="en-US" sz="2000" dirty="0">
              <a:latin typeface="Charlemagne Std" panose="04020705060702020204" pitchFamily="82" charset="0"/>
            </a:endParaRPr>
          </a:p>
        </p:txBody>
      </p:sp>
      <p:sp>
        <p:nvSpPr>
          <p:cNvPr id="16" name="Plus 15"/>
          <p:cNvSpPr/>
          <p:nvPr/>
        </p:nvSpPr>
        <p:spPr>
          <a:xfrm>
            <a:off x="3984321" y="5736122"/>
            <a:ext cx="1089626" cy="1016598"/>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94764" y="1932935"/>
            <a:ext cx="3262835" cy="400110"/>
          </a:xfrm>
          <a:prstGeom prst="rect">
            <a:avLst/>
          </a:prstGeom>
          <a:solidFill>
            <a:schemeClr val="bg2"/>
          </a:solidFill>
          <a:ln>
            <a:solidFill>
              <a:schemeClr val="tx1"/>
            </a:solidFill>
          </a:ln>
        </p:spPr>
        <p:txBody>
          <a:bodyPr wrap="square" rtlCol="0">
            <a:spAutoFit/>
          </a:bodyPr>
          <a:lstStyle/>
          <a:p>
            <a:r>
              <a:rPr lang="en-US" sz="2000" dirty="0" smtClean="0">
                <a:latin typeface="Palatino Linotype" panose="02040502050505030304" pitchFamily="18" charset="0"/>
              </a:rPr>
              <a:t>MULTIPLE PROPERTIES:</a:t>
            </a:r>
            <a:endParaRPr lang="en-US" dirty="0">
              <a:latin typeface="Palatino Linotype" panose="02040502050505030304" pitchFamily="18" charset="0"/>
            </a:endParaRPr>
          </a:p>
        </p:txBody>
      </p:sp>
      <p:sp>
        <p:nvSpPr>
          <p:cNvPr id="18" name="TextBox 17"/>
          <p:cNvSpPr txBox="1"/>
          <p:nvPr/>
        </p:nvSpPr>
        <p:spPr>
          <a:xfrm>
            <a:off x="373623" y="2540910"/>
            <a:ext cx="3305114" cy="830997"/>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2400" dirty="0" smtClean="0">
                <a:latin typeface="Charlemagne Std" panose="04020705060702020204" pitchFamily="82" charset="0"/>
              </a:rPr>
              <a:t>SUBSTITUTE BASIS OF PROPERTY</a:t>
            </a:r>
            <a:endParaRPr lang="en-US" sz="2400" dirty="0">
              <a:latin typeface="Charlemagne Std" panose="04020705060702020204" pitchFamily="82" charset="0"/>
            </a:endParaRPr>
          </a:p>
        </p:txBody>
      </p:sp>
      <p:sp>
        <p:nvSpPr>
          <p:cNvPr id="19" name="TextBox 18"/>
          <p:cNvSpPr txBox="1"/>
          <p:nvPr/>
        </p:nvSpPr>
        <p:spPr>
          <a:xfrm>
            <a:off x="5417024" y="2580436"/>
            <a:ext cx="3404606" cy="707886"/>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US" sz="2000" dirty="0" smtClean="0">
                <a:latin typeface="Charlemagne Std" panose="04020705060702020204" pitchFamily="82" charset="0"/>
              </a:rPr>
              <a:t>SHAREHOLDER’S GAIN ON THAT PROPERTY</a:t>
            </a:r>
            <a:endParaRPr lang="en-US" sz="2000" dirty="0">
              <a:latin typeface="Charlemagne Std" panose="04020705060702020204" pitchFamily="82" charset="0"/>
            </a:endParaRPr>
          </a:p>
        </p:txBody>
      </p:sp>
      <p:sp>
        <p:nvSpPr>
          <p:cNvPr id="20" name="Plus 19"/>
          <p:cNvSpPr/>
          <p:nvPr/>
        </p:nvSpPr>
        <p:spPr>
          <a:xfrm>
            <a:off x="3985326" y="2426080"/>
            <a:ext cx="1089626" cy="1016598"/>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226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#4</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smtClean="0"/>
              <a:t>(c) Declarations’ basis in each property:</a:t>
            </a:r>
          </a:p>
          <a:p>
            <a:pPr lvl="1"/>
            <a:r>
              <a:rPr lang="en-US" sz="2000" dirty="0" smtClean="0"/>
              <a:t>362(d)(1) – </a:t>
            </a:r>
            <a:r>
              <a:rPr lang="en-US" sz="2000" dirty="0" smtClean="0">
                <a:solidFill>
                  <a:srgbClr val="FF0000"/>
                </a:solidFill>
              </a:rPr>
              <a:t>The basis of property transferred shall not be increased above FMV due to gain recognized because of assumption of liabilities.  </a:t>
            </a:r>
            <a:r>
              <a:rPr lang="en-US" sz="2000" dirty="0" smtClean="0"/>
              <a:t>Not entirely clear but arguably the $30 increase in basis (from gain recognized) should be allocated among assets based on their built-in gain (rather than among all assets based on their FMV).</a:t>
            </a:r>
          </a:p>
          <a:p>
            <a:pPr lvl="2"/>
            <a:r>
              <a:rPr lang="en-US" sz="1600" dirty="0" smtClean="0"/>
              <a:t>All to building since it is only asset with built-in gain (a basis less than FMV).</a:t>
            </a:r>
          </a:p>
          <a:p>
            <a:pPr lvl="1"/>
            <a:r>
              <a:rPr lang="en-US" sz="2000" dirty="0" smtClean="0"/>
              <a:t>Land: $75 (A’s basis)</a:t>
            </a:r>
          </a:p>
          <a:p>
            <a:pPr lvl="1"/>
            <a:r>
              <a:rPr lang="en-US" sz="2000" dirty="0" smtClean="0"/>
              <a:t>Building: $15 (A’s basis) + $30 gain recognized = $45</a:t>
            </a:r>
          </a:p>
          <a:p>
            <a:pPr lvl="1"/>
            <a:r>
              <a:rPr lang="en-US" sz="2000" dirty="0" smtClean="0"/>
              <a:t>Equipment: $30 (A’s basis).</a:t>
            </a:r>
          </a:p>
          <a:p>
            <a:pPr lvl="1"/>
            <a:endParaRPr lang="en-US" dirty="0" smtClean="0"/>
          </a:p>
          <a:p>
            <a:pPr lvl="1"/>
            <a:endParaRPr lang="en-US" dirty="0" smtClean="0"/>
          </a:p>
          <a:p>
            <a:pPr>
              <a:buNone/>
            </a:pPr>
            <a:endParaRPr lang="en-US" dirty="0" smtClean="0"/>
          </a:p>
          <a:p>
            <a:pPr>
              <a:buNone/>
            </a:pPr>
            <a:endParaRPr lang="en-US" dirty="0" smtClean="0"/>
          </a:p>
          <a:p>
            <a:pPr lvl="3">
              <a:buNone/>
            </a:pPr>
            <a:endParaRPr lang="en-US" dirty="0" smtClean="0"/>
          </a:p>
          <a:p>
            <a:pPr lvl="3">
              <a:buNone/>
            </a:pPr>
            <a:endParaRPr lang="en-US" dirty="0" smtClean="0"/>
          </a:p>
          <a:p>
            <a:pPr lvl="3"/>
            <a:endParaRPr lang="en-US" dirty="0" smtClean="0"/>
          </a:p>
          <a:p>
            <a:pPr lvl="3"/>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43</a:t>
            </a:fld>
            <a:endParaRPr lang="en-US" sz="3200" dirty="0"/>
          </a:p>
        </p:txBody>
      </p:sp>
      <p:graphicFrame>
        <p:nvGraphicFramePr>
          <p:cNvPr id="5" name="Table 4"/>
          <p:cNvGraphicFramePr>
            <a:graphicFrameLocks noGrp="1"/>
          </p:cNvGraphicFramePr>
          <p:nvPr/>
        </p:nvGraphicFramePr>
        <p:xfrm>
          <a:off x="609602" y="4663440"/>
          <a:ext cx="7772397" cy="2013668"/>
        </p:xfrm>
        <a:graphic>
          <a:graphicData uri="http://schemas.openxmlformats.org/drawingml/2006/table">
            <a:tbl>
              <a:tblPr firstRow="1" bandRow="1">
                <a:tableStyleId>{5C22544A-7EE6-4342-B048-85BDC9FD1C3A}</a:tableStyleId>
              </a:tblPr>
              <a:tblGrid>
                <a:gridCol w="1219198">
                  <a:extLst>
                    <a:ext uri="{9D8B030D-6E8A-4147-A177-3AD203B41FA5}">
                      <a16:colId xmlns:a16="http://schemas.microsoft.com/office/drawing/2014/main" val="20000"/>
                    </a:ext>
                  </a:extLst>
                </a:gridCol>
                <a:gridCol w="1083734">
                  <a:extLst>
                    <a:ext uri="{9D8B030D-6E8A-4147-A177-3AD203B41FA5}">
                      <a16:colId xmlns:a16="http://schemas.microsoft.com/office/drawing/2014/main" val="20001"/>
                    </a:ext>
                  </a:extLst>
                </a:gridCol>
                <a:gridCol w="719667">
                  <a:extLst>
                    <a:ext uri="{9D8B030D-6E8A-4147-A177-3AD203B41FA5}">
                      <a16:colId xmlns:a16="http://schemas.microsoft.com/office/drawing/2014/main" val="20002"/>
                    </a:ext>
                  </a:extLst>
                </a:gridCol>
                <a:gridCol w="1583266">
                  <a:extLst>
                    <a:ext uri="{9D8B030D-6E8A-4147-A177-3AD203B41FA5}">
                      <a16:colId xmlns:a16="http://schemas.microsoft.com/office/drawing/2014/main" val="20003"/>
                    </a:ext>
                  </a:extLst>
                </a:gridCol>
                <a:gridCol w="1583266">
                  <a:extLst>
                    <a:ext uri="{9D8B030D-6E8A-4147-A177-3AD203B41FA5}">
                      <a16:colId xmlns:a16="http://schemas.microsoft.com/office/drawing/2014/main" val="20004"/>
                    </a:ext>
                  </a:extLst>
                </a:gridCol>
                <a:gridCol w="1583266">
                  <a:extLst>
                    <a:ext uri="{9D8B030D-6E8A-4147-A177-3AD203B41FA5}">
                      <a16:colId xmlns:a16="http://schemas.microsoft.com/office/drawing/2014/main" val="20005"/>
                    </a:ext>
                  </a:extLst>
                </a:gridCol>
              </a:tblGrid>
              <a:tr h="683812">
                <a:tc>
                  <a:txBody>
                    <a:bodyPr/>
                    <a:lstStyle/>
                    <a:p>
                      <a:r>
                        <a:rPr lang="en-US" dirty="0" smtClean="0"/>
                        <a:t>Asset</a:t>
                      </a:r>
                      <a:endParaRPr lang="en-US" dirty="0"/>
                    </a:p>
                  </a:txBody>
                  <a:tcPr/>
                </a:tc>
                <a:tc>
                  <a:txBody>
                    <a:bodyPr/>
                    <a:lstStyle/>
                    <a:p>
                      <a:r>
                        <a:rPr lang="en-US" dirty="0" smtClean="0"/>
                        <a:t>A’s Basis</a:t>
                      </a:r>
                      <a:endParaRPr lang="en-US" dirty="0"/>
                    </a:p>
                  </a:txBody>
                  <a:tcPr/>
                </a:tc>
                <a:tc>
                  <a:txBody>
                    <a:bodyPr/>
                    <a:lstStyle/>
                    <a:p>
                      <a:r>
                        <a:rPr lang="en-US" dirty="0" smtClean="0"/>
                        <a:t>FMV</a:t>
                      </a:r>
                      <a:endParaRPr lang="en-US" dirty="0"/>
                    </a:p>
                  </a:txBody>
                  <a:tcPr/>
                </a:tc>
                <a:tc>
                  <a:txBody>
                    <a:bodyPr/>
                    <a:lstStyle/>
                    <a:p>
                      <a:r>
                        <a:rPr lang="en-US" sz="1400" dirty="0" smtClean="0"/>
                        <a:t>Debt Encumbering</a:t>
                      </a:r>
                      <a:r>
                        <a:rPr lang="en-US" sz="1400" baseline="0" dirty="0" smtClean="0"/>
                        <a:t> Asset</a:t>
                      </a:r>
                      <a:endParaRPr lang="en-US" sz="1400" dirty="0"/>
                    </a:p>
                  </a:txBody>
                  <a:tcPr/>
                </a:tc>
                <a:tc>
                  <a:txBody>
                    <a:bodyPr/>
                    <a:lstStyle/>
                    <a:p>
                      <a:r>
                        <a:rPr lang="en-US" dirty="0" smtClean="0"/>
                        <a:t>Gain Recognized</a:t>
                      </a:r>
                      <a:endParaRPr lang="en-US" dirty="0"/>
                    </a:p>
                  </a:txBody>
                  <a:tcPr/>
                </a:tc>
                <a:tc>
                  <a:txBody>
                    <a:bodyPr/>
                    <a:lstStyle/>
                    <a:p>
                      <a:r>
                        <a:rPr lang="en-US" dirty="0" smtClean="0"/>
                        <a:t>X’s Basis</a:t>
                      </a:r>
                      <a:endParaRPr lang="en-US" dirty="0"/>
                    </a:p>
                  </a:txBody>
                  <a:tcPr/>
                </a:tc>
                <a:extLst>
                  <a:ext uri="{0D108BD9-81ED-4DB2-BD59-A6C34878D82A}">
                    <a16:rowId xmlns:a16="http://schemas.microsoft.com/office/drawing/2014/main" val="10000"/>
                  </a:ext>
                </a:extLst>
              </a:tr>
              <a:tr h="341906">
                <a:tc>
                  <a:txBody>
                    <a:bodyPr/>
                    <a:lstStyle/>
                    <a:p>
                      <a:r>
                        <a:rPr lang="en-US" dirty="0" smtClean="0"/>
                        <a:t>Land</a:t>
                      </a:r>
                      <a:endParaRPr lang="en-US" dirty="0"/>
                    </a:p>
                  </a:txBody>
                  <a:tcPr/>
                </a:tc>
                <a:tc>
                  <a:txBody>
                    <a:bodyPr/>
                    <a:lstStyle/>
                    <a:p>
                      <a:r>
                        <a:rPr lang="en-US" dirty="0" smtClean="0"/>
                        <a:t>$75</a:t>
                      </a:r>
                      <a:endParaRPr lang="en-US" dirty="0"/>
                    </a:p>
                  </a:txBody>
                  <a:tcPr/>
                </a:tc>
                <a:tc>
                  <a:txBody>
                    <a:bodyPr/>
                    <a:lstStyle/>
                    <a:p>
                      <a:r>
                        <a:rPr lang="en-US" dirty="0" smtClean="0"/>
                        <a:t>$75</a:t>
                      </a:r>
                      <a:endParaRPr lang="en-US" dirty="0"/>
                    </a:p>
                  </a:txBody>
                  <a:tcPr/>
                </a:tc>
                <a:tc>
                  <a:txBody>
                    <a:bodyPr/>
                    <a:lstStyle/>
                    <a:p>
                      <a:r>
                        <a:rPr lang="en-US" dirty="0" smtClean="0"/>
                        <a:t>$65</a:t>
                      </a:r>
                      <a:endParaRPr lang="en-US" dirty="0"/>
                    </a:p>
                  </a:txBody>
                  <a:tcPr/>
                </a:tc>
                <a:tc>
                  <a:txBody>
                    <a:bodyPr/>
                    <a:lstStyle/>
                    <a:p>
                      <a:r>
                        <a:rPr lang="en-US" dirty="0" smtClean="0"/>
                        <a:t>$11.25</a:t>
                      </a:r>
                      <a:endParaRPr lang="en-US" dirty="0"/>
                    </a:p>
                  </a:txBody>
                  <a:tcPr/>
                </a:tc>
                <a:tc>
                  <a:txBody>
                    <a:bodyPr/>
                    <a:lstStyle/>
                    <a:p>
                      <a:r>
                        <a:rPr lang="en-US" dirty="0" smtClean="0"/>
                        <a:t>$75</a:t>
                      </a:r>
                      <a:endParaRPr lang="en-US" dirty="0"/>
                    </a:p>
                  </a:txBody>
                  <a:tcPr/>
                </a:tc>
                <a:extLst>
                  <a:ext uri="{0D108BD9-81ED-4DB2-BD59-A6C34878D82A}">
                    <a16:rowId xmlns:a16="http://schemas.microsoft.com/office/drawing/2014/main" val="10001"/>
                  </a:ext>
                </a:extLst>
              </a:tr>
              <a:tr h="341906">
                <a:tc>
                  <a:txBody>
                    <a:bodyPr/>
                    <a:lstStyle/>
                    <a:p>
                      <a:r>
                        <a:rPr lang="en-US" dirty="0" smtClean="0"/>
                        <a:t>Building</a:t>
                      </a:r>
                      <a:endParaRPr lang="en-US" dirty="0"/>
                    </a:p>
                  </a:txBody>
                  <a:tcPr/>
                </a:tc>
                <a:tc>
                  <a:txBody>
                    <a:bodyPr/>
                    <a:lstStyle/>
                    <a:p>
                      <a:r>
                        <a:rPr lang="en-US" dirty="0" smtClean="0"/>
                        <a:t>$15</a:t>
                      </a:r>
                      <a:endParaRPr lang="en-US" dirty="0"/>
                    </a:p>
                  </a:txBody>
                  <a:tcPr/>
                </a:tc>
                <a:tc>
                  <a:txBody>
                    <a:bodyPr/>
                    <a:lstStyle/>
                    <a:p>
                      <a:r>
                        <a:rPr lang="en-US" dirty="0" smtClean="0"/>
                        <a:t>$100</a:t>
                      </a:r>
                      <a:endParaRPr lang="en-US" dirty="0"/>
                    </a:p>
                  </a:txBody>
                  <a:tcPr/>
                </a:tc>
                <a:tc>
                  <a:txBody>
                    <a:bodyPr/>
                    <a:lstStyle/>
                    <a:p>
                      <a:r>
                        <a:rPr lang="en-US" dirty="0" smtClean="0"/>
                        <a:t>$85</a:t>
                      </a:r>
                      <a:endParaRPr lang="en-US" dirty="0"/>
                    </a:p>
                  </a:txBody>
                  <a:tcPr/>
                </a:tc>
                <a:tc>
                  <a:txBody>
                    <a:bodyPr/>
                    <a:lstStyle/>
                    <a:p>
                      <a:r>
                        <a:rPr lang="en-US" dirty="0" smtClean="0"/>
                        <a:t>$15.00</a:t>
                      </a:r>
                      <a:endParaRPr lang="en-US" dirty="0"/>
                    </a:p>
                  </a:txBody>
                  <a:tcPr/>
                </a:tc>
                <a:tc>
                  <a:txBody>
                    <a:bodyPr/>
                    <a:lstStyle/>
                    <a:p>
                      <a:r>
                        <a:rPr lang="en-US" dirty="0" smtClean="0"/>
                        <a:t>$45</a:t>
                      </a:r>
                      <a:endParaRPr lang="en-US" dirty="0"/>
                    </a:p>
                  </a:txBody>
                  <a:tcPr/>
                </a:tc>
                <a:extLst>
                  <a:ext uri="{0D108BD9-81ED-4DB2-BD59-A6C34878D82A}">
                    <a16:rowId xmlns:a16="http://schemas.microsoft.com/office/drawing/2014/main" val="10002"/>
                  </a:ext>
                </a:extLst>
              </a:tr>
              <a:tr h="598336">
                <a:tc>
                  <a:txBody>
                    <a:bodyPr/>
                    <a:lstStyle/>
                    <a:p>
                      <a:r>
                        <a:rPr lang="en-US" dirty="0" smtClean="0"/>
                        <a:t>Equipment</a:t>
                      </a:r>
                      <a:endParaRPr lang="en-US" dirty="0"/>
                    </a:p>
                  </a:txBody>
                  <a:tcPr/>
                </a:tc>
                <a:tc>
                  <a:txBody>
                    <a:bodyPr/>
                    <a:lstStyle/>
                    <a:p>
                      <a:r>
                        <a:rPr lang="en-US" dirty="0" smtClean="0"/>
                        <a:t>$30</a:t>
                      </a:r>
                      <a:endParaRPr lang="en-US" dirty="0"/>
                    </a:p>
                  </a:txBody>
                  <a:tcPr/>
                </a:tc>
                <a:tc>
                  <a:txBody>
                    <a:bodyPr/>
                    <a:lstStyle/>
                    <a:p>
                      <a:r>
                        <a:rPr lang="en-US" dirty="0" smtClean="0"/>
                        <a:t>$25</a:t>
                      </a:r>
                      <a:endParaRPr lang="en-US" dirty="0"/>
                    </a:p>
                  </a:txBody>
                  <a:tcPr/>
                </a:tc>
                <a:tc>
                  <a:txBody>
                    <a:bodyPr/>
                    <a:lstStyle/>
                    <a:p>
                      <a:r>
                        <a:rPr lang="en-US" dirty="0" smtClean="0"/>
                        <a:t>$0</a:t>
                      </a:r>
                      <a:endParaRPr lang="en-US" dirty="0"/>
                    </a:p>
                  </a:txBody>
                  <a:tcPr/>
                </a:tc>
                <a:tc>
                  <a:txBody>
                    <a:bodyPr/>
                    <a:lstStyle/>
                    <a:p>
                      <a:r>
                        <a:rPr lang="en-US" dirty="0" smtClean="0"/>
                        <a:t>$3.75</a:t>
                      </a:r>
                      <a:endParaRPr lang="en-US" dirty="0"/>
                    </a:p>
                  </a:txBody>
                  <a:tcPr/>
                </a:tc>
                <a:tc>
                  <a:txBody>
                    <a:bodyPr/>
                    <a:lstStyle/>
                    <a:p>
                      <a:r>
                        <a:rPr lang="en-US" dirty="0" smtClean="0"/>
                        <a:t>$30</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4654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#5</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Hamilton holds 10 shares of company Treasury, Inc. (a publicly-traded company) with a basis of 50 and a fair market value of 100.  </a:t>
            </a:r>
          </a:p>
          <a:p>
            <a:pPr lvl="0"/>
            <a:endParaRPr lang="en-US" dirty="0" smtClean="0"/>
          </a:p>
          <a:p>
            <a:pPr lvl="0"/>
            <a:r>
              <a:rPr lang="en-US" dirty="0" smtClean="0"/>
              <a:t>Burr holds 10 shares of company Tammany, Inc. (another publicly-traded company) with a basis of 150 and a fair market value of 100.  </a:t>
            </a:r>
          </a:p>
          <a:p>
            <a:pPr lvl="0"/>
            <a:endParaRPr lang="en-US" dirty="0" smtClean="0"/>
          </a:p>
          <a:p>
            <a:pPr lvl="0"/>
            <a:r>
              <a:rPr lang="en-US" dirty="0" smtClean="0"/>
              <a:t>Hamilton and Burr each contribute their shares to a newly formed entity (New Co.) treated as a corporation for tax purposes.  </a:t>
            </a:r>
          </a:p>
          <a:p>
            <a:pPr lvl="0"/>
            <a:endParaRPr lang="en-US" dirty="0" smtClean="0"/>
          </a:p>
          <a:p>
            <a:pPr lvl="0"/>
            <a:r>
              <a:rPr lang="en-US" dirty="0" smtClean="0"/>
              <a:t>In exchange, Hamilton and Burr each receive 100 shares of the only outstanding class of voting common stock of New Co.  </a:t>
            </a:r>
          </a:p>
          <a:p>
            <a:pPr lvl="0"/>
            <a:endParaRPr lang="en-US" dirty="0"/>
          </a:p>
          <a:p>
            <a:pPr lvl="0"/>
            <a:r>
              <a:rPr lang="en-US" dirty="0" smtClean="0"/>
              <a:t>What amount of gain or loss (if any) is recognized by Hamilton and Burr on the exchange?  </a:t>
            </a:r>
          </a:p>
          <a:p>
            <a:pPr lvl="1">
              <a:buNone/>
            </a:pPr>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44</a:t>
            </a:fld>
            <a:endParaRPr lang="en-US"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#5</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Section </a:t>
            </a:r>
            <a:r>
              <a:rPr lang="en-US" b="1" dirty="0" smtClean="0"/>
              <a:t>351 (e)(1) </a:t>
            </a:r>
            <a:r>
              <a:rPr lang="en-US" dirty="0" smtClean="0"/>
              <a:t>– does not apply to transfers to an “investment company”</a:t>
            </a:r>
          </a:p>
          <a:p>
            <a:r>
              <a:rPr lang="en-US" dirty="0" smtClean="0"/>
              <a:t>Have to look to Treas. Reg. Section 1.351-1(c)(1)</a:t>
            </a:r>
          </a:p>
          <a:p>
            <a:pPr lvl="1"/>
            <a:r>
              <a:rPr lang="en-US" dirty="0" smtClean="0"/>
              <a:t>Does it result in diversification and are 80% of the corp.’s assets held for investment</a:t>
            </a:r>
            <a:br>
              <a:rPr lang="en-US" dirty="0" smtClean="0"/>
            </a:br>
            <a:endParaRPr lang="en-US" dirty="0" smtClean="0"/>
          </a:p>
          <a:p>
            <a:r>
              <a:rPr lang="en-US" dirty="0" smtClean="0"/>
              <a:t>Does the corporation meet the </a:t>
            </a:r>
            <a:r>
              <a:rPr lang="en-US" b="1" dirty="0" smtClean="0"/>
              <a:t>80% test</a:t>
            </a:r>
            <a:r>
              <a:rPr lang="en-US" dirty="0" smtClean="0"/>
              <a:t>?</a:t>
            </a:r>
          </a:p>
          <a:p>
            <a:pPr lvl="1"/>
            <a:r>
              <a:rPr lang="en-US" dirty="0" smtClean="0"/>
              <a:t>Yes, 100% of its assets are held for investment and are readily marketable stocks or securities.</a:t>
            </a:r>
          </a:p>
          <a:p>
            <a:r>
              <a:rPr lang="en-US" dirty="0" smtClean="0"/>
              <a:t>Does the transfer result in diversification?</a:t>
            </a:r>
          </a:p>
          <a:p>
            <a:pPr lvl="1"/>
            <a:r>
              <a:rPr lang="en-US" dirty="0" smtClean="0"/>
              <a:t>Treas. Reg. Section 1.351-1(c)(5): “A transfer ordinarily results in the diversification of the transferors' interests if two or more persons transfer </a:t>
            </a:r>
            <a:r>
              <a:rPr lang="en-US" dirty="0" err="1" smtClean="0"/>
              <a:t>nonidentical</a:t>
            </a:r>
            <a:r>
              <a:rPr lang="en-US" dirty="0" smtClean="0"/>
              <a:t> assets to a corporation in the exchange….”</a:t>
            </a:r>
          </a:p>
          <a:p>
            <a:r>
              <a:rPr lang="en-US" dirty="0" smtClean="0"/>
              <a:t>351(e) applies </a:t>
            </a:r>
            <a:r>
              <a:rPr lang="en-US" dirty="0" smtClean="0">
                <a:sym typeface="Wingdings" pitchFamily="2" charset="2"/>
              </a:rPr>
              <a:t> realized gain and loss is recognized.</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45</a:t>
            </a:fld>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#5</a:t>
            </a:r>
            <a:endParaRPr lang="en-US" dirty="0"/>
          </a:p>
        </p:txBody>
      </p:sp>
      <p:sp>
        <p:nvSpPr>
          <p:cNvPr id="3" name="Content Placeholder 2"/>
          <p:cNvSpPr>
            <a:spLocks noGrp="1"/>
          </p:cNvSpPr>
          <p:nvPr>
            <p:ph idx="1"/>
          </p:nvPr>
        </p:nvSpPr>
        <p:spPr/>
        <p:txBody>
          <a:bodyPr>
            <a:normAutofit fontScale="85000" lnSpcReduction="10000"/>
          </a:bodyPr>
          <a:lstStyle/>
          <a:p>
            <a:pPr marL="342900" lvl="1" indent="-342900">
              <a:buFont typeface="Arial" pitchFamily="34" charset="0"/>
              <a:buChar char="•"/>
            </a:pPr>
            <a:r>
              <a:rPr lang="en-US" dirty="0" smtClean="0"/>
              <a:t>Would the answer change, and if so how, if instead Hamilton and Burr each held 5 shares of Treasury, Inc. with a basis of 25 and a fair market value of 50 and 5 shares of company Tammany, Inc. with a basis of 75 and a fair market value of 50, and Hamilton </a:t>
            </a:r>
            <a:r>
              <a:rPr lang="en-US" smtClean="0"/>
              <a:t>and Burr </a:t>
            </a:r>
            <a:r>
              <a:rPr lang="en-US" dirty="0" smtClean="0"/>
              <a:t>each contributed their shares to New Co for 100 shares of newly issued New Co common stock? </a:t>
            </a:r>
          </a:p>
          <a:p>
            <a:r>
              <a:rPr lang="en-US" dirty="0" smtClean="0"/>
              <a:t>Does the transfer result in diversification?</a:t>
            </a:r>
          </a:p>
          <a:p>
            <a:pPr lvl="1"/>
            <a:r>
              <a:rPr lang="en-US" dirty="0" smtClean="0"/>
              <a:t>No </a:t>
            </a:r>
            <a:r>
              <a:rPr lang="en-US" dirty="0" smtClean="0">
                <a:sym typeface="Wingdings" pitchFamily="2" charset="2"/>
              </a:rPr>
              <a:t> 351(e) does not apply so gain/loss not recognized.</a:t>
            </a:r>
            <a:endParaRPr lang="en-US" dirty="0" smtClean="0"/>
          </a:p>
          <a:p>
            <a:pPr lvl="1"/>
            <a:r>
              <a:rPr lang="en-US" dirty="0" smtClean="0"/>
              <a:t>Treas. Reg. Section 1.351-1(c)(5): “If there is only one transferor (or two or more transferors of identical assets) to a newly organized corporation, the transfer will generally be treated as not resulting in diversification. …”</a:t>
            </a:r>
          </a:p>
          <a:p>
            <a:pPr lvl="1"/>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z="3200" smtClean="0"/>
              <a:pPr/>
              <a:t>46</a:t>
            </a:fld>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357</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5</a:t>
            </a:fld>
            <a:endParaRPr lang="en-US"/>
          </a:p>
        </p:txBody>
      </p:sp>
      <p:pic>
        <p:nvPicPr>
          <p:cNvPr id="6" name="Picture 5"/>
          <p:cNvPicPr>
            <a:picLocks noChangeAspect="1"/>
          </p:cNvPicPr>
          <p:nvPr/>
        </p:nvPicPr>
        <p:blipFill>
          <a:blip r:embed="rId2"/>
          <a:stretch>
            <a:fillRect/>
          </a:stretch>
        </p:blipFill>
        <p:spPr>
          <a:xfrm>
            <a:off x="228600" y="1676400"/>
            <a:ext cx="8719102" cy="2514600"/>
          </a:xfrm>
          <a:prstGeom prst="rect">
            <a:avLst/>
          </a:prstGeom>
        </p:spPr>
      </p:pic>
      <p:sp>
        <p:nvSpPr>
          <p:cNvPr id="7" name="Rounded Rectangle 6"/>
          <p:cNvSpPr/>
          <p:nvPr/>
        </p:nvSpPr>
        <p:spPr>
          <a:xfrm>
            <a:off x="2209800" y="3429000"/>
            <a:ext cx="4191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7844624">
            <a:off x="2286000" y="4648200"/>
            <a:ext cx="1447800" cy="22860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5200" y="4724400"/>
            <a:ext cx="2971800" cy="369332"/>
          </a:xfrm>
          <a:prstGeom prst="rect">
            <a:avLst/>
          </a:prstGeom>
          <a:noFill/>
          <a:ln>
            <a:solidFill>
              <a:srgbClr val="C00000"/>
            </a:solidFill>
          </a:ln>
        </p:spPr>
        <p:txBody>
          <a:bodyPr wrap="squar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Shall not be treated as BOOT</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74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357</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6</a:t>
            </a:fld>
            <a:endParaRPr lang="en-US"/>
          </a:p>
        </p:txBody>
      </p:sp>
      <p:pic>
        <p:nvPicPr>
          <p:cNvPr id="6" name="Picture 5"/>
          <p:cNvPicPr>
            <a:picLocks noChangeAspect="1"/>
          </p:cNvPicPr>
          <p:nvPr/>
        </p:nvPicPr>
        <p:blipFill>
          <a:blip r:embed="rId2"/>
          <a:stretch>
            <a:fillRect/>
          </a:stretch>
        </p:blipFill>
        <p:spPr>
          <a:xfrm>
            <a:off x="228600" y="1676400"/>
            <a:ext cx="8719102" cy="2514600"/>
          </a:xfrm>
          <a:prstGeom prst="rect">
            <a:avLst/>
          </a:prstGeom>
        </p:spPr>
      </p:pic>
      <p:sp>
        <p:nvSpPr>
          <p:cNvPr id="7" name="Rounded Rectangle 6"/>
          <p:cNvSpPr/>
          <p:nvPr/>
        </p:nvSpPr>
        <p:spPr>
          <a:xfrm>
            <a:off x="2209800" y="3429000"/>
            <a:ext cx="4191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7844624">
            <a:off x="2286000" y="4648200"/>
            <a:ext cx="1447800" cy="22860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5200" y="4724400"/>
            <a:ext cx="3962400" cy="369332"/>
          </a:xfrm>
          <a:prstGeom prst="rect">
            <a:avLst/>
          </a:prstGeom>
          <a:noFill/>
          <a:ln>
            <a:solidFill>
              <a:srgbClr val="C00000"/>
            </a:solidFill>
          </a:ln>
        </p:spPr>
        <p:txBody>
          <a:bodyPr wrap="squar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So, no “boot gain” because no “boot”</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191000" y="3276600"/>
            <a:ext cx="21336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BOOT</a:t>
            </a:r>
            <a:endParaRPr lang="en-US" dirty="0"/>
          </a:p>
        </p:txBody>
      </p:sp>
    </p:spTree>
    <p:extLst>
      <p:ext uri="{BB962C8B-B14F-4D97-AF65-F5344CB8AC3E}">
        <p14:creationId xmlns:p14="http://schemas.microsoft.com/office/powerpoint/2010/main" val="278918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what about Adams’ Basis?</a:t>
            </a:r>
            <a:br>
              <a:rPr lang="en-US" dirty="0" smtClean="0"/>
            </a:br>
            <a:r>
              <a:rPr lang="en-US" dirty="0" smtClean="0"/>
              <a:t>Section 358(d)</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7</a:t>
            </a:fld>
            <a:endParaRPr lang="en-US"/>
          </a:p>
        </p:txBody>
      </p:sp>
      <p:pic>
        <p:nvPicPr>
          <p:cNvPr id="5" name="Picture 4"/>
          <p:cNvPicPr>
            <a:picLocks noChangeAspect="1"/>
          </p:cNvPicPr>
          <p:nvPr/>
        </p:nvPicPr>
        <p:blipFill>
          <a:blip r:embed="rId2"/>
          <a:stretch>
            <a:fillRect/>
          </a:stretch>
        </p:blipFill>
        <p:spPr>
          <a:xfrm>
            <a:off x="228600" y="2667000"/>
            <a:ext cx="8577349" cy="1438275"/>
          </a:xfrm>
          <a:prstGeom prst="rect">
            <a:avLst/>
          </a:prstGeom>
        </p:spPr>
      </p:pic>
      <p:sp>
        <p:nvSpPr>
          <p:cNvPr id="6" name="Rectangle 5"/>
          <p:cNvSpPr/>
          <p:nvPr/>
        </p:nvSpPr>
        <p:spPr>
          <a:xfrm>
            <a:off x="5943600" y="3429000"/>
            <a:ext cx="2362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7844624">
            <a:off x="5654424" y="4381500"/>
            <a:ext cx="1447800" cy="22860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89223" y="4727280"/>
            <a:ext cx="1968977" cy="646331"/>
          </a:xfrm>
          <a:prstGeom prst="rect">
            <a:avLst/>
          </a:prstGeom>
          <a:noFill/>
          <a:ln>
            <a:solidFill>
              <a:srgbClr val="C00000"/>
            </a:solidFill>
          </a:ln>
        </p:spPr>
        <p:txBody>
          <a:bodyPr wrap="squar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For purposes of calculating BASIS</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77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E7EA8C4-4D03-42B2-901A-4FE162713DF2}" type="slidenum">
              <a:rPr lang="en-US" smtClean="0"/>
              <a:pPr/>
              <a:t>8</a:t>
            </a:fld>
            <a:endParaRPr lang="en-US"/>
          </a:p>
        </p:txBody>
      </p:sp>
      <p:pic>
        <p:nvPicPr>
          <p:cNvPr id="5" name="Content Placeholder 3"/>
          <p:cNvPicPr>
            <a:picLocks noChangeAspect="1"/>
          </p:cNvPicPr>
          <p:nvPr/>
        </p:nvPicPr>
        <p:blipFill>
          <a:blip r:embed="rId2"/>
          <a:stretch>
            <a:fillRect/>
          </a:stretch>
        </p:blipFill>
        <p:spPr>
          <a:xfrm>
            <a:off x="542925" y="1666998"/>
            <a:ext cx="8143875" cy="1352550"/>
          </a:xfrm>
          <a:prstGeom prst="rect">
            <a:avLst/>
          </a:prstGeom>
        </p:spPr>
      </p:pic>
      <p:pic>
        <p:nvPicPr>
          <p:cNvPr id="6" name="Content Placeholder 3"/>
          <p:cNvPicPr>
            <a:picLocks noChangeAspect="1"/>
          </p:cNvPicPr>
          <p:nvPr/>
        </p:nvPicPr>
        <p:blipFill>
          <a:blip r:embed="rId2"/>
          <a:stretch>
            <a:fillRect/>
          </a:stretch>
        </p:blipFill>
        <p:spPr>
          <a:xfrm>
            <a:off x="542925" y="3202110"/>
            <a:ext cx="8143875" cy="1352550"/>
          </a:xfrm>
          <a:prstGeom prst="rect">
            <a:avLst/>
          </a:prstGeom>
        </p:spPr>
      </p:pic>
      <p:sp>
        <p:nvSpPr>
          <p:cNvPr id="7" name="Rectangle 6"/>
          <p:cNvSpPr/>
          <p:nvPr/>
        </p:nvSpPr>
        <p:spPr>
          <a:xfrm>
            <a:off x="914400" y="3462399"/>
            <a:ext cx="2219826" cy="685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$200</a:t>
            </a:r>
            <a:endParaRPr lang="en-US" sz="3200" dirty="0"/>
          </a:p>
        </p:txBody>
      </p:sp>
      <p:sp>
        <p:nvSpPr>
          <p:cNvPr id="8" name="Rectangle 7"/>
          <p:cNvSpPr/>
          <p:nvPr/>
        </p:nvSpPr>
        <p:spPr>
          <a:xfrm>
            <a:off x="3947109" y="3578899"/>
            <a:ext cx="1335505" cy="43313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$50</a:t>
            </a:r>
            <a:endParaRPr lang="en-US" sz="2800" dirty="0"/>
          </a:p>
        </p:txBody>
      </p:sp>
      <p:sp>
        <p:nvSpPr>
          <p:cNvPr id="9" name="Rectangle 8"/>
          <p:cNvSpPr/>
          <p:nvPr/>
        </p:nvSpPr>
        <p:spPr>
          <a:xfrm>
            <a:off x="6248400" y="3486462"/>
            <a:ext cx="2189747" cy="637674"/>
          </a:xfrm>
          <a:prstGeom prst="rect">
            <a:avLst/>
          </a:prstGeom>
          <a:solidFill>
            <a:srgbClr val="EE9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a:t>
            </a:r>
            <a:endParaRPr lang="en-US" sz="2800" dirty="0"/>
          </a:p>
        </p:txBody>
      </p:sp>
      <p:sp>
        <p:nvSpPr>
          <p:cNvPr id="10" name="Rectangle 9"/>
          <p:cNvSpPr/>
          <p:nvPr/>
        </p:nvSpPr>
        <p:spPr>
          <a:xfrm>
            <a:off x="738531" y="5002087"/>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Adams’ Basis in Stock Received</a:t>
            </a:r>
          </a:p>
        </p:txBody>
      </p:sp>
      <p:sp>
        <p:nvSpPr>
          <p:cNvPr id="11" name="Equal 10"/>
          <p:cNvSpPr/>
          <p:nvPr/>
        </p:nvSpPr>
        <p:spPr>
          <a:xfrm>
            <a:off x="4072983" y="5147052"/>
            <a:ext cx="998034" cy="579863"/>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057491" y="5002087"/>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$150</a:t>
            </a:r>
          </a:p>
        </p:txBody>
      </p:sp>
    </p:spTree>
    <p:extLst>
      <p:ext uri="{BB962C8B-B14F-4D97-AF65-F5344CB8AC3E}">
        <p14:creationId xmlns:p14="http://schemas.microsoft.com/office/powerpoint/2010/main" val="94765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Revolution Corp.’s Basis?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E7EA8C4-4D03-42B2-901A-4FE162713DF2}" type="slidenum">
              <a:rPr lang="en-US" smtClean="0"/>
              <a:pPr/>
              <a:t>9</a:t>
            </a:fld>
            <a:endParaRPr lang="en-US"/>
          </a:p>
        </p:txBody>
      </p:sp>
      <p:pic>
        <p:nvPicPr>
          <p:cNvPr id="5" name="Picture 4"/>
          <p:cNvPicPr>
            <a:picLocks noChangeAspect="1"/>
          </p:cNvPicPr>
          <p:nvPr/>
        </p:nvPicPr>
        <p:blipFill>
          <a:blip r:embed="rId2"/>
          <a:stretch>
            <a:fillRect/>
          </a:stretch>
        </p:blipFill>
        <p:spPr>
          <a:xfrm>
            <a:off x="157162" y="1600200"/>
            <a:ext cx="8829675" cy="1361131"/>
          </a:xfrm>
          <a:prstGeom prst="rect">
            <a:avLst/>
          </a:prstGeom>
        </p:spPr>
      </p:pic>
      <p:pic>
        <p:nvPicPr>
          <p:cNvPr id="6" name="Picture 5"/>
          <p:cNvPicPr>
            <a:picLocks noChangeAspect="1"/>
          </p:cNvPicPr>
          <p:nvPr/>
        </p:nvPicPr>
        <p:blipFill>
          <a:blip r:embed="rId2"/>
          <a:stretch>
            <a:fillRect/>
          </a:stretch>
        </p:blipFill>
        <p:spPr>
          <a:xfrm>
            <a:off x="157162" y="3048000"/>
            <a:ext cx="8897588" cy="1371600"/>
          </a:xfrm>
          <a:prstGeom prst="rect">
            <a:avLst/>
          </a:prstGeom>
        </p:spPr>
      </p:pic>
      <p:sp>
        <p:nvSpPr>
          <p:cNvPr id="7" name="Rectangle 6"/>
          <p:cNvSpPr/>
          <p:nvPr/>
        </p:nvSpPr>
        <p:spPr>
          <a:xfrm>
            <a:off x="381000" y="3276600"/>
            <a:ext cx="2917902" cy="8103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$200</a:t>
            </a:r>
            <a:endParaRPr lang="en-US" sz="3200" dirty="0"/>
          </a:p>
        </p:txBody>
      </p:sp>
      <p:sp>
        <p:nvSpPr>
          <p:cNvPr id="8" name="Rectangle 7"/>
          <p:cNvSpPr/>
          <p:nvPr/>
        </p:nvSpPr>
        <p:spPr>
          <a:xfrm>
            <a:off x="5791200" y="3144876"/>
            <a:ext cx="3079575" cy="1075628"/>
          </a:xfrm>
          <a:prstGeom prst="rect">
            <a:avLst/>
          </a:prstGeom>
          <a:solidFill>
            <a:srgbClr val="EE9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a:t>
            </a:r>
            <a:endParaRPr lang="en-US" sz="2800" dirty="0"/>
          </a:p>
        </p:txBody>
      </p:sp>
      <p:sp>
        <p:nvSpPr>
          <p:cNvPr id="9" name="Rectangle 8"/>
          <p:cNvSpPr/>
          <p:nvPr/>
        </p:nvSpPr>
        <p:spPr>
          <a:xfrm>
            <a:off x="554169" y="5068229"/>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Revolution Corp.’s Basis in Property Received</a:t>
            </a:r>
          </a:p>
        </p:txBody>
      </p:sp>
      <p:sp>
        <p:nvSpPr>
          <p:cNvPr id="10" name="Rectangle 9"/>
          <p:cNvSpPr/>
          <p:nvPr/>
        </p:nvSpPr>
        <p:spPr>
          <a:xfrm>
            <a:off x="6045205" y="5068229"/>
            <a:ext cx="2571563" cy="86979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$200</a:t>
            </a:r>
          </a:p>
        </p:txBody>
      </p:sp>
      <p:sp>
        <p:nvSpPr>
          <p:cNvPr id="11" name="Equal 10"/>
          <p:cNvSpPr/>
          <p:nvPr/>
        </p:nvSpPr>
        <p:spPr>
          <a:xfrm>
            <a:off x="4072982" y="5299703"/>
            <a:ext cx="998034" cy="579863"/>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6870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2419</TotalTime>
  <Words>2059</Words>
  <Application>Microsoft Office PowerPoint</Application>
  <PresentationFormat>On-screen Show (4:3)</PresentationFormat>
  <Paragraphs>501</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Charlemagne Std</vt:lpstr>
      <vt:lpstr>Palatino Linotype</vt:lpstr>
      <vt:lpstr>Times New Roman</vt:lpstr>
      <vt:lpstr>Wingdings</vt:lpstr>
      <vt:lpstr>Office Theme</vt:lpstr>
      <vt:lpstr>Problem Set #4</vt:lpstr>
      <vt:lpstr>Problem #1</vt:lpstr>
      <vt:lpstr>PowerPoint Presentation</vt:lpstr>
      <vt:lpstr>PowerPoint Presentation</vt:lpstr>
      <vt:lpstr>Section 357</vt:lpstr>
      <vt:lpstr>Section 357</vt:lpstr>
      <vt:lpstr>But, what about Adams’ Basis? Section 358(d)</vt:lpstr>
      <vt:lpstr>PowerPoint Presentation</vt:lpstr>
      <vt:lpstr>What about Revolution Corp.’s Basis?</vt:lpstr>
      <vt:lpstr>Problem #1</vt:lpstr>
      <vt:lpstr>Problem #2</vt:lpstr>
      <vt:lpstr>PowerPoint Presentation</vt:lpstr>
      <vt:lpstr>PowerPoint Presentation</vt:lpstr>
      <vt:lpstr>Section 357(a)</vt:lpstr>
      <vt:lpstr>Section 357(c)</vt:lpstr>
      <vt:lpstr>PowerPoint Presentation</vt:lpstr>
      <vt:lpstr>Adams has $50 recognized gain</vt:lpstr>
      <vt:lpstr>But, what about Adams’ Basis? Section 358(d)</vt:lpstr>
      <vt:lpstr>PowerPoint Presentation</vt:lpstr>
      <vt:lpstr>If Adams did not recognize gain --</vt:lpstr>
      <vt:lpstr>What about Revolution Corp.’s Basis?</vt:lpstr>
      <vt:lpstr>Problem #2</vt:lpstr>
      <vt:lpstr>Rationale for 357(c)(1)</vt:lpstr>
      <vt:lpstr>Problem #3</vt:lpstr>
      <vt:lpstr>Section 357(c)</vt:lpstr>
      <vt:lpstr>Section 357(a)</vt:lpstr>
      <vt:lpstr>Section 357(a)</vt:lpstr>
      <vt:lpstr>So. . . .</vt:lpstr>
      <vt:lpstr>PowerPoint Presentation</vt:lpstr>
      <vt:lpstr>If 357(b) applies</vt:lpstr>
      <vt:lpstr>PowerPoint Presentation</vt:lpstr>
      <vt:lpstr>Problem #3</vt:lpstr>
      <vt:lpstr>Problem #3</vt:lpstr>
      <vt:lpstr>Problem #4 – Multiple Properties Transferred</vt:lpstr>
      <vt:lpstr>Problem #4</vt:lpstr>
      <vt:lpstr>How do I allocate 357(c) gain?</vt:lpstr>
      <vt:lpstr>Problem #4</vt:lpstr>
      <vt:lpstr>Gain on Loss Properties?</vt:lpstr>
      <vt:lpstr>Problem #4</vt:lpstr>
      <vt:lpstr>Problem #4</vt:lpstr>
      <vt:lpstr>Problem #4</vt:lpstr>
      <vt:lpstr>PowerPoint Presentation</vt:lpstr>
      <vt:lpstr>Problem #4</vt:lpstr>
      <vt:lpstr>Problem #5</vt:lpstr>
      <vt:lpstr>Problem #5</vt:lpstr>
      <vt:lpstr>Problem #5</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2-1(a) and (b)</dc:title>
  <dc:creator>newuser</dc:creator>
  <cp:lastModifiedBy>Christine Hurt</cp:lastModifiedBy>
  <cp:revision>205</cp:revision>
  <dcterms:created xsi:type="dcterms:W3CDTF">2010-02-05T15:35:29Z</dcterms:created>
  <dcterms:modified xsi:type="dcterms:W3CDTF">2019-09-30T23:04:28Z</dcterms:modified>
</cp:coreProperties>
</file>