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58"/>
  </p:notesMasterIdLst>
  <p:sldIdLst>
    <p:sldId id="256" r:id="rId2"/>
    <p:sldId id="283" r:id="rId3"/>
    <p:sldId id="265" r:id="rId4"/>
    <p:sldId id="266" r:id="rId5"/>
    <p:sldId id="467" r:id="rId6"/>
    <p:sldId id="302" r:id="rId7"/>
    <p:sldId id="332" r:id="rId8"/>
    <p:sldId id="469" r:id="rId9"/>
    <p:sldId id="331" r:id="rId10"/>
    <p:sldId id="468" r:id="rId11"/>
    <p:sldId id="470" r:id="rId12"/>
    <p:sldId id="471" r:id="rId13"/>
    <p:sldId id="303" r:id="rId14"/>
    <p:sldId id="304"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431" r:id="rId29"/>
    <p:sldId id="432" r:id="rId30"/>
    <p:sldId id="433" r:id="rId31"/>
    <p:sldId id="434" r:id="rId32"/>
    <p:sldId id="435" r:id="rId33"/>
    <p:sldId id="436" r:id="rId34"/>
    <p:sldId id="437" r:id="rId35"/>
    <p:sldId id="438" r:id="rId36"/>
    <p:sldId id="439" r:id="rId37"/>
    <p:sldId id="440" r:id="rId38"/>
    <p:sldId id="441"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 id="26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7200" units="cm"/>
          <inkml:channel name="Y" type="integer" min="-625" max="1080" units="cm"/>
          <inkml:channel name="T" type="integer" max="2.14748E9" units="dev"/>
        </inkml:traceFormat>
        <inkml:channelProperties>
          <inkml:channelProperty channel="X" name="resolution" value="233.0097" units="1/cm"/>
          <inkml:channelProperty channel="Y" name="resolution" value="97.9885" units="1/cm"/>
          <inkml:channelProperty channel="T" name="resolution" value="1" units="1/dev"/>
        </inkml:channelProperties>
      </inkml:inkSource>
      <inkml:timestamp xml:id="ts0" timeString="2019-01-07T18:12:11.335"/>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483 1 0,'-32'16'141,"15"-16"-110,1 0-31,0 0 16,0 0-1,-16 0-15,16 0 16,-1 0-16,-15-16 0,17 16 15,-2 0 1,17 0-16,-16 0 16,0 0 77,16 16 1,16-16-78,0 0-16,-16 16 15,32-16-15,0 0 16,1 0-16,15 16 16,1-16-16,-17 0 15,0 16-15,0-16 16,-16 0 0,0 0-16,-16 15 171,-16-15-171,0 0 16,0 0 0,-17 0-1,18 0-15,-34 0 16,33 0-16,-32 0 16,16 0-16,0 0 15,0-15-15,15 15 0,17 0 16,-16 0-16,0 0 15,0 0 17,0 0 15,16 15-47,0-15 109,0 17-93,16-17-16,0 0 15,16 15-15,17-15 16,-17 16-16,16-16 0,0 16 15,-16-16-15,0 16 16,17-16-16,-33 0 31,0 0-31,0 0 16,-16 0 78,-16 0-94,0 0 15,16 0-15,-16 0 0,0 0 16,0 0-16,-33 0 31,17 0-31,0 0 0,-16 0 16,0 0-16,16 0 0,-17 0 31,17 0-31,16 0 16,0 0-16,0 0 15,0 0 1,32 0 156,0 0-157,16 15 1,-16-15-16,32 17 16,-16-17-1,-15 15-15,15-15 16,0 0-16,-16 16 0,0-16 16,16 0-16,-15 0 15,-2 0 1,2 0 124,-2 0-108,-15 0-17,0 0-15,17 0 16,-1 0 0,-16 16-16,16-16 15,0 0 1,-16 16-1,16-16-15,-16 0 16,16 0 156,0 0-141,-16-16 47,16 16-78,-16-16 47,16 16-16,-16 0-31,17 0 32,-17-16 61,0 16-77,0-15 15,0-2 16,0 17 16,0-15-32,0-1 0,-17 16 0,17-16 16,0 0-31,-16 16-16,16-15 94,0-2-47,0 2-1,-16 15 79,16 15-62,0 2-47,0-2-1,16-15 16,-16 16-31,0 0 16,0-16 0,0 16-1,0-1-15,16-15 16,-16 0-16,0 17 16,17-17-16,-17 15 15,0 1 1,0-16-1,0 0 1,0 16 0,16-16 15,-16 16-15,16-16 124,0 0-109,-16-16-15,0 0 0,16 16 46,-16-16 16,0 1-46,16 15 14,-16-17 1,0 17-31,0 0 15,16 0-15,-16-15-1,16 15 1,0 0 31,-16-16-47,16 16 78,1 0-62,-17 0-1,0 0 220,-17 0-235,1 0 15,16-16 1,-16 16-16,16-16 16,-16 16-1,0 0 16,16 0 1,0-15-32,-16 15 15,16-17 48,-16 17-63,0 0 156,16-15-140,-16 15 15,0 0 156,16 0-155,0 15-17,0 2-15,-17-17 16,17 15-16,-16-15 16,16 16-1,0 0 1,0-16-1,-16 0 1,16 16-16,0-1 16,0-15 31,0 17-16,0-2 0,0 1 0,0-16 1,0 16 30,16-16-46,-32 0 343,0 0-343,0 0-16,16-16 15,-32 16-15,-17-16 16,17 16-16,-16 0 0,0-15 16,16 15-1,-17-17-15,34 17 16,-2 0-1,1 0-15,16-15 16,-16 15 0,0 0 31,0 0-32,0 0 63,16 0-46,-16 0-17,0 0 16,0 0-15,0 0 0,-1 0-1,17 0-15,-15 0 16,-2 0-16,2 0 31,-2 0-31,1 0 16,16 0-1,-16 0 17,32 0 218,-16-16-235,16 16 1,1-16-16,-2 16 16,-15-16-16,17 1 15,-2 15-15,-15 0 16,0-17-16,0 17 15,0-15-15,17 15 16,-17 0 0,16 0-1,-16-16 17,0 0-32,16 16 15,-16-16 1,0 16-1,0-16 32,-16 16 281,0 0-328,-1 0 16,17 16 0,0-16-1,-15 0 17,15 16-1,-17-16-16,17 16 1,0 0 15,0-16 16,0 15-31,0 2 15,0-17 0,-15 0 1,15 15-32,0 1 62,0 0-46,0-16 15,-17 0-15,17 16-1,0-1 1,-16-15-16,16 0 15,0 17 1,0-2 15,0 1 1,0-16-17,0 0 1,0 16-16,0 0 31,0-16-15,0 16 15,16-16 31,1 0-46,-2 0-16,2 0 16,-2 0-1,-15 0-15,17 16 16,15-16-16,-16 0 16,0 0-16,0 0 15,0 0-15,0 0 16,0 0-16,-16 0 47,16 0-16,-32 0 266,16 0-282,-16 0 1,16-16-16,-16 16 16,0 0-16,0 0 15,0-16-15,0 16 0,0 0 32,0 0-32,-1 0 15,2 0-15,30 0 203,2 0-203,-17 0 16,16 0-16,-16 16 16,16-16-1,0 0 1,16 0-16,-32 0 15,16 0-15,0 0 16,0 0-16,0 0 16,1 0-16,-17 0 15,15 0 1,-15 16-16,17-16 16,-2 0-1,2 0 1,-1 0-1,-16 0 1,16 0 0,0 0-1,0 0 17,0 0-32,0 0 15,-16 0 16,17 0 1,-2 0-17,2 0 48,-2 0-32,2 0 0,-1 0 16,0 0-31,0 0 15,0 0 0,-16 0-15,16 0 31,0 0-16,0 0 0</inkml:trace>
</inkml:ink>
</file>

<file path=ppt/ink/ink2.xml><?xml version="1.0" encoding="utf-8"?>
<inkml:ink xmlns:inkml="http://www.w3.org/2003/InkML">
  <inkml:definitions>
    <inkml:context xml:id="ctx0">
      <inkml:inkSource xml:id="inkSrc0">
        <inkml:traceFormat>
          <inkml:channel name="X" type="integer" max="7200" units="cm"/>
          <inkml:channel name="Y" type="integer" min="-625" max="1080" units="cm"/>
          <inkml:channel name="T" type="integer" max="2.14748E9" units="dev"/>
        </inkml:traceFormat>
        <inkml:channelProperties>
          <inkml:channelProperty channel="X" name="resolution" value="233.0097" units="1/cm"/>
          <inkml:channelProperty channel="Y" name="resolution" value="97.9885" units="1/cm"/>
          <inkml:channelProperty channel="T" name="resolution" value="1" units="1/dev"/>
        </inkml:channelProperties>
      </inkml:inkSource>
      <inkml:timestamp xml:id="ts0" timeString="2019-01-07T18:12:13.584"/>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161 0 0,'-16'0'172,"0"0"-172,16 16 15,0-16-15,-16 16 0,0 1 0,0-17 16,16 32 0,-16-32-16,16 16 15,0-16-15,-16 0 16,16 16-1,0 0 1,0 0 0,-16-16-1,16 17 1,0-1-16,-17-16 16,17 16-1,-15 0 1,15 0 15,0 0 16,0 1-31,0-17-1,0 15 32,15-15 31,2 0-62,-17-15-16,16 15 15,-16-17-15,16 1 16,0 16 0,-16-16-16,16 0 15,0 0-15,0 0 16,-16-1-16,16 1 16,0 16-16,-16-16 15,0 0-15,16 16 16,-16-16-16,17 16 0,-17-17 15,15 17 32,-15 17 78,0-1-109,-15-16 0,15 0-16,-17 16 15,17 0-15,-16 0 16,16 1-1,0-1-15,-16-16 16,16 16-16,0 0 16,-16-16-16,16 16 31,0 0 0,-16-16-31,16 17 31,0-34 173</inkml:trace>
</inkml:ink>
</file>

<file path=ppt/ink/ink3.xml><?xml version="1.0" encoding="utf-8"?>
<inkml:ink xmlns:inkml="http://www.w3.org/2003/InkML">
  <inkml:definitions>
    <inkml:context xml:id="ctx0">
      <inkml:inkSource xml:id="inkSrc0">
        <inkml:traceFormat>
          <inkml:channel name="X" type="integer" max="7200" units="cm"/>
          <inkml:channel name="Y" type="integer" min="-625" max="1080" units="cm"/>
          <inkml:channel name="T" type="integer" max="2.14748E9" units="dev"/>
        </inkml:traceFormat>
        <inkml:channelProperties>
          <inkml:channelProperty channel="X" name="resolution" value="233.0097" units="1/cm"/>
          <inkml:channelProperty channel="Y" name="resolution" value="97.9885" units="1/cm"/>
          <inkml:channelProperty channel="T" name="resolution" value="1" units="1/dev"/>
        </inkml:channelProperties>
      </inkml:inkSource>
      <inkml:timestamp xml:id="ts0" timeString="2019-01-07T18:12:22.357"/>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7200" units="cm"/>
          <inkml:channel name="Y" type="integer" min="-625" max="1080" units="cm"/>
          <inkml:channel name="T" type="integer" max="2.14748E9" units="dev"/>
        </inkml:traceFormat>
        <inkml:channelProperties>
          <inkml:channelProperty channel="X" name="resolution" value="233.0097" units="1/cm"/>
          <inkml:channelProperty channel="Y" name="resolution" value="97.9885" units="1/cm"/>
          <inkml:channelProperty channel="T" name="resolution" value="1" units="1/dev"/>
        </inkml:channelProperties>
      </inkml:inkSource>
      <inkml:timestamp xml:id="ts0" timeString="2019-01-07T18:12:11.335"/>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483 1 0,'-32'16'141,"15"-16"-110,1 0-31,0 0 16,0 0-1,-16 0-15,16 0 16,-1 0-16,-15-16 0,17 16 15,-2 0 1,17 0-16,-16 0 16,0 0 77,16 16 1,16-16-78,0 0-16,-16 16 15,32-16-15,0 0 16,1 0-16,15 16 16,1-16-16,-17 0 15,0 16-15,0-16 16,-16 0 0,0 0-16,-16 15 171,-16-15-171,0 0 16,0 0 0,-17 0-1,18 0-15,-34 0 16,33 0-16,-32 0 16,16 0-16,0 0 15,0-15-15,15 15 0,17 0 16,-16 0-16,0 0 15,0 0 17,0 0 15,16 15-47,0-15 109,0 17-93,16-17-16,0 0 15,16 15-15,17-15 16,-17 16-16,16-16 0,0 16 15,-16-16-15,0 16 16,17-16-16,-33 0 31,0 0-31,0 0 16,-16 0 78,-16 0-94,0 0 15,16 0-15,-16 0 0,0 0 16,0 0-16,-33 0 31,17 0-31,0 0 0,-16 0 16,0 0-16,16 0 0,-17 0 31,17 0-31,16 0 16,0 0-16,0 0 15,0 0 1,32 0 156,0 0-157,16 15 1,-16-15-16,32 17 16,-16-17-1,-15 15-15,15-15 16,0 0-16,-16 16 0,0-16 16,16 0-16,-15 0 15,-2 0 1,2 0 124,-2 0-108,-15 0-17,0 0-15,17 0 16,-1 0 0,-16 16-16,16-16 15,0 0 1,-16 16-1,16-16-15,-16 0 16,16 0 156,0 0-141,-16-16 47,16 16-78,-16-16 47,16 16-16,-16 0-31,17 0 32,-17-16 61,0 16-77,0-15 15,0-2 16,0 17 16,0-15-32,0-1 0,-17 16 0,17-16 16,0 0-31,-16 16-16,16-15 94,0-2-47,0 2-1,-16 15 79,16 15-62,0 2-47,0-2-1,16-15 16,-16 16-31,0 0 16,0-16 0,0 16-1,0-1-15,16-15 16,-16 0-16,0 17 16,17-17-16,-17 15 15,0 1 1,0-16-1,0 0 1,0 16 0,16-16 15,-16 16-15,16-16 124,0 0-109,-16-16-15,0 0 0,16 16 46,-16-16 16,0 1-46,16 15 14,-16-17 1,0 17-31,0 0 15,16 0-15,-16-15-1,16 15 1,0 0 31,-16-16-47,16 16 78,1 0-62,-17 0-1,0 0 220,-17 0-235,1 0 15,16-16 1,-16 16-16,16-16 16,-16 16-1,0 0 16,16 0 1,0-15-32,-16 15 15,16-17 48,-16 17-63,0 0 156,16-15-140,-16 15 15,0 0 156,16 0-155,0 15-17,0 2-15,-17-17 16,17 15-16,-16-15 16,16 16-1,0 0 1,0-16-1,-16 0 1,16 16-16,0-1 16,0-15 31,0 17-16,0-2 0,0 1 0,0-16 1,0 16 30,16-16-46,-32 0 343,0 0-343,0 0-16,16-16 15,-32 16-15,-17-16 16,17 16-16,-16 0 0,0-15 16,16 15-1,-17-17-15,34 17 16,-2 0-1,1 0-15,16-15 16,-16 15 0,0 0 31,0 0-32,0 0 63,16 0-46,-16 0-17,0 0 16,0 0-15,0 0 0,-1 0-1,17 0-15,-15 0 16,-2 0-16,2 0 31,-2 0-31,1 0 16,16 0-1,-16 0 17,32 0 218,-16-16-235,16 16 1,1-16-16,-2 16 16,-15-16-16,17 1 15,-2 15-15,-15 0 16,0-17-16,0 17 15,0-15-15,17 15 16,-17 0 0,16 0-1,-16-16 17,0 0-32,16 16 15,-16-16 1,0 16-1,0-16 32,-16 16 281,0 0-328,-1 0 16,17 16 0,0-16-1,-15 0 17,15 16-1,-17-16-16,17 16 1,0 0 15,0-16 16,0 15-31,0 2 15,0-17 0,-15 0 1,15 15-32,0 1 62,0 0-46,0-16 15,-17 0-15,17 16-1,0-1 1,-16-15-16,16 0 15,0 17 1,0-2 15,0 1 1,0-16-17,0 0 1,0 16-16,0 0 31,0-16-15,0 16 15,16-16 31,1 0-46,-2 0-16,2 0 16,-2 0-1,-15 0-15,17 16 16,15-16-16,-16 0 16,0 0-16,0 0 15,0 0-15,0 0 16,0 0-16,-16 0 47,16 0-16,-32 0 266,16 0-282,-16 0 1,16-16-16,-16 16 16,0 0-16,0 0 15,0-16-15,0 16 0,0 0 32,0 0-32,-1 0 15,2 0-15,30 0 203,2 0-203,-17 0 16,16 0-16,-16 16 16,16-16-1,0 0 1,16 0-16,-32 0 15,16 0-15,0 0 16,0 0-16,0 0 16,1 0-16,-17 0 15,15 0 1,-15 16-16,17-16 16,-2 0-1,2 0 1,-1 0-1,-16 0 1,16 0 0,0 0-1,0 0 17,0 0-32,0 0 15,-16 0 16,17 0 1,-2 0-17,2 0 48,-2 0-32,2 0 0,-1 0 16,0 0-31,0 0 15,0 0 0,-16 0-15,16 0 31,0 0-16,0 0 0</inkml:trace>
</inkml:ink>
</file>

<file path=ppt/ink/ink5.xml><?xml version="1.0" encoding="utf-8"?>
<inkml:ink xmlns:inkml="http://www.w3.org/2003/InkML">
  <inkml:definitions>
    <inkml:context xml:id="ctx0">
      <inkml:inkSource xml:id="inkSrc0">
        <inkml:traceFormat>
          <inkml:channel name="X" type="integer" max="7200" units="cm"/>
          <inkml:channel name="Y" type="integer" min="-625" max="1080" units="cm"/>
          <inkml:channel name="T" type="integer" max="2.14748E9" units="dev"/>
        </inkml:traceFormat>
        <inkml:channelProperties>
          <inkml:channelProperty channel="X" name="resolution" value="233.0097" units="1/cm"/>
          <inkml:channelProperty channel="Y" name="resolution" value="97.9885" units="1/cm"/>
          <inkml:channelProperty channel="T" name="resolution" value="1" units="1/dev"/>
        </inkml:channelProperties>
      </inkml:inkSource>
      <inkml:timestamp xml:id="ts0" timeString="2019-01-07T18:12:13.584"/>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161 0 0,'-16'0'172,"0"0"-172,16 16 15,0-16-15,-16 16 0,0 1 0,0-17 16,16 32 0,-16-32-16,16 16 15,0-16-15,-16 0 16,16 16-1,0 0 1,0 0 0,-16-16-1,16 17 1,0-1-16,-17-16 16,17 16-1,-15 0 1,15 0 15,0 0 16,0 1-31,0-17-1,0 15 32,15-15 31,2 0-62,-17-15-16,16 15 15,-16-17-15,16 1 16,0 16 0,-16-16-16,16 0 15,0 0-15,0 0 16,-16-1-16,16 1 16,0 16-16,-16-16 15,0 0-15,16 16 16,-16-16-16,17 16 0,-17-17 15,15 17 32,-15 17 78,0-1-109,-15-16 0,15 0-16,-17 16 15,17 0-15,-16 0 16,16 1-1,0-1-15,-16-16 16,16 16-16,0 0 16,-16-16-16,16 16 31,0 0 0,-16-16-31,16 17 31,0-34 173</inkml:trace>
</inkml:ink>
</file>

<file path=ppt/ink/ink6.xml><?xml version="1.0" encoding="utf-8"?>
<inkml:ink xmlns:inkml="http://www.w3.org/2003/InkML">
  <inkml:definitions>
    <inkml:context xml:id="ctx0">
      <inkml:inkSource xml:id="inkSrc0">
        <inkml:traceFormat>
          <inkml:channel name="X" type="integer" max="7200" units="cm"/>
          <inkml:channel name="Y" type="integer" min="-625" max="1080" units="cm"/>
          <inkml:channel name="T" type="integer" max="2.14748E9" units="dev"/>
        </inkml:traceFormat>
        <inkml:channelProperties>
          <inkml:channelProperty channel="X" name="resolution" value="233.0097" units="1/cm"/>
          <inkml:channelProperty channel="Y" name="resolution" value="97.9885" units="1/cm"/>
          <inkml:channelProperty channel="T" name="resolution" value="1" units="1/dev"/>
        </inkml:channelProperties>
      </inkml:inkSource>
      <inkml:timestamp xml:id="ts0" timeString="2019-01-07T18:12:22.357"/>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2AD21-435C-4133-B757-DC816FBC02DF}"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2DDE0-7C25-4254-99D7-1105C5E5D2E1}" type="slidenum">
              <a:rPr lang="en-US" smtClean="0"/>
              <a:t>‹#›</a:t>
            </a:fld>
            <a:endParaRPr lang="en-US"/>
          </a:p>
        </p:txBody>
      </p:sp>
    </p:spTree>
    <p:extLst>
      <p:ext uri="{BB962C8B-B14F-4D97-AF65-F5344CB8AC3E}">
        <p14:creationId xmlns:p14="http://schemas.microsoft.com/office/powerpoint/2010/main" val="345406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49189"/>
            <a:fld id="{E2BFFDAB-F1F0-4882-B592-C257A791E05E}" type="slidenum">
              <a:rPr lang="en-US" smtClean="0"/>
              <a:pPr defTabSz="949189"/>
              <a:t>3</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1055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1/25/2021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1/25/2021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1/25/2021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2.emf"/><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1.emf"/><Relationship Id="rId5" Type="http://schemas.openxmlformats.org/officeDocument/2006/relationships/image" Target="../media/image5.jpeg"/><Relationship Id="rId10" Type="http://schemas.openxmlformats.org/officeDocument/2006/relationships/customXml" Target="../ink/ink5.xml"/><Relationship Id="rId4" Type="http://schemas.openxmlformats.org/officeDocument/2006/relationships/image" Target="../media/image4.png"/><Relationship Id="rId9" Type="http://schemas.openxmlformats.org/officeDocument/2006/relationships/image" Target="../media/image30.emf"/><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32.emf"/><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1.emf"/><Relationship Id="rId5" Type="http://schemas.openxmlformats.org/officeDocument/2006/relationships/image" Target="../media/image5.jpeg"/><Relationship Id="rId10" Type="http://schemas.openxmlformats.org/officeDocument/2006/relationships/customXml" Target="../ink/ink2.xml"/><Relationship Id="rId4" Type="http://schemas.openxmlformats.org/officeDocument/2006/relationships/image" Target="../media/image4.png"/><Relationship Id="rId9" Type="http://schemas.openxmlformats.org/officeDocument/2006/relationships/image" Target="../media/image30.emf"/><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Day #3</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7261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3336-C1C5-46B0-8DE3-714AB60A5C76}"/>
              </a:ext>
            </a:extLst>
          </p:cNvPr>
          <p:cNvSpPr>
            <a:spLocks noGrp="1"/>
          </p:cNvSpPr>
          <p:nvPr>
            <p:ph type="title"/>
          </p:nvPr>
        </p:nvSpPr>
        <p:spPr>
          <a:xfrm>
            <a:off x="1554163" y="857251"/>
            <a:ext cx="5797550" cy="892175"/>
          </a:xfrm>
        </p:spPr>
        <p:txBody>
          <a:bodyPr>
            <a:normAutofit fontScale="90000"/>
          </a:bodyPr>
          <a:lstStyle/>
          <a:p>
            <a:pPr>
              <a:defRPr/>
            </a:pPr>
            <a:r>
              <a:rPr lang="en-US" dirty="0"/>
              <a:t>Publicly-held corporation</a:t>
            </a:r>
          </a:p>
        </p:txBody>
      </p:sp>
      <p:sp>
        <p:nvSpPr>
          <p:cNvPr id="4" name="Content Placeholder 3">
            <a:extLst>
              <a:ext uri="{FF2B5EF4-FFF2-40B4-BE49-F238E27FC236}">
                <a16:creationId xmlns:a16="http://schemas.microsoft.com/office/drawing/2014/main" id="{24F35172-6F79-416D-AAC7-F0558C10F7B3}"/>
              </a:ext>
            </a:extLst>
          </p:cNvPr>
          <p:cNvSpPr>
            <a:spLocks noGrp="1"/>
          </p:cNvSpPr>
          <p:nvPr>
            <p:ph idx="1"/>
          </p:nvPr>
        </p:nvSpPr>
        <p:spPr>
          <a:xfrm>
            <a:off x="3506789" y="2671763"/>
            <a:ext cx="3317875" cy="322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defRPr/>
            </a:pPr>
            <a:r>
              <a:rPr lang="en-US" dirty="0"/>
              <a:t>ABC CORPORATION</a:t>
            </a:r>
          </a:p>
        </p:txBody>
      </p:sp>
      <p:cxnSp>
        <p:nvCxnSpPr>
          <p:cNvPr id="5" name="Straight Connector 4">
            <a:extLst>
              <a:ext uri="{FF2B5EF4-FFF2-40B4-BE49-F238E27FC236}">
                <a16:creationId xmlns:a16="http://schemas.microsoft.com/office/drawing/2014/main" id="{582CBC95-EF5E-428D-8719-7859993B5FC8}"/>
              </a:ext>
            </a:extLst>
          </p:cNvPr>
          <p:cNvCxnSpPr/>
          <p:nvPr/>
        </p:nvCxnSpPr>
        <p:spPr>
          <a:xfrm>
            <a:off x="2560638" y="3454401"/>
            <a:ext cx="946150" cy="760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04CB15-A69D-4B1B-8CCE-D05068FE1AB2}"/>
              </a:ext>
            </a:extLst>
          </p:cNvPr>
          <p:cNvCxnSpPr/>
          <p:nvPr/>
        </p:nvCxnSpPr>
        <p:spPr>
          <a:xfrm>
            <a:off x="3105151" y="2254250"/>
            <a:ext cx="868363" cy="920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BA8700-937D-4809-B401-738920B8D867}"/>
              </a:ext>
            </a:extLst>
          </p:cNvPr>
          <p:cNvCxnSpPr/>
          <p:nvPr/>
        </p:nvCxnSpPr>
        <p:spPr>
          <a:xfrm flipV="1">
            <a:off x="6421439" y="2497139"/>
            <a:ext cx="1095375" cy="7318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391" name="Picture 2">
            <a:extLst>
              <a:ext uri="{FF2B5EF4-FFF2-40B4-BE49-F238E27FC236}">
                <a16:creationId xmlns:a16="http://schemas.microsoft.com/office/drawing/2014/main" id="{FB6B9BB9-B675-4D92-ACD8-C547A1C75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806575"/>
            <a:ext cx="6175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2">
            <a:extLst>
              <a:ext uri="{FF2B5EF4-FFF2-40B4-BE49-F238E27FC236}">
                <a16:creationId xmlns:a16="http://schemas.microsoft.com/office/drawing/2014/main" id="{E01A150F-F5C1-426E-8755-7FD996519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9" r="8522" b="3366"/>
          <a:stretch>
            <a:fillRect/>
          </a:stretch>
        </p:blipFill>
        <p:spPr bwMode="auto">
          <a:xfrm>
            <a:off x="1912938" y="3103563"/>
            <a:ext cx="66675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D26C454-950E-4F4C-BAB4-A89606E783DC}"/>
              </a:ext>
            </a:extLst>
          </p:cNvPr>
          <p:cNvSpPr txBox="1"/>
          <p:nvPr/>
        </p:nvSpPr>
        <p:spPr>
          <a:xfrm>
            <a:off x="4008439" y="3270250"/>
            <a:ext cx="2320925" cy="369888"/>
          </a:xfrm>
          <a:prstGeom prst="rect">
            <a:avLst/>
          </a:prstGeom>
          <a:solidFill>
            <a:schemeClr val="bg1">
              <a:lumMod val="85000"/>
            </a:schemeClr>
          </a:solidFill>
          <a:ln>
            <a:solidFill>
              <a:schemeClr val="tx1"/>
            </a:solidFill>
          </a:ln>
        </p:spPr>
        <p:txBody>
          <a:bodyPr>
            <a:spAutoFit/>
          </a:bodyPr>
          <a:lstStyle/>
          <a:p>
            <a:pPr algn="ctr">
              <a:defRPr/>
            </a:pPr>
            <a:r>
              <a:rPr lang="en-US" dirty="0"/>
              <a:t>Board of Directors</a:t>
            </a:r>
          </a:p>
        </p:txBody>
      </p:sp>
      <p:cxnSp>
        <p:nvCxnSpPr>
          <p:cNvPr id="9" name="Straight Connector 8">
            <a:extLst>
              <a:ext uri="{FF2B5EF4-FFF2-40B4-BE49-F238E27FC236}">
                <a16:creationId xmlns:a16="http://schemas.microsoft.com/office/drawing/2014/main" id="{BC1CC047-B75E-4B31-B87A-2A182C365804}"/>
              </a:ext>
            </a:extLst>
          </p:cNvPr>
          <p:cNvCxnSpPr/>
          <p:nvPr/>
        </p:nvCxnSpPr>
        <p:spPr>
          <a:xfrm>
            <a:off x="5086350" y="3544889"/>
            <a:ext cx="31750" cy="1431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4AB0DF-B638-4585-9B30-70F85B022E27}"/>
              </a:ext>
            </a:extLst>
          </p:cNvPr>
          <p:cNvSpPr txBox="1"/>
          <p:nvPr/>
        </p:nvSpPr>
        <p:spPr>
          <a:xfrm>
            <a:off x="4668838" y="4972051"/>
            <a:ext cx="906462" cy="646113"/>
          </a:xfrm>
          <a:prstGeom prst="rect">
            <a:avLst/>
          </a:prstGeom>
          <a:solidFill>
            <a:schemeClr val="bg1">
              <a:lumMod val="50000"/>
            </a:schemeClr>
          </a:solidFill>
          <a:ln>
            <a:solidFill>
              <a:schemeClr val="tx1"/>
            </a:solidFill>
          </a:ln>
        </p:spPr>
        <p:txBody>
          <a:bodyPr>
            <a:spAutoFit/>
          </a:bodyPr>
          <a:lstStyle/>
          <a:p>
            <a:pPr algn="ctr">
              <a:defRPr/>
            </a:pPr>
            <a:r>
              <a:rPr lang="en-US" dirty="0"/>
              <a:t>Officers</a:t>
            </a:r>
          </a:p>
        </p:txBody>
      </p:sp>
      <p:pic>
        <p:nvPicPr>
          <p:cNvPr id="16396" name="Picture 13">
            <a:extLst>
              <a:ext uri="{FF2B5EF4-FFF2-40B4-BE49-F238E27FC236}">
                <a16:creationId xmlns:a16="http://schemas.microsoft.com/office/drawing/2014/main" id="{8AF6E584-D0E7-474A-B2F5-64A62FCCE6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5351463"/>
            <a:ext cx="4429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8" descr="Image result for STICK FIGURE">
            <a:extLst>
              <a:ext uri="{FF2B5EF4-FFF2-40B4-BE49-F238E27FC236}">
                <a16:creationId xmlns:a16="http://schemas.microsoft.com/office/drawing/2014/main" id="{12DFC263-FE6F-4473-8FBE-1EAE645A21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5351463"/>
            <a:ext cx="287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2" descr="Image result for stick figure crowd">
            <a:extLst>
              <a:ext uri="{FF2B5EF4-FFF2-40B4-BE49-F238E27FC236}">
                <a16:creationId xmlns:a16="http://schemas.microsoft.com/office/drawing/2014/main" id="{522689B0-543D-4A27-8F22-C7AC5A47E9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0776" y="1552576"/>
            <a:ext cx="23796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 descr="Related image">
            <a:extLst>
              <a:ext uri="{FF2B5EF4-FFF2-40B4-BE49-F238E27FC236}">
                <a16:creationId xmlns:a16="http://schemas.microsoft.com/office/drawing/2014/main" id="{B36A0DFC-07FB-4B41-8BF8-911DC0B59F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3571876"/>
            <a:ext cx="10017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7AD7912-DA11-4E28-B4B2-73A82CBC6E3C}"/>
                  </a:ext>
                </a:extLst>
              </p14:cNvPr>
              <p14:cNvContentPartPr/>
              <p14:nvPr/>
            </p14:nvContentPartPr>
            <p14:xfrm>
              <a:off x="2180745" y="4035923"/>
              <a:ext cx="295920" cy="108810"/>
            </p14:xfrm>
          </p:contentPart>
        </mc:Choice>
        <mc:Fallback xmlns="">
          <p:pic>
            <p:nvPicPr>
              <p:cNvPr id="10" name="Ink 9">
                <a:extLst>
                  <a:ext uri="{FF2B5EF4-FFF2-40B4-BE49-F238E27FC236}">
                    <a16:creationId xmlns:a16="http://schemas.microsoft.com/office/drawing/2014/main" id="{07AD7912-DA11-4E28-B4B2-73A82CBC6E3C}"/>
                  </a:ext>
                </a:extLst>
              </p:cNvPr>
              <p:cNvPicPr/>
              <p:nvPr/>
            </p:nvPicPr>
            <p:blipFill>
              <a:blip r:embed="rId9"/>
              <a:stretch>
                <a:fillRect/>
              </a:stretch>
            </p:blipFill>
            <p:spPr>
              <a:xfrm>
                <a:off x="2152305" y="4007459"/>
                <a:ext cx="352800" cy="1657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D4FA7A2A-A6EE-40D6-AB4C-3F47CCDF46A3}"/>
                  </a:ext>
                </a:extLst>
              </p14:cNvPr>
              <p14:cNvContentPartPr/>
              <p14:nvPr/>
            </p14:nvContentPartPr>
            <p14:xfrm>
              <a:off x="2529315" y="4321043"/>
              <a:ext cx="75870" cy="99090"/>
            </p14:xfrm>
          </p:contentPart>
        </mc:Choice>
        <mc:Fallback xmlns="">
          <p:pic>
            <p:nvPicPr>
              <p:cNvPr id="17" name="Ink 16">
                <a:extLst>
                  <a:ext uri="{FF2B5EF4-FFF2-40B4-BE49-F238E27FC236}">
                    <a16:creationId xmlns:a16="http://schemas.microsoft.com/office/drawing/2014/main" id="{D4FA7A2A-A6EE-40D6-AB4C-3F47CCDF46A3}"/>
                  </a:ext>
                </a:extLst>
              </p:cNvPr>
              <p:cNvPicPr/>
              <p:nvPr/>
            </p:nvPicPr>
            <p:blipFill>
              <a:blip r:embed="rId11"/>
              <a:stretch>
                <a:fillRect/>
              </a:stretch>
            </p:blipFill>
            <p:spPr>
              <a:xfrm>
                <a:off x="2500773" y="4292577"/>
                <a:ext cx="132953" cy="1560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575B3905-8860-4BA1-A45D-C03F86D3443A}"/>
                  </a:ext>
                </a:extLst>
              </p14:cNvPr>
              <p14:cNvContentPartPr/>
              <p14:nvPr/>
            </p14:nvContentPartPr>
            <p14:xfrm>
              <a:off x="8957475" y="4629113"/>
              <a:ext cx="270" cy="270"/>
            </p14:xfrm>
          </p:contentPart>
        </mc:Choice>
        <mc:Fallback xmlns="">
          <p:pic>
            <p:nvPicPr>
              <p:cNvPr id="19" name="Ink 18">
                <a:extLst>
                  <a:ext uri="{FF2B5EF4-FFF2-40B4-BE49-F238E27FC236}">
                    <a16:creationId xmlns:a16="http://schemas.microsoft.com/office/drawing/2014/main" id="{575B3905-8860-4BA1-A45D-C03F86D3443A}"/>
                  </a:ext>
                </a:extLst>
              </p:cNvPr>
              <p:cNvPicPr/>
              <p:nvPr/>
            </p:nvPicPr>
            <p:blipFill>
              <a:blip r:embed="rId13"/>
              <a:stretch>
                <a:fillRect/>
              </a:stretch>
            </p:blipFill>
            <p:spPr>
              <a:xfrm>
                <a:off x="8936145" y="4607783"/>
                <a:ext cx="42930" cy="42930"/>
              </a:xfrm>
              <a:prstGeom prst="rect">
                <a:avLst/>
              </a:prstGeom>
            </p:spPr>
          </p:pic>
        </mc:Fallback>
      </mc:AlternateContent>
      <p:pic>
        <p:nvPicPr>
          <p:cNvPr id="16403" name="Picture 2" descr="Image result for stock certificate">
            <a:extLst>
              <a:ext uri="{FF2B5EF4-FFF2-40B4-BE49-F238E27FC236}">
                <a16:creationId xmlns:a16="http://schemas.microsoft.com/office/drawing/2014/main" id="{949F4A96-72A8-48B2-BF91-5DC59C5E1B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439" y="2259013"/>
            <a:ext cx="7016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 descr="Image result for stock certificate">
            <a:extLst>
              <a:ext uri="{FF2B5EF4-FFF2-40B4-BE49-F238E27FC236}">
                <a16:creationId xmlns:a16="http://schemas.microsoft.com/office/drawing/2014/main" id="{D77E8E7A-BA46-4C3D-925B-F1BFAC7D27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3301" y="2108200"/>
            <a:ext cx="7032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 descr="Image result for stock certificate">
            <a:extLst>
              <a:ext uri="{FF2B5EF4-FFF2-40B4-BE49-F238E27FC236}">
                <a16:creationId xmlns:a16="http://schemas.microsoft.com/office/drawing/2014/main" id="{ADD168B4-D4C6-45D9-B1F1-4B063AE4BA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6388" y="3124200"/>
            <a:ext cx="703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12632A76-6CD1-451B-9ECB-2D20575EC1CF}"/>
              </a:ext>
            </a:extLst>
          </p:cNvPr>
          <p:cNvSpPr/>
          <p:nvPr/>
        </p:nvSpPr>
        <p:spPr>
          <a:xfrm>
            <a:off x="6722831" y="1118175"/>
            <a:ext cx="3714986" cy="2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6ED305E-39E7-425B-AC0C-7B2BAD7981B5}"/>
              </a:ext>
            </a:extLst>
          </p:cNvPr>
          <p:cNvSpPr txBox="1"/>
          <p:nvPr/>
        </p:nvSpPr>
        <p:spPr>
          <a:xfrm>
            <a:off x="7113475" y="3671146"/>
            <a:ext cx="2933698" cy="646331"/>
          </a:xfrm>
          <a:prstGeom prst="rect">
            <a:avLst/>
          </a:prstGeom>
          <a:noFill/>
        </p:spPr>
        <p:txBody>
          <a:bodyPr wrap="square" rtlCol="0">
            <a:spAutoFit/>
          </a:bodyPr>
          <a:lstStyle/>
          <a:p>
            <a:pPr algn="ctr"/>
            <a:r>
              <a:rPr lang="en-US" b="1" dirty="0"/>
              <a:t>Market Capitalization</a:t>
            </a:r>
          </a:p>
          <a:p>
            <a:pPr algn="ctr"/>
            <a:r>
              <a:rPr lang="en-US" b="1" dirty="0"/>
              <a:t>“Public Float”</a:t>
            </a:r>
          </a:p>
        </p:txBody>
      </p:sp>
    </p:spTree>
    <p:extLst>
      <p:ext uri="{BB962C8B-B14F-4D97-AF65-F5344CB8AC3E}">
        <p14:creationId xmlns:p14="http://schemas.microsoft.com/office/powerpoint/2010/main" val="119418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F22C-D2FE-4C16-80A9-F32FC764ACF0}"/>
              </a:ext>
            </a:extLst>
          </p:cNvPr>
          <p:cNvSpPr>
            <a:spLocks noGrp="1"/>
          </p:cNvSpPr>
          <p:nvPr>
            <p:ph type="title"/>
          </p:nvPr>
        </p:nvSpPr>
        <p:spPr>
          <a:xfrm>
            <a:off x="2231136" y="330742"/>
            <a:ext cx="7729728" cy="1188720"/>
          </a:xfrm>
        </p:spPr>
        <p:txBody>
          <a:bodyPr/>
          <a:lstStyle/>
          <a:p>
            <a:r>
              <a:rPr lang="en-US" dirty="0"/>
              <a:t>Market cap</a:t>
            </a:r>
          </a:p>
        </p:txBody>
      </p:sp>
      <p:pic>
        <p:nvPicPr>
          <p:cNvPr id="5" name="Picture 4">
            <a:extLst>
              <a:ext uri="{FF2B5EF4-FFF2-40B4-BE49-F238E27FC236}">
                <a16:creationId xmlns:a16="http://schemas.microsoft.com/office/drawing/2014/main" id="{32040FD4-1FF0-48D2-AF9E-943A7F366EC2}"/>
              </a:ext>
            </a:extLst>
          </p:cNvPr>
          <p:cNvPicPr>
            <a:picLocks noChangeAspect="1"/>
          </p:cNvPicPr>
          <p:nvPr/>
        </p:nvPicPr>
        <p:blipFill>
          <a:blip r:embed="rId2"/>
          <a:stretch>
            <a:fillRect/>
          </a:stretch>
        </p:blipFill>
        <p:spPr>
          <a:xfrm>
            <a:off x="542925" y="1712535"/>
            <a:ext cx="11106150" cy="4953000"/>
          </a:xfrm>
          <a:prstGeom prst="rect">
            <a:avLst/>
          </a:prstGeom>
        </p:spPr>
      </p:pic>
      <p:sp>
        <p:nvSpPr>
          <p:cNvPr id="7" name="Content Placeholder 6">
            <a:extLst>
              <a:ext uri="{FF2B5EF4-FFF2-40B4-BE49-F238E27FC236}">
                <a16:creationId xmlns:a16="http://schemas.microsoft.com/office/drawing/2014/main" id="{2679743E-7632-457A-8CB1-25ADA1E74A2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5702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5467EC-EB9D-4661-9174-CB8D8F4A5E0A}"/>
              </a:ext>
            </a:extLst>
          </p:cNvPr>
          <p:cNvSpPr>
            <a:spLocks noGrp="1"/>
          </p:cNvSpPr>
          <p:nvPr>
            <p:ph type="body" idx="1"/>
          </p:nvPr>
        </p:nvSpPr>
        <p:spPr>
          <a:xfrm>
            <a:off x="1262729" y="5499895"/>
            <a:ext cx="9638443" cy="484633"/>
          </a:xfrm>
        </p:spPr>
        <p:txBody>
          <a:bodyPr vert="horz" lIns="91440" tIns="45720" rIns="91440" bIns="45720" rtlCol="0">
            <a:normAutofit/>
          </a:bodyPr>
          <a:lstStyle/>
          <a:p>
            <a:pPr algn="ctr"/>
            <a:endParaRPr lang="en-US">
              <a:solidFill>
                <a:schemeClr val="tx1">
                  <a:lumMod val="75000"/>
                  <a:lumOff val="25000"/>
                </a:schemeClr>
              </a:solidFill>
            </a:endParaRPr>
          </a:p>
        </p:txBody>
      </p:sp>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DDE295-22F0-4EA1-A0E5-9D6FDF508361}"/>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dirty="0">
                <a:solidFill>
                  <a:srgbClr val="262626"/>
                </a:solidFill>
                <a:latin typeface="+mj-lt"/>
                <a:ea typeface="+mj-ea"/>
                <a:cs typeface="+mj-cs"/>
              </a:rPr>
              <a:t>What is </a:t>
            </a:r>
            <a:r>
              <a:rPr lang="en-US" sz="5000" kern="1200" cap="all" spc="200" baseline="0">
                <a:solidFill>
                  <a:srgbClr val="262626"/>
                </a:solidFill>
                <a:latin typeface="+mj-lt"/>
                <a:ea typeface="+mj-ea"/>
                <a:cs typeface="+mj-cs"/>
              </a:rPr>
              <a:t>a security?</a:t>
            </a:r>
          </a:p>
        </p:txBody>
      </p:sp>
    </p:spTree>
    <p:extLst>
      <p:ext uri="{BB962C8B-B14F-4D97-AF65-F5344CB8AC3E}">
        <p14:creationId xmlns:p14="http://schemas.microsoft.com/office/powerpoint/2010/main" val="215640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406382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8480" y="2844800"/>
            <a:ext cx="5384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a:ln>
            <a:noFill/>
          </a:ln>
        </p:spPr>
        <p:txBody>
          <a:bodyPr/>
          <a:lstStyle/>
          <a:p>
            <a:r>
              <a:rPr lang="en-US" dirty="0"/>
              <a:t>Section 2(a)(1) of the Securities Act of 1933:</a:t>
            </a:r>
          </a:p>
          <a:p>
            <a:endParaRPr lang="en-US" dirty="0"/>
          </a:p>
          <a:p>
            <a:r>
              <a:rPr lang="en-US" dirty="0"/>
              <a:t> The term ‘‘security’’ means any </a:t>
            </a:r>
            <a:r>
              <a:rPr lang="en-US" b="1" dirty="0"/>
              <a:t>note,</a:t>
            </a:r>
            <a:r>
              <a:rPr lang="en-US" dirty="0"/>
              <a:t>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41087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7280" y="2814320"/>
            <a:ext cx="200152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64114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8640" y="2773680"/>
            <a:ext cx="3332480" cy="26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325676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1440" y="3058160"/>
            <a:ext cx="349504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281920" y="2702560"/>
            <a:ext cx="54864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56857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0" y="3312160"/>
            <a:ext cx="3464560" cy="34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56480" y="3088640"/>
            <a:ext cx="5740400" cy="538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179316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1760" y="3830320"/>
            <a:ext cx="3911600" cy="37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798560" y="3556000"/>
            <a:ext cx="1950720" cy="39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179237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2681"/>
            <a:ext cx="7729728" cy="1188720"/>
          </a:xfrm>
        </p:spPr>
        <p:txBody>
          <a:bodyPr/>
          <a:lstStyle/>
          <a:p>
            <a:r>
              <a:rPr lang="en-US" dirty="0"/>
              <a:t>Under the Semi-strong view of the efficient capital markets. . .</a:t>
            </a:r>
          </a:p>
        </p:txBody>
      </p:sp>
      <p:sp>
        <p:nvSpPr>
          <p:cNvPr id="3" name="Content Placeholder 2"/>
          <p:cNvSpPr>
            <a:spLocks noGrp="1"/>
          </p:cNvSpPr>
          <p:nvPr>
            <p:ph idx="1"/>
          </p:nvPr>
        </p:nvSpPr>
        <p:spPr>
          <a:xfrm>
            <a:off x="1501796" y="1756132"/>
            <a:ext cx="9094909" cy="5032228"/>
          </a:xfrm>
        </p:spPr>
        <p:txBody>
          <a:bodyPr>
            <a:normAutofit/>
          </a:bodyPr>
          <a:lstStyle/>
          <a:p>
            <a:r>
              <a:rPr lang="en-US" sz="2400" dirty="0"/>
              <a:t>A. </a:t>
            </a:r>
            <a:r>
              <a:rPr lang="en-US" sz="2400" dirty="0">
                <a:solidFill>
                  <a:schemeClr val="tx1"/>
                </a:solidFill>
              </a:rPr>
              <a:t>All information concerning historical prices is fully reflected in the current price.</a:t>
            </a:r>
          </a:p>
          <a:p>
            <a:r>
              <a:rPr lang="en-US" sz="2400" dirty="0"/>
              <a:t>B.  Current stock prices reflect all private and publicly-available information.</a:t>
            </a:r>
          </a:p>
          <a:p>
            <a:r>
              <a:rPr lang="en-US" sz="2400" dirty="0"/>
              <a:t>C.  Current stock prices reflect all publicly-available information.</a:t>
            </a:r>
          </a:p>
          <a:p>
            <a:r>
              <a:rPr lang="en-US" sz="2400" dirty="0"/>
              <a:t>D.  Markets are more efficient when there are fewer buyers in the marketplace.</a:t>
            </a:r>
          </a:p>
          <a:p>
            <a:r>
              <a:rPr lang="en-US" sz="2400" dirty="0"/>
              <a:t>E.  Markets are more efficient when there are fewer sellers in the marketplace.</a:t>
            </a:r>
          </a:p>
        </p:txBody>
      </p:sp>
    </p:spTree>
    <p:extLst>
      <p:ext uri="{BB962C8B-B14F-4D97-AF65-F5344CB8AC3E}">
        <p14:creationId xmlns:p14="http://schemas.microsoft.com/office/powerpoint/2010/main" val="204880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2400" y="4124960"/>
            <a:ext cx="4297680" cy="90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99760" y="3870960"/>
            <a:ext cx="4978400" cy="90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181550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1920" y="4978400"/>
            <a:ext cx="995680" cy="34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17920" y="4653280"/>
            <a:ext cx="4673600" cy="41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89490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normAutofit/>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a:t>
            </a:r>
          </a:p>
          <a:p>
            <a:r>
              <a:rPr lang="en-US" sz="2800" b="1" dirty="0">
                <a:solidFill>
                  <a:srgbClr val="FF0000"/>
                </a:solidFill>
              </a:rPr>
              <a:t>investment contract, </a:t>
            </a:r>
          </a:p>
          <a:p>
            <a:r>
              <a:rPr lang="en-US" dirty="0"/>
              <a: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297295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issues</a:t>
            </a:r>
          </a:p>
        </p:txBody>
      </p:sp>
      <p:sp>
        <p:nvSpPr>
          <p:cNvPr id="3" name="Content Placeholder 2"/>
          <p:cNvSpPr>
            <a:spLocks noGrp="1"/>
          </p:cNvSpPr>
          <p:nvPr>
            <p:ph idx="1"/>
          </p:nvPr>
        </p:nvSpPr>
        <p:spPr/>
        <p:txBody>
          <a:bodyPr>
            <a:normAutofit/>
          </a:bodyPr>
          <a:lstStyle/>
          <a:p>
            <a:r>
              <a:rPr lang="en-US" sz="3200" dirty="0"/>
              <a:t>Is everything listed in 2(a)(1) ALWAYS a security?</a:t>
            </a:r>
          </a:p>
          <a:p>
            <a:endParaRPr lang="en-US" sz="3200" dirty="0"/>
          </a:p>
          <a:p>
            <a:endParaRPr lang="en-US" sz="3200" dirty="0"/>
          </a:p>
          <a:p>
            <a:r>
              <a:rPr lang="en-US" sz="3200" dirty="0"/>
              <a:t>What if it’s not listed in 2(a)(1)?</a:t>
            </a:r>
          </a:p>
        </p:txBody>
      </p:sp>
    </p:spTree>
    <p:extLst>
      <p:ext uri="{BB962C8B-B14F-4D97-AF65-F5344CB8AC3E}">
        <p14:creationId xmlns:p14="http://schemas.microsoft.com/office/powerpoint/2010/main" val="101004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Exempted securities</a:t>
            </a:r>
          </a:p>
        </p:txBody>
      </p:sp>
      <p:sp>
        <p:nvSpPr>
          <p:cNvPr id="3" name="Content Placeholder 2"/>
          <p:cNvSpPr>
            <a:spLocks noGrp="1"/>
          </p:cNvSpPr>
          <p:nvPr>
            <p:ph idx="1"/>
          </p:nvPr>
        </p:nvSpPr>
        <p:spPr/>
        <p:txBody>
          <a:bodyPr>
            <a:noAutofit/>
          </a:bodyPr>
          <a:lstStyle/>
          <a:p>
            <a:r>
              <a:rPr lang="en-US" sz="2400" dirty="0"/>
              <a:t>Section 3 of the Securities Act of 1933</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Section 4 of the Securities Act of 1933</a:t>
            </a:r>
          </a:p>
        </p:txBody>
      </p:sp>
      <p:sp>
        <p:nvSpPr>
          <p:cNvPr id="4" name="Title 1"/>
          <p:cNvSpPr txBox="1">
            <a:spLocks/>
          </p:cNvSpPr>
          <p:nvPr/>
        </p:nvSpPr>
        <p:spPr bwMode="black">
          <a:xfrm>
            <a:off x="2231136" y="3694038"/>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Exempted transactions</a:t>
            </a:r>
          </a:p>
        </p:txBody>
      </p:sp>
    </p:spTree>
    <p:extLst>
      <p:ext uri="{BB962C8B-B14F-4D97-AF65-F5344CB8AC3E}">
        <p14:creationId xmlns:p14="http://schemas.microsoft.com/office/powerpoint/2010/main" val="841185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being a security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998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being a security</a:t>
            </a:r>
          </a:p>
        </p:txBody>
      </p:sp>
      <p:sp>
        <p:nvSpPr>
          <p:cNvPr id="3" name="Content Placeholder 2"/>
          <p:cNvSpPr>
            <a:spLocks noGrp="1"/>
          </p:cNvSpPr>
          <p:nvPr>
            <p:ph idx="1"/>
          </p:nvPr>
        </p:nvSpPr>
        <p:spPr>
          <a:xfrm>
            <a:off x="1542288" y="2424684"/>
            <a:ext cx="9107424" cy="4311396"/>
          </a:xfrm>
        </p:spPr>
        <p:txBody>
          <a:bodyPr>
            <a:normAutofit lnSpcReduction="10000"/>
          </a:bodyPr>
          <a:lstStyle/>
          <a:p>
            <a:r>
              <a:rPr lang="en-US" sz="2400" dirty="0"/>
              <a:t>ALL Securities must be registered at the federal level or qualify for an exemption</a:t>
            </a:r>
          </a:p>
          <a:p>
            <a:endParaRPr lang="en-US" sz="2400" dirty="0"/>
          </a:p>
          <a:p>
            <a:r>
              <a:rPr lang="en-US" sz="2400" dirty="0"/>
              <a:t>Selling unregistered (nonexempt) securities is a violation of Section 5 of the Securities Act</a:t>
            </a:r>
          </a:p>
          <a:p>
            <a:endParaRPr lang="en-US" sz="2400" dirty="0"/>
          </a:p>
          <a:p>
            <a:r>
              <a:rPr lang="en-US" sz="2400" dirty="0"/>
              <a:t>Fraudulent statements in connection with the purchase or sale of a security violate Rule 10b-5 of the Exchange Act</a:t>
            </a:r>
          </a:p>
          <a:p>
            <a:endParaRPr lang="en-US" sz="2400" dirty="0"/>
          </a:p>
          <a:p>
            <a:r>
              <a:rPr lang="en-US" sz="2400" dirty="0"/>
              <a:t>Only registered broker-dealers may sell securities</a:t>
            </a:r>
          </a:p>
          <a:p>
            <a:endParaRPr lang="en-US" dirty="0"/>
          </a:p>
          <a:p>
            <a:endParaRPr lang="en-US" dirty="0"/>
          </a:p>
        </p:txBody>
      </p:sp>
    </p:spTree>
    <p:extLst>
      <p:ext uri="{BB962C8B-B14F-4D97-AF65-F5344CB8AC3E}">
        <p14:creationId xmlns:p14="http://schemas.microsoft.com/office/powerpoint/2010/main" val="1880611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complaining?</a:t>
            </a:r>
          </a:p>
        </p:txBody>
      </p:sp>
      <p:sp>
        <p:nvSpPr>
          <p:cNvPr id="3" name="Content Placeholder 2"/>
          <p:cNvSpPr>
            <a:spLocks noGrp="1"/>
          </p:cNvSpPr>
          <p:nvPr>
            <p:ph idx="1"/>
          </p:nvPr>
        </p:nvSpPr>
        <p:spPr/>
        <p:txBody>
          <a:bodyPr>
            <a:normAutofit/>
          </a:bodyPr>
          <a:lstStyle/>
          <a:p>
            <a:r>
              <a:rPr lang="en-US" sz="4400" dirty="0"/>
              <a:t>SEC</a:t>
            </a:r>
          </a:p>
          <a:p>
            <a:endParaRPr lang="en-US" sz="4400" dirty="0"/>
          </a:p>
          <a:p>
            <a:r>
              <a:rPr lang="en-US" sz="4400" dirty="0"/>
              <a:t>Purchaser</a:t>
            </a:r>
          </a:p>
        </p:txBody>
      </p:sp>
    </p:spTree>
    <p:extLst>
      <p:ext uri="{BB962C8B-B14F-4D97-AF65-F5344CB8AC3E}">
        <p14:creationId xmlns:p14="http://schemas.microsoft.com/office/powerpoint/2010/main" val="297511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 v. W.J. HOWEY CO.</a:t>
            </a:r>
          </a:p>
        </p:txBody>
      </p:sp>
      <p:pic>
        <p:nvPicPr>
          <p:cNvPr id="1026" name="Picture 2" descr="Image result for orange t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6378" y="3234372"/>
            <a:ext cx="1559243" cy="155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67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88" y="132080"/>
            <a:ext cx="6865386" cy="660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2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p>
            <a:fld id="{D0E7AD3B-5037-4AEC-BCCF-99891191F571}" type="slidenum">
              <a:rPr lang="en-US" smtClean="0"/>
              <a:pPr/>
              <a:t>3</a:t>
            </a:fld>
            <a:endParaRPr lang="en-US"/>
          </a:p>
        </p:txBody>
      </p:sp>
      <p:sp>
        <p:nvSpPr>
          <p:cNvPr id="66563" name="Rectangle 2"/>
          <p:cNvSpPr>
            <a:spLocks noChangeArrowheads="1"/>
          </p:cNvSpPr>
          <p:nvPr/>
        </p:nvSpPr>
        <p:spPr bwMode="auto">
          <a:xfrm>
            <a:off x="1524000" y="0"/>
            <a:ext cx="9144000" cy="609600"/>
          </a:xfrm>
          <a:prstGeom prst="rect">
            <a:avLst/>
          </a:prstGeom>
          <a:solidFill>
            <a:schemeClr val="bg2"/>
          </a:solidFill>
          <a:ln w="9525">
            <a:noFill/>
            <a:miter lim="800000"/>
            <a:headEnd/>
            <a:tailEnd/>
          </a:ln>
        </p:spPr>
        <p:txBody>
          <a:bodyPr wrap="none" anchor="ctr"/>
          <a:lstStyle/>
          <a:p>
            <a:endParaRPr lang="en-US"/>
          </a:p>
        </p:txBody>
      </p:sp>
      <p:sp>
        <p:nvSpPr>
          <p:cNvPr id="66564" name="Rectangle 3"/>
          <p:cNvSpPr>
            <a:spLocks noChangeArrowheads="1"/>
          </p:cNvSpPr>
          <p:nvPr/>
        </p:nvSpPr>
        <p:spPr bwMode="auto">
          <a:xfrm>
            <a:off x="1524000" y="-76200"/>
            <a:ext cx="9144000" cy="1470025"/>
          </a:xfrm>
          <a:prstGeom prst="rect">
            <a:avLst/>
          </a:prstGeom>
          <a:noFill/>
          <a:ln w="9525">
            <a:noFill/>
            <a:miter lim="800000"/>
            <a:headEnd/>
            <a:tailEnd/>
          </a:ln>
        </p:spPr>
        <p:txBody>
          <a:bodyPr/>
          <a:lstStyle/>
          <a:p>
            <a:r>
              <a:rPr lang="en-US" sz="4000" b="1">
                <a:solidFill>
                  <a:schemeClr val="folHlink"/>
                </a:solidFill>
              </a:rPr>
              <a:t>Investment Decisions</a:t>
            </a:r>
          </a:p>
        </p:txBody>
      </p:sp>
      <p:sp>
        <p:nvSpPr>
          <p:cNvPr id="66565" name="Rectangle 4"/>
          <p:cNvSpPr>
            <a:spLocks noChangeArrowheads="1"/>
          </p:cNvSpPr>
          <p:nvPr/>
        </p:nvSpPr>
        <p:spPr bwMode="auto">
          <a:xfrm>
            <a:off x="1524000" y="533400"/>
            <a:ext cx="9144000" cy="762000"/>
          </a:xfrm>
          <a:prstGeom prst="rect">
            <a:avLst/>
          </a:prstGeom>
          <a:noFill/>
          <a:ln w="9525">
            <a:noFill/>
            <a:miter lim="800000"/>
            <a:headEnd/>
            <a:tailEnd/>
          </a:ln>
        </p:spPr>
        <p:txBody>
          <a:bodyPr/>
          <a:lstStyle/>
          <a:p>
            <a:pPr marL="342900" indent="-342900">
              <a:spcBef>
                <a:spcPct val="20000"/>
              </a:spcBef>
              <a:buClr>
                <a:schemeClr val="folHlink"/>
              </a:buClr>
              <a:buSzPct val="90000"/>
            </a:pPr>
            <a:r>
              <a:rPr lang="en-US" sz="3600">
                <a:solidFill>
                  <a:schemeClr val="bg2"/>
                </a:solidFill>
              </a:rPr>
              <a:t>Summary</a:t>
            </a:r>
          </a:p>
        </p:txBody>
      </p:sp>
      <p:sp>
        <p:nvSpPr>
          <p:cNvPr id="262149" name="Rectangle 5"/>
          <p:cNvSpPr>
            <a:spLocks noChangeArrowheads="1"/>
          </p:cNvSpPr>
          <p:nvPr/>
        </p:nvSpPr>
        <p:spPr bwMode="auto">
          <a:xfrm>
            <a:off x="1828800" y="1209675"/>
            <a:ext cx="8610600" cy="5005388"/>
          </a:xfrm>
          <a:prstGeom prst="rect">
            <a:avLst/>
          </a:prstGeom>
          <a:noFill/>
          <a:ln w="9525">
            <a:noFill/>
            <a:miter lim="800000"/>
            <a:headEnd/>
            <a:tailEnd/>
          </a:ln>
        </p:spPr>
        <p:txBody>
          <a:bodyPr anchor="ctr">
            <a:spAutoFit/>
          </a:bodyPr>
          <a:lstStyle/>
          <a:p>
            <a:pPr marL="457200" indent="-457200">
              <a:spcBef>
                <a:spcPct val="30000"/>
              </a:spcBef>
              <a:buFontTx/>
              <a:buAutoNum type="arabicPeriod"/>
              <a:tabLst>
                <a:tab pos="457200" algn="l"/>
              </a:tabLst>
            </a:pPr>
            <a:r>
              <a:rPr lang="en-US" altLang="ko-KR" sz="2800" dirty="0">
                <a:ea typeface="Gulim" pitchFamily="34" charset="-127"/>
              </a:rPr>
              <a:t>Investors must be compensated for the time value of money and for bearing risk</a:t>
            </a:r>
          </a:p>
          <a:p>
            <a:pPr marL="457200" indent="-457200">
              <a:spcBef>
                <a:spcPct val="30000"/>
              </a:spcBef>
              <a:buFontTx/>
              <a:buAutoNum type="arabicPeriod" startAt="2"/>
              <a:tabLst>
                <a:tab pos="457200" algn="l"/>
              </a:tabLst>
            </a:pPr>
            <a:r>
              <a:rPr lang="en-US" altLang="ko-KR" sz="2800" dirty="0">
                <a:ea typeface="Gulim" pitchFamily="34" charset="-127"/>
              </a:rPr>
              <a:t>Discount rate reflects the level of risk from an investment </a:t>
            </a:r>
          </a:p>
          <a:p>
            <a:pPr marL="457200" indent="-457200">
              <a:spcBef>
                <a:spcPct val="30000"/>
              </a:spcBef>
              <a:buFontTx/>
              <a:buAutoNum type="arabicPeriod" startAt="2"/>
              <a:tabLst>
                <a:tab pos="457200" algn="l"/>
              </a:tabLst>
            </a:pPr>
            <a:r>
              <a:rPr lang="en-US" altLang="ko-KR" sz="2800" dirty="0">
                <a:ea typeface="Gulim" pitchFamily="34" charset="-127"/>
              </a:rPr>
              <a:t>Diversification can eliminate firm-specific risks, but not market-wide risks</a:t>
            </a:r>
          </a:p>
          <a:p>
            <a:pPr marL="457200" indent="-457200">
              <a:spcBef>
                <a:spcPct val="30000"/>
              </a:spcBef>
              <a:tabLst>
                <a:tab pos="457200" algn="l"/>
              </a:tabLst>
            </a:pPr>
            <a:r>
              <a:rPr lang="en-US" altLang="ko-KR" sz="2800" dirty="0">
                <a:ea typeface="Gulim" pitchFamily="34" charset="-127"/>
              </a:rPr>
              <a:t>4.	Disclosure helps investors in:</a:t>
            </a:r>
          </a:p>
          <a:p>
            <a:pPr marL="914400" lvl="1" indent="-457200">
              <a:spcBef>
                <a:spcPct val="30000"/>
              </a:spcBef>
              <a:buFontTx/>
              <a:buChar char="•"/>
              <a:tabLst>
                <a:tab pos="457200" algn="l"/>
              </a:tabLst>
            </a:pPr>
            <a:r>
              <a:rPr lang="en-US" altLang="ko-KR" sz="2800" dirty="0">
                <a:ea typeface="Gulim" pitchFamily="34" charset="-127"/>
              </a:rPr>
              <a:t>Making an estimate of future cash flows</a:t>
            </a:r>
          </a:p>
          <a:p>
            <a:pPr marL="914400" lvl="1" indent="-457200">
              <a:spcBef>
                <a:spcPct val="30000"/>
              </a:spcBef>
              <a:buFontTx/>
              <a:buChar char="•"/>
              <a:tabLst>
                <a:tab pos="457200" algn="l"/>
              </a:tabLst>
            </a:pPr>
            <a:r>
              <a:rPr lang="en-US" altLang="ko-KR" sz="2800" dirty="0">
                <a:ea typeface="Gulim" pitchFamily="34" charset="-127"/>
              </a:rPr>
              <a:t>Assessing the risk of the firm relative to the market as a whole (</a:t>
            </a:r>
            <a:r>
              <a:rPr lang="en-US" altLang="ko-KR" sz="2800" i="1" dirty="0">
                <a:ea typeface="Gulim" pitchFamily="34" charset="-127"/>
              </a:rPr>
              <a:t>beta</a:t>
            </a:r>
            <a:r>
              <a:rPr lang="en-US" altLang="ko-KR" sz="2800" dirty="0">
                <a:ea typeface="Gulim" pitchFamily="34" charset="-127"/>
              </a:rPr>
              <a:t>)</a:t>
            </a:r>
          </a:p>
        </p:txBody>
      </p:sp>
    </p:spTree>
    <p:extLst>
      <p:ext uri="{BB962C8B-B14F-4D97-AF65-F5344CB8AC3E}">
        <p14:creationId xmlns:p14="http://schemas.microsoft.com/office/powerpoint/2010/main" val="20171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2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214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214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2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1188720"/>
            <a:ext cx="4001135" cy="400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7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range t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3660" y="3194361"/>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626" y="3180074"/>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388" y="3194364"/>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535" y="3194364"/>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372" y="3180074"/>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123" y="3180074"/>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517" y="3180074"/>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298" y="3177851"/>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888" y="3177852"/>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282" y="3177853"/>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735" y="3194360"/>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898" y="3194361"/>
            <a:ext cx="800735" cy="8007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oran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569" y="3177850"/>
            <a:ext cx="800735" cy="80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3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336" y="212852"/>
            <a:ext cx="7729728" cy="1188720"/>
          </a:xfrm>
        </p:spPr>
        <p:txBody>
          <a:bodyPr/>
          <a:lstStyle/>
          <a:p>
            <a:r>
              <a:rPr lang="en-US" dirty="0"/>
              <a:t>INVESTMENT V. CONSUMPTION</a:t>
            </a:r>
          </a:p>
        </p:txBody>
      </p:sp>
      <p:pic>
        <p:nvPicPr>
          <p:cNvPr id="5124" name="Picture 4"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813" y="2210752"/>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c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015" y="1691322"/>
            <a:ext cx="2238525" cy="1520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335823" y="3804602"/>
            <a:ext cx="2095500" cy="2181225"/>
          </a:xfrm>
          <a:prstGeom prst="rect">
            <a:avLst/>
          </a:prstGeom>
        </p:spPr>
      </p:pic>
      <p:pic>
        <p:nvPicPr>
          <p:cNvPr id="7" name="Picture 6"/>
          <p:cNvPicPr>
            <a:picLocks noChangeAspect="1"/>
          </p:cNvPicPr>
          <p:nvPr/>
        </p:nvPicPr>
        <p:blipFill>
          <a:blip r:embed="rId5"/>
          <a:stretch>
            <a:fillRect/>
          </a:stretch>
        </p:blipFill>
        <p:spPr>
          <a:xfrm>
            <a:off x="7013575" y="2220277"/>
            <a:ext cx="4587609" cy="2181225"/>
          </a:xfrm>
          <a:prstGeom prst="rect">
            <a:avLst/>
          </a:prstGeom>
        </p:spPr>
      </p:pic>
    </p:spTree>
    <p:extLst>
      <p:ext uri="{BB962C8B-B14F-4D97-AF65-F5344CB8AC3E}">
        <p14:creationId xmlns:p14="http://schemas.microsoft.com/office/powerpoint/2010/main" val="22551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336" y="212852"/>
            <a:ext cx="7729728" cy="1188720"/>
          </a:xfrm>
        </p:spPr>
        <p:txBody>
          <a:bodyPr/>
          <a:lstStyle/>
          <a:p>
            <a:r>
              <a:rPr lang="en-US" dirty="0"/>
              <a:t>Investment appreciation</a:t>
            </a:r>
            <a:br>
              <a:rPr lang="en-US" dirty="0"/>
            </a:br>
            <a:r>
              <a:rPr lang="en-US" dirty="0"/>
              <a:t>“solely by the efforts of others”?</a:t>
            </a:r>
          </a:p>
        </p:txBody>
      </p:sp>
      <p:pic>
        <p:nvPicPr>
          <p:cNvPr id="5124" name="Picture 4"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813" y="2210751"/>
            <a:ext cx="3745547" cy="39336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ntique c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190" y="1679256"/>
            <a:ext cx="28860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apartment building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3095" y="2469832"/>
            <a:ext cx="3810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63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885440" y="1101606"/>
            <a:ext cx="6248400" cy="4808339"/>
          </a:xfrm>
          <a:prstGeom prst="rect">
            <a:avLst/>
          </a:prstGeom>
        </p:spPr>
      </p:pic>
    </p:spTree>
    <p:extLst>
      <p:ext uri="{BB962C8B-B14F-4D97-AF65-F5344CB8AC3E}">
        <p14:creationId xmlns:p14="http://schemas.microsoft.com/office/powerpoint/2010/main" val="2604322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131493" y="2328545"/>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2"/>
          </p:nvPr>
        </p:nvSpPr>
        <p:spPr/>
        <p:txBody>
          <a:bodyPr/>
          <a:lstStyle/>
          <a:p>
            <a:endParaRPr lang="en-US"/>
          </a:p>
        </p:txBody>
      </p:sp>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60" y="2333625"/>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858000" y="2001520"/>
            <a:ext cx="4632960" cy="3048000"/>
          </a:xfrm>
          <a:prstGeom prst="rect">
            <a:avLst/>
          </a:prstGeom>
          <a:gradFill flip="none" rotWithShape="1">
            <a:gsLst>
              <a:gs pos="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1" name="TextBox 10"/>
          <p:cNvSpPr txBox="1"/>
          <p:nvPr/>
        </p:nvSpPr>
        <p:spPr>
          <a:xfrm>
            <a:off x="7335520" y="3239254"/>
            <a:ext cx="3850640" cy="369332"/>
          </a:xfrm>
          <a:prstGeom prst="rect">
            <a:avLst/>
          </a:prstGeom>
          <a:noFill/>
        </p:spPr>
        <p:txBody>
          <a:bodyPr wrap="square" rtlCol="0" anchor="ctr" anchorCtr="0">
            <a:spAutoFit/>
          </a:bodyPr>
          <a:lstStyle/>
          <a:p>
            <a:pPr algn="ctr"/>
            <a:r>
              <a:rPr lang="en-US" b="1" dirty="0">
                <a:latin typeface="Wide Latin" panose="020A0A07050505020404" pitchFamily="18" charset="0"/>
              </a:rPr>
              <a:t>HOUSE, CO.</a:t>
            </a:r>
          </a:p>
        </p:txBody>
      </p:sp>
      <p:cxnSp>
        <p:nvCxnSpPr>
          <p:cNvPr id="13" name="Straight Arrow Connector 12"/>
          <p:cNvCxnSpPr/>
          <p:nvPr/>
        </p:nvCxnSpPr>
        <p:spPr>
          <a:xfrm flipH="1" flipV="1">
            <a:off x="7335520" y="1087120"/>
            <a:ext cx="568960" cy="853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p:cNvCxnSpPr>
          <p:nvPr/>
        </p:nvCxnSpPr>
        <p:spPr>
          <a:xfrm flipV="1">
            <a:off x="9174480" y="883920"/>
            <a:ext cx="0" cy="1117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566400" y="975360"/>
            <a:ext cx="802640" cy="965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919" y="1246505"/>
            <a:ext cx="694055" cy="69405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284738"/>
            <a:ext cx="694056" cy="69405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128" y="1385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6160" y="99693"/>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H="1" flipV="1">
            <a:off x="3108961" y="1950462"/>
            <a:ext cx="42226" cy="3780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7866" y="5963920"/>
            <a:ext cx="4582160" cy="369332"/>
          </a:xfrm>
          <a:prstGeom prst="rect">
            <a:avLst/>
          </a:prstGeom>
          <a:noFill/>
        </p:spPr>
        <p:txBody>
          <a:bodyPr wrap="square" rtlCol="0">
            <a:spAutoFit/>
          </a:bodyPr>
          <a:lstStyle/>
          <a:p>
            <a:pPr algn="ctr"/>
            <a:r>
              <a:rPr lang="en-US" dirty="0">
                <a:latin typeface="Wide Latin" panose="020A0A07050505020404" pitchFamily="18" charset="0"/>
              </a:rPr>
              <a:t>NOT A SECURITY</a:t>
            </a:r>
          </a:p>
        </p:txBody>
      </p:sp>
      <p:sp>
        <p:nvSpPr>
          <p:cNvPr id="22" name="TextBox 21"/>
          <p:cNvSpPr txBox="1"/>
          <p:nvPr/>
        </p:nvSpPr>
        <p:spPr>
          <a:xfrm>
            <a:off x="6858000" y="5963920"/>
            <a:ext cx="4632960" cy="369332"/>
          </a:xfrm>
          <a:prstGeom prst="rect">
            <a:avLst/>
          </a:prstGeom>
          <a:noFill/>
        </p:spPr>
        <p:txBody>
          <a:bodyPr wrap="square" rtlCol="0">
            <a:spAutoFit/>
          </a:bodyPr>
          <a:lstStyle/>
          <a:p>
            <a:pPr algn="ctr"/>
            <a:r>
              <a:rPr lang="en-US" dirty="0">
                <a:latin typeface="Wide Latin" panose="020A0A07050505020404" pitchFamily="18" charset="0"/>
              </a:rPr>
              <a:t>SECURITY</a:t>
            </a:r>
          </a:p>
        </p:txBody>
      </p:sp>
    </p:spTree>
    <p:extLst>
      <p:ext uri="{BB962C8B-B14F-4D97-AF65-F5344CB8AC3E}">
        <p14:creationId xmlns:p14="http://schemas.microsoft.com/office/powerpoint/2010/main" val="912167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131493" y="2328545"/>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2"/>
          </p:nvPr>
        </p:nvSpPr>
        <p:spPr/>
        <p:txBody>
          <a:bodyPr/>
          <a:lstStyle/>
          <a:p>
            <a:endParaRPr lang="en-US"/>
          </a:p>
        </p:txBody>
      </p:sp>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60" y="2333625"/>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858000" y="2001520"/>
            <a:ext cx="4632960" cy="3048000"/>
          </a:xfrm>
          <a:prstGeom prst="rect">
            <a:avLst/>
          </a:prstGeom>
          <a:gradFill flip="none" rotWithShape="1">
            <a:gsLst>
              <a:gs pos="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1" name="TextBox 10"/>
          <p:cNvSpPr txBox="1"/>
          <p:nvPr/>
        </p:nvSpPr>
        <p:spPr>
          <a:xfrm>
            <a:off x="7335520" y="3239254"/>
            <a:ext cx="3850640" cy="369332"/>
          </a:xfrm>
          <a:prstGeom prst="rect">
            <a:avLst/>
          </a:prstGeom>
          <a:noFill/>
        </p:spPr>
        <p:txBody>
          <a:bodyPr wrap="square" rtlCol="0" anchor="ctr" anchorCtr="0">
            <a:spAutoFit/>
          </a:bodyPr>
          <a:lstStyle/>
          <a:p>
            <a:pPr algn="ctr"/>
            <a:r>
              <a:rPr lang="en-US" b="1" dirty="0">
                <a:latin typeface="Wide Latin" panose="020A0A07050505020404" pitchFamily="18" charset="0"/>
              </a:rPr>
              <a:t>HOUSE, CO.</a:t>
            </a:r>
          </a:p>
        </p:txBody>
      </p:sp>
      <p:cxnSp>
        <p:nvCxnSpPr>
          <p:cNvPr id="13" name="Straight Arrow Connector 12"/>
          <p:cNvCxnSpPr/>
          <p:nvPr/>
        </p:nvCxnSpPr>
        <p:spPr>
          <a:xfrm flipH="1" flipV="1">
            <a:off x="7335520" y="1087120"/>
            <a:ext cx="568960" cy="853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p:cNvCxnSpPr>
          <p:nvPr/>
        </p:nvCxnSpPr>
        <p:spPr>
          <a:xfrm flipV="1">
            <a:off x="9174480" y="883920"/>
            <a:ext cx="0" cy="1117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566400" y="975360"/>
            <a:ext cx="802640" cy="965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919" y="1246505"/>
            <a:ext cx="694055" cy="69405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284738"/>
            <a:ext cx="694056" cy="69405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128" y="1385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6160" y="171133"/>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H="1" flipV="1">
            <a:off x="3108961" y="1950462"/>
            <a:ext cx="42226" cy="3780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7866" y="5963920"/>
            <a:ext cx="4582160" cy="369332"/>
          </a:xfrm>
          <a:prstGeom prst="rect">
            <a:avLst/>
          </a:prstGeom>
          <a:noFill/>
        </p:spPr>
        <p:txBody>
          <a:bodyPr wrap="square" rtlCol="0">
            <a:spAutoFit/>
          </a:bodyPr>
          <a:lstStyle/>
          <a:p>
            <a:pPr algn="ctr"/>
            <a:r>
              <a:rPr lang="en-US" dirty="0">
                <a:latin typeface="Wide Latin" panose="020A0A07050505020404" pitchFamily="18" charset="0"/>
              </a:rPr>
              <a:t>NOT A SECURITY</a:t>
            </a:r>
          </a:p>
        </p:txBody>
      </p:sp>
      <p:sp>
        <p:nvSpPr>
          <p:cNvPr id="22" name="TextBox 21"/>
          <p:cNvSpPr txBox="1"/>
          <p:nvPr/>
        </p:nvSpPr>
        <p:spPr>
          <a:xfrm>
            <a:off x="6858000" y="5963920"/>
            <a:ext cx="4632960" cy="369332"/>
          </a:xfrm>
          <a:prstGeom prst="rect">
            <a:avLst/>
          </a:prstGeom>
          <a:noFill/>
        </p:spPr>
        <p:txBody>
          <a:bodyPr wrap="square" rtlCol="0">
            <a:spAutoFit/>
          </a:bodyPr>
          <a:lstStyle/>
          <a:p>
            <a:pPr algn="ctr"/>
            <a:r>
              <a:rPr lang="en-US" dirty="0">
                <a:latin typeface="Wide Latin" panose="020A0A07050505020404" pitchFamily="18" charset="0"/>
              </a:rPr>
              <a:t>SECURITY</a:t>
            </a:r>
          </a:p>
        </p:txBody>
      </p:sp>
      <p:sp>
        <p:nvSpPr>
          <p:cNvPr id="2" name="Right Arrow 1"/>
          <p:cNvSpPr/>
          <p:nvPr/>
        </p:nvSpPr>
        <p:spPr>
          <a:xfrm rot="19386898">
            <a:off x="5947091" y="2072958"/>
            <a:ext cx="1821816" cy="52133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rot="19698443">
            <a:off x="4167138" y="1169513"/>
            <a:ext cx="2672080" cy="1413827"/>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9666077">
            <a:off x="4201378" y="1188963"/>
            <a:ext cx="2603602" cy="1200329"/>
          </a:xfrm>
          <a:prstGeom prst="rect">
            <a:avLst/>
          </a:prstGeom>
          <a:noFill/>
        </p:spPr>
        <p:txBody>
          <a:bodyPr wrap="square" rtlCol="0">
            <a:spAutoFit/>
          </a:bodyPr>
          <a:lstStyle/>
          <a:p>
            <a:r>
              <a:rPr lang="en-US" dirty="0"/>
              <a:t>Q:  If I call this interest something new (not stock, not LLC interest), is it </a:t>
            </a:r>
            <a:r>
              <a:rPr lang="en-US" dirty="0">
                <a:solidFill>
                  <a:srgbClr val="C00000"/>
                </a:solidFill>
              </a:rPr>
              <a:t>still</a:t>
            </a:r>
            <a:r>
              <a:rPr lang="en-US" dirty="0"/>
              <a:t> a </a:t>
            </a:r>
            <a:r>
              <a:rPr lang="en-US" dirty="0">
                <a:solidFill>
                  <a:srgbClr val="C00000"/>
                </a:solidFill>
              </a:rPr>
              <a:t>security</a:t>
            </a:r>
            <a:r>
              <a:rPr lang="en-US" dirty="0"/>
              <a:t>?</a:t>
            </a:r>
          </a:p>
        </p:txBody>
      </p:sp>
    </p:spTree>
    <p:extLst>
      <p:ext uri="{BB962C8B-B14F-4D97-AF65-F5344CB8AC3E}">
        <p14:creationId xmlns:p14="http://schemas.microsoft.com/office/powerpoint/2010/main" val="2698611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normAutofit/>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a:t>
            </a:r>
          </a:p>
          <a:p>
            <a:r>
              <a:rPr lang="en-US" sz="2800" b="1" dirty="0">
                <a:solidFill>
                  <a:srgbClr val="FF0000"/>
                </a:solidFill>
              </a:rPr>
              <a:t>investment contract, </a:t>
            </a:r>
          </a:p>
          <a:p>
            <a:r>
              <a:rPr lang="en-US" dirty="0"/>
              <a: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1745515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“investment contract”</a:t>
            </a:r>
          </a:p>
        </p:txBody>
      </p:sp>
      <p:sp>
        <p:nvSpPr>
          <p:cNvPr id="6" name="Content Placeholder 5"/>
          <p:cNvSpPr>
            <a:spLocks noGrp="1"/>
          </p:cNvSpPr>
          <p:nvPr>
            <p:ph idx="1"/>
          </p:nvPr>
        </p:nvSpPr>
        <p:spPr/>
        <p:txBody>
          <a:bodyPr>
            <a:normAutofit/>
          </a:bodyPr>
          <a:lstStyle/>
          <a:p>
            <a:r>
              <a:rPr lang="en-US" sz="2800" dirty="0"/>
              <a:t>A person invests his/her money</a:t>
            </a:r>
          </a:p>
          <a:p>
            <a:r>
              <a:rPr lang="en-US" sz="2800" dirty="0"/>
              <a:t>In a common enterprise</a:t>
            </a:r>
          </a:p>
          <a:p>
            <a:r>
              <a:rPr lang="en-US" sz="2800" dirty="0"/>
              <a:t>Is led to expect profits</a:t>
            </a:r>
          </a:p>
          <a:p>
            <a:r>
              <a:rPr lang="en-US" sz="2800" dirty="0"/>
              <a:t>Solely from the efforts of others</a:t>
            </a:r>
          </a:p>
        </p:txBody>
      </p:sp>
    </p:spTree>
    <p:extLst>
      <p:ext uri="{BB962C8B-B14F-4D97-AF65-F5344CB8AC3E}">
        <p14:creationId xmlns:p14="http://schemas.microsoft.com/office/powerpoint/2010/main" val="1096082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016240" y="1838960"/>
            <a:ext cx="2275840" cy="518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29320" y="5491831"/>
            <a:ext cx="1640840" cy="5486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0447" y="0"/>
            <a:ext cx="7275393" cy="2488495"/>
          </a:xfrm>
          <a:prstGeom prst="rect">
            <a:avLst/>
          </a:prstGeom>
        </p:spPr>
      </p:pic>
      <p:pic>
        <p:nvPicPr>
          <p:cNvPr id="5" name="Picture 4"/>
          <p:cNvPicPr>
            <a:picLocks noChangeAspect="1"/>
          </p:cNvPicPr>
          <p:nvPr/>
        </p:nvPicPr>
        <p:blipFill>
          <a:blip r:embed="rId2"/>
          <a:stretch>
            <a:fillRect/>
          </a:stretch>
        </p:blipFill>
        <p:spPr>
          <a:xfrm>
            <a:off x="80447" y="2488495"/>
            <a:ext cx="7275393" cy="2488495"/>
          </a:xfrm>
          <a:prstGeom prst="rect">
            <a:avLst/>
          </a:prstGeom>
        </p:spPr>
      </p:pic>
      <p:pic>
        <p:nvPicPr>
          <p:cNvPr id="6" name="Picture 5"/>
          <p:cNvPicPr>
            <a:picLocks noChangeAspect="1"/>
          </p:cNvPicPr>
          <p:nvPr/>
        </p:nvPicPr>
        <p:blipFill>
          <a:blip r:embed="rId2"/>
          <a:stretch>
            <a:fillRect/>
          </a:stretch>
        </p:blipFill>
        <p:spPr>
          <a:xfrm>
            <a:off x="80447" y="4247584"/>
            <a:ext cx="7275393" cy="2488495"/>
          </a:xfrm>
          <a:prstGeom prst="rect">
            <a:avLst/>
          </a:prstGeom>
        </p:spPr>
      </p:pic>
      <p:sp>
        <p:nvSpPr>
          <p:cNvPr id="7" name="Down Arrow 6"/>
          <p:cNvSpPr/>
          <p:nvPr/>
        </p:nvSpPr>
        <p:spPr>
          <a:xfrm rot="5400000">
            <a:off x="8620760" y="3334740"/>
            <a:ext cx="650240" cy="269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0673080" y="4247584"/>
            <a:ext cx="1032510" cy="1032510"/>
          </a:xfrm>
          <a:prstGeom prst="rect">
            <a:avLst/>
          </a:prstGeom>
        </p:spPr>
      </p:pic>
      <p:sp>
        <p:nvSpPr>
          <p:cNvPr id="9" name="TextBox 8"/>
          <p:cNvSpPr txBox="1"/>
          <p:nvPr/>
        </p:nvSpPr>
        <p:spPr>
          <a:xfrm>
            <a:off x="8529320" y="5581485"/>
            <a:ext cx="1884680" cy="369332"/>
          </a:xfrm>
          <a:prstGeom prst="rect">
            <a:avLst/>
          </a:prstGeom>
          <a:noFill/>
        </p:spPr>
        <p:txBody>
          <a:bodyPr wrap="square" rtlCol="0">
            <a:spAutoFit/>
          </a:bodyPr>
          <a:lstStyle/>
          <a:p>
            <a:r>
              <a:rPr lang="en-US" dirty="0"/>
              <a:t>W.J. Howey Co.</a:t>
            </a:r>
          </a:p>
        </p:txBody>
      </p:sp>
      <p:cxnSp>
        <p:nvCxnSpPr>
          <p:cNvPr id="12" name="Straight Connector 11"/>
          <p:cNvCxnSpPr/>
          <p:nvPr/>
        </p:nvCxnSpPr>
        <p:spPr>
          <a:xfrm flipH="1">
            <a:off x="10292080" y="5399498"/>
            <a:ext cx="782320" cy="41282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61020" y="1913374"/>
            <a:ext cx="2377440" cy="369332"/>
          </a:xfrm>
          <a:prstGeom prst="rect">
            <a:avLst/>
          </a:prstGeom>
          <a:noFill/>
        </p:spPr>
        <p:txBody>
          <a:bodyPr wrap="square" rtlCol="0">
            <a:spAutoFit/>
          </a:bodyPr>
          <a:lstStyle/>
          <a:p>
            <a:r>
              <a:rPr lang="en-US" dirty="0"/>
              <a:t>Howey-in-the-Hills</a:t>
            </a:r>
          </a:p>
        </p:txBody>
      </p:sp>
      <p:cxnSp>
        <p:nvCxnSpPr>
          <p:cNvPr id="18" name="Straight Connector 17"/>
          <p:cNvCxnSpPr/>
          <p:nvPr/>
        </p:nvCxnSpPr>
        <p:spPr>
          <a:xfrm>
            <a:off x="9916160" y="2476524"/>
            <a:ext cx="1036320" cy="1649803"/>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1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is key to investment decisions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3265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016240" y="1838960"/>
            <a:ext cx="2275840" cy="518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29320" y="5491831"/>
            <a:ext cx="1640840" cy="5486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0447" y="0"/>
            <a:ext cx="7275393" cy="2488495"/>
          </a:xfrm>
          <a:prstGeom prst="rect">
            <a:avLst/>
          </a:prstGeom>
        </p:spPr>
      </p:pic>
      <p:pic>
        <p:nvPicPr>
          <p:cNvPr id="5" name="Picture 4"/>
          <p:cNvPicPr>
            <a:picLocks noChangeAspect="1"/>
          </p:cNvPicPr>
          <p:nvPr/>
        </p:nvPicPr>
        <p:blipFill>
          <a:blip r:embed="rId2"/>
          <a:stretch>
            <a:fillRect/>
          </a:stretch>
        </p:blipFill>
        <p:spPr>
          <a:xfrm>
            <a:off x="80447" y="2488495"/>
            <a:ext cx="7275393" cy="2488495"/>
          </a:xfrm>
          <a:prstGeom prst="rect">
            <a:avLst/>
          </a:prstGeom>
        </p:spPr>
      </p:pic>
      <p:pic>
        <p:nvPicPr>
          <p:cNvPr id="6" name="Picture 5"/>
          <p:cNvPicPr>
            <a:picLocks noChangeAspect="1"/>
          </p:cNvPicPr>
          <p:nvPr/>
        </p:nvPicPr>
        <p:blipFill>
          <a:blip r:embed="rId2"/>
          <a:stretch>
            <a:fillRect/>
          </a:stretch>
        </p:blipFill>
        <p:spPr>
          <a:xfrm>
            <a:off x="80447" y="4247584"/>
            <a:ext cx="7275393" cy="2488495"/>
          </a:xfrm>
          <a:prstGeom prst="rect">
            <a:avLst/>
          </a:prstGeom>
        </p:spPr>
      </p:pic>
      <p:pic>
        <p:nvPicPr>
          <p:cNvPr id="8" name="Picture 7"/>
          <p:cNvPicPr>
            <a:picLocks noChangeAspect="1"/>
          </p:cNvPicPr>
          <p:nvPr/>
        </p:nvPicPr>
        <p:blipFill>
          <a:blip r:embed="rId3"/>
          <a:stretch>
            <a:fillRect/>
          </a:stretch>
        </p:blipFill>
        <p:spPr>
          <a:xfrm>
            <a:off x="10673080" y="4247584"/>
            <a:ext cx="1032510" cy="1032510"/>
          </a:xfrm>
          <a:prstGeom prst="rect">
            <a:avLst/>
          </a:prstGeom>
        </p:spPr>
      </p:pic>
      <p:sp>
        <p:nvSpPr>
          <p:cNvPr id="9" name="TextBox 8"/>
          <p:cNvSpPr txBox="1"/>
          <p:nvPr/>
        </p:nvSpPr>
        <p:spPr>
          <a:xfrm>
            <a:off x="8529320" y="5581485"/>
            <a:ext cx="1884680" cy="369332"/>
          </a:xfrm>
          <a:prstGeom prst="rect">
            <a:avLst/>
          </a:prstGeom>
          <a:noFill/>
        </p:spPr>
        <p:txBody>
          <a:bodyPr wrap="square" rtlCol="0">
            <a:spAutoFit/>
          </a:bodyPr>
          <a:lstStyle/>
          <a:p>
            <a:r>
              <a:rPr lang="en-US" dirty="0"/>
              <a:t>W.J. Howey Co.</a:t>
            </a:r>
          </a:p>
        </p:txBody>
      </p:sp>
      <p:cxnSp>
        <p:nvCxnSpPr>
          <p:cNvPr id="12" name="Straight Connector 11"/>
          <p:cNvCxnSpPr/>
          <p:nvPr/>
        </p:nvCxnSpPr>
        <p:spPr>
          <a:xfrm flipH="1">
            <a:off x="10292080" y="5399498"/>
            <a:ext cx="782320" cy="41282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61020" y="1913374"/>
            <a:ext cx="2377440" cy="369332"/>
          </a:xfrm>
          <a:prstGeom prst="rect">
            <a:avLst/>
          </a:prstGeom>
          <a:noFill/>
        </p:spPr>
        <p:txBody>
          <a:bodyPr wrap="square" rtlCol="0">
            <a:spAutoFit/>
          </a:bodyPr>
          <a:lstStyle/>
          <a:p>
            <a:r>
              <a:rPr lang="en-US" dirty="0"/>
              <a:t>Howey-in-the-Hills</a:t>
            </a:r>
          </a:p>
        </p:txBody>
      </p:sp>
      <p:cxnSp>
        <p:nvCxnSpPr>
          <p:cNvPr id="18" name="Straight Connector 17"/>
          <p:cNvCxnSpPr/>
          <p:nvPr/>
        </p:nvCxnSpPr>
        <p:spPr>
          <a:xfrm>
            <a:off x="9916160" y="2476524"/>
            <a:ext cx="1036320" cy="1649803"/>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rot="16200000">
            <a:off x="4172892" y="2878148"/>
            <a:ext cx="6784995" cy="1028700"/>
          </a:xfrm>
          <a:prstGeom prst="rect">
            <a:avLst/>
          </a:prstGeom>
        </p:spPr>
      </p:pic>
      <p:sp>
        <p:nvSpPr>
          <p:cNvPr id="7" name="Down Arrow 6"/>
          <p:cNvSpPr/>
          <p:nvPr/>
        </p:nvSpPr>
        <p:spPr>
          <a:xfrm rot="5400000">
            <a:off x="8620760" y="3334740"/>
            <a:ext cx="650240" cy="269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758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016240" y="1838960"/>
            <a:ext cx="2275840" cy="518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29320" y="5491831"/>
            <a:ext cx="1640840" cy="5486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0447" y="0"/>
            <a:ext cx="7275393" cy="2488495"/>
          </a:xfrm>
          <a:prstGeom prst="rect">
            <a:avLst/>
          </a:prstGeom>
        </p:spPr>
      </p:pic>
      <p:pic>
        <p:nvPicPr>
          <p:cNvPr id="5" name="Picture 4"/>
          <p:cNvPicPr>
            <a:picLocks noChangeAspect="1"/>
          </p:cNvPicPr>
          <p:nvPr/>
        </p:nvPicPr>
        <p:blipFill>
          <a:blip r:embed="rId2"/>
          <a:stretch>
            <a:fillRect/>
          </a:stretch>
        </p:blipFill>
        <p:spPr>
          <a:xfrm>
            <a:off x="80447" y="2488495"/>
            <a:ext cx="7275393" cy="2488495"/>
          </a:xfrm>
          <a:prstGeom prst="rect">
            <a:avLst/>
          </a:prstGeom>
        </p:spPr>
      </p:pic>
      <p:pic>
        <p:nvPicPr>
          <p:cNvPr id="6" name="Picture 5"/>
          <p:cNvPicPr>
            <a:picLocks noChangeAspect="1"/>
          </p:cNvPicPr>
          <p:nvPr/>
        </p:nvPicPr>
        <p:blipFill>
          <a:blip r:embed="rId2"/>
          <a:stretch>
            <a:fillRect/>
          </a:stretch>
        </p:blipFill>
        <p:spPr>
          <a:xfrm>
            <a:off x="80447" y="4247584"/>
            <a:ext cx="7275393" cy="2488495"/>
          </a:xfrm>
          <a:prstGeom prst="rect">
            <a:avLst/>
          </a:prstGeom>
        </p:spPr>
      </p:pic>
      <p:sp>
        <p:nvSpPr>
          <p:cNvPr id="7" name="Down Arrow 6"/>
          <p:cNvSpPr/>
          <p:nvPr/>
        </p:nvSpPr>
        <p:spPr>
          <a:xfrm rot="5400000">
            <a:off x="8620760" y="3334740"/>
            <a:ext cx="650240" cy="269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0673080" y="4247584"/>
            <a:ext cx="1032510" cy="1032510"/>
          </a:xfrm>
          <a:prstGeom prst="rect">
            <a:avLst/>
          </a:prstGeom>
        </p:spPr>
      </p:pic>
      <p:sp>
        <p:nvSpPr>
          <p:cNvPr id="9" name="TextBox 8"/>
          <p:cNvSpPr txBox="1"/>
          <p:nvPr/>
        </p:nvSpPr>
        <p:spPr>
          <a:xfrm>
            <a:off x="8529320" y="5581485"/>
            <a:ext cx="1884680" cy="369332"/>
          </a:xfrm>
          <a:prstGeom prst="rect">
            <a:avLst/>
          </a:prstGeom>
          <a:noFill/>
        </p:spPr>
        <p:txBody>
          <a:bodyPr wrap="square" rtlCol="0">
            <a:spAutoFit/>
          </a:bodyPr>
          <a:lstStyle/>
          <a:p>
            <a:r>
              <a:rPr lang="en-US" dirty="0"/>
              <a:t>W.J. Howey Co.</a:t>
            </a:r>
          </a:p>
        </p:txBody>
      </p:sp>
      <p:cxnSp>
        <p:nvCxnSpPr>
          <p:cNvPr id="12" name="Straight Connector 11"/>
          <p:cNvCxnSpPr/>
          <p:nvPr/>
        </p:nvCxnSpPr>
        <p:spPr>
          <a:xfrm flipH="1">
            <a:off x="10292080" y="5399498"/>
            <a:ext cx="782320" cy="41282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61020" y="1913374"/>
            <a:ext cx="2377440" cy="369332"/>
          </a:xfrm>
          <a:prstGeom prst="rect">
            <a:avLst/>
          </a:prstGeom>
          <a:noFill/>
        </p:spPr>
        <p:txBody>
          <a:bodyPr wrap="square" rtlCol="0">
            <a:spAutoFit/>
          </a:bodyPr>
          <a:lstStyle/>
          <a:p>
            <a:r>
              <a:rPr lang="en-US" dirty="0"/>
              <a:t>Howey-in-the-Hills</a:t>
            </a:r>
          </a:p>
        </p:txBody>
      </p:sp>
      <p:cxnSp>
        <p:nvCxnSpPr>
          <p:cNvPr id="18" name="Straight Connector 17"/>
          <p:cNvCxnSpPr/>
          <p:nvPr/>
        </p:nvCxnSpPr>
        <p:spPr>
          <a:xfrm>
            <a:off x="9916160" y="2476524"/>
            <a:ext cx="1036320" cy="1649803"/>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338" name="Picture 2" descr="Image result for orange bas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1686560"/>
            <a:ext cx="4762500" cy="461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31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“investment contract”</a:t>
            </a:r>
          </a:p>
        </p:txBody>
      </p:sp>
      <p:sp>
        <p:nvSpPr>
          <p:cNvPr id="6" name="Content Placeholder 5"/>
          <p:cNvSpPr>
            <a:spLocks noGrp="1"/>
          </p:cNvSpPr>
          <p:nvPr>
            <p:ph idx="1"/>
          </p:nvPr>
        </p:nvSpPr>
        <p:spPr/>
        <p:txBody>
          <a:bodyPr>
            <a:normAutofit/>
          </a:bodyPr>
          <a:lstStyle/>
          <a:p>
            <a:r>
              <a:rPr lang="en-US" sz="2800" dirty="0"/>
              <a:t>A person invests his/her money</a:t>
            </a:r>
          </a:p>
          <a:p>
            <a:r>
              <a:rPr lang="en-US" sz="2800" dirty="0"/>
              <a:t>In a </a:t>
            </a:r>
            <a:r>
              <a:rPr lang="en-US" sz="2800" dirty="0">
                <a:solidFill>
                  <a:srgbClr val="C00000"/>
                </a:solidFill>
              </a:rPr>
              <a:t>common</a:t>
            </a:r>
            <a:r>
              <a:rPr lang="en-US" sz="2800" dirty="0"/>
              <a:t> enterprise</a:t>
            </a:r>
          </a:p>
          <a:p>
            <a:r>
              <a:rPr lang="en-US" sz="2800" dirty="0"/>
              <a:t>Is led to expect </a:t>
            </a:r>
            <a:r>
              <a:rPr lang="en-US" sz="2800" dirty="0">
                <a:solidFill>
                  <a:srgbClr val="C00000"/>
                </a:solidFill>
              </a:rPr>
              <a:t>profits</a:t>
            </a:r>
          </a:p>
          <a:p>
            <a:r>
              <a:rPr lang="en-US" sz="2800" dirty="0">
                <a:solidFill>
                  <a:srgbClr val="C00000"/>
                </a:solidFill>
              </a:rPr>
              <a:t>Solely</a:t>
            </a:r>
            <a:r>
              <a:rPr lang="en-US" sz="2800" dirty="0"/>
              <a:t> from the efforts of </a:t>
            </a:r>
            <a:r>
              <a:rPr lang="en-US" sz="2800" dirty="0">
                <a:solidFill>
                  <a:srgbClr val="C00000"/>
                </a:solidFill>
              </a:rPr>
              <a:t>others</a:t>
            </a:r>
          </a:p>
        </p:txBody>
      </p:sp>
    </p:spTree>
    <p:extLst>
      <p:ext uri="{BB962C8B-B14F-4D97-AF65-F5344CB8AC3E}">
        <p14:creationId xmlns:p14="http://schemas.microsoft.com/office/powerpoint/2010/main" val="123252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08" y="162052"/>
            <a:ext cx="11657584" cy="1188720"/>
          </a:xfrm>
        </p:spPr>
        <p:txBody>
          <a:bodyPr/>
          <a:lstStyle/>
          <a:p>
            <a:r>
              <a:rPr lang="en-US" dirty="0"/>
              <a:t>International brotherhood of teamsters v. Daniel</a:t>
            </a:r>
          </a:p>
        </p:txBody>
      </p:sp>
      <p:sp>
        <p:nvSpPr>
          <p:cNvPr id="3" name="Content Placeholder 2"/>
          <p:cNvSpPr>
            <a:spLocks noGrp="1"/>
          </p:cNvSpPr>
          <p:nvPr>
            <p:ph idx="1"/>
          </p:nvPr>
        </p:nvSpPr>
        <p:spPr>
          <a:xfrm>
            <a:off x="1440688" y="1686560"/>
            <a:ext cx="9310624" cy="4216027"/>
          </a:xfrm>
        </p:spPr>
        <p:txBody>
          <a:bodyPr>
            <a:normAutofit/>
          </a:bodyPr>
          <a:lstStyle/>
          <a:p>
            <a:r>
              <a:rPr lang="en-US" sz="2400" dirty="0"/>
              <a:t>What part of the </a:t>
            </a:r>
            <a:r>
              <a:rPr lang="en-US" sz="2400" i="1" dirty="0"/>
              <a:t>Howey</a:t>
            </a:r>
            <a:r>
              <a:rPr lang="en-US" sz="2400" dirty="0"/>
              <a:t> test is at issue in the </a:t>
            </a:r>
            <a:r>
              <a:rPr lang="en-US" sz="2400" i="1" dirty="0"/>
              <a:t>Daniel</a:t>
            </a:r>
            <a:r>
              <a:rPr lang="en-US" sz="2400" dirty="0"/>
              <a:t> case?</a:t>
            </a:r>
          </a:p>
          <a:p>
            <a:endParaRPr lang="en-US" sz="2400" dirty="0"/>
          </a:p>
          <a:p>
            <a:r>
              <a:rPr lang="en-US" sz="2400" dirty="0"/>
              <a:t>A.  A person invests his/her money</a:t>
            </a:r>
          </a:p>
          <a:p>
            <a:r>
              <a:rPr lang="en-US" sz="2400" dirty="0"/>
              <a:t>B.  In a common enterprise</a:t>
            </a:r>
          </a:p>
          <a:p>
            <a:r>
              <a:rPr lang="en-US" sz="2400" dirty="0"/>
              <a:t>C.  Is led to expect profits</a:t>
            </a:r>
          </a:p>
          <a:p>
            <a:r>
              <a:rPr lang="en-US" sz="2400" dirty="0"/>
              <a:t>D.  Solely through the efforts of others</a:t>
            </a:r>
          </a:p>
        </p:txBody>
      </p:sp>
    </p:spTree>
    <p:extLst>
      <p:ext uri="{BB962C8B-B14F-4D97-AF65-F5344CB8AC3E}">
        <p14:creationId xmlns:p14="http://schemas.microsoft.com/office/powerpoint/2010/main" val="2831324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08" y="162052"/>
            <a:ext cx="11657584" cy="1188720"/>
          </a:xfrm>
        </p:spPr>
        <p:txBody>
          <a:bodyPr/>
          <a:lstStyle/>
          <a:p>
            <a:r>
              <a:rPr lang="en-US" dirty="0"/>
              <a:t>International brotherhood of teamsters v. Daniel</a:t>
            </a:r>
          </a:p>
        </p:txBody>
      </p:sp>
      <p:sp>
        <p:nvSpPr>
          <p:cNvPr id="3" name="Content Placeholder 2"/>
          <p:cNvSpPr>
            <a:spLocks noGrp="1"/>
          </p:cNvSpPr>
          <p:nvPr>
            <p:ph idx="1"/>
          </p:nvPr>
        </p:nvSpPr>
        <p:spPr>
          <a:xfrm>
            <a:off x="1440688" y="1686560"/>
            <a:ext cx="9310624" cy="4216027"/>
          </a:xfrm>
        </p:spPr>
        <p:txBody>
          <a:bodyPr>
            <a:normAutofit/>
          </a:bodyPr>
          <a:lstStyle/>
          <a:p>
            <a:r>
              <a:rPr lang="en-US" sz="2400" dirty="0"/>
              <a:t>What part of the </a:t>
            </a:r>
            <a:r>
              <a:rPr lang="en-US" sz="2400" i="1" dirty="0"/>
              <a:t>Howey</a:t>
            </a:r>
            <a:r>
              <a:rPr lang="en-US" sz="2400" dirty="0"/>
              <a:t> test is at issue in the </a:t>
            </a:r>
            <a:r>
              <a:rPr lang="en-US" sz="2400" i="1" dirty="0"/>
              <a:t>Daniel</a:t>
            </a:r>
            <a:r>
              <a:rPr lang="en-US" sz="2400" dirty="0"/>
              <a:t> case?</a:t>
            </a:r>
          </a:p>
          <a:p>
            <a:endParaRPr lang="en-US" sz="2400" dirty="0"/>
          </a:p>
          <a:p>
            <a:r>
              <a:rPr lang="en-US" sz="2400" dirty="0"/>
              <a:t>A</a:t>
            </a:r>
            <a:r>
              <a:rPr lang="en-US" sz="2400" dirty="0">
                <a:solidFill>
                  <a:srgbClr val="FF0000"/>
                </a:solidFill>
              </a:rPr>
              <a:t>.  A person invests his/her money</a:t>
            </a:r>
          </a:p>
          <a:p>
            <a:r>
              <a:rPr lang="en-US" sz="2400" dirty="0"/>
              <a:t>B.  In a common enterprise</a:t>
            </a:r>
          </a:p>
          <a:p>
            <a:r>
              <a:rPr lang="en-US" sz="2400" dirty="0"/>
              <a:t>C.  Is led to expect profits</a:t>
            </a:r>
          </a:p>
          <a:p>
            <a:r>
              <a:rPr lang="en-US" sz="2400" dirty="0"/>
              <a:t>D.  </a:t>
            </a:r>
            <a:r>
              <a:rPr lang="en-US" sz="2400" dirty="0">
                <a:solidFill>
                  <a:schemeClr val="tx1"/>
                </a:solidFill>
              </a:rPr>
              <a:t>Solely through the efforts of others</a:t>
            </a:r>
          </a:p>
        </p:txBody>
      </p:sp>
    </p:spTree>
    <p:extLst>
      <p:ext uri="{BB962C8B-B14F-4D97-AF65-F5344CB8AC3E}">
        <p14:creationId xmlns:p14="http://schemas.microsoft.com/office/powerpoint/2010/main" val="2621408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a securities case?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0686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a </a:t>
            </a:r>
            <a:r>
              <a:rPr lang="en-US"/>
              <a:t>securities case?</a:t>
            </a:r>
          </a:p>
        </p:txBody>
      </p:sp>
      <p:sp>
        <p:nvSpPr>
          <p:cNvPr id="3" name="Content Placeholder 2"/>
          <p:cNvSpPr>
            <a:spLocks noGrp="1"/>
          </p:cNvSpPr>
          <p:nvPr>
            <p:ph idx="1"/>
          </p:nvPr>
        </p:nvSpPr>
        <p:spPr/>
        <p:txBody>
          <a:bodyPr>
            <a:normAutofit/>
          </a:bodyPr>
          <a:lstStyle/>
          <a:p>
            <a:r>
              <a:rPr lang="en-US" sz="2400" dirty="0"/>
              <a:t>If the pension interest is an “investment contract”  (“security”), then anti-fraud liability applies if fraudulent misstatements</a:t>
            </a:r>
          </a:p>
        </p:txBody>
      </p:sp>
    </p:spTree>
    <p:extLst>
      <p:ext uri="{BB962C8B-B14F-4D97-AF65-F5344CB8AC3E}">
        <p14:creationId xmlns:p14="http://schemas.microsoft.com/office/powerpoint/2010/main" val="3082374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Noncontributory, compulsory pension plans</a:t>
            </a:r>
          </a:p>
        </p:txBody>
      </p:sp>
      <p:sp>
        <p:nvSpPr>
          <p:cNvPr id="3" name="Content Placeholder 2"/>
          <p:cNvSpPr>
            <a:spLocks noGrp="1"/>
          </p:cNvSpPr>
          <p:nvPr>
            <p:ph idx="1"/>
          </p:nvPr>
        </p:nvSpPr>
        <p:spPr/>
        <p:txBody>
          <a:bodyPr>
            <a:normAutofit/>
          </a:bodyPr>
          <a:lstStyle/>
          <a:p>
            <a:r>
              <a:rPr lang="en-US" sz="2800" dirty="0"/>
              <a:t>Not a security</a:t>
            </a:r>
          </a:p>
        </p:txBody>
      </p:sp>
    </p:spTree>
    <p:extLst>
      <p:ext uri="{BB962C8B-B14F-4D97-AF65-F5344CB8AC3E}">
        <p14:creationId xmlns:p14="http://schemas.microsoft.com/office/powerpoint/2010/main" val="1129939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contributory</a:t>
            </a:r>
          </a:p>
        </p:txBody>
      </p:sp>
      <p:sp>
        <p:nvSpPr>
          <p:cNvPr id="3" name="Content Placeholder 2"/>
          <p:cNvSpPr>
            <a:spLocks noGrp="1"/>
          </p:cNvSpPr>
          <p:nvPr>
            <p:ph idx="1"/>
          </p:nvPr>
        </p:nvSpPr>
        <p:spPr/>
        <p:txBody>
          <a:bodyPr>
            <a:normAutofit/>
          </a:bodyPr>
          <a:lstStyle/>
          <a:p>
            <a:r>
              <a:rPr lang="en-US" sz="2400" dirty="0"/>
              <a:t>Are securities</a:t>
            </a:r>
          </a:p>
          <a:p>
            <a:endParaRPr lang="en-US" sz="2400" dirty="0"/>
          </a:p>
          <a:p>
            <a:endParaRPr lang="en-US" sz="2400" dirty="0"/>
          </a:p>
          <a:p>
            <a:r>
              <a:rPr lang="en-US" sz="2400" dirty="0"/>
              <a:t>But, Section 3(a)(2) – most pension plans are exempt</a:t>
            </a:r>
          </a:p>
        </p:txBody>
      </p:sp>
    </p:spTree>
    <p:extLst>
      <p:ext uri="{BB962C8B-B14F-4D97-AF65-F5344CB8AC3E}">
        <p14:creationId xmlns:p14="http://schemas.microsoft.com/office/powerpoint/2010/main" val="1734793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regulatory schemes</a:t>
            </a:r>
          </a:p>
        </p:txBody>
      </p:sp>
      <p:sp>
        <p:nvSpPr>
          <p:cNvPr id="3" name="Content Placeholder 2"/>
          <p:cNvSpPr>
            <a:spLocks noGrp="1"/>
          </p:cNvSpPr>
          <p:nvPr>
            <p:ph idx="1"/>
          </p:nvPr>
        </p:nvSpPr>
        <p:spPr/>
        <p:txBody>
          <a:bodyPr/>
          <a:lstStyle/>
          <a:p>
            <a:r>
              <a:rPr lang="en-US" sz="2400" dirty="0"/>
              <a:t>ERISA, e.g</a:t>
            </a:r>
            <a:r>
              <a:rPr lang="en-US" dirty="0"/>
              <a:t>.</a:t>
            </a:r>
          </a:p>
        </p:txBody>
      </p:sp>
    </p:spTree>
    <p:extLst>
      <p:ext uri="{BB962C8B-B14F-4D97-AF65-F5344CB8AC3E}">
        <p14:creationId xmlns:p14="http://schemas.microsoft.com/office/powerpoint/2010/main" val="111579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4493-A49B-48F0-9AAC-6511E22BE1CA}"/>
              </a:ext>
            </a:extLst>
          </p:cNvPr>
          <p:cNvSpPr>
            <a:spLocks noGrp="1"/>
          </p:cNvSpPr>
          <p:nvPr>
            <p:ph type="title"/>
          </p:nvPr>
        </p:nvSpPr>
        <p:spPr/>
        <p:txBody>
          <a:bodyPr>
            <a:normAutofit fontScale="90000"/>
          </a:bodyPr>
          <a:lstStyle/>
          <a:p>
            <a:r>
              <a:rPr lang="en-US" dirty="0"/>
              <a:t>Daily lingo:</a:t>
            </a:r>
            <a:br>
              <a:rPr lang="en-US" dirty="0"/>
            </a:br>
            <a:r>
              <a:rPr lang="en-US" dirty="0"/>
              <a:t>Start-up, </a:t>
            </a:r>
            <a:r>
              <a:rPr lang="en-US" dirty="0" err="1"/>
              <a:t>ipo</a:t>
            </a:r>
            <a:r>
              <a:rPr lang="en-US" dirty="0"/>
              <a:t>, small-cap, mid-cap, etc.</a:t>
            </a:r>
          </a:p>
        </p:txBody>
      </p:sp>
      <p:sp>
        <p:nvSpPr>
          <p:cNvPr id="3" name="Content Placeholder 2">
            <a:extLst>
              <a:ext uri="{FF2B5EF4-FFF2-40B4-BE49-F238E27FC236}">
                <a16:creationId xmlns:a16="http://schemas.microsoft.com/office/drawing/2014/main" id="{0D0BCA75-1479-431F-A8A4-8C2BAF4B747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31676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Image result for allen stan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 y="49958"/>
            <a:ext cx="10911839" cy="680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60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0"/>
            <a:ext cx="7729728" cy="995680"/>
          </a:xfrm>
        </p:spPr>
        <p:txBody>
          <a:bodyPr/>
          <a:lstStyle/>
          <a:p>
            <a:r>
              <a:rPr lang="en-US" dirty="0"/>
              <a:t>SEC v. sg ltd.</a:t>
            </a:r>
          </a:p>
        </p:txBody>
      </p:sp>
      <p:pic>
        <p:nvPicPr>
          <p:cNvPr id="4" name="Content Placeholder 3"/>
          <p:cNvPicPr>
            <a:picLocks noGrp="1" noChangeAspect="1"/>
          </p:cNvPicPr>
          <p:nvPr>
            <p:ph idx="1"/>
          </p:nvPr>
        </p:nvPicPr>
        <p:blipFill>
          <a:blip r:embed="rId2"/>
          <a:stretch>
            <a:fillRect/>
          </a:stretch>
        </p:blipFill>
        <p:spPr>
          <a:xfrm>
            <a:off x="3596640" y="1087120"/>
            <a:ext cx="5151119" cy="5770880"/>
          </a:xfrm>
          <a:prstGeom prst="rect">
            <a:avLst/>
          </a:prstGeom>
        </p:spPr>
      </p:pic>
    </p:spTree>
    <p:extLst>
      <p:ext uri="{BB962C8B-B14F-4D97-AF65-F5344CB8AC3E}">
        <p14:creationId xmlns:p14="http://schemas.microsoft.com/office/powerpoint/2010/main" val="2987480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“investment contract”</a:t>
            </a:r>
          </a:p>
        </p:txBody>
      </p:sp>
      <p:sp>
        <p:nvSpPr>
          <p:cNvPr id="6" name="Content Placeholder 5"/>
          <p:cNvSpPr>
            <a:spLocks noGrp="1"/>
          </p:cNvSpPr>
          <p:nvPr>
            <p:ph idx="1"/>
          </p:nvPr>
        </p:nvSpPr>
        <p:spPr/>
        <p:txBody>
          <a:bodyPr>
            <a:normAutofit/>
          </a:bodyPr>
          <a:lstStyle/>
          <a:p>
            <a:r>
              <a:rPr lang="en-US" sz="2800" dirty="0"/>
              <a:t>A person invests his/her money</a:t>
            </a:r>
          </a:p>
          <a:p>
            <a:r>
              <a:rPr lang="en-US" sz="2800" dirty="0"/>
              <a:t>In a common enterprise</a:t>
            </a:r>
          </a:p>
          <a:p>
            <a:r>
              <a:rPr lang="en-US" sz="2800" dirty="0"/>
              <a:t>Is led to expect profits</a:t>
            </a:r>
          </a:p>
          <a:p>
            <a:r>
              <a:rPr lang="en-US" sz="2800" dirty="0"/>
              <a:t>Solely from the efforts of others</a:t>
            </a:r>
          </a:p>
        </p:txBody>
      </p:sp>
    </p:spTree>
    <p:extLst>
      <p:ext uri="{BB962C8B-B14F-4D97-AF65-F5344CB8AC3E}">
        <p14:creationId xmlns:p14="http://schemas.microsoft.com/office/powerpoint/2010/main" val="449746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Ponzi scheme?</a:t>
            </a:r>
          </a:p>
        </p:txBody>
      </p:sp>
      <p:pic>
        <p:nvPicPr>
          <p:cNvPr id="16386" name="Picture 2" descr="Image result for ponzi sche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2790" y="2255072"/>
            <a:ext cx="5646420" cy="440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0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Carlo Ponzi</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231136" y="2638044"/>
            <a:ext cx="3101983" cy="3101983"/>
          </a:xfrm>
          <a:prstGeom prst="rect">
            <a:avLst/>
          </a:prstGeom>
        </p:spPr>
      </p:pic>
      <p:pic>
        <p:nvPicPr>
          <p:cNvPr id="17416" name="Picture 8" descr="Image result for postal reply coup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132" y="2638044"/>
            <a:ext cx="4238732" cy="310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41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14115" y="3041481"/>
            <a:ext cx="6619875" cy="3752850"/>
          </a:xfrm>
          <a:prstGeom prst="rect">
            <a:avLst/>
          </a:prstGeom>
        </p:spPr>
      </p:pic>
      <p:pic>
        <p:nvPicPr>
          <p:cNvPr id="5" name="Picture 4"/>
          <p:cNvPicPr>
            <a:picLocks noChangeAspect="1"/>
          </p:cNvPicPr>
          <p:nvPr/>
        </p:nvPicPr>
        <p:blipFill>
          <a:blip r:embed="rId3"/>
          <a:stretch>
            <a:fillRect/>
          </a:stretch>
        </p:blipFill>
        <p:spPr>
          <a:xfrm>
            <a:off x="3600449" y="455295"/>
            <a:ext cx="4991100" cy="1314450"/>
          </a:xfrm>
          <a:prstGeom prst="rect">
            <a:avLst/>
          </a:prstGeom>
        </p:spPr>
      </p:pic>
      <p:pic>
        <p:nvPicPr>
          <p:cNvPr id="6" name="Picture 5"/>
          <p:cNvPicPr>
            <a:picLocks noChangeAspect="1"/>
          </p:cNvPicPr>
          <p:nvPr/>
        </p:nvPicPr>
        <p:blipFill>
          <a:blip r:embed="rId4"/>
          <a:stretch>
            <a:fillRect/>
          </a:stretch>
        </p:blipFill>
        <p:spPr>
          <a:xfrm>
            <a:off x="216746" y="3637280"/>
            <a:ext cx="5009338" cy="2652699"/>
          </a:xfrm>
          <a:prstGeom prst="rect">
            <a:avLst/>
          </a:prstGeom>
        </p:spPr>
      </p:pic>
    </p:spTree>
    <p:extLst>
      <p:ext uri="{BB962C8B-B14F-4D97-AF65-F5344CB8AC3E}">
        <p14:creationId xmlns:p14="http://schemas.microsoft.com/office/powerpoint/2010/main" val="1225019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0983" y="3034454"/>
            <a:ext cx="11181171" cy="3723428"/>
          </a:xfrm>
          <a:prstGeom prst="rect">
            <a:avLst/>
          </a:prstGeom>
        </p:spPr>
      </p:pic>
      <p:pic>
        <p:nvPicPr>
          <p:cNvPr id="5" name="Picture 4"/>
          <p:cNvPicPr>
            <a:picLocks noChangeAspect="1"/>
          </p:cNvPicPr>
          <p:nvPr/>
        </p:nvPicPr>
        <p:blipFill>
          <a:blip r:embed="rId3"/>
          <a:stretch>
            <a:fillRect/>
          </a:stretch>
        </p:blipFill>
        <p:spPr>
          <a:xfrm>
            <a:off x="1090400" y="88172"/>
            <a:ext cx="10102336" cy="2946282"/>
          </a:xfrm>
          <a:prstGeom prst="rect">
            <a:avLst/>
          </a:prstGeom>
        </p:spPr>
      </p:pic>
    </p:spTree>
    <p:extLst>
      <p:ext uri="{BB962C8B-B14F-4D97-AF65-F5344CB8AC3E}">
        <p14:creationId xmlns:p14="http://schemas.microsoft.com/office/powerpoint/2010/main" val="288453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2"/>
            <a:ext cx="7729728" cy="1188720"/>
          </a:xfrm>
        </p:spPr>
        <p:txBody>
          <a:bodyPr/>
          <a:lstStyle/>
          <a:p>
            <a:r>
              <a:rPr lang="en-US" dirty="0"/>
              <a:t>Initial public offering market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59147" y="-8333"/>
            <a:ext cx="1963420" cy="6807384"/>
          </a:xfrm>
          <a:prstGeom prst="rect">
            <a:avLst/>
          </a:prstGeom>
        </p:spPr>
      </p:pic>
      <p:sp>
        <p:nvSpPr>
          <p:cNvPr id="5" name="Rectangle 4"/>
          <p:cNvSpPr/>
          <p:nvPr/>
        </p:nvSpPr>
        <p:spPr>
          <a:xfrm>
            <a:off x="9259147" y="684107"/>
            <a:ext cx="1963420" cy="21539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259147" y="3501814"/>
            <a:ext cx="1963420" cy="8805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59147" y="5484404"/>
            <a:ext cx="1963420" cy="6420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59147" y="6339840"/>
            <a:ext cx="1963420" cy="4592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FD906-37F7-485D-8B29-6556BFAD7301}"/>
              </a:ext>
            </a:extLst>
          </p:cNvPr>
          <p:cNvPicPr>
            <a:picLocks noChangeAspect="1"/>
          </p:cNvPicPr>
          <p:nvPr/>
        </p:nvPicPr>
        <p:blipFill>
          <a:blip r:embed="rId3"/>
          <a:stretch>
            <a:fillRect/>
          </a:stretch>
        </p:blipFill>
        <p:spPr>
          <a:xfrm>
            <a:off x="439922" y="2638045"/>
            <a:ext cx="7461066" cy="1043368"/>
          </a:xfrm>
          <a:prstGeom prst="rect">
            <a:avLst/>
          </a:prstGeom>
        </p:spPr>
      </p:pic>
    </p:spTree>
    <p:extLst>
      <p:ext uri="{BB962C8B-B14F-4D97-AF65-F5344CB8AC3E}">
        <p14:creationId xmlns:p14="http://schemas.microsoft.com/office/powerpoint/2010/main" val="143269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3BF9-55C1-4FEA-8DF3-87B6B469535F}"/>
              </a:ext>
            </a:extLst>
          </p:cNvPr>
          <p:cNvSpPr>
            <a:spLocks noGrp="1"/>
          </p:cNvSpPr>
          <p:nvPr>
            <p:ph type="title"/>
          </p:nvPr>
        </p:nvSpPr>
        <p:spPr>
          <a:xfrm>
            <a:off x="1554163" y="857251"/>
            <a:ext cx="5797550" cy="892175"/>
          </a:xfrm>
        </p:spPr>
        <p:txBody>
          <a:bodyPr/>
          <a:lstStyle/>
          <a:p>
            <a:pPr>
              <a:defRPr/>
            </a:pPr>
            <a:r>
              <a:rPr lang="en-US" dirty="0"/>
              <a:t>Start-up corporation</a:t>
            </a:r>
          </a:p>
        </p:txBody>
      </p:sp>
      <p:sp>
        <p:nvSpPr>
          <p:cNvPr id="4" name="Content Placeholder 3">
            <a:extLst>
              <a:ext uri="{FF2B5EF4-FFF2-40B4-BE49-F238E27FC236}">
                <a16:creationId xmlns:a16="http://schemas.microsoft.com/office/drawing/2014/main" id="{5C0C57F9-7F38-4B99-BF67-EA253E953521}"/>
              </a:ext>
            </a:extLst>
          </p:cNvPr>
          <p:cNvSpPr>
            <a:spLocks noGrp="1"/>
          </p:cNvSpPr>
          <p:nvPr>
            <p:ph idx="1"/>
          </p:nvPr>
        </p:nvSpPr>
        <p:spPr>
          <a:xfrm>
            <a:off x="3506789" y="2671763"/>
            <a:ext cx="3317875" cy="322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defRPr/>
            </a:pPr>
            <a:r>
              <a:rPr lang="en-US" dirty="0"/>
              <a:t>ABC CORPORATION</a:t>
            </a:r>
          </a:p>
        </p:txBody>
      </p:sp>
      <p:cxnSp>
        <p:nvCxnSpPr>
          <p:cNvPr id="5" name="Straight Connector 4">
            <a:extLst>
              <a:ext uri="{FF2B5EF4-FFF2-40B4-BE49-F238E27FC236}">
                <a16:creationId xmlns:a16="http://schemas.microsoft.com/office/drawing/2014/main" id="{CE2BCED0-A84B-4885-8EDE-F2ABE9493414}"/>
              </a:ext>
            </a:extLst>
          </p:cNvPr>
          <p:cNvCxnSpPr/>
          <p:nvPr/>
        </p:nvCxnSpPr>
        <p:spPr>
          <a:xfrm>
            <a:off x="2560638" y="3454401"/>
            <a:ext cx="946150" cy="760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81B4849-C97C-4C6A-9C6C-F993BEB30CAB}"/>
              </a:ext>
            </a:extLst>
          </p:cNvPr>
          <p:cNvCxnSpPr/>
          <p:nvPr/>
        </p:nvCxnSpPr>
        <p:spPr>
          <a:xfrm>
            <a:off x="3105151" y="2254250"/>
            <a:ext cx="868363" cy="920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305D3C-9DC2-44DE-AA4C-DDC98679D495}"/>
              </a:ext>
            </a:extLst>
          </p:cNvPr>
          <p:cNvCxnSpPr/>
          <p:nvPr/>
        </p:nvCxnSpPr>
        <p:spPr>
          <a:xfrm flipV="1">
            <a:off x="6421439" y="2497139"/>
            <a:ext cx="1095375" cy="7318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7415" name="Picture 2">
            <a:extLst>
              <a:ext uri="{FF2B5EF4-FFF2-40B4-BE49-F238E27FC236}">
                <a16:creationId xmlns:a16="http://schemas.microsoft.com/office/drawing/2014/main" id="{17CC9F84-7232-4414-B1AF-2862BF151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806575"/>
            <a:ext cx="6175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31E9D5C-A254-41E9-BFEC-EFF8A4808A98}"/>
              </a:ext>
            </a:extLst>
          </p:cNvPr>
          <p:cNvSpPr txBox="1"/>
          <p:nvPr/>
        </p:nvSpPr>
        <p:spPr>
          <a:xfrm>
            <a:off x="4008439" y="3270250"/>
            <a:ext cx="2320925" cy="369888"/>
          </a:xfrm>
          <a:prstGeom prst="rect">
            <a:avLst/>
          </a:prstGeom>
          <a:solidFill>
            <a:schemeClr val="bg1">
              <a:lumMod val="85000"/>
            </a:schemeClr>
          </a:solidFill>
          <a:ln>
            <a:solidFill>
              <a:schemeClr val="tx1"/>
            </a:solidFill>
          </a:ln>
        </p:spPr>
        <p:txBody>
          <a:bodyPr>
            <a:spAutoFit/>
          </a:bodyPr>
          <a:lstStyle/>
          <a:p>
            <a:pPr algn="ctr">
              <a:defRPr/>
            </a:pPr>
            <a:r>
              <a:rPr lang="en-US" dirty="0"/>
              <a:t>Board of Directors</a:t>
            </a:r>
          </a:p>
        </p:txBody>
      </p:sp>
      <p:cxnSp>
        <p:nvCxnSpPr>
          <p:cNvPr id="9" name="Straight Connector 8">
            <a:extLst>
              <a:ext uri="{FF2B5EF4-FFF2-40B4-BE49-F238E27FC236}">
                <a16:creationId xmlns:a16="http://schemas.microsoft.com/office/drawing/2014/main" id="{5C4B1DF1-7070-4CD3-983C-F4F47296EBEB}"/>
              </a:ext>
            </a:extLst>
          </p:cNvPr>
          <p:cNvCxnSpPr/>
          <p:nvPr/>
        </p:nvCxnSpPr>
        <p:spPr>
          <a:xfrm>
            <a:off x="5086350" y="3544889"/>
            <a:ext cx="31750" cy="1431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51516DC-2936-4C43-A7AE-A59D73358B78}"/>
              </a:ext>
            </a:extLst>
          </p:cNvPr>
          <p:cNvSpPr txBox="1"/>
          <p:nvPr/>
        </p:nvSpPr>
        <p:spPr>
          <a:xfrm>
            <a:off x="4668838" y="4972051"/>
            <a:ext cx="906462" cy="646113"/>
          </a:xfrm>
          <a:prstGeom prst="rect">
            <a:avLst/>
          </a:prstGeom>
          <a:solidFill>
            <a:schemeClr val="bg1">
              <a:lumMod val="50000"/>
            </a:schemeClr>
          </a:solidFill>
          <a:ln>
            <a:solidFill>
              <a:schemeClr val="tx1"/>
            </a:solidFill>
          </a:ln>
        </p:spPr>
        <p:txBody>
          <a:bodyPr>
            <a:spAutoFit/>
          </a:bodyPr>
          <a:lstStyle/>
          <a:p>
            <a:pPr algn="ctr">
              <a:defRPr/>
            </a:pPr>
            <a:r>
              <a:rPr lang="en-US" dirty="0"/>
              <a:t>Officers</a:t>
            </a:r>
          </a:p>
        </p:txBody>
      </p:sp>
      <p:pic>
        <p:nvPicPr>
          <p:cNvPr id="17419" name="Picture 13">
            <a:extLst>
              <a:ext uri="{FF2B5EF4-FFF2-40B4-BE49-F238E27FC236}">
                <a16:creationId xmlns:a16="http://schemas.microsoft.com/office/drawing/2014/main" id="{41D81ADF-3032-466E-A596-BF77EDB7DD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2388" y="5351463"/>
            <a:ext cx="4429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8" descr="Image result for STICK FIGURE">
            <a:extLst>
              <a:ext uri="{FF2B5EF4-FFF2-40B4-BE49-F238E27FC236}">
                <a16:creationId xmlns:a16="http://schemas.microsoft.com/office/drawing/2014/main" id="{C2A5118E-1ACF-4C99-8D7F-5A33BACD8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89" y="3603625"/>
            <a:ext cx="2873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
            <a:extLst>
              <a:ext uri="{FF2B5EF4-FFF2-40B4-BE49-F238E27FC236}">
                <a16:creationId xmlns:a16="http://schemas.microsoft.com/office/drawing/2014/main" id="{CCB24170-847C-4E12-8513-987A2ED53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1" y="5305425"/>
            <a:ext cx="263525" cy="4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2" name="Picture 3">
            <a:extLst>
              <a:ext uri="{FF2B5EF4-FFF2-40B4-BE49-F238E27FC236}">
                <a16:creationId xmlns:a16="http://schemas.microsoft.com/office/drawing/2014/main" id="{F3145765-9AE1-4BCE-97B2-780DAAD9E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976" y="3603625"/>
            <a:ext cx="32861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3" name="Picture 2">
            <a:extLst>
              <a:ext uri="{FF2B5EF4-FFF2-40B4-BE49-F238E27FC236}">
                <a16:creationId xmlns:a16="http://schemas.microsoft.com/office/drawing/2014/main" id="{D15ACEBC-EF86-4B45-ADE4-8BD929CF2B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875" y="3603625"/>
            <a:ext cx="2349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4" name="Picture 2" descr="Image result for stick figure clipart">
            <a:extLst>
              <a:ext uri="{FF2B5EF4-FFF2-40B4-BE49-F238E27FC236}">
                <a16:creationId xmlns:a16="http://schemas.microsoft.com/office/drawing/2014/main" id="{4CD93995-1AEC-4A85-804F-F2B50E335C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4664" y="3606801"/>
            <a:ext cx="231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6" descr="Image result for stick figure clipart">
            <a:extLst>
              <a:ext uri="{FF2B5EF4-FFF2-40B4-BE49-F238E27FC236}">
                <a16:creationId xmlns:a16="http://schemas.microsoft.com/office/drawing/2014/main" id="{1480443D-ADA2-4F23-A398-87773AD23B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6850" y="4919664"/>
            <a:ext cx="333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8" descr="Image result for stick figure clipart">
            <a:extLst>
              <a:ext uri="{FF2B5EF4-FFF2-40B4-BE49-F238E27FC236}">
                <a16:creationId xmlns:a16="http://schemas.microsoft.com/office/drawing/2014/main" id="{AF4D9608-D825-415C-B3AE-6E55DEF1A0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6600" y="3595689"/>
            <a:ext cx="4206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a:extLst>
              <a:ext uri="{FF2B5EF4-FFF2-40B4-BE49-F238E27FC236}">
                <a16:creationId xmlns:a16="http://schemas.microsoft.com/office/drawing/2014/main" id="{AAF52E98-1398-45E3-B6F3-B1092AB9C1A2}"/>
              </a:ext>
            </a:extLst>
          </p:cNvPr>
          <p:cNvSpPr/>
          <p:nvPr/>
        </p:nvSpPr>
        <p:spPr>
          <a:xfrm>
            <a:off x="7102475" y="1409700"/>
            <a:ext cx="2351088" cy="16017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Venture L.P.</a:t>
            </a:r>
          </a:p>
        </p:txBody>
      </p:sp>
      <p:pic>
        <p:nvPicPr>
          <p:cNvPr id="17428" name="Picture 2" descr="Related image">
            <a:extLst>
              <a:ext uri="{FF2B5EF4-FFF2-40B4-BE49-F238E27FC236}">
                <a16:creationId xmlns:a16="http://schemas.microsoft.com/office/drawing/2014/main" id="{1D25A939-2EEA-4B99-AF7E-1DB078232D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82075" y="1103313"/>
            <a:ext cx="11874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8F521C5A-A76B-4229-9635-0D3228BE2CC8}"/>
              </a:ext>
            </a:extLst>
          </p:cNvPr>
          <p:cNvCxnSpPr>
            <a:stCxn id="17428" idx="2"/>
            <a:endCxn id="6" idx="5"/>
          </p:cNvCxnSpPr>
          <p:nvPr/>
        </p:nvCxnSpPr>
        <p:spPr>
          <a:xfrm flipH="1">
            <a:off x="8866188" y="1806576"/>
            <a:ext cx="709612" cy="403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30" name="Picture 3">
            <a:extLst>
              <a:ext uri="{FF2B5EF4-FFF2-40B4-BE49-F238E27FC236}">
                <a16:creationId xmlns:a16="http://schemas.microsoft.com/office/drawing/2014/main" id="{436A1305-CC1C-46A0-815A-39116FB0E7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3550" y="2973388"/>
            <a:ext cx="8588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31" name="Picture 3">
            <a:extLst>
              <a:ext uri="{FF2B5EF4-FFF2-40B4-BE49-F238E27FC236}">
                <a16:creationId xmlns:a16="http://schemas.microsoft.com/office/drawing/2014/main" id="{E7471E43-0D2A-4122-B214-0580E09ED1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0313" y="2192338"/>
            <a:ext cx="66675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32" name="TextBox 20">
            <a:extLst>
              <a:ext uri="{FF2B5EF4-FFF2-40B4-BE49-F238E27FC236}">
                <a16:creationId xmlns:a16="http://schemas.microsoft.com/office/drawing/2014/main" id="{2421C5EB-008E-4AFA-BE33-6B1F01DB4E25}"/>
              </a:ext>
            </a:extLst>
          </p:cNvPr>
          <p:cNvSpPr txBox="1">
            <a:spLocks noChangeArrowheads="1"/>
          </p:cNvSpPr>
          <p:nvPr/>
        </p:nvSpPr>
        <p:spPr bwMode="auto">
          <a:xfrm>
            <a:off x="5911851" y="1781175"/>
            <a:ext cx="1465263" cy="368300"/>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en-US" altLang="en-US"/>
              <a:t>PREFERRED</a:t>
            </a:r>
          </a:p>
        </p:txBody>
      </p:sp>
      <p:pic>
        <p:nvPicPr>
          <p:cNvPr id="17433" name="Picture 2" descr="Image result for stock certificate">
            <a:extLst>
              <a:ext uri="{FF2B5EF4-FFF2-40B4-BE49-F238E27FC236}">
                <a16:creationId xmlns:a16="http://schemas.microsoft.com/office/drawing/2014/main" id="{7B5C3D5C-4E83-49A3-BBC5-4B02529258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1563" y="2203450"/>
            <a:ext cx="703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 descr="Image result for stock certificate">
            <a:extLst>
              <a:ext uri="{FF2B5EF4-FFF2-40B4-BE49-F238E27FC236}">
                <a16:creationId xmlns:a16="http://schemas.microsoft.com/office/drawing/2014/main" id="{1077A60F-2901-499A-996F-F6AF8708BC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7188" y="3175001"/>
            <a:ext cx="70326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D52AD64F-2098-48FA-AB2C-82F7D0F67752}"/>
              </a:ext>
            </a:extLst>
          </p:cNvPr>
          <p:cNvSpPr/>
          <p:nvPr/>
        </p:nvSpPr>
        <p:spPr>
          <a:xfrm>
            <a:off x="2011362" y="1673226"/>
            <a:ext cx="6254750" cy="322580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79B69E44-9ED0-45AA-9463-01700E5782A0}"/>
              </a:ext>
            </a:extLst>
          </p:cNvPr>
          <p:cNvSpPr txBox="1"/>
          <p:nvPr/>
        </p:nvSpPr>
        <p:spPr>
          <a:xfrm>
            <a:off x="8448675" y="3987802"/>
            <a:ext cx="1885950" cy="369332"/>
          </a:xfrm>
          <a:prstGeom prst="rect">
            <a:avLst/>
          </a:prstGeom>
          <a:noFill/>
        </p:spPr>
        <p:txBody>
          <a:bodyPr wrap="square" rtlCol="0">
            <a:spAutoFit/>
          </a:bodyPr>
          <a:lstStyle/>
          <a:p>
            <a:pPr algn="ctr"/>
            <a:r>
              <a:rPr lang="en-US" b="1" dirty="0"/>
              <a:t>Valuation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EDB08-B796-42B1-A363-4D372DF5C4E1}"/>
              </a:ext>
            </a:extLst>
          </p:cNvPr>
          <p:cNvPicPr>
            <a:picLocks noChangeAspect="1"/>
          </p:cNvPicPr>
          <p:nvPr/>
        </p:nvPicPr>
        <p:blipFill>
          <a:blip r:embed="rId2"/>
          <a:stretch>
            <a:fillRect/>
          </a:stretch>
        </p:blipFill>
        <p:spPr>
          <a:xfrm>
            <a:off x="83151" y="934720"/>
            <a:ext cx="12025697" cy="5313680"/>
          </a:xfrm>
          <a:prstGeom prst="rect">
            <a:avLst/>
          </a:prstGeom>
          <a:ln w="38100">
            <a:solidFill>
              <a:schemeClr val="tx1"/>
            </a:solidFill>
          </a:ln>
        </p:spPr>
      </p:pic>
    </p:spTree>
    <p:extLst>
      <p:ext uri="{BB962C8B-B14F-4D97-AF65-F5344CB8AC3E}">
        <p14:creationId xmlns:p14="http://schemas.microsoft.com/office/powerpoint/2010/main" val="221181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3336-C1C5-46B0-8DE3-714AB60A5C76}"/>
              </a:ext>
            </a:extLst>
          </p:cNvPr>
          <p:cNvSpPr>
            <a:spLocks noGrp="1"/>
          </p:cNvSpPr>
          <p:nvPr>
            <p:ph type="title"/>
          </p:nvPr>
        </p:nvSpPr>
        <p:spPr>
          <a:xfrm>
            <a:off x="1554163" y="857251"/>
            <a:ext cx="5797550" cy="892175"/>
          </a:xfrm>
        </p:spPr>
        <p:txBody>
          <a:bodyPr>
            <a:normAutofit fontScale="90000"/>
          </a:bodyPr>
          <a:lstStyle/>
          <a:p>
            <a:pPr>
              <a:defRPr/>
            </a:pPr>
            <a:r>
              <a:rPr lang="en-US" dirty="0"/>
              <a:t>Publicly-held corporation</a:t>
            </a:r>
          </a:p>
        </p:txBody>
      </p:sp>
      <p:sp>
        <p:nvSpPr>
          <p:cNvPr id="4" name="Content Placeholder 3">
            <a:extLst>
              <a:ext uri="{FF2B5EF4-FFF2-40B4-BE49-F238E27FC236}">
                <a16:creationId xmlns:a16="http://schemas.microsoft.com/office/drawing/2014/main" id="{24F35172-6F79-416D-AAC7-F0558C10F7B3}"/>
              </a:ext>
            </a:extLst>
          </p:cNvPr>
          <p:cNvSpPr>
            <a:spLocks noGrp="1"/>
          </p:cNvSpPr>
          <p:nvPr>
            <p:ph idx="1"/>
          </p:nvPr>
        </p:nvSpPr>
        <p:spPr>
          <a:xfrm>
            <a:off x="3506789" y="2671763"/>
            <a:ext cx="3317875" cy="322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defRPr/>
            </a:pPr>
            <a:r>
              <a:rPr lang="en-US" dirty="0"/>
              <a:t>ABC CORPORATION</a:t>
            </a:r>
          </a:p>
        </p:txBody>
      </p:sp>
      <p:cxnSp>
        <p:nvCxnSpPr>
          <p:cNvPr id="5" name="Straight Connector 4">
            <a:extLst>
              <a:ext uri="{FF2B5EF4-FFF2-40B4-BE49-F238E27FC236}">
                <a16:creationId xmlns:a16="http://schemas.microsoft.com/office/drawing/2014/main" id="{582CBC95-EF5E-428D-8719-7859993B5FC8}"/>
              </a:ext>
            </a:extLst>
          </p:cNvPr>
          <p:cNvCxnSpPr/>
          <p:nvPr/>
        </p:nvCxnSpPr>
        <p:spPr>
          <a:xfrm>
            <a:off x="2560638" y="3454401"/>
            <a:ext cx="946150" cy="760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04CB15-A69D-4B1B-8CCE-D05068FE1AB2}"/>
              </a:ext>
            </a:extLst>
          </p:cNvPr>
          <p:cNvCxnSpPr/>
          <p:nvPr/>
        </p:nvCxnSpPr>
        <p:spPr>
          <a:xfrm>
            <a:off x="3105151" y="2254250"/>
            <a:ext cx="868363" cy="920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BA8700-937D-4809-B401-738920B8D867}"/>
              </a:ext>
            </a:extLst>
          </p:cNvPr>
          <p:cNvCxnSpPr/>
          <p:nvPr/>
        </p:nvCxnSpPr>
        <p:spPr>
          <a:xfrm flipV="1">
            <a:off x="6421439" y="2497139"/>
            <a:ext cx="1095375" cy="7318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391" name="Picture 2">
            <a:extLst>
              <a:ext uri="{FF2B5EF4-FFF2-40B4-BE49-F238E27FC236}">
                <a16:creationId xmlns:a16="http://schemas.microsoft.com/office/drawing/2014/main" id="{FB6B9BB9-B675-4D92-ACD8-C547A1C75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806575"/>
            <a:ext cx="6175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2">
            <a:extLst>
              <a:ext uri="{FF2B5EF4-FFF2-40B4-BE49-F238E27FC236}">
                <a16:creationId xmlns:a16="http://schemas.microsoft.com/office/drawing/2014/main" id="{E01A150F-F5C1-426E-8755-7FD996519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9" r="8522" b="3366"/>
          <a:stretch>
            <a:fillRect/>
          </a:stretch>
        </p:blipFill>
        <p:spPr bwMode="auto">
          <a:xfrm>
            <a:off x="1912938" y="3103563"/>
            <a:ext cx="66675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D26C454-950E-4F4C-BAB4-A89606E783DC}"/>
              </a:ext>
            </a:extLst>
          </p:cNvPr>
          <p:cNvSpPr txBox="1"/>
          <p:nvPr/>
        </p:nvSpPr>
        <p:spPr>
          <a:xfrm>
            <a:off x="4008439" y="3270250"/>
            <a:ext cx="2320925" cy="369888"/>
          </a:xfrm>
          <a:prstGeom prst="rect">
            <a:avLst/>
          </a:prstGeom>
          <a:solidFill>
            <a:schemeClr val="bg1">
              <a:lumMod val="85000"/>
            </a:schemeClr>
          </a:solidFill>
          <a:ln>
            <a:solidFill>
              <a:schemeClr val="tx1"/>
            </a:solidFill>
          </a:ln>
        </p:spPr>
        <p:txBody>
          <a:bodyPr>
            <a:spAutoFit/>
          </a:bodyPr>
          <a:lstStyle/>
          <a:p>
            <a:pPr algn="ctr">
              <a:defRPr/>
            </a:pPr>
            <a:r>
              <a:rPr lang="en-US" dirty="0"/>
              <a:t>Board of Directors</a:t>
            </a:r>
          </a:p>
        </p:txBody>
      </p:sp>
      <p:cxnSp>
        <p:nvCxnSpPr>
          <p:cNvPr id="9" name="Straight Connector 8">
            <a:extLst>
              <a:ext uri="{FF2B5EF4-FFF2-40B4-BE49-F238E27FC236}">
                <a16:creationId xmlns:a16="http://schemas.microsoft.com/office/drawing/2014/main" id="{BC1CC047-B75E-4B31-B87A-2A182C365804}"/>
              </a:ext>
            </a:extLst>
          </p:cNvPr>
          <p:cNvCxnSpPr/>
          <p:nvPr/>
        </p:nvCxnSpPr>
        <p:spPr>
          <a:xfrm>
            <a:off x="5086350" y="3544889"/>
            <a:ext cx="31750" cy="1431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4AB0DF-B638-4585-9B30-70F85B022E27}"/>
              </a:ext>
            </a:extLst>
          </p:cNvPr>
          <p:cNvSpPr txBox="1"/>
          <p:nvPr/>
        </p:nvSpPr>
        <p:spPr>
          <a:xfrm>
            <a:off x="4668838" y="4972051"/>
            <a:ext cx="906462" cy="646113"/>
          </a:xfrm>
          <a:prstGeom prst="rect">
            <a:avLst/>
          </a:prstGeom>
          <a:solidFill>
            <a:schemeClr val="bg1">
              <a:lumMod val="50000"/>
            </a:schemeClr>
          </a:solidFill>
          <a:ln>
            <a:solidFill>
              <a:schemeClr val="tx1"/>
            </a:solidFill>
          </a:ln>
        </p:spPr>
        <p:txBody>
          <a:bodyPr>
            <a:spAutoFit/>
          </a:bodyPr>
          <a:lstStyle/>
          <a:p>
            <a:pPr algn="ctr">
              <a:defRPr/>
            </a:pPr>
            <a:r>
              <a:rPr lang="en-US" dirty="0"/>
              <a:t>Officers</a:t>
            </a:r>
          </a:p>
        </p:txBody>
      </p:sp>
      <p:pic>
        <p:nvPicPr>
          <p:cNvPr id="16396" name="Picture 13">
            <a:extLst>
              <a:ext uri="{FF2B5EF4-FFF2-40B4-BE49-F238E27FC236}">
                <a16:creationId xmlns:a16="http://schemas.microsoft.com/office/drawing/2014/main" id="{8AF6E584-D0E7-474A-B2F5-64A62FCCE6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5351463"/>
            <a:ext cx="4429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8" descr="Image result for STICK FIGURE">
            <a:extLst>
              <a:ext uri="{FF2B5EF4-FFF2-40B4-BE49-F238E27FC236}">
                <a16:creationId xmlns:a16="http://schemas.microsoft.com/office/drawing/2014/main" id="{12DFC263-FE6F-4473-8FBE-1EAE645A21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5351463"/>
            <a:ext cx="287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2" descr="Image result for stick figure crowd">
            <a:extLst>
              <a:ext uri="{FF2B5EF4-FFF2-40B4-BE49-F238E27FC236}">
                <a16:creationId xmlns:a16="http://schemas.microsoft.com/office/drawing/2014/main" id="{522689B0-543D-4A27-8F22-C7AC5A47E9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0776" y="1552576"/>
            <a:ext cx="23796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 descr="Related image">
            <a:extLst>
              <a:ext uri="{FF2B5EF4-FFF2-40B4-BE49-F238E27FC236}">
                <a16:creationId xmlns:a16="http://schemas.microsoft.com/office/drawing/2014/main" id="{B36A0DFC-07FB-4B41-8BF8-911DC0B59F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3571876"/>
            <a:ext cx="10017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7AD7912-DA11-4E28-B4B2-73A82CBC6E3C}"/>
                  </a:ext>
                </a:extLst>
              </p14:cNvPr>
              <p14:cNvContentPartPr/>
              <p14:nvPr/>
            </p14:nvContentPartPr>
            <p14:xfrm>
              <a:off x="2180745" y="4035923"/>
              <a:ext cx="295920" cy="108810"/>
            </p14:xfrm>
          </p:contentPart>
        </mc:Choice>
        <mc:Fallback xmlns="">
          <p:pic>
            <p:nvPicPr>
              <p:cNvPr id="10" name="Ink 9">
                <a:extLst>
                  <a:ext uri="{FF2B5EF4-FFF2-40B4-BE49-F238E27FC236}">
                    <a16:creationId xmlns:a16="http://schemas.microsoft.com/office/drawing/2014/main" id="{07AD7912-DA11-4E28-B4B2-73A82CBC6E3C}"/>
                  </a:ext>
                </a:extLst>
              </p:cNvPr>
              <p:cNvPicPr/>
              <p:nvPr/>
            </p:nvPicPr>
            <p:blipFill>
              <a:blip r:embed="rId9"/>
              <a:stretch>
                <a:fillRect/>
              </a:stretch>
            </p:blipFill>
            <p:spPr>
              <a:xfrm>
                <a:off x="2152305" y="4007459"/>
                <a:ext cx="352800" cy="1657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D4FA7A2A-A6EE-40D6-AB4C-3F47CCDF46A3}"/>
                  </a:ext>
                </a:extLst>
              </p14:cNvPr>
              <p14:cNvContentPartPr/>
              <p14:nvPr/>
            </p14:nvContentPartPr>
            <p14:xfrm>
              <a:off x="2529315" y="4321043"/>
              <a:ext cx="75870" cy="99090"/>
            </p14:xfrm>
          </p:contentPart>
        </mc:Choice>
        <mc:Fallback xmlns="">
          <p:pic>
            <p:nvPicPr>
              <p:cNvPr id="17" name="Ink 16">
                <a:extLst>
                  <a:ext uri="{FF2B5EF4-FFF2-40B4-BE49-F238E27FC236}">
                    <a16:creationId xmlns:a16="http://schemas.microsoft.com/office/drawing/2014/main" id="{D4FA7A2A-A6EE-40D6-AB4C-3F47CCDF46A3}"/>
                  </a:ext>
                </a:extLst>
              </p:cNvPr>
              <p:cNvPicPr/>
              <p:nvPr/>
            </p:nvPicPr>
            <p:blipFill>
              <a:blip r:embed="rId11"/>
              <a:stretch>
                <a:fillRect/>
              </a:stretch>
            </p:blipFill>
            <p:spPr>
              <a:xfrm>
                <a:off x="2500773" y="4292577"/>
                <a:ext cx="132953" cy="1560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575B3905-8860-4BA1-A45D-C03F86D3443A}"/>
                  </a:ext>
                </a:extLst>
              </p14:cNvPr>
              <p14:cNvContentPartPr/>
              <p14:nvPr/>
            </p14:nvContentPartPr>
            <p14:xfrm>
              <a:off x="8957475" y="4629113"/>
              <a:ext cx="270" cy="270"/>
            </p14:xfrm>
          </p:contentPart>
        </mc:Choice>
        <mc:Fallback xmlns="">
          <p:pic>
            <p:nvPicPr>
              <p:cNvPr id="19" name="Ink 18">
                <a:extLst>
                  <a:ext uri="{FF2B5EF4-FFF2-40B4-BE49-F238E27FC236}">
                    <a16:creationId xmlns:a16="http://schemas.microsoft.com/office/drawing/2014/main" id="{575B3905-8860-4BA1-A45D-C03F86D3443A}"/>
                  </a:ext>
                </a:extLst>
              </p:cNvPr>
              <p:cNvPicPr/>
              <p:nvPr/>
            </p:nvPicPr>
            <p:blipFill>
              <a:blip r:embed="rId13"/>
              <a:stretch>
                <a:fillRect/>
              </a:stretch>
            </p:blipFill>
            <p:spPr>
              <a:xfrm>
                <a:off x="8936145" y="4607783"/>
                <a:ext cx="42930" cy="42930"/>
              </a:xfrm>
              <a:prstGeom prst="rect">
                <a:avLst/>
              </a:prstGeom>
            </p:spPr>
          </p:pic>
        </mc:Fallback>
      </mc:AlternateContent>
      <p:pic>
        <p:nvPicPr>
          <p:cNvPr id="16403" name="Picture 2" descr="Image result for stock certificate">
            <a:extLst>
              <a:ext uri="{FF2B5EF4-FFF2-40B4-BE49-F238E27FC236}">
                <a16:creationId xmlns:a16="http://schemas.microsoft.com/office/drawing/2014/main" id="{949F4A96-72A8-48B2-BF91-5DC59C5E1B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439" y="2259013"/>
            <a:ext cx="7016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 descr="Image result for stock certificate">
            <a:extLst>
              <a:ext uri="{FF2B5EF4-FFF2-40B4-BE49-F238E27FC236}">
                <a16:creationId xmlns:a16="http://schemas.microsoft.com/office/drawing/2014/main" id="{D77E8E7A-BA46-4C3D-925B-F1BFAC7D27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3301" y="2108200"/>
            <a:ext cx="7032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 descr="Image result for stock certificate">
            <a:extLst>
              <a:ext uri="{FF2B5EF4-FFF2-40B4-BE49-F238E27FC236}">
                <a16:creationId xmlns:a16="http://schemas.microsoft.com/office/drawing/2014/main" id="{ADD168B4-D4C6-45D9-B1F1-4B063AE4BA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6388" y="3124200"/>
            <a:ext cx="703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2987</Words>
  <Application>Microsoft Office PowerPoint</Application>
  <PresentationFormat>Widescreen</PresentationFormat>
  <Paragraphs>177</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Gill Sans MT</vt:lpstr>
      <vt:lpstr>Wide Latin</vt:lpstr>
      <vt:lpstr>Parcel</vt:lpstr>
      <vt:lpstr>Securities Regulation Day #3</vt:lpstr>
      <vt:lpstr>Under the Semi-strong view of the efficient capital markets. . .</vt:lpstr>
      <vt:lpstr>PowerPoint Presentation</vt:lpstr>
      <vt:lpstr>Information is key to investment decisions</vt:lpstr>
      <vt:lpstr>Daily lingo: Start-up, ipo, small-cap, mid-cap, etc.</vt:lpstr>
      <vt:lpstr>Initial public offering market</vt:lpstr>
      <vt:lpstr>Start-up corporation</vt:lpstr>
      <vt:lpstr>PowerPoint Presentation</vt:lpstr>
      <vt:lpstr>Publicly-held corporation</vt:lpstr>
      <vt:lpstr>Publicly-held corporation</vt:lpstr>
      <vt:lpstr>Market cap</vt:lpstr>
      <vt:lpstr>What is a security?</vt:lpstr>
      <vt:lpstr>What is a security?</vt:lpstr>
      <vt:lpstr>What is a security?</vt:lpstr>
      <vt:lpstr>What is a security?</vt:lpstr>
      <vt:lpstr>What is a security?</vt:lpstr>
      <vt:lpstr>What is a security?</vt:lpstr>
      <vt:lpstr>What is a security?</vt:lpstr>
      <vt:lpstr>What is a security?</vt:lpstr>
      <vt:lpstr>What is a security?</vt:lpstr>
      <vt:lpstr>What is a security?</vt:lpstr>
      <vt:lpstr>What is a security?</vt:lpstr>
      <vt:lpstr>A Few issues</vt:lpstr>
      <vt:lpstr>Exempted securities</vt:lpstr>
      <vt:lpstr>Consequences of being a security</vt:lpstr>
      <vt:lpstr>Consequences of being a security</vt:lpstr>
      <vt:lpstr>Who is complaining?</vt:lpstr>
      <vt:lpstr>SEC v. W.J. HOWEY CO.</vt:lpstr>
      <vt:lpstr>PowerPoint Presentation</vt:lpstr>
      <vt:lpstr>PowerPoint Presentation</vt:lpstr>
      <vt:lpstr>PowerPoint Presentation</vt:lpstr>
      <vt:lpstr>INVESTMENT V. CONSUMPTION</vt:lpstr>
      <vt:lpstr>Investment appreciation “solely by the efforts of others”?</vt:lpstr>
      <vt:lpstr>PowerPoint Presentation</vt:lpstr>
      <vt:lpstr>PowerPoint Presentation</vt:lpstr>
      <vt:lpstr>PowerPoint Presentation</vt:lpstr>
      <vt:lpstr>What is a security?</vt:lpstr>
      <vt:lpstr>“investment contract”</vt:lpstr>
      <vt:lpstr>PowerPoint Presentation</vt:lpstr>
      <vt:lpstr>PowerPoint Presentation</vt:lpstr>
      <vt:lpstr>PowerPoint Presentation</vt:lpstr>
      <vt:lpstr>“investment contract”</vt:lpstr>
      <vt:lpstr>International brotherhood of teamsters v. Daniel</vt:lpstr>
      <vt:lpstr>International brotherhood of teamsters v. Daniel</vt:lpstr>
      <vt:lpstr>Why is this a securities case?</vt:lpstr>
      <vt:lpstr>Why is this a securities case?</vt:lpstr>
      <vt:lpstr>Noncontributory, compulsory pension plans</vt:lpstr>
      <vt:lpstr>Voluntary, contributory</vt:lpstr>
      <vt:lpstr>Alternative regulatory schemes</vt:lpstr>
      <vt:lpstr>PowerPoint Presentation</vt:lpstr>
      <vt:lpstr>SEC v. sg ltd.</vt:lpstr>
      <vt:lpstr>“investment contract”</vt:lpstr>
      <vt:lpstr>What is a Ponzi scheme?</vt:lpstr>
      <vt:lpstr>Carlo Ponzi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Day #3</dc:title>
  <dc:creator>Christine Hurt</dc:creator>
  <cp:lastModifiedBy>Christine Hurt</cp:lastModifiedBy>
  <cp:revision>2</cp:revision>
  <dcterms:created xsi:type="dcterms:W3CDTF">2021-01-20T22:56:27Z</dcterms:created>
  <dcterms:modified xsi:type="dcterms:W3CDTF">2021-01-25T17:07:10Z</dcterms:modified>
</cp:coreProperties>
</file>