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493" r:id="rId3"/>
    <p:sldId id="490" r:id="rId4"/>
    <p:sldId id="306" r:id="rId5"/>
    <p:sldId id="308" r:id="rId6"/>
    <p:sldId id="309" r:id="rId7"/>
    <p:sldId id="494" r:id="rId8"/>
    <p:sldId id="491" r:id="rId9"/>
    <p:sldId id="307" r:id="rId10"/>
    <p:sldId id="495" r:id="rId11"/>
    <p:sldId id="496" r:id="rId12"/>
    <p:sldId id="497" r:id="rId13"/>
    <p:sldId id="498" r:id="rId14"/>
    <p:sldId id="499" r:id="rId15"/>
    <p:sldId id="500" r:id="rId16"/>
    <p:sldId id="501" r:id="rId17"/>
    <p:sldId id="502" r:id="rId18"/>
    <p:sldId id="503" r:id="rId19"/>
    <p:sldId id="324" r:id="rId20"/>
    <p:sldId id="504" r:id="rId21"/>
    <p:sldId id="505" r:id="rId22"/>
    <p:sldId id="506" r:id="rId23"/>
    <p:sldId id="507" r:id="rId24"/>
    <p:sldId id="508" r:id="rId25"/>
    <p:sldId id="509" r:id="rId26"/>
    <p:sldId id="510" r:id="rId27"/>
    <p:sldId id="511" r:id="rId28"/>
    <p:sldId id="512" r:id="rId29"/>
    <p:sldId id="325" r:id="rId30"/>
    <p:sldId id="513" r:id="rId31"/>
    <p:sldId id="514" r:id="rId32"/>
    <p:sldId id="515" r:id="rId33"/>
    <p:sldId id="516" r:id="rId34"/>
    <p:sldId id="257" r:id="rId35"/>
    <p:sldId id="258" r:id="rId36"/>
    <p:sldId id="278" r:id="rId37"/>
    <p:sldId id="259" r:id="rId38"/>
    <p:sldId id="260" r:id="rId39"/>
    <p:sldId id="261" r:id="rId40"/>
    <p:sldId id="263" r:id="rId41"/>
    <p:sldId id="293" r:id="rId42"/>
    <p:sldId id="266" r:id="rId43"/>
    <p:sldId id="267" r:id="rId44"/>
    <p:sldId id="295" r:id="rId45"/>
    <p:sldId id="273" r:id="rId46"/>
    <p:sldId id="268" r:id="rId47"/>
    <p:sldId id="269" r:id="rId48"/>
    <p:sldId id="545" r:id="rId49"/>
    <p:sldId id="270" r:id="rId50"/>
    <p:sldId id="274" r:id="rId51"/>
    <p:sldId id="280" r:id="rId52"/>
    <p:sldId id="517" r:id="rId53"/>
    <p:sldId id="518" r:id="rId54"/>
    <p:sldId id="546" r:id="rId55"/>
    <p:sldId id="321" r:id="rId56"/>
    <p:sldId id="520" r:id="rId57"/>
    <p:sldId id="264" r:id="rId58"/>
    <p:sldId id="265" r:id="rId59"/>
    <p:sldId id="522" r:id="rId60"/>
    <p:sldId id="523" r:id="rId61"/>
    <p:sldId id="524" r:id="rId62"/>
    <p:sldId id="525" r:id="rId63"/>
    <p:sldId id="271" r:id="rId64"/>
    <p:sldId id="272" r:id="rId65"/>
    <p:sldId id="526" r:id="rId66"/>
    <p:sldId id="528" r:id="rId67"/>
    <p:sldId id="276" r:id="rId68"/>
    <p:sldId id="320" r:id="rId69"/>
    <p:sldId id="277" r:id="rId70"/>
    <p:sldId id="547" r:id="rId71"/>
    <p:sldId id="529" r:id="rId72"/>
    <p:sldId id="530" r:id="rId73"/>
    <p:sldId id="531" r:id="rId74"/>
    <p:sldId id="532" r:id="rId75"/>
    <p:sldId id="533" r:id="rId76"/>
    <p:sldId id="534" r:id="rId77"/>
    <p:sldId id="535" r:id="rId78"/>
    <p:sldId id="285" r:id="rId79"/>
    <p:sldId id="286" r:id="rId80"/>
    <p:sldId id="287" r:id="rId81"/>
    <p:sldId id="288" r:id="rId82"/>
    <p:sldId id="289" r:id="rId83"/>
    <p:sldId id="290" r:id="rId84"/>
    <p:sldId id="291" r:id="rId85"/>
    <p:sldId id="292" r:id="rId86"/>
    <p:sldId id="537" r:id="rId87"/>
    <p:sldId id="538" r:id="rId88"/>
    <p:sldId id="539" r:id="rId89"/>
    <p:sldId id="299" r:id="rId90"/>
    <p:sldId id="300" r:id="rId91"/>
    <p:sldId id="301" r:id="rId92"/>
    <p:sldId id="302" r:id="rId93"/>
    <p:sldId id="303" r:id="rId94"/>
    <p:sldId id="304" r:id="rId95"/>
    <p:sldId id="305" r:id="rId96"/>
    <p:sldId id="541" r:id="rId97"/>
    <p:sldId id="542" r:id="rId9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8"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3A868A-E0E0-4B56-8EE3-7E9F002FC84D}"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D9B56C66-69C5-464A-AEEB-B0F4A95E1A44}">
      <dgm:prSet/>
      <dgm:spPr/>
      <dgm:t>
        <a:bodyPr/>
        <a:lstStyle/>
        <a:p>
          <a:r>
            <a:rPr lang="en-US"/>
            <a:t>After the IPO. . . .</a:t>
          </a:r>
        </a:p>
      </dgm:t>
    </dgm:pt>
    <dgm:pt modelId="{5648D24F-2DFA-42B9-A0A7-700985591401}" type="parTrans" cxnId="{C14535EF-77E4-425C-ADEE-E8FE68D5274F}">
      <dgm:prSet/>
      <dgm:spPr/>
      <dgm:t>
        <a:bodyPr/>
        <a:lstStyle/>
        <a:p>
          <a:endParaRPr lang="en-US"/>
        </a:p>
      </dgm:t>
    </dgm:pt>
    <dgm:pt modelId="{3E69BBF7-C469-46C1-941F-58F87244504E}" type="sibTrans" cxnId="{C14535EF-77E4-425C-ADEE-E8FE68D5274F}">
      <dgm:prSet/>
      <dgm:spPr/>
      <dgm:t>
        <a:bodyPr/>
        <a:lstStyle/>
        <a:p>
          <a:endParaRPr lang="en-US"/>
        </a:p>
      </dgm:t>
    </dgm:pt>
    <dgm:pt modelId="{0ED4A5CF-AB94-4C32-9516-DB3870994A00}">
      <dgm:prSet/>
      <dgm:spPr/>
      <dgm:t>
        <a:bodyPr/>
        <a:lstStyle/>
        <a:p>
          <a:r>
            <a:rPr lang="en-US"/>
            <a:t>After a new class of “purchasers” is created</a:t>
          </a:r>
        </a:p>
      </dgm:t>
    </dgm:pt>
    <dgm:pt modelId="{D228CC15-0C6B-40F6-A581-AE520630B2EE}" type="parTrans" cxnId="{E5026A8E-499C-42F2-90D1-0E6F45E9BE88}">
      <dgm:prSet/>
      <dgm:spPr/>
      <dgm:t>
        <a:bodyPr/>
        <a:lstStyle/>
        <a:p>
          <a:endParaRPr lang="en-US"/>
        </a:p>
      </dgm:t>
    </dgm:pt>
    <dgm:pt modelId="{249EEB7C-BDEA-4CD0-AF39-DD86DA0BEBDE}" type="sibTrans" cxnId="{E5026A8E-499C-42F2-90D1-0E6F45E9BE88}">
      <dgm:prSet/>
      <dgm:spPr/>
      <dgm:t>
        <a:bodyPr/>
        <a:lstStyle/>
        <a:p>
          <a:endParaRPr lang="en-US"/>
        </a:p>
      </dgm:t>
    </dgm:pt>
    <dgm:pt modelId="{6A5FA815-543E-4D7B-B734-23D98F32AFEC}" type="pres">
      <dgm:prSet presAssocID="{6F3A868A-E0E0-4B56-8EE3-7E9F002FC84D}" presName="hierChild1" presStyleCnt="0">
        <dgm:presLayoutVars>
          <dgm:chPref val="1"/>
          <dgm:dir/>
          <dgm:animOne val="branch"/>
          <dgm:animLvl val="lvl"/>
          <dgm:resizeHandles/>
        </dgm:presLayoutVars>
      </dgm:prSet>
      <dgm:spPr/>
    </dgm:pt>
    <dgm:pt modelId="{824B65BD-7EB3-4587-854D-CED3E1BD479C}" type="pres">
      <dgm:prSet presAssocID="{D9B56C66-69C5-464A-AEEB-B0F4A95E1A44}" presName="hierRoot1" presStyleCnt="0"/>
      <dgm:spPr/>
    </dgm:pt>
    <dgm:pt modelId="{5662D101-3062-4021-AA35-2D1A6B1E07DE}" type="pres">
      <dgm:prSet presAssocID="{D9B56C66-69C5-464A-AEEB-B0F4A95E1A44}" presName="composite" presStyleCnt="0"/>
      <dgm:spPr/>
    </dgm:pt>
    <dgm:pt modelId="{FCC644DC-BBB5-4452-9C4A-C26310279219}" type="pres">
      <dgm:prSet presAssocID="{D9B56C66-69C5-464A-AEEB-B0F4A95E1A44}" presName="background" presStyleLbl="node0" presStyleIdx="0" presStyleCnt="2"/>
      <dgm:spPr/>
    </dgm:pt>
    <dgm:pt modelId="{F6BA096B-3D3F-461C-8D65-0F5D04C23AD8}" type="pres">
      <dgm:prSet presAssocID="{D9B56C66-69C5-464A-AEEB-B0F4A95E1A44}" presName="text" presStyleLbl="fgAcc0" presStyleIdx="0" presStyleCnt="2">
        <dgm:presLayoutVars>
          <dgm:chPref val="3"/>
        </dgm:presLayoutVars>
      </dgm:prSet>
      <dgm:spPr/>
    </dgm:pt>
    <dgm:pt modelId="{30DB945D-6AE8-42F1-8CFE-11B2DD109674}" type="pres">
      <dgm:prSet presAssocID="{D9B56C66-69C5-464A-AEEB-B0F4A95E1A44}" presName="hierChild2" presStyleCnt="0"/>
      <dgm:spPr/>
    </dgm:pt>
    <dgm:pt modelId="{95C9912D-BDDF-4B7E-B8CA-AC14A4F2EDF4}" type="pres">
      <dgm:prSet presAssocID="{0ED4A5CF-AB94-4C32-9516-DB3870994A00}" presName="hierRoot1" presStyleCnt="0"/>
      <dgm:spPr/>
    </dgm:pt>
    <dgm:pt modelId="{6E109169-A000-4924-B8E1-5E4FBC9CBD32}" type="pres">
      <dgm:prSet presAssocID="{0ED4A5CF-AB94-4C32-9516-DB3870994A00}" presName="composite" presStyleCnt="0"/>
      <dgm:spPr/>
    </dgm:pt>
    <dgm:pt modelId="{C46EBF0D-3008-4680-A619-1E3F5BCF439B}" type="pres">
      <dgm:prSet presAssocID="{0ED4A5CF-AB94-4C32-9516-DB3870994A00}" presName="background" presStyleLbl="node0" presStyleIdx="1" presStyleCnt="2"/>
      <dgm:spPr/>
    </dgm:pt>
    <dgm:pt modelId="{0A35A741-D81D-4123-AC6E-A9F6B69F5F9A}" type="pres">
      <dgm:prSet presAssocID="{0ED4A5CF-AB94-4C32-9516-DB3870994A00}" presName="text" presStyleLbl="fgAcc0" presStyleIdx="1" presStyleCnt="2">
        <dgm:presLayoutVars>
          <dgm:chPref val="3"/>
        </dgm:presLayoutVars>
      </dgm:prSet>
      <dgm:spPr/>
    </dgm:pt>
    <dgm:pt modelId="{7E63B382-90DC-4F47-A1E9-EFDD55B19533}" type="pres">
      <dgm:prSet presAssocID="{0ED4A5CF-AB94-4C32-9516-DB3870994A00}" presName="hierChild2" presStyleCnt="0"/>
      <dgm:spPr/>
    </dgm:pt>
  </dgm:ptLst>
  <dgm:cxnLst>
    <dgm:cxn modelId="{29900E3D-48AA-45AA-988F-7C566276D646}" type="presOf" srcId="{D9B56C66-69C5-464A-AEEB-B0F4A95E1A44}" destId="{F6BA096B-3D3F-461C-8D65-0F5D04C23AD8}" srcOrd="0" destOrd="0" presId="urn:microsoft.com/office/officeart/2005/8/layout/hierarchy1"/>
    <dgm:cxn modelId="{E5026A8E-499C-42F2-90D1-0E6F45E9BE88}" srcId="{6F3A868A-E0E0-4B56-8EE3-7E9F002FC84D}" destId="{0ED4A5CF-AB94-4C32-9516-DB3870994A00}" srcOrd="1" destOrd="0" parTransId="{D228CC15-0C6B-40F6-A581-AE520630B2EE}" sibTransId="{249EEB7C-BDEA-4CD0-AF39-DD86DA0BEBDE}"/>
    <dgm:cxn modelId="{49B498AB-EF46-480D-9FF8-ECA34C94F912}" type="presOf" srcId="{0ED4A5CF-AB94-4C32-9516-DB3870994A00}" destId="{0A35A741-D81D-4123-AC6E-A9F6B69F5F9A}" srcOrd="0" destOrd="0" presId="urn:microsoft.com/office/officeart/2005/8/layout/hierarchy1"/>
    <dgm:cxn modelId="{4DB207E4-9765-4E3A-AA43-5B2E8504FF89}" type="presOf" srcId="{6F3A868A-E0E0-4B56-8EE3-7E9F002FC84D}" destId="{6A5FA815-543E-4D7B-B734-23D98F32AFEC}" srcOrd="0" destOrd="0" presId="urn:microsoft.com/office/officeart/2005/8/layout/hierarchy1"/>
    <dgm:cxn modelId="{C14535EF-77E4-425C-ADEE-E8FE68D5274F}" srcId="{6F3A868A-E0E0-4B56-8EE3-7E9F002FC84D}" destId="{D9B56C66-69C5-464A-AEEB-B0F4A95E1A44}" srcOrd="0" destOrd="0" parTransId="{5648D24F-2DFA-42B9-A0A7-700985591401}" sibTransId="{3E69BBF7-C469-46C1-941F-58F87244504E}"/>
    <dgm:cxn modelId="{BDD6DBC7-BB01-4BF3-B101-495390281E7B}" type="presParOf" srcId="{6A5FA815-543E-4D7B-B734-23D98F32AFEC}" destId="{824B65BD-7EB3-4587-854D-CED3E1BD479C}" srcOrd="0" destOrd="0" presId="urn:microsoft.com/office/officeart/2005/8/layout/hierarchy1"/>
    <dgm:cxn modelId="{0775735F-858E-4CFF-8DFB-DFB232A8E9FA}" type="presParOf" srcId="{824B65BD-7EB3-4587-854D-CED3E1BD479C}" destId="{5662D101-3062-4021-AA35-2D1A6B1E07DE}" srcOrd="0" destOrd="0" presId="urn:microsoft.com/office/officeart/2005/8/layout/hierarchy1"/>
    <dgm:cxn modelId="{D7FEB3E0-5344-4248-AD0D-B6D37E6F6E57}" type="presParOf" srcId="{5662D101-3062-4021-AA35-2D1A6B1E07DE}" destId="{FCC644DC-BBB5-4452-9C4A-C26310279219}" srcOrd="0" destOrd="0" presId="urn:microsoft.com/office/officeart/2005/8/layout/hierarchy1"/>
    <dgm:cxn modelId="{80A7FD70-1ED3-4E83-B469-1AAC36FAB557}" type="presParOf" srcId="{5662D101-3062-4021-AA35-2D1A6B1E07DE}" destId="{F6BA096B-3D3F-461C-8D65-0F5D04C23AD8}" srcOrd="1" destOrd="0" presId="urn:microsoft.com/office/officeart/2005/8/layout/hierarchy1"/>
    <dgm:cxn modelId="{81B369EA-0854-4311-84D8-09CA07CD699F}" type="presParOf" srcId="{824B65BD-7EB3-4587-854D-CED3E1BD479C}" destId="{30DB945D-6AE8-42F1-8CFE-11B2DD109674}" srcOrd="1" destOrd="0" presId="urn:microsoft.com/office/officeart/2005/8/layout/hierarchy1"/>
    <dgm:cxn modelId="{654D96FF-1D8B-4912-B111-107FE2756763}" type="presParOf" srcId="{6A5FA815-543E-4D7B-B734-23D98F32AFEC}" destId="{95C9912D-BDDF-4B7E-B8CA-AC14A4F2EDF4}" srcOrd="1" destOrd="0" presId="urn:microsoft.com/office/officeart/2005/8/layout/hierarchy1"/>
    <dgm:cxn modelId="{961ABF51-663E-4BF4-8AC9-FE2AAAA092EE}" type="presParOf" srcId="{95C9912D-BDDF-4B7E-B8CA-AC14A4F2EDF4}" destId="{6E109169-A000-4924-B8E1-5E4FBC9CBD32}" srcOrd="0" destOrd="0" presId="urn:microsoft.com/office/officeart/2005/8/layout/hierarchy1"/>
    <dgm:cxn modelId="{F6DDA498-D456-487D-97D9-6789AB11BEA4}" type="presParOf" srcId="{6E109169-A000-4924-B8E1-5E4FBC9CBD32}" destId="{C46EBF0D-3008-4680-A619-1E3F5BCF439B}" srcOrd="0" destOrd="0" presId="urn:microsoft.com/office/officeart/2005/8/layout/hierarchy1"/>
    <dgm:cxn modelId="{62F062E6-E427-4C38-B748-08A6116395C6}" type="presParOf" srcId="{6E109169-A000-4924-B8E1-5E4FBC9CBD32}" destId="{0A35A741-D81D-4123-AC6E-A9F6B69F5F9A}" srcOrd="1" destOrd="0" presId="urn:microsoft.com/office/officeart/2005/8/layout/hierarchy1"/>
    <dgm:cxn modelId="{BD00DAE5-151A-4BD9-A338-F96B3563B55E}" type="presParOf" srcId="{95C9912D-BDDF-4B7E-B8CA-AC14A4F2EDF4}" destId="{7E63B382-90DC-4F47-A1E9-EFDD55B1953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644DC-BBB5-4452-9C4A-C26310279219}">
      <dsp:nvSpPr>
        <dsp:cNvPr id="0" name=""/>
        <dsp:cNvSpPr/>
      </dsp:nvSpPr>
      <dsp:spPr>
        <a:xfrm>
          <a:off x="248523" y="1445"/>
          <a:ext cx="4184808" cy="265735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BA096B-3D3F-461C-8D65-0F5D04C23AD8}">
      <dsp:nvSpPr>
        <dsp:cNvPr id="0" name=""/>
        <dsp:cNvSpPr/>
      </dsp:nvSpPr>
      <dsp:spPr>
        <a:xfrm>
          <a:off x="713501" y="443175"/>
          <a:ext cx="4184808" cy="265735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After the IPO. . . .</a:t>
          </a:r>
        </a:p>
      </dsp:txBody>
      <dsp:txXfrm>
        <a:off x="791332" y="521006"/>
        <a:ext cx="4029146" cy="2501691"/>
      </dsp:txXfrm>
    </dsp:sp>
    <dsp:sp modelId="{C46EBF0D-3008-4680-A619-1E3F5BCF439B}">
      <dsp:nvSpPr>
        <dsp:cNvPr id="0" name=""/>
        <dsp:cNvSpPr/>
      </dsp:nvSpPr>
      <dsp:spPr>
        <a:xfrm>
          <a:off x="5363289" y="1445"/>
          <a:ext cx="4184808" cy="265735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35A741-D81D-4123-AC6E-A9F6B69F5F9A}">
      <dsp:nvSpPr>
        <dsp:cNvPr id="0" name=""/>
        <dsp:cNvSpPr/>
      </dsp:nvSpPr>
      <dsp:spPr>
        <a:xfrm>
          <a:off x="5828268" y="443175"/>
          <a:ext cx="4184808" cy="265735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After a new class of “purchasers” is created</a:t>
          </a:r>
        </a:p>
      </dsp:txBody>
      <dsp:txXfrm>
        <a:off x="5906099" y="521006"/>
        <a:ext cx="4029146" cy="250169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2/17/2021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2/17/2021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2/17/2021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2/17/2021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2/17/2021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2/17/2021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9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 Id="rId9" Type="http://schemas.openxmlformats.org/officeDocument/2006/relationships/image" Target="../media/image37.png"/></Relationships>
</file>

<file path=ppt/slides/_rels/slide9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 Id="rId9" Type="http://schemas.openxmlformats.org/officeDocument/2006/relationships/image" Target="../media/image38.png"/></Relationships>
</file>

<file path=ppt/slides/_rels/slide9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9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Securities regulation #12</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36172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8145" y="964079"/>
            <a:ext cx="10712334" cy="5893921"/>
          </a:xfrm>
          <a:prstGeom prst="rect">
            <a:avLst/>
          </a:prstGeom>
        </p:spPr>
        <p:txBody>
          <a:bodyPr wrap="square">
            <a:spAutoFit/>
          </a:bodyPr>
          <a:lstStyle/>
          <a:p>
            <a:pPr marL="152400">
              <a:spcBef>
                <a:spcPts val="300"/>
              </a:spcBef>
              <a:spcAft>
                <a:spcPts val="300"/>
              </a:spcAft>
            </a:pPr>
            <a:r>
              <a:rPr lang="en-US" dirty="0"/>
              <a:t>(a)  </a:t>
            </a:r>
            <a:r>
              <a:rPr lang="en-US" b="1" dirty="0"/>
              <a:t>Persons possessing cause of action; persons liable</a:t>
            </a:r>
          </a:p>
          <a:p>
            <a:pPr marL="152400">
              <a:spcBef>
                <a:spcPts val="300"/>
              </a:spcBef>
              <a:spcAft>
                <a:spcPts val="300"/>
              </a:spcAft>
            </a:pPr>
            <a:r>
              <a:rPr lang="en-US" dirty="0"/>
              <a:t>In case any part of the registration statement, when such part became effective, contained an untrue statement of a material fact or omitted to state a material fact required to be stated therein or necessary to make the statements therein not misleading, any person acquiring such security (unless it is proved that at the time of such acquisition he knew of such untruth or omission) may, either at law or in equity, in any court of competent jurisdiction, sue—</a:t>
            </a:r>
          </a:p>
          <a:p>
            <a:pPr marL="152400">
              <a:spcBef>
                <a:spcPts val="300"/>
              </a:spcBef>
              <a:spcAft>
                <a:spcPts val="300"/>
              </a:spcAft>
            </a:pPr>
            <a:r>
              <a:rPr lang="en-US" dirty="0"/>
              <a:t>	(1) </a:t>
            </a:r>
            <a:r>
              <a:rPr lang="en-US" b="1" dirty="0"/>
              <a:t>every person who signed the registration statement</a:t>
            </a:r>
            <a:r>
              <a:rPr lang="en-US" dirty="0"/>
              <a:t>;</a:t>
            </a:r>
          </a:p>
          <a:p>
            <a:pPr marL="152400">
              <a:spcBef>
                <a:spcPts val="300"/>
              </a:spcBef>
              <a:spcAft>
                <a:spcPts val="300"/>
              </a:spcAft>
            </a:pPr>
            <a:r>
              <a:rPr lang="en-US" dirty="0"/>
              <a:t>	(2) </a:t>
            </a:r>
            <a:r>
              <a:rPr lang="en-US" b="1" dirty="0"/>
              <a:t>every person who was a director of (or person performing similar functions) or partner in the issuer</a:t>
            </a:r>
            <a:r>
              <a:rPr lang="en-US" dirty="0"/>
              <a:t> at the time of the filing of the part of the registration statement with respect to which his liability is asserted;</a:t>
            </a:r>
          </a:p>
          <a:p>
            <a:pPr marL="152400">
              <a:spcBef>
                <a:spcPts val="300"/>
              </a:spcBef>
              <a:spcAft>
                <a:spcPts val="300"/>
              </a:spcAft>
            </a:pPr>
            <a:r>
              <a:rPr lang="en-US" dirty="0"/>
              <a:t>	(3) every person who, with his consent, is named in the registration statement as being or about to become a director, person performing similar functions, or partner;</a:t>
            </a:r>
          </a:p>
          <a:p>
            <a:pPr marL="152400">
              <a:spcBef>
                <a:spcPts val="300"/>
              </a:spcBef>
              <a:spcAft>
                <a:spcPts val="300"/>
              </a:spcAft>
            </a:pPr>
            <a:r>
              <a:rPr lang="en-US" dirty="0"/>
              <a:t>	(4) </a:t>
            </a:r>
            <a:r>
              <a:rPr lang="en-US" b="1" dirty="0"/>
              <a:t>every accountant, engineer, or appraiser, or any person whose profession gives authority </a:t>
            </a:r>
            <a:r>
              <a:rPr lang="en-US" dirty="0"/>
              <a:t>to a statement made by him, who has with his consent been named as having prepared or certified any part of the registration statement, or as having prepared or certified any report or valuation which is used in connection with the registration statement, with respect to the statement in such registration statement, report, or valuation, which purports to have been prepared or certified by him;</a:t>
            </a:r>
          </a:p>
          <a:p>
            <a:pPr marL="152400">
              <a:spcBef>
                <a:spcPts val="300"/>
              </a:spcBef>
              <a:spcAft>
                <a:spcPts val="300"/>
              </a:spcAft>
            </a:pPr>
            <a:r>
              <a:rPr lang="en-US" dirty="0"/>
              <a:t>	(5) </a:t>
            </a:r>
            <a:r>
              <a:rPr lang="en-US" b="1" dirty="0"/>
              <a:t>every underwriter</a:t>
            </a:r>
            <a:r>
              <a:rPr lang="en-US" dirty="0"/>
              <a:t> with respect to such security.</a:t>
            </a:r>
          </a:p>
          <a:p>
            <a:pPr marL="152400">
              <a:spcBef>
                <a:spcPts val="300"/>
              </a:spcBef>
              <a:spcAft>
                <a:spcPts val="300"/>
              </a:spcAft>
            </a:pPr>
            <a:endParaRPr lang="en-US" b="0" i="0" dirty="0">
              <a:effectLst/>
            </a:endParaRPr>
          </a:p>
        </p:txBody>
      </p:sp>
      <p:sp>
        <p:nvSpPr>
          <p:cNvPr id="5" name="Title 1"/>
          <p:cNvSpPr txBox="1">
            <a:spLocks/>
          </p:cNvSpPr>
          <p:nvPr/>
        </p:nvSpPr>
        <p:spPr>
          <a:xfrm>
            <a:off x="2239448" y="182880"/>
            <a:ext cx="7729728" cy="665018"/>
          </a:xfrm>
          <a:prstGeom prst="rect">
            <a:avLst/>
          </a:prstGeom>
          <a:solidFill>
            <a:schemeClr val="accent4">
              <a:lumMod val="40000"/>
              <a:lumOff val="60000"/>
            </a:schemeClr>
          </a:solidFill>
          <a:ln w="19050">
            <a:solidFill>
              <a:schemeClr val="tx1"/>
            </a:solidFill>
          </a:ln>
        </p:spPr>
        <p:txBody>
          <a:bodyPr anchor="ct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Section 11 liability</a:t>
            </a:r>
          </a:p>
        </p:txBody>
      </p:sp>
      <p:sp>
        <p:nvSpPr>
          <p:cNvPr id="2" name="Rectangle 1"/>
          <p:cNvSpPr/>
          <p:nvPr/>
        </p:nvSpPr>
        <p:spPr>
          <a:xfrm>
            <a:off x="9577493" y="1368213"/>
            <a:ext cx="1645920" cy="25738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2293" y="1679787"/>
            <a:ext cx="4805680" cy="25738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92025" y="1408853"/>
            <a:ext cx="2116667" cy="25738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2349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signs?</a:t>
            </a:r>
          </a:p>
        </p:txBody>
      </p:sp>
      <p:sp>
        <p:nvSpPr>
          <p:cNvPr id="3" name="Content Placeholder 2"/>
          <p:cNvSpPr>
            <a:spLocks noGrp="1"/>
          </p:cNvSpPr>
          <p:nvPr>
            <p:ph idx="1"/>
          </p:nvPr>
        </p:nvSpPr>
        <p:spPr/>
        <p:txBody>
          <a:bodyPr>
            <a:normAutofit fontScale="92500"/>
          </a:bodyPr>
          <a:lstStyle/>
          <a:p>
            <a:r>
              <a:rPr lang="en-US" sz="3200" dirty="0"/>
              <a:t>The registration statement shall be signed by the registrant, its principal executive officer or officers, its principal financial officer, its controller or principal accounting officer and by at least a majority of the board of directors or persons performing similar functions.</a:t>
            </a:r>
          </a:p>
        </p:txBody>
      </p:sp>
    </p:spTree>
    <p:extLst>
      <p:ext uri="{BB962C8B-B14F-4D97-AF65-F5344CB8AC3E}">
        <p14:creationId xmlns:p14="http://schemas.microsoft.com/office/powerpoint/2010/main" val="521237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780945" cy="6581261"/>
          </a:xfrm>
          <a:prstGeom prst="rect">
            <a:avLst/>
          </a:prstGeom>
        </p:spPr>
      </p:pic>
    </p:spTree>
    <p:extLst>
      <p:ext uri="{BB962C8B-B14F-4D97-AF65-F5344CB8AC3E}">
        <p14:creationId xmlns:p14="http://schemas.microsoft.com/office/powerpoint/2010/main" val="3765476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31136" y="108481"/>
            <a:ext cx="7729728" cy="1188720"/>
          </a:xfrm>
          <a:prstGeom prst="rect">
            <a:avLst/>
          </a:prstGeom>
          <a:solidFill>
            <a:schemeClr val="bg1"/>
          </a:solidFill>
        </p:spPr>
        <p:txBody>
          <a:bodyPr anchor="ct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Section 11 elements</a:t>
            </a:r>
          </a:p>
        </p:txBody>
      </p:sp>
      <p:sp>
        <p:nvSpPr>
          <p:cNvPr id="4" name="Content Placeholder 3"/>
          <p:cNvSpPr>
            <a:spLocks noGrp="1"/>
          </p:cNvSpPr>
          <p:nvPr>
            <p:ph idx="1"/>
          </p:nvPr>
        </p:nvSpPr>
        <p:spPr>
          <a:xfrm>
            <a:off x="2231136" y="1657143"/>
            <a:ext cx="7729728" cy="4627279"/>
          </a:xfrm>
        </p:spPr>
        <p:txBody>
          <a:bodyPr>
            <a:noAutofit/>
          </a:bodyPr>
          <a:lstStyle/>
          <a:p>
            <a:r>
              <a:rPr lang="en-US" sz="2800" dirty="0"/>
              <a:t>Misstatement/Omission</a:t>
            </a:r>
          </a:p>
          <a:p>
            <a:r>
              <a:rPr lang="en-US" sz="2800" dirty="0"/>
              <a:t>Materiality</a:t>
            </a:r>
          </a:p>
          <a:p>
            <a:endParaRPr lang="en-US" sz="2800" dirty="0"/>
          </a:p>
          <a:p>
            <a:r>
              <a:rPr lang="en-US" sz="2800" dirty="0"/>
              <a:t>NOT:</a:t>
            </a:r>
          </a:p>
          <a:p>
            <a:r>
              <a:rPr lang="en-US" sz="2800" dirty="0">
                <a:solidFill>
                  <a:srgbClr val="C00000"/>
                </a:solidFill>
              </a:rPr>
              <a:t>Scienter</a:t>
            </a:r>
          </a:p>
          <a:p>
            <a:r>
              <a:rPr lang="en-US" sz="2800" dirty="0">
                <a:solidFill>
                  <a:srgbClr val="C00000"/>
                </a:solidFill>
              </a:rPr>
              <a:t>Reliance</a:t>
            </a:r>
          </a:p>
          <a:p>
            <a:r>
              <a:rPr lang="en-US" sz="2800" dirty="0">
                <a:solidFill>
                  <a:srgbClr val="C00000"/>
                </a:solidFill>
              </a:rPr>
              <a:t>Loss Causation</a:t>
            </a:r>
          </a:p>
        </p:txBody>
      </p:sp>
      <p:sp>
        <p:nvSpPr>
          <p:cNvPr id="5" name="Title 1"/>
          <p:cNvSpPr>
            <a:spLocks noGrp="1"/>
          </p:cNvSpPr>
          <p:nvPr>
            <p:ph type="title"/>
          </p:nvPr>
        </p:nvSpPr>
        <p:spPr>
          <a:xfrm>
            <a:off x="2383536" y="260881"/>
            <a:ext cx="7729728" cy="1188720"/>
          </a:xfrm>
        </p:spPr>
        <p:txBody>
          <a:bodyPr/>
          <a:lstStyle/>
          <a:p>
            <a:r>
              <a:rPr lang="en-US" dirty="0"/>
              <a:t>Section 11 elements</a:t>
            </a:r>
          </a:p>
        </p:txBody>
      </p:sp>
    </p:spTree>
    <p:extLst>
      <p:ext uri="{BB962C8B-B14F-4D97-AF65-F5344CB8AC3E}">
        <p14:creationId xmlns:p14="http://schemas.microsoft.com/office/powerpoint/2010/main" val="221084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08481"/>
            <a:ext cx="7729728" cy="991657"/>
          </a:xfrm>
        </p:spPr>
        <p:txBody>
          <a:bodyPr/>
          <a:lstStyle/>
          <a:p>
            <a:r>
              <a:rPr lang="en-US" dirty="0"/>
              <a:t>Section 11 defenses (NONISSUER)</a:t>
            </a:r>
          </a:p>
        </p:txBody>
      </p:sp>
      <p:sp>
        <p:nvSpPr>
          <p:cNvPr id="3" name="Content Placeholder 2"/>
          <p:cNvSpPr>
            <a:spLocks noGrp="1"/>
          </p:cNvSpPr>
          <p:nvPr>
            <p:ph idx="1"/>
          </p:nvPr>
        </p:nvSpPr>
        <p:spPr>
          <a:xfrm>
            <a:off x="128587" y="1645920"/>
            <a:ext cx="11915775" cy="5097780"/>
          </a:xfrm>
        </p:spPr>
        <p:txBody>
          <a:bodyPr>
            <a:noAutofit/>
          </a:bodyPr>
          <a:lstStyle/>
          <a:p>
            <a:r>
              <a:rPr lang="en-US" sz="2800" b="1" dirty="0"/>
              <a:t>Due Diligence</a:t>
            </a:r>
          </a:p>
          <a:p>
            <a:pPr lvl="1"/>
            <a:r>
              <a:rPr lang="en-US" sz="2800" b="1" dirty="0"/>
              <a:t>Experts</a:t>
            </a:r>
            <a:r>
              <a:rPr lang="en-US" sz="2800" dirty="0"/>
              <a:t> liable for “</a:t>
            </a:r>
            <a:r>
              <a:rPr lang="en-US" sz="2800" dirty="0" err="1"/>
              <a:t>expertised</a:t>
            </a:r>
            <a:r>
              <a:rPr lang="en-US" sz="2800" dirty="0"/>
              <a:t> portion” ONLY; defense if had, after reasonable investigation, reasonable ground to believe and did believe that the statements therein were true at the time</a:t>
            </a:r>
          </a:p>
          <a:p>
            <a:pPr lvl="1"/>
            <a:r>
              <a:rPr lang="en-US" sz="2800" b="1" dirty="0" err="1"/>
              <a:t>Nonexperts</a:t>
            </a:r>
            <a:r>
              <a:rPr lang="en-US" sz="2800" dirty="0"/>
              <a:t> not liable for “</a:t>
            </a:r>
            <a:r>
              <a:rPr lang="en-US" sz="2800" dirty="0" err="1"/>
              <a:t>expertised</a:t>
            </a:r>
            <a:r>
              <a:rPr lang="en-US" sz="2800" dirty="0"/>
              <a:t> portion” if had no reasonable ground to believe and did not believe, that the statements therein were untrue at the time</a:t>
            </a:r>
          </a:p>
          <a:p>
            <a:pPr lvl="1"/>
            <a:r>
              <a:rPr lang="en-US" sz="2800" b="1" dirty="0" err="1"/>
              <a:t>Nonexperts</a:t>
            </a:r>
            <a:r>
              <a:rPr lang="en-US" sz="2800" dirty="0"/>
              <a:t> not liable for “</a:t>
            </a:r>
            <a:r>
              <a:rPr lang="en-US" sz="2800" dirty="0" err="1"/>
              <a:t>nonexpertised</a:t>
            </a:r>
            <a:r>
              <a:rPr lang="en-US" sz="2800" dirty="0"/>
              <a:t> portion” if had, after reasonable investigation, reasonable ground to believe and did believe, that the statements therein were true at the time.</a:t>
            </a:r>
          </a:p>
          <a:p>
            <a:endParaRPr lang="en-US" sz="2800" dirty="0"/>
          </a:p>
        </p:txBody>
      </p:sp>
    </p:spTree>
    <p:extLst>
      <p:ext uri="{BB962C8B-B14F-4D97-AF65-F5344CB8AC3E}">
        <p14:creationId xmlns:p14="http://schemas.microsoft.com/office/powerpoint/2010/main" val="1042210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an expert?</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7216" y="2905125"/>
            <a:ext cx="12031902" cy="1409488"/>
          </a:xfrm>
          <a:prstGeom prst="rect">
            <a:avLst/>
          </a:prstGeom>
        </p:spPr>
      </p:pic>
    </p:spTree>
    <p:extLst>
      <p:ext uri="{BB962C8B-B14F-4D97-AF65-F5344CB8AC3E}">
        <p14:creationId xmlns:p14="http://schemas.microsoft.com/office/powerpoint/2010/main" val="803659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5" y="36745"/>
            <a:ext cx="7729728" cy="1188720"/>
          </a:xfrm>
        </p:spPr>
        <p:txBody>
          <a:bodyPr/>
          <a:lstStyle/>
          <a:p>
            <a:r>
              <a:rPr lang="en-US" dirty="0"/>
              <a:t>Uber experts</a:t>
            </a:r>
          </a:p>
        </p:txBody>
      </p:sp>
      <p:pic>
        <p:nvPicPr>
          <p:cNvPr id="4" name="Picture 3"/>
          <p:cNvPicPr>
            <a:picLocks noChangeAspect="1"/>
          </p:cNvPicPr>
          <p:nvPr/>
        </p:nvPicPr>
        <p:blipFill>
          <a:blip r:embed="rId2"/>
          <a:stretch>
            <a:fillRect/>
          </a:stretch>
        </p:blipFill>
        <p:spPr>
          <a:xfrm>
            <a:off x="105939" y="1424622"/>
            <a:ext cx="10106707" cy="2070418"/>
          </a:xfrm>
          <a:prstGeom prst="rect">
            <a:avLst/>
          </a:prstGeom>
        </p:spPr>
      </p:pic>
      <p:pic>
        <p:nvPicPr>
          <p:cNvPr id="5" name="Picture 4"/>
          <p:cNvPicPr>
            <a:picLocks noChangeAspect="1"/>
          </p:cNvPicPr>
          <p:nvPr/>
        </p:nvPicPr>
        <p:blipFill>
          <a:blip r:embed="rId3"/>
          <a:stretch>
            <a:fillRect/>
          </a:stretch>
        </p:blipFill>
        <p:spPr>
          <a:xfrm>
            <a:off x="4592316" y="3820160"/>
            <a:ext cx="7517240" cy="2969365"/>
          </a:xfrm>
          <a:prstGeom prst="rect">
            <a:avLst/>
          </a:prstGeom>
        </p:spPr>
      </p:pic>
    </p:spTree>
    <p:extLst>
      <p:ext uri="{BB962C8B-B14F-4D97-AF65-F5344CB8AC3E}">
        <p14:creationId xmlns:p14="http://schemas.microsoft.com/office/powerpoint/2010/main" val="1662630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defenses/limitations</a:t>
            </a:r>
          </a:p>
        </p:txBody>
      </p:sp>
      <p:sp>
        <p:nvSpPr>
          <p:cNvPr id="3" name="Content Placeholder 2"/>
          <p:cNvSpPr>
            <a:spLocks noGrp="1"/>
          </p:cNvSpPr>
          <p:nvPr>
            <p:ph idx="1"/>
          </p:nvPr>
        </p:nvSpPr>
        <p:spPr>
          <a:xfrm>
            <a:off x="1251299" y="2638044"/>
            <a:ext cx="9689401" cy="3101983"/>
          </a:xfrm>
        </p:spPr>
        <p:txBody>
          <a:bodyPr/>
          <a:lstStyle/>
          <a:p>
            <a:r>
              <a:rPr lang="en-US" sz="3200" b="1" dirty="0"/>
              <a:t>Purchaser </a:t>
            </a:r>
            <a:r>
              <a:rPr lang="en-US" sz="3200" dirty="0"/>
              <a:t>knew of untruth/omission</a:t>
            </a:r>
          </a:p>
          <a:p>
            <a:r>
              <a:rPr lang="en-US" sz="3200" dirty="0"/>
              <a:t>Outside Directors are jointly and severally liable for “proportionate share”</a:t>
            </a:r>
          </a:p>
          <a:p>
            <a:r>
              <a:rPr lang="en-US" sz="3200" dirty="0"/>
              <a:t>Offering price is maximum amount recoverable</a:t>
            </a:r>
          </a:p>
          <a:p>
            <a:endParaRPr lang="en-US" dirty="0"/>
          </a:p>
        </p:txBody>
      </p:sp>
    </p:spTree>
    <p:extLst>
      <p:ext uri="{BB962C8B-B14F-4D97-AF65-F5344CB8AC3E}">
        <p14:creationId xmlns:p14="http://schemas.microsoft.com/office/powerpoint/2010/main" val="1784872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893" y="1028342"/>
            <a:ext cx="11778827" cy="2862322"/>
          </a:xfrm>
          <a:prstGeom prst="rect">
            <a:avLst/>
          </a:prstGeom>
        </p:spPr>
        <p:txBody>
          <a:bodyPr wrap="square">
            <a:spAutoFit/>
          </a:bodyPr>
          <a:lstStyle/>
          <a:p>
            <a:r>
              <a:rPr lang="en-US" b="1" dirty="0">
                <a:latin typeface="Verdana" panose="020B0604030504040204" pitchFamily="34" charset="0"/>
              </a:rPr>
              <a:t>(e)</a:t>
            </a:r>
            <a:r>
              <a:rPr lang="en-US" b="1" cap="small" dirty="0">
                <a:latin typeface="Verdana" panose="020B0604030504040204" pitchFamily="34" charset="0"/>
              </a:rPr>
              <a:t>Measure of damages; undertaking for payment of costs</a:t>
            </a:r>
          </a:p>
          <a:p>
            <a:endParaRPr lang="en-US" b="1" cap="small" dirty="0">
              <a:latin typeface="Verdana" panose="020B0604030504040204" pitchFamily="34" charset="0"/>
            </a:endParaRPr>
          </a:p>
          <a:p>
            <a:r>
              <a:rPr lang="en-US" dirty="0">
                <a:latin typeface="Verdana" panose="020B0604030504040204" pitchFamily="34" charset="0"/>
              </a:rPr>
              <a:t>The suit authorized under subsection (a) may be to recover such damages as shall represent the difference between the amount paid for the security (not exceeding the price at which the security was offered to the public) and (1) the value thereof as of the time such suit was brought, or (2) the price at which such security shall have been disposed of in the market before suit, or (3) the price at which such security shall have been disposed of after suit but before judgment if such damages shall be less than the damages representing the difference between the amount paid for the security (not exceeding the price at which the security was offered to the public) and the value thereof as of the time such suit was brought: </a:t>
            </a:r>
            <a:endParaRPr lang="en-US" b="0" i="0" dirty="0">
              <a:effectLst/>
              <a:latin typeface="Verdana" panose="020B0604030504040204" pitchFamily="34" charset="0"/>
            </a:endParaRPr>
          </a:p>
        </p:txBody>
      </p:sp>
      <p:sp>
        <p:nvSpPr>
          <p:cNvPr id="3" name="Rectangle 2"/>
          <p:cNvSpPr/>
          <p:nvPr/>
        </p:nvSpPr>
        <p:spPr>
          <a:xfrm>
            <a:off x="331893" y="4407022"/>
            <a:ext cx="11582400" cy="1200329"/>
          </a:xfrm>
          <a:prstGeom prst="rect">
            <a:avLst/>
          </a:prstGeom>
        </p:spPr>
        <p:txBody>
          <a:bodyPr wrap="square">
            <a:spAutoFit/>
          </a:bodyPr>
          <a:lstStyle/>
          <a:p>
            <a:r>
              <a:rPr lang="en-US" b="1" dirty="0">
                <a:solidFill>
                  <a:srgbClr val="333333"/>
                </a:solidFill>
                <a:latin typeface="Verdana" panose="020B0604030504040204" pitchFamily="34" charset="0"/>
              </a:rPr>
              <a:t>(g)</a:t>
            </a:r>
            <a:r>
              <a:rPr lang="en-US" b="1" cap="small" dirty="0">
                <a:solidFill>
                  <a:srgbClr val="333333"/>
                </a:solidFill>
                <a:latin typeface="Verdana" panose="020B0604030504040204" pitchFamily="34" charset="0"/>
              </a:rPr>
              <a:t>Offering price to public as maximum amount recoverable</a:t>
            </a:r>
          </a:p>
          <a:p>
            <a:endParaRPr lang="en-US" b="1" cap="small" dirty="0">
              <a:solidFill>
                <a:srgbClr val="333333"/>
              </a:solidFill>
              <a:latin typeface="Verdana" panose="020B0604030504040204" pitchFamily="34" charset="0"/>
            </a:endParaRPr>
          </a:p>
          <a:p>
            <a:r>
              <a:rPr lang="en-US" dirty="0">
                <a:solidFill>
                  <a:srgbClr val="333333"/>
                </a:solidFill>
                <a:latin typeface="Verdana" panose="020B0604030504040204" pitchFamily="34" charset="0"/>
              </a:rPr>
              <a:t>In no case shall the amount recoverable under this section exceed the price at which the security was offered to the public.</a:t>
            </a:r>
            <a:endParaRPr lang="en-US" b="0" i="0" dirty="0">
              <a:solidFill>
                <a:srgbClr val="333333"/>
              </a:solidFill>
              <a:effectLst/>
              <a:latin typeface="Verdana" panose="020B0604030504040204" pitchFamily="34" charset="0"/>
            </a:endParaRPr>
          </a:p>
        </p:txBody>
      </p:sp>
    </p:spTree>
    <p:extLst>
      <p:ext uri="{BB962C8B-B14F-4D97-AF65-F5344CB8AC3E}">
        <p14:creationId xmlns:p14="http://schemas.microsoft.com/office/powerpoint/2010/main" val="3156767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 to 10b-5</a:t>
            </a:r>
          </a:p>
        </p:txBody>
      </p:sp>
      <p:sp>
        <p:nvSpPr>
          <p:cNvPr id="3" name="Content Placeholder 2"/>
          <p:cNvSpPr>
            <a:spLocks noGrp="1"/>
          </p:cNvSpPr>
          <p:nvPr>
            <p:ph idx="1"/>
          </p:nvPr>
        </p:nvSpPr>
        <p:spPr/>
        <p:txBody>
          <a:bodyPr/>
          <a:lstStyle/>
          <a:p>
            <a:r>
              <a:rPr lang="en-US" dirty="0"/>
              <a:t>Plaintiff does not have to prove a causal link between </a:t>
            </a:r>
            <a:r>
              <a:rPr lang="en-US" b="1" dirty="0"/>
              <a:t>misrepresentation</a:t>
            </a:r>
            <a:r>
              <a:rPr lang="en-US" dirty="0"/>
              <a:t> and </a:t>
            </a:r>
            <a:r>
              <a:rPr lang="en-US" b="1" dirty="0"/>
              <a:t>price drop</a:t>
            </a:r>
          </a:p>
        </p:txBody>
      </p:sp>
    </p:spTree>
    <p:extLst>
      <p:ext uri="{BB962C8B-B14F-4D97-AF65-F5344CB8AC3E}">
        <p14:creationId xmlns:p14="http://schemas.microsoft.com/office/powerpoint/2010/main" val="1299562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D3A4E0-C908-4EA9-ABDF-E82AD6BDE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81E3DB-13EA-4B20-8934-4CE9F7A63B63}"/>
              </a:ext>
            </a:extLst>
          </p:cNvPr>
          <p:cNvSpPr>
            <a:spLocks noGrp="1"/>
          </p:cNvSpPr>
          <p:nvPr>
            <p:ph type="title"/>
          </p:nvPr>
        </p:nvSpPr>
        <p:spPr>
          <a:xfrm>
            <a:off x="1600200" y="2363323"/>
            <a:ext cx="8991600" cy="1692771"/>
          </a:xfrm>
        </p:spPr>
        <p:txBody>
          <a:bodyPr vert="horz" lIns="274320" tIns="182880" rIns="274320" bIns="182880" rtlCol="0" anchor="ctr" anchorCtr="1">
            <a:normAutofit/>
          </a:bodyPr>
          <a:lstStyle/>
          <a:p>
            <a:r>
              <a:rPr lang="en-US" sz="3200" kern="1200" cap="all" spc="200" baseline="0" dirty="0">
                <a:solidFill>
                  <a:srgbClr val="262626"/>
                </a:solidFill>
                <a:latin typeface="+mj-lt"/>
                <a:ea typeface="+mj-ea"/>
                <a:cs typeface="+mj-cs"/>
              </a:rPr>
              <a:t>From materiality</a:t>
            </a:r>
            <a:br>
              <a:rPr lang="en-US" sz="3200" kern="1200" cap="all" spc="200" baseline="0" dirty="0">
                <a:solidFill>
                  <a:srgbClr val="262626"/>
                </a:solidFill>
                <a:latin typeface="+mj-lt"/>
                <a:ea typeface="+mj-ea"/>
                <a:cs typeface="+mj-cs"/>
              </a:rPr>
            </a:br>
            <a:r>
              <a:rPr lang="en-US" sz="3200" kern="1200" cap="all" spc="200" baseline="0" dirty="0">
                <a:solidFill>
                  <a:srgbClr val="262626"/>
                </a:solidFill>
                <a:latin typeface="+mj-lt"/>
                <a:ea typeface="+mj-ea"/>
                <a:cs typeface="+mj-cs"/>
              </a:rPr>
              <a:t>to liability for </a:t>
            </a:r>
            <a:br>
              <a:rPr lang="en-US" sz="3200" kern="1200" cap="all" spc="200" baseline="0" dirty="0">
                <a:solidFill>
                  <a:srgbClr val="262626"/>
                </a:solidFill>
                <a:latin typeface="+mj-lt"/>
                <a:ea typeface="+mj-ea"/>
                <a:cs typeface="+mj-cs"/>
              </a:rPr>
            </a:br>
            <a:r>
              <a:rPr lang="en-US" sz="3200" kern="1200" cap="all" spc="200" baseline="0" dirty="0">
                <a:solidFill>
                  <a:srgbClr val="262626"/>
                </a:solidFill>
                <a:latin typeface="+mj-lt"/>
                <a:ea typeface="+mj-ea"/>
                <a:cs typeface="+mj-cs"/>
              </a:rPr>
              <a:t>false statements of material facts!</a:t>
            </a:r>
          </a:p>
        </p:txBody>
      </p:sp>
    </p:spTree>
    <p:extLst>
      <p:ext uri="{BB962C8B-B14F-4D97-AF65-F5344CB8AC3E}">
        <p14:creationId xmlns:p14="http://schemas.microsoft.com/office/powerpoint/2010/main" val="4057853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Section 11 issues</a:t>
            </a:r>
          </a:p>
        </p:txBody>
      </p:sp>
      <p:sp>
        <p:nvSpPr>
          <p:cNvPr id="3" name="Content Placeholder 2"/>
          <p:cNvSpPr>
            <a:spLocks noGrp="1"/>
          </p:cNvSpPr>
          <p:nvPr>
            <p:ph idx="1"/>
          </p:nvPr>
        </p:nvSpPr>
        <p:spPr/>
        <p:txBody>
          <a:bodyPr>
            <a:normAutofit/>
          </a:bodyPr>
          <a:lstStyle/>
          <a:p>
            <a:r>
              <a:rPr lang="en-US" sz="2400" b="1" dirty="0"/>
              <a:t>Standing</a:t>
            </a:r>
            <a:r>
              <a:rPr lang="en-US" sz="2400" dirty="0"/>
              <a:t> –”tracing requirement” – must show that your specific shares were sold as part of the public offering under the defective registration statement</a:t>
            </a:r>
          </a:p>
        </p:txBody>
      </p:sp>
      <p:sp>
        <p:nvSpPr>
          <p:cNvPr id="4" name="TextBox 3"/>
          <p:cNvSpPr txBox="1"/>
          <p:nvPr/>
        </p:nvSpPr>
        <p:spPr>
          <a:xfrm rot="19732407">
            <a:off x="3910013" y="2549470"/>
            <a:ext cx="4114800" cy="1015663"/>
          </a:xfrm>
          <a:prstGeom prst="rect">
            <a:avLst/>
          </a:prstGeom>
          <a:solidFill>
            <a:srgbClr val="FF0000">
              <a:alpha val="52941"/>
            </a:srgbClr>
          </a:solidFill>
          <a:ln>
            <a:solidFill>
              <a:srgbClr val="C00000"/>
            </a:solidFill>
          </a:ln>
        </p:spPr>
        <p:txBody>
          <a:bodyPr wrap="square" rtlCol="0">
            <a:spAutoFit/>
          </a:bodyPr>
          <a:lstStyle/>
          <a:p>
            <a:pPr algn="ctr"/>
            <a:r>
              <a:rPr lang="en-US" sz="6000" dirty="0">
                <a:solidFill>
                  <a:schemeClr val="bg2"/>
                </a:solidFill>
              </a:rPr>
              <a:t>MONSTER</a:t>
            </a:r>
          </a:p>
        </p:txBody>
      </p:sp>
    </p:spTree>
    <p:extLst>
      <p:ext uri="{BB962C8B-B14F-4D97-AF65-F5344CB8AC3E}">
        <p14:creationId xmlns:p14="http://schemas.microsoft.com/office/powerpoint/2010/main" val="3946660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38346"/>
            <a:ext cx="7729728" cy="1188720"/>
          </a:xfrm>
        </p:spPr>
        <p:txBody>
          <a:bodyPr/>
          <a:lstStyle/>
          <a:p>
            <a:r>
              <a:rPr lang="en-US" dirty="0"/>
              <a:t>Tracing monster?</a:t>
            </a:r>
          </a:p>
        </p:txBody>
      </p:sp>
      <p:sp>
        <p:nvSpPr>
          <p:cNvPr id="3" name="Content Placeholder 2"/>
          <p:cNvSpPr>
            <a:spLocks noGrp="1"/>
          </p:cNvSpPr>
          <p:nvPr>
            <p:ph idx="1"/>
          </p:nvPr>
        </p:nvSpPr>
        <p:spPr/>
        <p:txBody>
          <a:bodyPr/>
          <a:lstStyle/>
          <a:p>
            <a:endParaRPr lang="en-US"/>
          </a:p>
        </p:txBody>
      </p:sp>
      <p:pic>
        <p:nvPicPr>
          <p:cNvPr id="1028" name="Picture 4" descr="Image result for cookie mon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932" y="2105024"/>
            <a:ext cx="8270135" cy="4651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841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5" y="84011"/>
            <a:ext cx="7729728" cy="1188720"/>
          </a:xfrm>
        </p:spPr>
        <p:txBody>
          <a:bodyPr/>
          <a:lstStyle/>
          <a:p>
            <a:r>
              <a:rPr lang="en-US" dirty="0"/>
              <a:t>This monster?</a:t>
            </a:r>
          </a:p>
        </p:txBody>
      </p:sp>
      <p:sp>
        <p:nvSpPr>
          <p:cNvPr id="3" name="Content Placeholder 2"/>
          <p:cNvSpPr>
            <a:spLocks noGrp="1"/>
          </p:cNvSpPr>
          <p:nvPr>
            <p:ph idx="1"/>
          </p:nvPr>
        </p:nvSpPr>
        <p:spPr/>
        <p:txBody>
          <a:bodyPr/>
          <a:lstStyle/>
          <a:p>
            <a:endParaRPr lang="en-US"/>
          </a:p>
        </p:txBody>
      </p:sp>
      <p:pic>
        <p:nvPicPr>
          <p:cNvPr id="2050" name="Picture 2" descr="Image result for el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5062" y="2124075"/>
            <a:ext cx="7381875" cy="47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343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guy</a:t>
            </a:r>
          </a:p>
        </p:txBody>
      </p:sp>
      <p:sp>
        <p:nvSpPr>
          <p:cNvPr id="3" name="Content Placeholder 2"/>
          <p:cNvSpPr>
            <a:spLocks noGrp="1"/>
          </p:cNvSpPr>
          <p:nvPr>
            <p:ph idx="1"/>
          </p:nvPr>
        </p:nvSpPr>
        <p:spPr/>
        <p:txBody>
          <a:bodyPr/>
          <a:lstStyle/>
          <a:p>
            <a:endParaRPr lang="en-US"/>
          </a:p>
        </p:txBody>
      </p:sp>
      <p:pic>
        <p:nvPicPr>
          <p:cNvPr id="3074" name="Picture 2" descr="Image result for scary mons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143" y="2638044"/>
            <a:ext cx="7781713" cy="4098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624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document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9111" y="3852825"/>
            <a:ext cx="951819" cy="13219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02378" y="3732415"/>
            <a:ext cx="1679171" cy="781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27068" y="3938447"/>
            <a:ext cx="1429789" cy="369332"/>
          </a:xfrm>
          <a:prstGeom prst="rect">
            <a:avLst/>
          </a:prstGeom>
          <a:noFill/>
        </p:spPr>
        <p:txBody>
          <a:bodyPr wrap="square" rtlCol="0">
            <a:spAutoFit/>
          </a:bodyPr>
          <a:lstStyle/>
          <a:p>
            <a:pPr algn="ctr"/>
            <a:r>
              <a:rPr lang="en-US" dirty="0"/>
              <a:t>ISSUER</a:t>
            </a:r>
          </a:p>
        </p:txBody>
      </p:sp>
      <p:sp>
        <p:nvSpPr>
          <p:cNvPr id="6" name="Isosceles Triangle 5"/>
          <p:cNvSpPr/>
          <p:nvPr/>
        </p:nvSpPr>
        <p:spPr>
          <a:xfrm>
            <a:off x="1122218" y="2701636"/>
            <a:ext cx="872837" cy="706582"/>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1122217" y="3835744"/>
            <a:ext cx="872837" cy="706582"/>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90135" y="2946861"/>
            <a:ext cx="548640" cy="369332"/>
          </a:xfrm>
          <a:prstGeom prst="rect">
            <a:avLst/>
          </a:prstGeom>
          <a:noFill/>
        </p:spPr>
        <p:txBody>
          <a:bodyPr wrap="square" rtlCol="0">
            <a:spAutoFit/>
          </a:bodyPr>
          <a:lstStyle/>
          <a:p>
            <a:r>
              <a:rPr lang="en-US" dirty="0"/>
              <a:t>VC</a:t>
            </a:r>
          </a:p>
        </p:txBody>
      </p:sp>
      <p:sp>
        <p:nvSpPr>
          <p:cNvPr id="9" name="TextBox 8"/>
          <p:cNvSpPr txBox="1"/>
          <p:nvPr/>
        </p:nvSpPr>
        <p:spPr>
          <a:xfrm>
            <a:off x="1322555" y="4123113"/>
            <a:ext cx="548640" cy="369332"/>
          </a:xfrm>
          <a:prstGeom prst="rect">
            <a:avLst/>
          </a:prstGeom>
          <a:noFill/>
        </p:spPr>
        <p:txBody>
          <a:bodyPr wrap="square" rtlCol="0">
            <a:spAutoFit/>
          </a:bodyPr>
          <a:lstStyle/>
          <a:p>
            <a:r>
              <a:rPr lang="en-US" dirty="0"/>
              <a:t>VC</a:t>
            </a:r>
          </a:p>
        </p:txBody>
      </p:sp>
      <p:pic>
        <p:nvPicPr>
          <p:cNvPr id="10" name="Picture 8" descr="Image result for STICK 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136" y="2225431"/>
            <a:ext cx="544703" cy="8252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1920" y="2280726"/>
            <a:ext cx="714633" cy="71463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2503487" y="3050656"/>
            <a:ext cx="272352" cy="6817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241962" y="2995359"/>
            <a:ext cx="50557" cy="73705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4" idx="1"/>
          </p:cNvCxnSpPr>
          <p:nvPr/>
        </p:nvCxnSpPr>
        <p:spPr>
          <a:xfrm>
            <a:off x="1541925" y="3416199"/>
            <a:ext cx="860453" cy="70691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722702" y="4094348"/>
            <a:ext cx="679674" cy="21343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sec"/>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716545" y="4002884"/>
            <a:ext cx="609790" cy="60979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p:nvPr/>
        </p:nvCxnSpPr>
        <p:spPr>
          <a:xfrm flipH="1">
            <a:off x="4081547" y="4307779"/>
            <a:ext cx="55756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565652" y="3633723"/>
            <a:ext cx="834808" cy="66098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565653" y="4307779"/>
            <a:ext cx="112609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565652" y="4333920"/>
            <a:ext cx="905339" cy="7009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6159731" y="3050656"/>
            <a:ext cx="1413164" cy="68175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470991" y="4733166"/>
            <a:ext cx="1413164" cy="68175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710308" y="3953829"/>
            <a:ext cx="1413164" cy="68175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204714" y="3037586"/>
            <a:ext cx="1351216" cy="646331"/>
          </a:xfrm>
          <a:prstGeom prst="rect">
            <a:avLst/>
          </a:prstGeom>
          <a:noFill/>
        </p:spPr>
        <p:txBody>
          <a:bodyPr wrap="square" rtlCol="0">
            <a:spAutoFit/>
          </a:bodyPr>
          <a:lstStyle/>
          <a:p>
            <a:pPr algn="ctr"/>
            <a:r>
              <a:rPr lang="en-US" dirty="0"/>
              <a:t>IPO Purchaser</a:t>
            </a:r>
          </a:p>
        </p:txBody>
      </p:sp>
      <p:sp>
        <p:nvSpPr>
          <p:cNvPr id="41" name="TextBox 40"/>
          <p:cNvSpPr txBox="1"/>
          <p:nvPr/>
        </p:nvSpPr>
        <p:spPr>
          <a:xfrm>
            <a:off x="6721924" y="3932715"/>
            <a:ext cx="1351216" cy="646331"/>
          </a:xfrm>
          <a:prstGeom prst="rect">
            <a:avLst/>
          </a:prstGeom>
          <a:noFill/>
        </p:spPr>
        <p:txBody>
          <a:bodyPr wrap="square" rtlCol="0">
            <a:spAutoFit/>
          </a:bodyPr>
          <a:lstStyle/>
          <a:p>
            <a:pPr algn="ctr"/>
            <a:r>
              <a:rPr lang="en-US" dirty="0"/>
              <a:t>IPO Purchaser</a:t>
            </a:r>
          </a:p>
        </p:txBody>
      </p:sp>
      <p:sp>
        <p:nvSpPr>
          <p:cNvPr id="42" name="TextBox 41"/>
          <p:cNvSpPr txBox="1"/>
          <p:nvPr/>
        </p:nvSpPr>
        <p:spPr>
          <a:xfrm>
            <a:off x="6509159" y="4711668"/>
            <a:ext cx="1351216" cy="646331"/>
          </a:xfrm>
          <a:prstGeom prst="rect">
            <a:avLst/>
          </a:prstGeom>
          <a:noFill/>
        </p:spPr>
        <p:txBody>
          <a:bodyPr wrap="square" rtlCol="0">
            <a:spAutoFit/>
          </a:bodyPr>
          <a:lstStyle/>
          <a:p>
            <a:pPr algn="ctr"/>
            <a:r>
              <a:rPr lang="en-US" dirty="0"/>
              <a:t>IPO Purchaser</a:t>
            </a:r>
          </a:p>
        </p:txBody>
      </p:sp>
      <p:cxnSp>
        <p:nvCxnSpPr>
          <p:cNvPr id="45" name="Straight Connector 44"/>
          <p:cNvCxnSpPr/>
          <p:nvPr/>
        </p:nvCxnSpPr>
        <p:spPr>
          <a:xfrm flipH="1">
            <a:off x="7200475" y="2475292"/>
            <a:ext cx="872665" cy="6226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7945386" y="3508600"/>
            <a:ext cx="880751" cy="55430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7895771" y="4492445"/>
            <a:ext cx="1181727" cy="621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7841175" y="1955557"/>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8724561" y="3041865"/>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8826137" y="3976309"/>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957494" y="1928199"/>
            <a:ext cx="1351216" cy="646331"/>
          </a:xfrm>
          <a:prstGeom prst="rect">
            <a:avLst/>
          </a:prstGeom>
          <a:noFill/>
        </p:spPr>
        <p:txBody>
          <a:bodyPr wrap="square" rtlCol="0">
            <a:spAutoFit/>
          </a:bodyPr>
          <a:lstStyle/>
          <a:p>
            <a:pPr algn="ctr"/>
            <a:r>
              <a:rPr lang="en-US" dirty="0"/>
              <a:t>2nd Purchaser</a:t>
            </a:r>
          </a:p>
        </p:txBody>
      </p:sp>
      <p:sp>
        <p:nvSpPr>
          <p:cNvPr id="57" name="TextBox 56"/>
          <p:cNvSpPr txBox="1"/>
          <p:nvPr/>
        </p:nvSpPr>
        <p:spPr>
          <a:xfrm>
            <a:off x="8859840" y="3004067"/>
            <a:ext cx="1351216" cy="646331"/>
          </a:xfrm>
          <a:prstGeom prst="rect">
            <a:avLst/>
          </a:prstGeom>
          <a:noFill/>
        </p:spPr>
        <p:txBody>
          <a:bodyPr wrap="square" rtlCol="0">
            <a:spAutoFit/>
          </a:bodyPr>
          <a:lstStyle/>
          <a:p>
            <a:pPr algn="ctr"/>
            <a:r>
              <a:rPr lang="en-US" dirty="0"/>
              <a:t>2nd Purchaser</a:t>
            </a:r>
          </a:p>
        </p:txBody>
      </p:sp>
      <p:sp>
        <p:nvSpPr>
          <p:cNvPr id="58" name="TextBox 57"/>
          <p:cNvSpPr txBox="1"/>
          <p:nvPr/>
        </p:nvSpPr>
        <p:spPr>
          <a:xfrm>
            <a:off x="8942456" y="3932715"/>
            <a:ext cx="1351216" cy="646331"/>
          </a:xfrm>
          <a:prstGeom prst="rect">
            <a:avLst/>
          </a:prstGeom>
          <a:noFill/>
        </p:spPr>
        <p:txBody>
          <a:bodyPr wrap="square" rtlCol="0">
            <a:spAutoFit/>
          </a:bodyPr>
          <a:lstStyle/>
          <a:p>
            <a:pPr algn="ctr"/>
            <a:r>
              <a:rPr lang="en-US" dirty="0"/>
              <a:t>2nd Purchaser</a:t>
            </a:r>
          </a:p>
        </p:txBody>
      </p:sp>
      <p:cxnSp>
        <p:nvCxnSpPr>
          <p:cNvPr id="59" name="Straight Connector 58"/>
          <p:cNvCxnSpPr/>
          <p:nvPr/>
        </p:nvCxnSpPr>
        <p:spPr>
          <a:xfrm flipH="1">
            <a:off x="9343239" y="1481282"/>
            <a:ext cx="872665" cy="6226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9823404" y="2428016"/>
            <a:ext cx="872665" cy="6226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53" idx="6"/>
          </p:cNvCxnSpPr>
          <p:nvPr/>
        </p:nvCxnSpPr>
        <p:spPr>
          <a:xfrm flipH="1" flipV="1">
            <a:off x="10409992" y="4272238"/>
            <a:ext cx="964952" cy="2417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9779571" y="894331"/>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0136906" y="1833095"/>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0529294" y="4482187"/>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9940490" y="875799"/>
            <a:ext cx="1262016" cy="646331"/>
          </a:xfrm>
          <a:prstGeom prst="rect">
            <a:avLst/>
          </a:prstGeom>
          <a:noFill/>
        </p:spPr>
        <p:txBody>
          <a:bodyPr wrap="square" rtlCol="0">
            <a:spAutoFit/>
          </a:bodyPr>
          <a:lstStyle/>
          <a:p>
            <a:pPr algn="ctr"/>
            <a:r>
              <a:rPr lang="en-US" dirty="0"/>
              <a:t>3</a:t>
            </a:r>
            <a:r>
              <a:rPr lang="en-US" baseline="30000" dirty="0"/>
              <a:t>rd</a:t>
            </a:r>
            <a:r>
              <a:rPr lang="en-US" dirty="0"/>
              <a:t> Purchaser</a:t>
            </a:r>
          </a:p>
        </p:txBody>
      </p:sp>
      <p:sp>
        <p:nvSpPr>
          <p:cNvPr id="68" name="TextBox 67"/>
          <p:cNvSpPr txBox="1"/>
          <p:nvPr/>
        </p:nvSpPr>
        <p:spPr>
          <a:xfrm>
            <a:off x="10272274" y="1820283"/>
            <a:ext cx="1262016" cy="646331"/>
          </a:xfrm>
          <a:prstGeom prst="rect">
            <a:avLst/>
          </a:prstGeom>
          <a:noFill/>
        </p:spPr>
        <p:txBody>
          <a:bodyPr wrap="square" rtlCol="0">
            <a:spAutoFit/>
          </a:bodyPr>
          <a:lstStyle/>
          <a:p>
            <a:pPr algn="ctr"/>
            <a:r>
              <a:rPr lang="en-US" dirty="0"/>
              <a:t>3</a:t>
            </a:r>
            <a:r>
              <a:rPr lang="en-US" baseline="30000" dirty="0"/>
              <a:t>rd</a:t>
            </a:r>
            <a:r>
              <a:rPr lang="en-US" dirty="0"/>
              <a:t> Purchaser</a:t>
            </a:r>
          </a:p>
        </p:txBody>
      </p:sp>
      <p:sp>
        <p:nvSpPr>
          <p:cNvPr id="69" name="TextBox 68"/>
          <p:cNvSpPr txBox="1"/>
          <p:nvPr/>
        </p:nvSpPr>
        <p:spPr>
          <a:xfrm>
            <a:off x="10728606" y="4444766"/>
            <a:ext cx="1262016" cy="646331"/>
          </a:xfrm>
          <a:prstGeom prst="rect">
            <a:avLst/>
          </a:prstGeom>
          <a:noFill/>
        </p:spPr>
        <p:txBody>
          <a:bodyPr wrap="square" rtlCol="0">
            <a:spAutoFit/>
          </a:bodyPr>
          <a:lstStyle/>
          <a:p>
            <a:pPr algn="ctr"/>
            <a:r>
              <a:rPr lang="en-US" dirty="0"/>
              <a:t>3</a:t>
            </a:r>
            <a:r>
              <a:rPr lang="en-US" baseline="30000" dirty="0"/>
              <a:t>rd</a:t>
            </a:r>
            <a:r>
              <a:rPr lang="en-US" dirty="0"/>
              <a:t> Purchaser</a:t>
            </a:r>
          </a:p>
        </p:txBody>
      </p:sp>
    </p:spTree>
    <p:extLst>
      <p:ext uri="{BB962C8B-B14F-4D97-AF65-F5344CB8AC3E}">
        <p14:creationId xmlns:p14="http://schemas.microsoft.com/office/powerpoint/2010/main" val="3666885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document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9111" y="3852825"/>
            <a:ext cx="951819" cy="13219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02378" y="3732415"/>
            <a:ext cx="1679171" cy="781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27068" y="3938447"/>
            <a:ext cx="1429789" cy="369332"/>
          </a:xfrm>
          <a:prstGeom prst="rect">
            <a:avLst/>
          </a:prstGeom>
          <a:noFill/>
        </p:spPr>
        <p:txBody>
          <a:bodyPr wrap="square" rtlCol="0">
            <a:spAutoFit/>
          </a:bodyPr>
          <a:lstStyle/>
          <a:p>
            <a:pPr algn="ctr"/>
            <a:r>
              <a:rPr lang="en-US" dirty="0"/>
              <a:t>ISSUER</a:t>
            </a:r>
          </a:p>
        </p:txBody>
      </p:sp>
      <p:sp>
        <p:nvSpPr>
          <p:cNvPr id="6" name="Isosceles Triangle 5"/>
          <p:cNvSpPr/>
          <p:nvPr/>
        </p:nvSpPr>
        <p:spPr>
          <a:xfrm>
            <a:off x="1122218" y="2701636"/>
            <a:ext cx="872837" cy="706582"/>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1122217" y="3835744"/>
            <a:ext cx="872837" cy="706582"/>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90135" y="2946861"/>
            <a:ext cx="548640" cy="369332"/>
          </a:xfrm>
          <a:prstGeom prst="rect">
            <a:avLst/>
          </a:prstGeom>
          <a:noFill/>
        </p:spPr>
        <p:txBody>
          <a:bodyPr wrap="square" rtlCol="0">
            <a:spAutoFit/>
          </a:bodyPr>
          <a:lstStyle/>
          <a:p>
            <a:r>
              <a:rPr lang="en-US" dirty="0"/>
              <a:t>VC</a:t>
            </a:r>
          </a:p>
        </p:txBody>
      </p:sp>
      <p:sp>
        <p:nvSpPr>
          <p:cNvPr id="9" name="TextBox 8"/>
          <p:cNvSpPr txBox="1"/>
          <p:nvPr/>
        </p:nvSpPr>
        <p:spPr>
          <a:xfrm>
            <a:off x="1322555" y="4123113"/>
            <a:ext cx="548640" cy="369332"/>
          </a:xfrm>
          <a:prstGeom prst="rect">
            <a:avLst/>
          </a:prstGeom>
          <a:noFill/>
        </p:spPr>
        <p:txBody>
          <a:bodyPr wrap="square" rtlCol="0">
            <a:spAutoFit/>
          </a:bodyPr>
          <a:lstStyle/>
          <a:p>
            <a:r>
              <a:rPr lang="en-US" dirty="0"/>
              <a:t>VC</a:t>
            </a:r>
          </a:p>
        </p:txBody>
      </p:sp>
      <p:pic>
        <p:nvPicPr>
          <p:cNvPr id="10" name="Picture 8" descr="Image result for STICK 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136" y="2225431"/>
            <a:ext cx="544703" cy="8252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1920" y="2280726"/>
            <a:ext cx="714633" cy="71463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2503487" y="3050656"/>
            <a:ext cx="272352" cy="6817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241962" y="2995359"/>
            <a:ext cx="50557" cy="73705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4" idx="1"/>
          </p:cNvCxnSpPr>
          <p:nvPr/>
        </p:nvCxnSpPr>
        <p:spPr>
          <a:xfrm>
            <a:off x="1541925" y="3416199"/>
            <a:ext cx="860453" cy="70691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722702" y="4094348"/>
            <a:ext cx="679674" cy="21343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sec"/>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716545" y="4002884"/>
            <a:ext cx="609790" cy="60979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p:nvPr/>
        </p:nvCxnSpPr>
        <p:spPr>
          <a:xfrm flipH="1">
            <a:off x="4081547" y="4307779"/>
            <a:ext cx="55756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565652" y="3633723"/>
            <a:ext cx="834808" cy="66098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565653" y="4307779"/>
            <a:ext cx="112609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565652" y="4333920"/>
            <a:ext cx="905339" cy="7009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6159731" y="3050656"/>
            <a:ext cx="1413164" cy="68175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470991" y="4733166"/>
            <a:ext cx="1413164" cy="68175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710308" y="3953829"/>
            <a:ext cx="1413164" cy="68175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204714" y="3037586"/>
            <a:ext cx="1351216" cy="646331"/>
          </a:xfrm>
          <a:prstGeom prst="rect">
            <a:avLst/>
          </a:prstGeom>
          <a:noFill/>
        </p:spPr>
        <p:txBody>
          <a:bodyPr wrap="square" rtlCol="0">
            <a:spAutoFit/>
          </a:bodyPr>
          <a:lstStyle/>
          <a:p>
            <a:pPr algn="ctr"/>
            <a:r>
              <a:rPr lang="en-US" dirty="0"/>
              <a:t>IPO Purchaser</a:t>
            </a:r>
          </a:p>
        </p:txBody>
      </p:sp>
      <p:sp>
        <p:nvSpPr>
          <p:cNvPr id="41" name="TextBox 40"/>
          <p:cNvSpPr txBox="1"/>
          <p:nvPr/>
        </p:nvSpPr>
        <p:spPr>
          <a:xfrm>
            <a:off x="6721924" y="3932715"/>
            <a:ext cx="1351216" cy="646331"/>
          </a:xfrm>
          <a:prstGeom prst="rect">
            <a:avLst/>
          </a:prstGeom>
          <a:noFill/>
        </p:spPr>
        <p:txBody>
          <a:bodyPr wrap="square" rtlCol="0">
            <a:spAutoFit/>
          </a:bodyPr>
          <a:lstStyle/>
          <a:p>
            <a:pPr algn="ctr"/>
            <a:r>
              <a:rPr lang="en-US" dirty="0"/>
              <a:t>IPO Purchaser</a:t>
            </a:r>
          </a:p>
        </p:txBody>
      </p:sp>
      <p:sp>
        <p:nvSpPr>
          <p:cNvPr id="42" name="TextBox 41"/>
          <p:cNvSpPr txBox="1"/>
          <p:nvPr/>
        </p:nvSpPr>
        <p:spPr>
          <a:xfrm>
            <a:off x="6509159" y="4711668"/>
            <a:ext cx="1351216" cy="646331"/>
          </a:xfrm>
          <a:prstGeom prst="rect">
            <a:avLst/>
          </a:prstGeom>
          <a:noFill/>
        </p:spPr>
        <p:txBody>
          <a:bodyPr wrap="square" rtlCol="0">
            <a:spAutoFit/>
          </a:bodyPr>
          <a:lstStyle/>
          <a:p>
            <a:pPr algn="ctr"/>
            <a:r>
              <a:rPr lang="en-US" dirty="0"/>
              <a:t>IPO Purchaser</a:t>
            </a:r>
          </a:p>
        </p:txBody>
      </p:sp>
      <p:cxnSp>
        <p:nvCxnSpPr>
          <p:cNvPr id="45" name="Straight Connector 44"/>
          <p:cNvCxnSpPr/>
          <p:nvPr/>
        </p:nvCxnSpPr>
        <p:spPr>
          <a:xfrm flipH="1">
            <a:off x="7200475" y="2475292"/>
            <a:ext cx="872665" cy="6226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7945386" y="3508600"/>
            <a:ext cx="880751" cy="55430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7895771" y="4492445"/>
            <a:ext cx="1181727" cy="621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7841175" y="1955557"/>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8724561" y="3041865"/>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8826137" y="3976309"/>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957494" y="1928199"/>
            <a:ext cx="1351216" cy="646331"/>
          </a:xfrm>
          <a:prstGeom prst="rect">
            <a:avLst/>
          </a:prstGeom>
          <a:noFill/>
        </p:spPr>
        <p:txBody>
          <a:bodyPr wrap="square" rtlCol="0">
            <a:spAutoFit/>
          </a:bodyPr>
          <a:lstStyle/>
          <a:p>
            <a:pPr algn="ctr"/>
            <a:r>
              <a:rPr lang="en-US" dirty="0"/>
              <a:t>2nd Purchaser</a:t>
            </a:r>
          </a:p>
        </p:txBody>
      </p:sp>
      <p:sp>
        <p:nvSpPr>
          <p:cNvPr id="57" name="TextBox 56"/>
          <p:cNvSpPr txBox="1"/>
          <p:nvPr/>
        </p:nvSpPr>
        <p:spPr>
          <a:xfrm>
            <a:off x="8859840" y="3004067"/>
            <a:ext cx="1351216" cy="646331"/>
          </a:xfrm>
          <a:prstGeom prst="rect">
            <a:avLst/>
          </a:prstGeom>
          <a:noFill/>
        </p:spPr>
        <p:txBody>
          <a:bodyPr wrap="square" rtlCol="0">
            <a:spAutoFit/>
          </a:bodyPr>
          <a:lstStyle/>
          <a:p>
            <a:pPr algn="ctr"/>
            <a:r>
              <a:rPr lang="en-US" dirty="0"/>
              <a:t>2nd Purchaser</a:t>
            </a:r>
          </a:p>
        </p:txBody>
      </p:sp>
      <p:sp>
        <p:nvSpPr>
          <p:cNvPr id="58" name="TextBox 57"/>
          <p:cNvSpPr txBox="1"/>
          <p:nvPr/>
        </p:nvSpPr>
        <p:spPr>
          <a:xfrm>
            <a:off x="8942456" y="3932715"/>
            <a:ext cx="1351216" cy="646331"/>
          </a:xfrm>
          <a:prstGeom prst="rect">
            <a:avLst/>
          </a:prstGeom>
          <a:noFill/>
        </p:spPr>
        <p:txBody>
          <a:bodyPr wrap="square" rtlCol="0">
            <a:spAutoFit/>
          </a:bodyPr>
          <a:lstStyle/>
          <a:p>
            <a:pPr algn="ctr"/>
            <a:r>
              <a:rPr lang="en-US" dirty="0"/>
              <a:t>2nd Purchaser</a:t>
            </a:r>
          </a:p>
        </p:txBody>
      </p:sp>
      <p:cxnSp>
        <p:nvCxnSpPr>
          <p:cNvPr id="59" name="Straight Connector 58"/>
          <p:cNvCxnSpPr/>
          <p:nvPr/>
        </p:nvCxnSpPr>
        <p:spPr>
          <a:xfrm flipH="1">
            <a:off x="9343239" y="1481282"/>
            <a:ext cx="872665" cy="6226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9823404" y="2428016"/>
            <a:ext cx="872665" cy="6226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53" idx="6"/>
          </p:cNvCxnSpPr>
          <p:nvPr/>
        </p:nvCxnSpPr>
        <p:spPr>
          <a:xfrm flipH="1" flipV="1">
            <a:off x="10409992" y="4272238"/>
            <a:ext cx="964952" cy="2417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9779571" y="894331"/>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0136906" y="1833095"/>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0529294" y="4482187"/>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9940490" y="875799"/>
            <a:ext cx="1262016" cy="646331"/>
          </a:xfrm>
          <a:prstGeom prst="rect">
            <a:avLst/>
          </a:prstGeom>
          <a:noFill/>
        </p:spPr>
        <p:txBody>
          <a:bodyPr wrap="square" rtlCol="0">
            <a:spAutoFit/>
          </a:bodyPr>
          <a:lstStyle/>
          <a:p>
            <a:pPr algn="ctr"/>
            <a:r>
              <a:rPr lang="en-US" dirty="0"/>
              <a:t>3</a:t>
            </a:r>
            <a:r>
              <a:rPr lang="en-US" baseline="30000" dirty="0"/>
              <a:t>rd</a:t>
            </a:r>
            <a:r>
              <a:rPr lang="en-US" dirty="0"/>
              <a:t> Purchaser</a:t>
            </a:r>
          </a:p>
        </p:txBody>
      </p:sp>
      <p:sp>
        <p:nvSpPr>
          <p:cNvPr id="68" name="TextBox 67"/>
          <p:cNvSpPr txBox="1"/>
          <p:nvPr/>
        </p:nvSpPr>
        <p:spPr>
          <a:xfrm>
            <a:off x="10272274" y="1820283"/>
            <a:ext cx="1262016" cy="646331"/>
          </a:xfrm>
          <a:prstGeom prst="rect">
            <a:avLst/>
          </a:prstGeom>
          <a:noFill/>
        </p:spPr>
        <p:txBody>
          <a:bodyPr wrap="square" rtlCol="0">
            <a:spAutoFit/>
          </a:bodyPr>
          <a:lstStyle/>
          <a:p>
            <a:pPr algn="ctr"/>
            <a:r>
              <a:rPr lang="en-US" dirty="0"/>
              <a:t>3</a:t>
            </a:r>
            <a:r>
              <a:rPr lang="en-US" baseline="30000" dirty="0"/>
              <a:t>rd</a:t>
            </a:r>
            <a:r>
              <a:rPr lang="en-US" dirty="0"/>
              <a:t> Purchaser</a:t>
            </a:r>
          </a:p>
        </p:txBody>
      </p:sp>
      <p:sp>
        <p:nvSpPr>
          <p:cNvPr id="69" name="TextBox 68"/>
          <p:cNvSpPr txBox="1"/>
          <p:nvPr/>
        </p:nvSpPr>
        <p:spPr>
          <a:xfrm>
            <a:off x="10728606" y="4444766"/>
            <a:ext cx="1262016" cy="646331"/>
          </a:xfrm>
          <a:prstGeom prst="rect">
            <a:avLst/>
          </a:prstGeom>
          <a:noFill/>
        </p:spPr>
        <p:txBody>
          <a:bodyPr wrap="square" rtlCol="0">
            <a:spAutoFit/>
          </a:bodyPr>
          <a:lstStyle/>
          <a:p>
            <a:pPr algn="ctr"/>
            <a:r>
              <a:rPr lang="en-US" dirty="0"/>
              <a:t>3</a:t>
            </a:r>
            <a:r>
              <a:rPr lang="en-US" baseline="30000" dirty="0"/>
              <a:t>rd</a:t>
            </a:r>
            <a:r>
              <a:rPr lang="en-US" dirty="0"/>
              <a:t> Purchaser</a:t>
            </a:r>
          </a:p>
        </p:txBody>
      </p:sp>
      <p:cxnSp>
        <p:nvCxnSpPr>
          <p:cNvPr id="44" name="Straight Connector 43"/>
          <p:cNvCxnSpPr>
            <a:endCxn id="6" idx="0"/>
          </p:cNvCxnSpPr>
          <p:nvPr/>
        </p:nvCxnSpPr>
        <p:spPr>
          <a:xfrm flipH="1">
            <a:off x="1558637" y="1450420"/>
            <a:ext cx="879791" cy="125121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193515" y="731520"/>
            <a:ext cx="1931412" cy="92271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402376" y="985073"/>
            <a:ext cx="1487980" cy="369332"/>
          </a:xfrm>
          <a:prstGeom prst="rect">
            <a:avLst/>
          </a:prstGeom>
          <a:noFill/>
        </p:spPr>
        <p:txBody>
          <a:bodyPr wrap="square" rtlCol="0">
            <a:spAutoFit/>
          </a:bodyPr>
          <a:lstStyle/>
          <a:p>
            <a:r>
              <a:rPr lang="en-US" dirty="0"/>
              <a:t>2</a:t>
            </a:r>
            <a:r>
              <a:rPr lang="en-US" baseline="30000" dirty="0"/>
              <a:t>nd</a:t>
            </a:r>
            <a:r>
              <a:rPr lang="en-US" dirty="0"/>
              <a:t> Purchaser</a:t>
            </a:r>
          </a:p>
        </p:txBody>
      </p:sp>
      <p:cxnSp>
        <p:nvCxnSpPr>
          <p:cNvPr id="50" name="Straight Connector 49"/>
          <p:cNvCxnSpPr/>
          <p:nvPr/>
        </p:nvCxnSpPr>
        <p:spPr>
          <a:xfrm flipH="1">
            <a:off x="3956857" y="731520"/>
            <a:ext cx="897775" cy="16281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4686562" y="1885"/>
            <a:ext cx="1931412" cy="92271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4912480" y="278575"/>
            <a:ext cx="1487980" cy="369332"/>
          </a:xfrm>
          <a:prstGeom prst="rect">
            <a:avLst/>
          </a:prstGeom>
          <a:noFill/>
        </p:spPr>
        <p:txBody>
          <a:bodyPr wrap="square" rtlCol="0">
            <a:spAutoFit/>
          </a:bodyPr>
          <a:lstStyle/>
          <a:p>
            <a:r>
              <a:rPr lang="en-US" dirty="0"/>
              <a:t>3rd Purchaser</a:t>
            </a:r>
          </a:p>
        </p:txBody>
      </p:sp>
    </p:spTree>
    <p:extLst>
      <p:ext uri="{BB962C8B-B14F-4D97-AF65-F5344CB8AC3E}">
        <p14:creationId xmlns:p14="http://schemas.microsoft.com/office/powerpoint/2010/main" val="3496439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document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9111" y="3852825"/>
            <a:ext cx="951819" cy="13219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02378" y="3732415"/>
            <a:ext cx="1679171" cy="781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27068" y="3938447"/>
            <a:ext cx="1429789" cy="369332"/>
          </a:xfrm>
          <a:prstGeom prst="rect">
            <a:avLst/>
          </a:prstGeom>
          <a:noFill/>
        </p:spPr>
        <p:txBody>
          <a:bodyPr wrap="square" rtlCol="0">
            <a:spAutoFit/>
          </a:bodyPr>
          <a:lstStyle/>
          <a:p>
            <a:pPr algn="ctr"/>
            <a:r>
              <a:rPr lang="en-US" dirty="0"/>
              <a:t>ISSUER</a:t>
            </a:r>
          </a:p>
        </p:txBody>
      </p:sp>
      <p:sp>
        <p:nvSpPr>
          <p:cNvPr id="6" name="Isosceles Triangle 5"/>
          <p:cNvSpPr/>
          <p:nvPr/>
        </p:nvSpPr>
        <p:spPr>
          <a:xfrm>
            <a:off x="1122218" y="2701636"/>
            <a:ext cx="872837" cy="706582"/>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1122217" y="3835744"/>
            <a:ext cx="872837" cy="706582"/>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90135" y="2946861"/>
            <a:ext cx="548640" cy="369332"/>
          </a:xfrm>
          <a:prstGeom prst="rect">
            <a:avLst/>
          </a:prstGeom>
          <a:noFill/>
        </p:spPr>
        <p:txBody>
          <a:bodyPr wrap="square" rtlCol="0">
            <a:spAutoFit/>
          </a:bodyPr>
          <a:lstStyle/>
          <a:p>
            <a:r>
              <a:rPr lang="en-US" dirty="0"/>
              <a:t>VC</a:t>
            </a:r>
          </a:p>
        </p:txBody>
      </p:sp>
      <p:sp>
        <p:nvSpPr>
          <p:cNvPr id="9" name="TextBox 8"/>
          <p:cNvSpPr txBox="1"/>
          <p:nvPr/>
        </p:nvSpPr>
        <p:spPr>
          <a:xfrm>
            <a:off x="1322555" y="4123113"/>
            <a:ext cx="548640" cy="369332"/>
          </a:xfrm>
          <a:prstGeom prst="rect">
            <a:avLst/>
          </a:prstGeom>
          <a:noFill/>
        </p:spPr>
        <p:txBody>
          <a:bodyPr wrap="square" rtlCol="0">
            <a:spAutoFit/>
          </a:bodyPr>
          <a:lstStyle/>
          <a:p>
            <a:r>
              <a:rPr lang="en-US" dirty="0"/>
              <a:t>VC</a:t>
            </a:r>
          </a:p>
        </p:txBody>
      </p:sp>
      <p:pic>
        <p:nvPicPr>
          <p:cNvPr id="10" name="Picture 8" descr="Image result for STICK 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136" y="2225431"/>
            <a:ext cx="544703" cy="8252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1920" y="2280726"/>
            <a:ext cx="714633" cy="71463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2503487" y="3050656"/>
            <a:ext cx="272352" cy="6817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241962" y="2995359"/>
            <a:ext cx="50557" cy="73705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4" idx="1"/>
          </p:cNvCxnSpPr>
          <p:nvPr/>
        </p:nvCxnSpPr>
        <p:spPr>
          <a:xfrm>
            <a:off x="1541925" y="3416199"/>
            <a:ext cx="860453" cy="70691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722702" y="4094348"/>
            <a:ext cx="679674" cy="21343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sec"/>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716545" y="4002884"/>
            <a:ext cx="609790" cy="60979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p:nvPr/>
        </p:nvCxnSpPr>
        <p:spPr>
          <a:xfrm flipH="1">
            <a:off x="4081547" y="4307779"/>
            <a:ext cx="55756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565652" y="3633723"/>
            <a:ext cx="834808" cy="66098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565653" y="4307779"/>
            <a:ext cx="112609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565652" y="4333920"/>
            <a:ext cx="905339" cy="7009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6159731" y="3050656"/>
            <a:ext cx="1413164" cy="68175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470991" y="4733166"/>
            <a:ext cx="1413164" cy="68175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710308" y="3953829"/>
            <a:ext cx="1413164" cy="68175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204714" y="3037586"/>
            <a:ext cx="1351216" cy="646331"/>
          </a:xfrm>
          <a:prstGeom prst="rect">
            <a:avLst/>
          </a:prstGeom>
          <a:noFill/>
        </p:spPr>
        <p:txBody>
          <a:bodyPr wrap="square" rtlCol="0">
            <a:spAutoFit/>
          </a:bodyPr>
          <a:lstStyle/>
          <a:p>
            <a:pPr algn="ctr"/>
            <a:r>
              <a:rPr lang="en-US" dirty="0"/>
              <a:t>IPO Purchaser</a:t>
            </a:r>
          </a:p>
        </p:txBody>
      </p:sp>
      <p:sp>
        <p:nvSpPr>
          <p:cNvPr id="41" name="TextBox 40"/>
          <p:cNvSpPr txBox="1"/>
          <p:nvPr/>
        </p:nvSpPr>
        <p:spPr>
          <a:xfrm>
            <a:off x="6721924" y="3932715"/>
            <a:ext cx="1351216" cy="646331"/>
          </a:xfrm>
          <a:prstGeom prst="rect">
            <a:avLst/>
          </a:prstGeom>
          <a:noFill/>
        </p:spPr>
        <p:txBody>
          <a:bodyPr wrap="square" rtlCol="0">
            <a:spAutoFit/>
          </a:bodyPr>
          <a:lstStyle/>
          <a:p>
            <a:pPr algn="ctr"/>
            <a:r>
              <a:rPr lang="en-US" dirty="0"/>
              <a:t>IPO Purchaser</a:t>
            </a:r>
          </a:p>
        </p:txBody>
      </p:sp>
      <p:sp>
        <p:nvSpPr>
          <p:cNvPr id="42" name="TextBox 41"/>
          <p:cNvSpPr txBox="1"/>
          <p:nvPr/>
        </p:nvSpPr>
        <p:spPr>
          <a:xfrm>
            <a:off x="6509159" y="4711668"/>
            <a:ext cx="1351216" cy="646331"/>
          </a:xfrm>
          <a:prstGeom prst="rect">
            <a:avLst/>
          </a:prstGeom>
          <a:noFill/>
        </p:spPr>
        <p:txBody>
          <a:bodyPr wrap="square" rtlCol="0">
            <a:spAutoFit/>
          </a:bodyPr>
          <a:lstStyle/>
          <a:p>
            <a:pPr algn="ctr"/>
            <a:r>
              <a:rPr lang="en-US" dirty="0"/>
              <a:t>IPO Purchaser</a:t>
            </a:r>
          </a:p>
        </p:txBody>
      </p:sp>
      <p:cxnSp>
        <p:nvCxnSpPr>
          <p:cNvPr id="45" name="Straight Connector 44"/>
          <p:cNvCxnSpPr/>
          <p:nvPr/>
        </p:nvCxnSpPr>
        <p:spPr>
          <a:xfrm flipH="1">
            <a:off x="7200475" y="2475292"/>
            <a:ext cx="872665" cy="6226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7945386" y="3508600"/>
            <a:ext cx="880751" cy="55430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7895771" y="4492445"/>
            <a:ext cx="1181727" cy="621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7841175" y="1955557"/>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8724561" y="3041865"/>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8826137" y="3976309"/>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957494" y="1928199"/>
            <a:ext cx="1351216" cy="646331"/>
          </a:xfrm>
          <a:prstGeom prst="rect">
            <a:avLst/>
          </a:prstGeom>
          <a:noFill/>
        </p:spPr>
        <p:txBody>
          <a:bodyPr wrap="square" rtlCol="0">
            <a:spAutoFit/>
          </a:bodyPr>
          <a:lstStyle/>
          <a:p>
            <a:pPr algn="ctr"/>
            <a:r>
              <a:rPr lang="en-US" dirty="0"/>
              <a:t>2nd Purchaser</a:t>
            </a:r>
          </a:p>
        </p:txBody>
      </p:sp>
      <p:sp>
        <p:nvSpPr>
          <p:cNvPr id="57" name="TextBox 56"/>
          <p:cNvSpPr txBox="1"/>
          <p:nvPr/>
        </p:nvSpPr>
        <p:spPr>
          <a:xfrm>
            <a:off x="8859840" y="3004067"/>
            <a:ext cx="1351216" cy="646331"/>
          </a:xfrm>
          <a:prstGeom prst="rect">
            <a:avLst/>
          </a:prstGeom>
          <a:noFill/>
        </p:spPr>
        <p:txBody>
          <a:bodyPr wrap="square" rtlCol="0">
            <a:spAutoFit/>
          </a:bodyPr>
          <a:lstStyle/>
          <a:p>
            <a:pPr algn="ctr"/>
            <a:r>
              <a:rPr lang="en-US" dirty="0"/>
              <a:t>2nd Purchaser</a:t>
            </a:r>
          </a:p>
        </p:txBody>
      </p:sp>
      <p:sp>
        <p:nvSpPr>
          <p:cNvPr id="58" name="TextBox 57"/>
          <p:cNvSpPr txBox="1"/>
          <p:nvPr/>
        </p:nvSpPr>
        <p:spPr>
          <a:xfrm>
            <a:off x="8942456" y="3932715"/>
            <a:ext cx="1351216" cy="646331"/>
          </a:xfrm>
          <a:prstGeom prst="rect">
            <a:avLst/>
          </a:prstGeom>
          <a:noFill/>
        </p:spPr>
        <p:txBody>
          <a:bodyPr wrap="square" rtlCol="0">
            <a:spAutoFit/>
          </a:bodyPr>
          <a:lstStyle/>
          <a:p>
            <a:pPr algn="ctr"/>
            <a:r>
              <a:rPr lang="en-US" dirty="0"/>
              <a:t>2nd Purchaser</a:t>
            </a:r>
          </a:p>
        </p:txBody>
      </p:sp>
      <p:cxnSp>
        <p:nvCxnSpPr>
          <p:cNvPr id="59" name="Straight Connector 58"/>
          <p:cNvCxnSpPr/>
          <p:nvPr/>
        </p:nvCxnSpPr>
        <p:spPr>
          <a:xfrm flipH="1">
            <a:off x="9343239" y="1481282"/>
            <a:ext cx="872665" cy="6226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9823404" y="2428016"/>
            <a:ext cx="872665" cy="6226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53" idx="6"/>
          </p:cNvCxnSpPr>
          <p:nvPr/>
        </p:nvCxnSpPr>
        <p:spPr>
          <a:xfrm flipH="1" flipV="1">
            <a:off x="10409992" y="4272238"/>
            <a:ext cx="964952" cy="2417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9779571" y="894331"/>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0136906" y="1833095"/>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0529294" y="4482187"/>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9940490" y="875799"/>
            <a:ext cx="1262016" cy="646331"/>
          </a:xfrm>
          <a:prstGeom prst="rect">
            <a:avLst/>
          </a:prstGeom>
          <a:noFill/>
        </p:spPr>
        <p:txBody>
          <a:bodyPr wrap="square" rtlCol="0">
            <a:spAutoFit/>
          </a:bodyPr>
          <a:lstStyle/>
          <a:p>
            <a:pPr algn="ctr"/>
            <a:r>
              <a:rPr lang="en-US" dirty="0"/>
              <a:t>3</a:t>
            </a:r>
            <a:r>
              <a:rPr lang="en-US" baseline="30000" dirty="0"/>
              <a:t>rd</a:t>
            </a:r>
            <a:r>
              <a:rPr lang="en-US" dirty="0"/>
              <a:t> Purchaser</a:t>
            </a:r>
          </a:p>
        </p:txBody>
      </p:sp>
      <p:sp>
        <p:nvSpPr>
          <p:cNvPr id="68" name="TextBox 67"/>
          <p:cNvSpPr txBox="1"/>
          <p:nvPr/>
        </p:nvSpPr>
        <p:spPr>
          <a:xfrm>
            <a:off x="10272274" y="1820283"/>
            <a:ext cx="1262016" cy="646331"/>
          </a:xfrm>
          <a:prstGeom prst="rect">
            <a:avLst/>
          </a:prstGeom>
          <a:noFill/>
        </p:spPr>
        <p:txBody>
          <a:bodyPr wrap="square" rtlCol="0">
            <a:spAutoFit/>
          </a:bodyPr>
          <a:lstStyle/>
          <a:p>
            <a:pPr algn="ctr"/>
            <a:r>
              <a:rPr lang="en-US" dirty="0"/>
              <a:t>3</a:t>
            </a:r>
            <a:r>
              <a:rPr lang="en-US" baseline="30000" dirty="0"/>
              <a:t>rd</a:t>
            </a:r>
            <a:r>
              <a:rPr lang="en-US" dirty="0"/>
              <a:t> Purchaser</a:t>
            </a:r>
          </a:p>
        </p:txBody>
      </p:sp>
      <p:sp>
        <p:nvSpPr>
          <p:cNvPr id="69" name="TextBox 68"/>
          <p:cNvSpPr txBox="1"/>
          <p:nvPr/>
        </p:nvSpPr>
        <p:spPr>
          <a:xfrm>
            <a:off x="10728606" y="4444766"/>
            <a:ext cx="1262016" cy="646331"/>
          </a:xfrm>
          <a:prstGeom prst="rect">
            <a:avLst/>
          </a:prstGeom>
          <a:noFill/>
        </p:spPr>
        <p:txBody>
          <a:bodyPr wrap="square" rtlCol="0">
            <a:spAutoFit/>
          </a:bodyPr>
          <a:lstStyle/>
          <a:p>
            <a:pPr algn="ctr"/>
            <a:r>
              <a:rPr lang="en-US" dirty="0"/>
              <a:t>3</a:t>
            </a:r>
            <a:r>
              <a:rPr lang="en-US" baseline="30000" dirty="0"/>
              <a:t>rd</a:t>
            </a:r>
            <a:r>
              <a:rPr lang="en-US" dirty="0"/>
              <a:t> Purchaser</a:t>
            </a:r>
          </a:p>
        </p:txBody>
      </p:sp>
      <p:cxnSp>
        <p:nvCxnSpPr>
          <p:cNvPr id="44" name="Straight Connector 43"/>
          <p:cNvCxnSpPr>
            <a:endCxn id="6" idx="0"/>
          </p:cNvCxnSpPr>
          <p:nvPr/>
        </p:nvCxnSpPr>
        <p:spPr>
          <a:xfrm flipH="1">
            <a:off x="1558637" y="1450420"/>
            <a:ext cx="879791" cy="125121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193515" y="731520"/>
            <a:ext cx="1931412" cy="92271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402376" y="985073"/>
            <a:ext cx="1487980" cy="369332"/>
          </a:xfrm>
          <a:prstGeom prst="rect">
            <a:avLst/>
          </a:prstGeom>
          <a:noFill/>
        </p:spPr>
        <p:txBody>
          <a:bodyPr wrap="square" rtlCol="0">
            <a:spAutoFit/>
          </a:bodyPr>
          <a:lstStyle/>
          <a:p>
            <a:r>
              <a:rPr lang="en-US" dirty="0"/>
              <a:t>2</a:t>
            </a:r>
            <a:r>
              <a:rPr lang="en-US" baseline="30000" dirty="0"/>
              <a:t>nd</a:t>
            </a:r>
            <a:r>
              <a:rPr lang="en-US" dirty="0"/>
              <a:t> Purchaser</a:t>
            </a:r>
          </a:p>
        </p:txBody>
      </p:sp>
      <p:cxnSp>
        <p:nvCxnSpPr>
          <p:cNvPr id="50" name="Straight Connector 49"/>
          <p:cNvCxnSpPr/>
          <p:nvPr/>
        </p:nvCxnSpPr>
        <p:spPr>
          <a:xfrm flipH="1">
            <a:off x="3956857" y="731520"/>
            <a:ext cx="897775" cy="16281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4686562" y="1885"/>
            <a:ext cx="1931412" cy="92271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4912480" y="278575"/>
            <a:ext cx="1487980" cy="369332"/>
          </a:xfrm>
          <a:prstGeom prst="rect">
            <a:avLst/>
          </a:prstGeom>
          <a:noFill/>
        </p:spPr>
        <p:txBody>
          <a:bodyPr wrap="square" rtlCol="0">
            <a:spAutoFit/>
          </a:bodyPr>
          <a:lstStyle/>
          <a:p>
            <a:r>
              <a:rPr lang="en-US" dirty="0"/>
              <a:t>3rd Purchaser</a:t>
            </a:r>
          </a:p>
        </p:txBody>
      </p:sp>
      <p:sp>
        <p:nvSpPr>
          <p:cNvPr id="2" name="Rectangular Callout 1"/>
          <p:cNvSpPr/>
          <p:nvPr/>
        </p:nvSpPr>
        <p:spPr>
          <a:xfrm>
            <a:off x="8747967" y="132480"/>
            <a:ext cx="1187117" cy="473825"/>
          </a:xfrm>
          <a:prstGeom prst="wedgeRectCallout">
            <a:avLst>
              <a:gd name="adj1" fmla="val 47091"/>
              <a:gd name="adj2" fmla="val 14144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859840" y="159148"/>
            <a:ext cx="997267" cy="369332"/>
          </a:xfrm>
          <a:prstGeom prst="rect">
            <a:avLst/>
          </a:prstGeom>
          <a:noFill/>
        </p:spPr>
        <p:txBody>
          <a:bodyPr wrap="square" rtlCol="0">
            <a:spAutoFit/>
          </a:bodyPr>
          <a:lstStyle/>
          <a:p>
            <a:r>
              <a:rPr lang="en-US" dirty="0"/>
              <a:t>standing</a:t>
            </a:r>
          </a:p>
        </p:txBody>
      </p:sp>
      <p:sp>
        <p:nvSpPr>
          <p:cNvPr id="62" name="Rectangular Callout 61"/>
          <p:cNvSpPr/>
          <p:nvPr/>
        </p:nvSpPr>
        <p:spPr>
          <a:xfrm>
            <a:off x="6603002" y="921783"/>
            <a:ext cx="1187117" cy="473825"/>
          </a:xfrm>
          <a:prstGeom prst="wedgeRectCallout">
            <a:avLst>
              <a:gd name="adj1" fmla="val -78253"/>
              <a:gd name="adj2" fmla="val -708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544555" y="951742"/>
            <a:ext cx="1351216" cy="369332"/>
          </a:xfrm>
          <a:prstGeom prst="rect">
            <a:avLst/>
          </a:prstGeom>
          <a:noFill/>
        </p:spPr>
        <p:txBody>
          <a:bodyPr wrap="square" rtlCol="0">
            <a:spAutoFit/>
          </a:bodyPr>
          <a:lstStyle/>
          <a:p>
            <a:r>
              <a:rPr lang="en-US" dirty="0"/>
              <a:t>no standing</a:t>
            </a:r>
          </a:p>
        </p:txBody>
      </p:sp>
    </p:spTree>
    <p:extLst>
      <p:ext uri="{BB962C8B-B14F-4D97-AF65-F5344CB8AC3E}">
        <p14:creationId xmlns:p14="http://schemas.microsoft.com/office/powerpoint/2010/main" val="4231662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1136" y="1305098"/>
            <a:ext cx="7729728" cy="4434929"/>
          </a:xfrm>
        </p:spPr>
        <p:txBody>
          <a:bodyPr>
            <a:normAutofit/>
          </a:bodyPr>
          <a:lstStyle/>
          <a:p>
            <a:r>
              <a:rPr lang="en-US" sz="2800" dirty="0"/>
              <a:t>IPO – February 26, 1999</a:t>
            </a:r>
          </a:p>
          <a:p>
            <a:r>
              <a:rPr lang="en-US" sz="2800" dirty="0"/>
              <a:t>Secondary Offering – December 7, 1999</a:t>
            </a:r>
          </a:p>
        </p:txBody>
      </p:sp>
      <p:sp>
        <p:nvSpPr>
          <p:cNvPr id="5" name="TextBox 4"/>
          <p:cNvSpPr txBox="1"/>
          <p:nvPr/>
        </p:nvSpPr>
        <p:spPr>
          <a:xfrm>
            <a:off x="2500745" y="374072"/>
            <a:ext cx="7190509" cy="646331"/>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sz="3600" dirty="0" err="1"/>
              <a:t>Krim</a:t>
            </a:r>
            <a:r>
              <a:rPr lang="en-US" sz="3600" dirty="0"/>
              <a:t> v. </a:t>
            </a:r>
            <a:r>
              <a:rPr lang="en-US" sz="3600" dirty="0" err="1"/>
              <a:t>pcOrder</a:t>
            </a:r>
            <a:r>
              <a:rPr lang="en-US" sz="3600" dirty="0"/>
              <a:t>, Inc.</a:t>
            </a:r>
          </a:p>
        </p:txBody>
      </p:sp>
    </p:spTree>
    <p:extLst>
      <p:ext uri="{BB962C8B-B14F-4D97-AF65-F5344CB8AC3E}">
        <p14:creationId xmlns:p14="http://schemas.microsoft.com/office/powerpoint/2010/main" val="382522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document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9111" y="3852825"/>
            <a:ext cx="951819" cy="13219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02378" y="3732415"/>
            <a:ext cx="1679171" cy="781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27068" y="3938447"/>
            <a:ext cx="1429789" cy="369332"/>
          </a:xfrm>
          <a:prstGeom prst="rect">
            <a:avLst/>
          </a:prstGeom>
          <a:noFill/>
        </p:spPr>
        <p:txBody>
          <a:bodyPr wrap="square" rtlCol="0">
            <a:spAutoFit/>
          </a:bodyPr>
          <a:lstStyle/>
          <a:p>
            <a:pPr algn="ctr"/>
            <a:r>
              <a:rPr lang="en-US" dirty="0"/>
              <a:t>ISSUER</a:t>
            </a:r>
          </a:p>
        </p:txBody>
      </p:sp>
      <p:sp>
        <p:nvSpPr>
          <p:cNvPr id="6" name="Isosceles Triangle 5"/>
          <p:cNvSpPr/>
          <p:nvPr/>
        </p:nvSpPr>
        <p:spPr>
          <a:xfrm>
            <a:off x="1122218" y="2701636"/>
            <a:ext cx="872837" cy="706582"/>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1122217" y="3835744"/>
            <a:ext cx="872837" cy="706582"/>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90135" y="2946861"/>
            <a:ext cx="548640" cy="369332"/>
          </a:xfrm>
          <a:prstGeom prst="rect">
            <a:avLst/>
          </a:prstGeom>
          <a:noFill/>
        </p:spPr>
        <p:txBody>
          <a:bodyPr wrap="square" rtlCol="0">
            <a:spAutoFit/>
          </a:bodyPr>
          <a:lstStyle/>
          <a:p>
            <a:r>
              <a:rPr lang="en-US" dirty="0"/>
              <a:t>VC</a:t>
            </a:r>
          </a:p>
        </p:txBody>
      </p:sp>
      <p:sp>
        <p:nvSpPr>
          <p:cNvPr id="9" name="TextBox 8"/>
          <p:cNvSpPr txBox="1"/>
          <p:nvPr/>
        </p:nvSpPr>
        <p:spPr>
          <a:xfrm>
            <a:off x="1322555" y="4123113"/>
            <a:ext cx="548640" cy="369332"/>
          </a:xfrm>
          <a:prstGeom prst="rect">
            <a:avLst/>
          </a:prstGeom>
          <a:noFill/>
        </p:spPr>
        <p:txBody>
          <a:bodyPr wrap="square" rtlCol="0">
            <a:spAutoFit/>
          </a:bodyPr>
          <a:lstStyle/>
          <a:p>
            <a:r>
              <a:rPr lang="en-US" dirty="0"/>
              <a:t>VC</a:t>
            </a:r>
          </a:p>
        </p:txBody>
      </p:sp>
      <p:pic>
        <p:nvPicPr>
          <p:cNvPr id="10" name="Picture 8" descr="Image result for STICK 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136" y="2225431"/>
            <a:ext cx="544703" cy="8252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1920" y="2280726"/>
            <a:ext cx="714633" cy="71463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2503487" y="3050656"/>
            <a:ext cx="272352" cy="6817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241962" y="2995359"/>
            <a:ext cx="50557" cy="73705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4" idx="1"/>
          </p:cNvCxnSpPr>
          <p:nvPr/>
        </p:nvCxnSpPr>
        <p:spPr>
          <a:xfrm>
            <a:off x="1541925" y="3416199"/>
            <a:ext cx="860453" cy="70691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722702" y="4094348"/>
            <a:ext cx="679674" cy="21343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sec"/>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716545" y="4002884"/>
            <a:ext cx="609790" cy="60979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p:nvPr/>
        </p:nvCxnSpPr>
        <p:spPr>
          <a:xfrm flipH="1">
            <a:off x="4081547" y="4307779"/>
            <a:ext cx="55756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565652" y="3633723"/>
            <a:ext cx="834808" cy="66098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565653" y="4307779"/>
            <a:ext cx="112609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565652" y="4333920"/>
            <a:ext cx="905339" cy="7009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6159731" y="3050656"/>
            <a:ext cx="1413164" cy="68175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470991" y="4733166"/>
            <a:ext cx="1413164" cy="68175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710308" y="3953829"/>
            <a:ext cx="1413164" cy="68175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204714" y="3037586"/>
            <a:ext cx="1351216" cy="646331"/>
          </a:xfrm>
          <a:prstGeom prst="rect">
            <a:avLst/>
          </a:prstGeom>
          <a:noFill/>
        </p:spPr>
        <p:txBody>
          <a:bodyPr wrap="square" rtlCol="0">
            <a:spAutoFit/>
          </a:bodyPr>
          <a:lstStyle/>
          <a:p>
            <a:pPr algn="ctr"/>
            <a:r>
              <a:rPr lang="en-US" dirty="0"/>
              <a:t>IPO Purchaser</a:t>
            </a:r>
          </a:p>
        </p:txBody>
      </p:sp>
      <p:sp>
        <p:nvSpPr>
          <p:cNvPr id="41" name="TextBox 40"/>
          <p:cNvSpPr txBox="1"/>
          <p:nvPr/>
        </p:nvSpPr>
        <p:spPr>
          <a:xfrm>
            <a:off x="6721924" y="3932715"/>
            <a:ext cx="1351216" cy="646331"/>
          </a:xfrm>
          <a:prstGeom prst="rect">
            <a:avLst/>
          </a:prstGeom>
          <a:noFill/>
        </p:spPr>
        <p:txBody>
          <a:bodyPr wrap="square" rtlCol="0">
            <a:spAutoFit/>
          </a:bodyPr>
          <a:lstStyle/>
          <a:p>
            <a:pPr algn="ctr"/>
            <a:r>
              <a:rPr lang="en-US" dirty="0"/>
              <a:t>IPO Purchaser</a:t>
            </a:r>
          </a:p>
        </p:txBody>
      </p:sp>
      <p:sp>
        <p:nvSpPr>
          <p:cNvPr id="42" name="TextBox 41"/>
          <p:cNvSpPr txBox="1"/>
          <p:nvPr/>
        </p:nvSpPr>
        <p:spPr>
          <a:xfrm>
            <a:off x="6509159" y="4711668"/>
            <a:ext cx="1351216" cy="646331"/>
          </a:xfrm>
          <a:prstGeom prst="rect">
            <a:avLst/>
          </a:prstGeom>
          <a:noFill/>
        </p:spPr>
        <p:txBody>
          <a:bodyPr wrap="square" rtlCol="0">
            <a:spAutoFit/>
          </a:bodyPr>
          <a:lstStyle/>
          <a:p>
            <a:pPr algn="ctr"/>
            <a:r>
              <a:rPr lang="en-US" dirty="0"/>
              <a:t>IPO Purchaser</a:t>
            </a:r>
          </a:p>
        </p:txBody>
      </p:sp>
      <p:cxnSp>
        <p:nvCxnSpPr>
          <p:cNvPr id="45" name="Straight Connector 44"/>
          <p:cNvCxnSpPr/>
          <p:nvPr/>
        </p:nvCxnSpPr>
        <p:spPr>
          <a:xfrm flipH="1">
            <a:off x="7200475" y="2475292"/>
            <a:ext cx="872665" cy="6226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7945386" y="3508600"/>
            <a:ext cx="880751" cy="55430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7895771" y="4492445"/>
            <a:ext cx="1181727" cy="621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7841175" y="1955557"/>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8724561" y="3041865"/>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8826137" y="3976309"/>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957494" y="1928199"/>
            <a:ext cx="1351216" cy="646331"/>
          </a:xfrm>
          <a:prstGeom prst="rect">
            <a:avLst/>
          </a:prstGeom>
          <a:noFill/>
        </p:spPr>
        <p:txBody>
          <a:bodyPr wrap="square" rtlCol="0">
            <a:spAutoFit/>
          </a:bodyPr>
          <a:lstStyle/>
          <a:p>
            <a:pPr algn="ctr"/>
            <a:r>
              <a:rPr lang="en-US" dirty="0"/>
              <a:t>2nd Purchaser</a:t>
            </a:r>
          </a:p>
        </p:txBody>
      </p:sp>
      <p:sp>
        <p:nvSpPr>
          <p:cNvPr id="57" name="TextBox 56"/>
          <p:cNvSpPr txBox="1"/>
          <p:nvPr/>
        </p:nvSpPr>
        <p:spPr>
          <a:xfrm>
            <a:off x="8859840" y="3004067"/>
            <a:ext cx="1351216" cy="646331"/>
          </a:xfrm>
          <a:prstGeom prst="rect">
            <a:avLst/>
          </a:prstGeom>
          <a:noFill/>
        </p:spPr>
        <p:txBody>
          <a:bodyPr wrap="square" rtlCol="0">
            <a:spAutoFit/>
          </a:bodyPr>
          <a:lstStyle/>
          <a:p>
            <a:pPr algn="ctr"/>
            <a:r>
              <a:rPr lang="en-US" dirty="0"/>
              <a:t>2nd Purchaser</a:t>
            </a:r>
          </a:p>
        </p:txBody>
      </p:sp>
      <p:sp>
        <p:nvSpPr>
          <p:cNvPr id="58" name="TextBox 57"/>
          <p:cNvSpPr txBox="1"/>
          <p:nvPr/>
        </p:nvSpPr>
        <p:spPr>
          <a:xfrm>
            <a:off x="8942456" y="3932715"/>
            <a:ext cx="1351216" cy="646331"/>
          </a:xfrm>
          <a:prstGeom prst="rect">
            <a:avLst/>
          </a:prstGeom>
          <a:noFill/>
        </p:spPr>
        <p:txBody>
          <a:bodyPr wrap="square" rtlCol="0">
            <a:spAutoFit/>
          </a:bodyPr>
          <a:lstStyle/>
          <a:p>
            <a:pPr algn="ctr"/>
            <a:r>
              <a:rPr lang="en-US" dirty="0"/>
              <a:t>2nd Purchaser</a:t>
            </a:r>
          </a:p>
        </p:txBody>
      </p:sp>
      <p:cxnSp>
        <p:nvCxnSpPr>
          <p:cNvPr id="59" name="Straight Connector 58"/>
          <p:cNvCxnSpPr/>
          <p:nvPr/>
        </p:nvCxnSpPr>
        <p:spPr>
          <a:xfrm flipH="1">
            <a:off x="9343239" y="1481282"/>
            <a:ext cx="872665" cy="6226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9823404" y="2428016"/>
            <a:ext cx="872665" cy="6226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53" idx="6"/>
          </p:cNvCxnSpPr>
          <p:nvPr/>
        </p:nvCxnSpPr>
        <p:spPr>
          <a:xfrm flipH="1" flipV="1">
            <a:off x="10409992" y="4272238"/>
            <a:ext cx="964952" cy="2417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9779571" y="894331"/>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0136906" y="1833095"/>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0529294" y="4482187"/>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9940490" y="875799"/>
            <a:ext cx="1262016" cy="646331"/>
          </a:xfrm>
          <a:prstGeom prst="rect">
            <a:avLst/>
          </a:prstGeom>
          <a:noFill/>
        </p:spPr>
        <p:txBody>
          <a:bodyPr wrap="square" rtlCol="0">
            <a:spAutoFit/>
          </a:bodyPr>
          <a:lstStyle/>
          <a:p>
            <a:pPr algn="ctr"/>
            <a:r>
              <a:rPr lang="en-US" dirty="0"/>
              <a:t>3</a:t>
            </a:r>
            <a:r>
              <a:rPr lang="en-US" baseline="30000" dirty="0"/>
              <a:t>rd</a:t>
            </a:r>
            <a:r>
              <a:rPr lang="en-US" dirty="0"/>
              <a:t> Purchaser</a:t>
            </a:r>
          </a:p>
        </p:txBody>
      </p:sp>
      <p:sp>
        <p:nvSpPr>
          <p:cNvPr id="68" name="TextBox 67"/>
          <p:cNvSpPr txBox="1"/>
          <p:nvPr/>
        </p:nvSpPr>
        <p:spPr>
          <a:xfrm>
            <a:off x="10272274" y="1820283"/>
            <a:ext cx="1262016" cy="646331"/>
          </a:xfrm>
          <a:prstGeom prst="rect">
            <a:avLst/>
          </a:prstGeom>
          <a:noFill/>
        </p:spPr>
        <p:txBody>
          <a:bodyPr wrap="square" rtlCol="0">
            <a:spAutoFit/>
          </a:bodyPr>
          <a:lstStyle/>
          <a:p>
            <a:pPr algn="ctr"/>
            <a:r>
              <a:rPr lang="en-US" dirty="0"/>
              <a:t>3</a:t>
            </a:r>
            <a:r>
              <a:rPr lang="en-US" baseline="30000" dirty="0"/>
              <a:t>rd</a:t>
            </a:r>
            <a:r>
              <a:rPr lang="en-US" dirty="0"/>
              <a:t> Purchaser</a:t>
            </a:r>
          </a:p>
        </p:txBody>
      </p:sp>
      <p:sp>
        <p:nvSpPr>
          <p:cNvPr id="69" name="TextBox 68"/>
          <p:cNvSpPr txBox="1"/>
          <p:nvPr/>
        </p:nvSpPr>
        <p:spPr>
          <a:xfrm>
            <a:off x="10728606" y="4444766"/>
            <a:ext cx="1262016" cy="646331"/>
          </a:xfrm>
          <a:prstGeom prst="rect">
            <a:avLst/>
          </a:prstGeom>
          <a:noFill/>
        </p:spPr>
        <p:txBody>
          <a:bodyPr wrap="square" rtlCol="0">
            <a:spAutoFit/>
          </a:bodyPr>
          <a:lstStyle/>
          <a:p>
            <a:pPr algn="ctr"/>
            <a:r>
              <a:rPr lang="en-US" dirty="0"/>
              <a:t>3</a:t>
            </a:r>
            <a:r>
              <a:rPr lang="en-US" baseline="30000" dirty="0"/>
              <a:t>rd</a:t>
            </a:r>
            <a:r>
              <a:rPr lang="en-US" dirty="0"/>
              <a:t> Purchaser</a:t>
            </a:r>
          </a:p>
        </p:txBody>
      </p:sp>
      <p:sp>
        <p:nvSpPr>
          <p:cNvPr id="12" name="Oval 11"/>
          <p:cNvSpPr/>
          <p:nvPr/>
        </p:nvSpPr>
        <p:spPr>
          <a:xfrm>
            <a:off x="3804933" y="2035350"/>
            <a:ext cx="1931412" cy="92271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flipH="1">
            <a:off x="6324102" y="860864"/>
            <a:ext cx="897775" cy="16281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7107434" y="154096"/>
            <a:ext cx="1931412" cy="92271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7357927" y="430786"/>
            <a:ext cx="1487980" cy="369332"/>
          </a:xfrm>
          <a:prstGeom prst="rect">
            <a:avLst/>
          </a:prstGeom>
          <a:noFill/>
        </p:spPr>
        <p:txBody>
          <a:bodyPr wrap="square" rtlCol="0">
            <a:spAutoFit/>
          </a:bodyPr>
          <a:lstStyle/>
          <a:p>
            <a:r>
              <a:rPr lang="en-US" dirty="0"/>
              <a:t>3rd Purchaser</a:t>
            </a:r>
          </a:p>
        </p:txBody>
      </p:sp>
      <p:sp>
        <p:nvSpPr>
          <p:cNvPr id="62" name="Oval 61"/>
          <p:cNvSpPr/>
          <p:nvPr/>
        </p:nvSpPr>
        <p:spPr>
          <a:xfrm>
            <a:off x="4985057" y="990927"/>
            <a:ext cx="1931412" cy="92271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233944" y="1242777"/>
            <a:ext cx="1487980" cy="369332"/>
          </a:xfrm>
          <a:prstGeom prst="rect">
            <a:avLst/>
          </a:prstGeom>
          <a:noFill/>
        </p:spPr>
        <p:txBody>
          <a:bodyPr wrap="square" rtlCol="0">
            <a:spAutoFit/>
          </a:bodyPr>
          <a:lstStyle/>
          <a:p>
            <a:r>
              <a:rPr lang="en-US" dirty="0"/>
              <a:t>2</a:t>
            </a:r>
            <a:r>
              <a:rPr lang="en-US" baseline="30000" dirty="0"/>
              <a:t>nd</a:t>
            </a:r>
            <a:r>
              <a:rPr lang="en-US" dirty="0"/>
              <a:t> Purchaser</a:t>
            </a:r>
          </a:p>
        </p:txBody>
      </p:sp>
      <p:cxnSp>
        <p:nvCxnSpPr>
          <p:cNvPr id="66" name="Straight Connector 65"/>
          <p:cNvCxnSpPr>
            <a:stCxn id="62" idx="4"/>
            <a:endCxn id="12" idx="0"/>
          </p:cNvCxnSpPr>
          <p:nvPr/>
        </p:nvCxnSpPr>
        <p:spPr>
          <a:xfrm flipH="1">
            <a:off x="4770639" y="1913640"/>
            <a:ext cx="1180124" cy="12171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12" idx="4"/>
            <a:endCxn id="4" idx="0"/>
          </p:cNvCxnSpPr>
          <p:nvPr/>
        </p:nvCxnSpPr>
        <p:spPr>
          <a:xfrm flipH="1">
            <a:off x="3241964" y="2958063"/>
            <a:ext cx="1528675" cy="77435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3988837" y="2289446"/>
            <a:ext cx="1487980" cy="369332"/>
          </a:xfrm>
          <a:prstGeom prst="rect">
            <a:avLst/>
          </a:prstGeom>
          <a:noFill/>
        </p:spPr>
        <p:txBody>
          <a:bodyPr wrap="square" rtlCol="0">
            <a:spAutoFit/>
          </a:bodyPr>
          <a:lstStyle/>
          <a:p>
            <a:r>
              <a:rPr lang="en-US" dirty="0"/>
              <a:t>1st Purchaser</a:t>
            </a:r>
          </a:p>
        </p:txBody>
      </p:sp>
      <p:pic>
        <p:nvPicPr>
          <p:cNvPr id="71" name="Picture 4" descr="Image result for document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0210" y="3037586"/>
            <a:ext cx="519643" cy="721726"/>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Image result for se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6587" y="3131527"/>
            <a:ext cx="312876" cy="31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928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document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9111" y="3852825"/>
            <a:ext cx="951819" cy="13219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02378" y="3732415"/>
            <a:ext cx="1679171" cy="781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27068" y="3938447"/>
            <a:ext cx="1429789" cy="369332"/>
          </a:xfrm>
          <a:prstGeom prst="rect">
            <a:avLst/>
          </a:prstGeom>
          <a:noFill/>
        </p:spPr>
        <p:txBody>
          <a:bodyPr wrap="square" rtlCol="0">
            <a:spAutoFit/>
          </a:bodyPr>
          <a:lstStyle/>
          <a:p>
            <a:pPr algn="ctr"/>
            <a:r>
              <a:rPr lang="en-US" dirty="0"/>
              <a:t>ISSUER</a:t>
            </a:r>
          </a:p>
        </p:txBody>
      </p:sp>
      <p:sp>
        <p:nvSpPr>
          <p:cNvPr id="6" name="Isosceles Triangle 5"/>
          <p:cNvSpPr/>
          <p:nvPr/>
        </p:nvSpPr>
        <p:spPr>
          <a:xfrm>
            <a:off x="1122218" y="2701636"/>
            <a:ext cx="872837" cy="706582"/>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1122217" y="3835744"/>
            <a:ext cx="872837" cy="706582"/>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90135" y="2946861"/>
            <a:ext cx="548640" cy="369332"/>
          </a:xfrm>
          <a:prstGeom prst="rect">
            <a:avLst/>
          </a:prstGeom>
          <a:noFill/>
        </p:spPr>
        <p:txBody>
          <a:bodyPr wrap="square" rtlCol="0">
            <a:spAutoFit/>
          </a:bodyPr>
          <a:lstStyle/>
          <a:p>
            <a:r>
              <a:rPr lang="en-US" dirty="0"/>
              <a:t>VC</a:t>
            </a:r>
          </a:p>
        </p:txBody>
      </p:sp>
      <p:sp>
        <p:nvSpPr>
          <p:cNvPr id="9" name="TextBox 8"/>
          <p:cNvSpPr txBox="1"/>
          <p:nvPr/>
        </p:nvSpPr>
        <p:spPr>
          <a:xfrm>
            <a:off x="1322555" y="4123113"/>
            <a:ext cx="548640" cy="369332"/>
          </a:xfrm>
          <a:prstGeom prst="rect">
            <a:avLst/>
          </a:prstGeom>
          <a:noFill/>
        </p:spPr>
        <p:txBody>
          <a:bodyPr wrap="square" rtlCol="0">
            <a:spAutoFit/>
          </a:bodyPr>
          <a:lstStyle/>
          <a:p>
            <a:r>
              <a:rPr lang="en-US" dirty="0"/>
              <a:t>VC</a:t>
            </a:r>
          </a:p>
        </p:txBody>
      </p:sp>
      <p:pic>
        <p:nvPicPr>
          <p:cNvPr id="10" name="Picture 8" descr="Image result for STICK 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136" y="2225431"/>
            <a:ext cx="544703" cy="8252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1920" y="2280726"/>
            <a:ext cx="714633" cy="71463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2503487" y="3050656"/>
            <a:ext cx="272352" cy="6817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241962" y="2995359"/>
            <a:ext cx="50557" cy="73705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4" idx="1"/>
          </p:cNvCxnSpPr>
          <p:nvPr/>
        </p:nvCxnSpPr>
        <p:spPr>
          <a:xfrm>
            <a:off x="1541925" y="3416199"/>
            <a:ext cx="860453" cy="70691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722702" y="4094348"/>
            <a:ext cx="679674" cy="21343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sec"/>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716545" y="4002884"/>
            <a:ext cx="609790" cy="60979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p:nvPr/>
        </p:nvCxnSpPr>
        <p:spPr>
          <a:xfrm flipH="1">
            <a:off x="4081547" y="4307779"/>
            <a:ext cx="55756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565652" y="3633723"/>
            <a:ext cx="834808" cy="66098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565653" y="4307779"/>
            <a:ext cx="112609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565652" y="4333920"/>
            <a:ext cx="905339" cy="7009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6159731" y="3050656"/>
            <a:ext cx="1413164" cy="68175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470991" y="4733166"/>
            <a:ext cx="1413164" cy="68175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710308" y="3953829"/>
            <a:ext cx="1413164" cy="68175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204714" y="3037586"/>
            <a:ext cx="1351216" cy="646331"/>
          </a:xfrm>
          <a:prstGeom prst="rect">
            <a:avLst/>
          </a:prstGeom>
          <a:noFill/>
        </p:spPr>
        <p:txBody>
          <a:bodyPr wrap="square" rtlCol="0">
            <a:spAutoFit/>
          </a:bodyPr>
          <a:lstStyle/>
          <a:p>
            <a:pPr algn="ctr"/>
            <a:r>
              <a:rPr lang="en-US" dirty="0"/>
              <a:t>IPO Purchaser</a:t>
            </a:r>
          </a:p>
        </p:txBody>
      </p:sp>
      <p:sp>
        <p:nvSpPr>
          <p:cNvPr id="41" name="TextBox 40"/>
          <p:cNvSpPr txBox="1"/>
          <p:nvPr/>
        </p:nvSpPr>
        <p:spPr>
          <a:xfrm>
            <a:off x="6721924" y="3932715"/>
            <a:ext cx="1351216" cy="646331"/>
          </a:xfrm>
          <a:prstGeom prst="rect">
            <a:avLst/>
          </a:prstGeom>
          <a:noFill/>
        </p:spPr>
        <p:txBody>
          <a:bodyPr wrap="square" rtlCol="0">
            <a:spAutoFit/>
          </a:bodyPr>
          <a:lstStyle/>
          <a:p>
            <a:pPr algn="ctr"/>
            <a:r>
              <a:rPr lang="en-US" dirty="0"/>
              <a:t>IPO Purchaser</a:t>
            </a:r>
          </a:p>
        </p:txBody>
      </p:sp>
      <p:sp>
        <p:nvSpPr>
          <p:cNvPr id="42" name="TextBox 41"/>
          <p:cNvSpPr txBox="1"/>
          <p:nvPr/>
        </p:nvSpPr>
        <p:spPr>
          <a:xfrm>
            <a:off x="6509159" y="4711668"/>
            <a:ext cx="1351216" cy="646331"/>
          </a:xfrm>
          <a:prstGeom prst="rect">
            <a:avLst/>
          </a:prstGeom>
          <a:noFill/>
        </p:spPr>
        <p:txBody>
          <a:bodyPr wrap="square" rtlCol="0">
            <a:spAutoFit/>
          </a:bodyPr>
          <a:lstStyle/>
          <a:p>
            <a:pPr algn="ctr"/>
            <a:r>
              <a:rPr lang="en-US" dirty="0"/>
              <a:t>IPO Purchaser</a:t>
            </a:r>
          </a:p>
        </p:txBody>
      </p:sp>
      <p:cxnSp>
        <p:nvCxnSpPr>
          <p:cNvPr id="45" name="Straight Connector 44"/>
          <p:cNvCxnSpPr/>
          <p:nvPr/>
        </p:nvCxnSpPr>
        <p:spPr>
          <a:xfrm flipH="1">
            <a:off x="7200475" y="2475292"/>
            <a:ext cx="872665" cy="6226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7945386" y="3508600"/>
            <a:ext cx="880751" cy="55430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7895771" y="4492445"/>
            <a:ext cx="1181727" cy="621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7841175" y="1955557"/>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8724561" y="3041865"/>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8826137" y="3976309"/>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957494" y="1928199"/>
            <a:ext cx="1351216" cy="646331"/>
          </a:xfrm>
          <a:prstGeom prst="rect">
            <a:avLst/>
          </a:prstGeom>
          <a:noFill/>
        </p:spPr>
        <p:txBody>
          <a:bodyPr wrap="square" rtlCol="0">
            <a:spAutoFit/>
          </a:bodyPr>
          <a:lstStyle/>
          <a:p>
            <a:pPr algn="ctr"/>
            <a:r>
              <a:rPr lang="en-US" dirty="0"/>
              <a:t>2nd Purchaser</a:t>
            </a:r>
          </a:p>
        </p:txBody>
      </p:sp>
      <p:sp>
        <p:nvSpPr>
          <p:cNvPr id="57" name="TextBox 56"/>
          <p:cNvSpPr txBox="1"/>
          <p:nvPr/>
        </p:nvSpPr>
        <p:spPr>
          <a:xfrm>
            <a:off x="8859840" y="3004067"/>
            <a:ext cx="1351216" cy="646331"/>
          </a:xfrm>
          <a:prstGeom prst="rect">
            <a:avLst/>
          </a:prstGeom>
          <a:noFill/>
        </p:spPr>
        <p:txBody>
          <a:bodyPr wrap="square" rtlCol="0">
            <a:spAutoFit/>
          </a:bodyPr>
          <a:lstStyle/>
          <a:p>
            <a:pPr algn="ctr"/>
            <a:r>
              <a:rPr lang="en-US" dirty="0"/>
              <a:t>2nd Purchaser</a:t>
            </a:r>
          </a:p>
        </p:txBody>
      </p:sp>
      <p:sp>
        <p:nvSpPr>
          <p:cNvPr id="58" name="TextBox 57"/>
          <p:cNvSpPr txBox="1"/>
          <p:nvPr/>
        </p:nvSpPr>
        <p:spPr>
          <a:xfrm>
            <a:off x="8942456" y="3932715"/>
            <a:ext cx="1351216" cy="646331"/>
          </a:xfrm>
          <a:prstGeom prst="rect">
            <a:avLst/>
          </a:prstGeom>
          <a:noFill/>
        </p:spPr>
        <p:txBody>
          <a:bodyPr wrap="square" rtlCol="0">
            <a:spAutoFit/>
          </a:bodyPr>
          <a:lstStyle/>
          <a:p>
            <a:pPr algn="ctr"/>
            <a:r>
              <a:rPr lang="en-US" dirty="0"/>
              <a:t>2nd Purchaser</a:t>
            </a:r>
          </a:p>
        </p:txBody>
      </p:sp>
      <p:cxnSp>
        <p:nvCxnSpPr>
          <p:cNvPr id="59" name="Straight Connector 58"/>
          <p:cNvCxnSpPr/>
          <p:nvPr/>
        </p:nvCxnSpPr>
        <p:spPr>
          <a:xfrm flipH="1">
            <a:off x="9343239" y="1481282"/>
            <a:ext cx="872665" cy="6226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9823404" y="2428016"/>
            <a:ext cx="872665" cy="6226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53" idx="6"/>
          </p:cNvCxnSpPr>
          <p:nvPr/>
        </p:nvCxnSpPr>
        <p:spPr>
          <a:xfrm flipH="1" flipV="1">
            <a:off x="10409992" y="4272238"/>
            <a:ext cx="964952" cy="2417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9779571" y="894331"/>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0136906" y="1833095"/>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0529294" y="4482187"/>
            <a:ext cx="1583855" cy="59185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9940490" y="875799"/>
            <a:ext cx="1262016" cy="646331"/>
          </a:xfrm>
          <a:prstGeom prst="rect">
            <a:avLst/>
          </a:prstGeom>
          <a:noFill/>
        </p:spPr>
        <p:txBody>
          <a:bodyPr wrap="square" rtlCol="0">
            <a:spAutoFit/>
          </a:bodyPr>
          <a:lstStyle/>
          <a:p>
            <a:pPr algn="ctr"/>
            <a:r>
              <a:rPr lang="en-US" dirty="0"/>
              <a:t>3</a:t>
            </a:r>
            <a:r>
              <a:rPr lang="en-US" baseline="30000" dirty="0"/>
              <a:t>rd</a:t>
            </a:r>
            <a:r>
              <a:rPr lang="en-US" dirty="0"/>
              <a:t> Purchaser</a:t>
            </a:r>
          </a:p>
        </p:txBody>
      </p:sp>
      <p:sp>
        <p:nvSpPr>
          <p:cNvPr id="68" name="TextBox 67"/>
          <p:cNvSpPr txBox="1"/>
          <p:nvPr/>
        </p:nvSpPr>
        <p:spPr>
          <a:xfrm>
            <a:off x="10272274" y="1820283"/>
            <a:ext cx="1262016" cy="646331"/>
          </a:xfrm>
          <a:prstGeom prst="rect">
            <a:avLst/>
          </a:prstGeom>
          <a:noFill/>
        </p:spPr>
        <p:txBody>
          <a:bodyPr wrap="square" rtlCol="0">
            <a:spAutoFit/>
          </a:bodyPr>
          <a:lstStyle/>
          <a:p>
            <a:pPr algn="ctr"/>
            <a:r>
              <a:rPr lang="en-US" dirty="0"/>
              <a:t>3</a:t>
            </a:r>
            <a:r>
              <a:rPr lang="en-US" baseline="30000" dirty="0"/>
              <a:t>rd</a:t>
            </a:r>
            <a:r>
              <a:rPr lang="en-US" dirty="0"/>
              <a:t> Purchaser</a:t>
            </a:r>
          </a:p>
        </p:txBody>
      </p:sp>
      <p:sp>
        <p:nvSpPr>
          <p:cNvPr id="69" name="TextBox 68"/>
          <p:cNvSpPr txBox="1"/>
          <p:nvPr/>
        </p:nvSpPr>
        <p:spPr>
          <a:xfrm>
            <a:off x="10728606" y="4444766"/>
            <a:ext cx="1262016" cy="646331"/>
          </a:xfrm>
          <a:prstGeom prst="rect">
            <a:avLst/>
          </a:prstGeom>
          <a:noFill/>
        </p:spPr>
        <p:txBody>
          <a:bodyPr wrap="square" rtlCol="0">
            <a:spAutoFit/>
          </a:bodyPr>
          <a:lstStyle/>
          <a:p>
            <a:pPr algn="ctr"/>
            <a:r>
              <a:rPr lang="en-US" dirty="0"/>
              <a:t>3</a:t>
            </a:r>
            <a:r>
              <a:rPr lang="en-US" baseline="30000" dirty="0"/>
              <a:t>rd</a:t>
            </a:r>
            <a:r>
              <a:rPr lang="en-US" dirty="0"/>
              <a:t> Purchaser</a:t>
            </a:r>
          </a:p>
        </p:txBody>
      </p:sp>
      <p:sp>
        <p:nvSpPr>
          <p:cNvPr id="12" name="Oval 11"/>
          <p:cNvSpPr/>
          <p:nvPr/>
        </p:nvSpPr>
        <p:spPr>
          <a:xfrm>
            <a:off x="3804933" y="2035350"/>
            <a:ext cx="1931412" cy="92271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flipH="1">
            <a:off x="6324102" y="860864"/>
            <a:ext cx="897775" cy="16281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7107434" y="154096"/>
            <a:ext cx="1931412" cy="92271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7357927" y="430786"/>
            <a:ext cx="1487980" cy="369332"/>
          </a:xfrm>
          <a:prstGeom prst="rect">
            <a:avLst/>
          </a:prstGeom>
          <a:noFill/>
        </p:spPr>
        <p:txBody>
          <a:bodyPr wrap="square" rtlCol="0">
            <a:spAutoFit/>
          </a:bodyPr>
          <a:lstStyle/>
          <a:p>
            <a:r>
              <a:rPr lang="en-US" dirty="0"/>
              <a:t>3rd Purchaser</a:t>
            </a:r>
          </a:p>
        </p:txBody>
      </p:sp>
      <p:sp>
        <p:nvSpPr>
          <p:cNvPr id="62" name="Oval 61"/>
          <p:cNvSpPr/>
          <p:nvPr/>
        </p:nvSpPr>
        <p:spPr>
          <a:xfrm>
            <a:off x="4985057" y="990927"/>
            <a:ext cx="1931412" cy="92271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233944" y="1242777"/>
            <a:ext cx="1487980" cy="369332"/>
          </a:xfrm>
          <a:prstGeom prst="rect">
            <a:avLst/>
          </a:prstGeom>
          <a:noFill/>
        </p:spPr>
        <p:txBody>
          <a:bodyPr wrap="square" rtlCol="0">
            <a:spAutoFit/>
          </a:bodyPr>
          <a:lstStyle/>
          <a:p>
            <a:r>
              <a:rPr lang="en-US" dirty="0"/>
              <a:t>2</a:t>
            </a:r>
            <a:r>
              <a:rPr lang="en-US" baseline="30000" dirty="0"/>
              <a:t>nd</a:t>
            </a:r>
            <a:r>
              <a:rPr lang="en-US" dirty="0"/>
              <a:t> Purchaser</a:t>
            </a:r>
          </a:p>
        </p:txBody>
      </p:sp>
      <p:cxnSp>
        <p:nvCxnSpPr>
          <p:cNvPr id="66" name="Straight Connector 65"/>
          <p:cNvCxnSpPr>
            <a:stCxn id="62" idx="4"/>
            <a:endCxn id="12" idx="0"/>
          </p:cNvCxnSpPr>
          <p:nvPr/>
        </p:nvCxnSpPr>
        <p:spPr>
          <a:xfrm flipH="1">
            <a:off x="4770639" y="1913640"/>
            <a:ext cx="1180124" cy="12171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12" idx="4"/>
            <a:endCxn id="4" idx="0"/>
          </p:cNvCxnSpPr>
          <p:nvPr/>
        </p:nvCxnSpPr>
        <p:spPr>
          <a:xfrm flipH="1">
            <a:off x="3241964" y="2958063"/>
            <a:ext cx="1528675" cy="77435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3988837" y="2289446"/>
            <a:ext cx="1487980" cy="369332"/>
          </a:xfrm>
          <a:prstGeom prst="rect">
            <a:avLst/>
          </a:prstGeom>
          <a:noFill/>
        </p:spPr>
        <p:txBody>
          <a:bodyPr wrap="square" rtlCol="0">
            <a:spAutoFit/>
          </a:bodyPr>
          <a:lstStyle/>
          <a:p>
            <a:r>
              <a:rPr lang="en-US" dirty="0"/>
              <a:t>1st Purchaser</a:t>
            </a:r>
          </a:p>
        </p:txBody>
      </p:sp>
      <p:pic>
        <p:nvPicPr>
          <p:cNvPr id="71" name="Picture 4" descr="Image result for document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0210" y="3037586"/>
            <a:ext cx="519643" cy="721726"/>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Image result for se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6587" y="3131527"/>
            <a:ext cx="312876" cy="31287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ular Callout 72"/>
          <p:cNvSpPr/>
          <p:nvPr/>
        </p:nvSpPr>
        <p:spPr>
          <a:xfrm>
            <a:off x="7107434" y="1202582"/>
            <a:ext cx="1187117" cy="473825"/>
          </a:xfrm>
          <a:prstGeom prst="wedgeRectCallout">
            <a:avLst>
              <a:gd name="adj1" fmla="val -25034"/>
              <a:gd name="adj2" fmla="val -10065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7083406" y="1249677"/>
            <a:ext cx="1407578" cy="369332"/>
          </a:xfrm>
          <a:prstGeom prst="rect">
            <a:avLst/>
          </a:prstGeom>
          <a:noFill/>
        </p:spPr>
        <p:txBody>
          <a:bodyPr wrap="square" rtlCol="0">
            <a:spAutoFit/>
          </a:bodyPr>
          <a:lstStyle/>
          <a:p>
            <a:r>
              <a:rPr lang="en-US" dirty="0"/>
              <a:t>no standing</a:t>
            </a:r>
          </a:p>
        </p:txBody>
      </p:sp>
      <p:sp>
        <p:nvSpPr>
          <p:cNvPr id="75" name="Rectangular Callout 74"/>
          <p:cNvSpPr/>
          <p:nvPr/>
        </p:nvSpPr>
        <p:spPr>
          <a:xfrm>
            <a:off x="10352186" y="153447"/>
            <a:ext cx="1187117" cy="473825"/>
          </a:xfrm>
          <a:prstGeom prst="wedgeRectCallout">
            <a:avLst>
              <a:gd name="adj1" fmla="val -6128"/>
              <a:gd name="adj2" fmla="val 10811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10366684" y="187129"/>
            <a:ext cx="1124298" cy="369332"/>
          </a:xfrm>
          <a:prstGeom prst="rect">
            <a:avLst/>
          </a:prstGeom>
          <a:noFill/>
        </p:spPr>
        <p:txBody>
          <a:bodyPr wrap="square" rtlCol="0">
            <a:spAutoFit/>
          </a:bodyPr>
          <a:lstStyle/>
          <a:p>
            <a:pPr algn="ctr"/>
            <a:r>
              <a:rPr lang="en-US" dirty="0"/>
              <a:t>standing</a:t>
            </a:r>
          </a:p>
        </p:txBody>
      </p:sp>
    </p:spTree>
    <p:extLst>
      <p:ext uri="{BB962C8B-B14F-4D97-AF65-F5344CB8AC3E}">
        <p14:creationId xmlns:p14="http://schemas.microsoft.com/office/powerpoint/2010/main" val="3595896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2A9291-55AD-4DDC-8735-1BA5A1C98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52600" y="2542604"/>
            <a:ext cx="8686800" cy="1772793"/>
          </a:xfrm>
          <a:solidFill>
            <a:srgbClr val="FFFFFF"/>
          </a:solidFill>
          <a:ln>
            <a:solidFill>
              <a:srgbClr val="404040"/>
            </a:solidFill>
          </a:ln>
        </p:spPr>
        <p:txBody>
          <a:bodyPr vert="horz" wrap="square" lIns="182880" tIns="182880" rIns="182880" bIns="182880" rtlCol="0" anchor="ctr">
            <a:normAutofit/>
          </a:bodyPr>
          <a:lstStyle/>
          <a:p>
            <a:r>
              <a:rPr lang="en-US" sz="4800" kern="1200" cap="all" spc="200" baseline="0">
                <a:solidFill>
                  <a:srgbClr val="262626"/>
                </a:solidFill>
                <a:latin typeface="+mj-lt"/>
                <a:ea typeface="+mj-ea"/>
                <a:cs typeface="+mj-cs"/>
              </a:rPr>
              <a:t>Section 11 &amp; 12</a:t>
            </a:r>
          </a:p>
        </p:txBody>
      </p:sp>
    </p:spTree>
    <p:extLst>
      <p:ext uri="{BB962C8B-B14F-4D97-AF65-F5344CB8AC3E}">
        <p14:creationId xmlns:p14="http://schemas.microsoft.com/office/powerpoint/2010/main" val="3956776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05104"/>
            <a:ext cx="7729728" cy="1188720"/>
          </a:xfrm>
        </p:spPr>
        <p:txBody>
          <a:bodyPr/>
          <a:lstStyle/>
          <a:p>
            <a:r>
              <a:rPr lang="en-US" dirty="0"/>
              <a:t>Dr. Burke?</a:t>
            </a:r>
          </a:p>
        </p:txBody>
      </p:sp>
      <p:sp>
        <p:nvSpPr>
          <p:cNvPr id="4" name="Content Placeholder 3"/>
          <p:cNvSpPr>
            <a:spLocks noGrp="1"/>
          </p:cNvSpPr>
          <p:nvPr>
            <p:ph idx="1"/>
          </p:nvPr>
        </p:nvSpPr>
        <p:spPr>
          <a:xfrm>
            <a:off x="2231136" y="3690851"/>
            <a:ext cx="229431" cy="241069"/>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endParaRPr lang="en-US" dirty="0"/>
          </a:p>
        </p:txBody>
      </p:sp>
      <p:sp>
        <p:nvSpPr>
          <p:cNvPr id="7" name="Oval 6"/>
          <p:cNvSpPr/>
          <p:nvPr/>
        </p:nvSpPr>
        <p:spPr>
          <a:xfrm>
            <a:off x="4264429" y="2543695"/>
            <a:ext cx="7381702" cy="407323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28211" y="4287925"/>
            <a:ext cx="5054138" cy="584775"/>
          </a:xfrm>
          <a:prstGeom prst="rect">
            <a:avLst/>
          </a:prstGeom>
          <a:noFill/>
        </p:spPr>
        <p:txBody>
          <a:bodyPr wrap="square" rtlCol="0">
            <a:spAutoFit/>
          </a:bodyPr>
          <a:lstStyle/>
          <a:p>
            <a:pPr algn="ctr"/>
            <a:r>
              <a:rPr lang="en-US" sz="3200" dirty="0"/>
              <a:t>IPO shares</a:t>
            </a:r>
          </a:p>
        </p:txBody>
      </p:sp>
      <p:sp>
        <p:nvSpPr>
          <p:cNvPr id="9" name="Right Arrow 8"/>
          <p:cNvSpPr/>
          <p:nvPr/>
        </p:nvSpPr>
        <p:spPr>
          <a:xfrm rot="20366381">
            <a:off x="1612669" y="3931920"/>
            <a:ext cx="457200" cy="157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17483" y="3856667"/>
            <a:ext cx="1645920" cy="646331"/>
          </a:xfrm>
          <a:prstGeom prst="rect">
            <a:avLst/>
          </a:prstGeom>
          <a:noFill/>
        </p:spPr>
        <p:txBody>
          <a:bodyPr wrap="square" rtlCol="0">
            <a:spAutoFit/>
          </a:bodyPr>
          <a:lstStyle/>
          <a:p>
            <a:r>
              <a:rPr lang="en-US" dirty="0"/>
              <a:t>Non-public offering shares</a:t>
            </a:r>
          </a:p>
        </p:txBody>
      </p:sp>
      <p:sp>
        <p:nvSpPr>
          <p:cNvPr id="11" name="Rectangle 10"/>
          <p:cNvSpPr/>
          <p:nvPr/>
        </p:nvSpPr>
        <p:spPr>
          <a:xfrm>
            <a:off x="2460567" y="2144684"/>
            <a:ext cx="2394066" cy="739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Street Name Certificate</a:t>
            </a:r>
          </a:p>
        </p:txBody>
      </p:sp>
      <p:cxnSp>
        <p:nvCxnSpPr>
          <p:cNvPr id="12" name="Straight Connector 11"/>
          <p:cNvCxnSpPr/>
          <p:nvPr/>
        </p:nvCxnSpPr>
        <p:spPr>
          <a:xfrm flipH="1">
            <a:off x="2460567" y="2884516"/>
            <a:ext cx="567169" cy="80633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4156364" y="2884516"/>
            <a:ext cx="482138" cy="71275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486840" y="1431931"/>
            <a:ext cx="777589" cy="70723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589195" y="3040671"/>
            <a:ext cx="1134338" cy="369332"/>
          </a:xfrm>
          <a:prstGeom prst="rect">
            <a:avLst/>
          </a:prstGeom>
          <a:noFill/>
        </p:spPr>
        <p:txBody>
          <a:bodyPr wrap="square" rtlCol="0">
            <a:spAutoFit/>
          </a:bodyPr>
          <a:lstStyle/>
          <a:p>
            <a:r>
              <a:rPr lang="en-US" dirty="0"/>
              <a:t>99.85%</a:t>
            </a:r>
          </a:p>
        </p:txBody>
      </p:sp>
      <p:sp>
        <p:nvSpPr>
          <p:cNvPr id="20" name="TextBox 19"/>
          <p:cNvSpPr txBox="1"/>
          <p:nvPr/>
        </p:nvSpPr>
        <p:spPr>
          <a:xfrm>
            <a:off x="2049231" y="3040671"/>
            <a:ext cx="764771" cy="369332"/>
          </a:xfrm>
          <a:prstGeom prst="rect">
            <a:avLst/>
          </a:prstGeom>
          <a:noFill/>
        </p:spPr>
        <p:txBody>
          <a:bodyPr wrap="square" rtlCol="0">
            <a:spAutoFit/>
          </a:bodyPr>
          <a:lstStyle/>
          <a:p>
            <a:r>
              <a:rPr lang="en-US" dirty="0"/>
              <a:t>0.15%</a:t>
            </a:r>
          </a:p>
        </p:txBody>
      </p:sp>
    </p:spTree>
    <p:extLst>
      <p:ext uri="{BB962C8B-B14F-4D97-AF65-F5344CB8AC3E}">
        <p14:creationId xmlns:p14="http://schemas.microsoft.com/office/powerpoint/2010/main" val="1762120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7170" name="Picture 2" descr="Image result for math is hard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33" y="61516"/>
            <a:ext cx="11974873" cy="671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279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math is hard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641" y="111287"/>
            <a:ext cx="9955954" cy="6746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644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05104"/>
            <a:ext cx="7729728" cy="1188720"/>
          </a:xfrm>
        </p:spPr>
        <p:txBody>
          <a:bodyPr/>
          <a:lstStyle/>
          <a:p>
            <a:r>
              <a:rPr lang="en-US" dirty="0"/>
              <a:t>Dr. Burke?</a:t>
            </a:r>
          </a:p>
        </p:txBody>
      </p:sp>
      <p:sp>
        <p:nvSpPr>
          <p:cNvPr id="4" name="Content Placeholder 3"/>
          <p:cNvSpPr>
            <a:spLocks noGrp="1"/>
          </p:cNvSpPr>
          <p:nvPr>
            <p:ph idx="1"/>
          </p:nvPr>
        </p:nvSpPr>
        <p:spPr>
          <a:xfrm>
            <a:off x="91440" y="3690851"/>
            <a:ext cx="4547062" cy="246888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Oval 6"/>
          <p:cNvSpPr/>
          <p:nvPr/>
        </p:nvSpPr>
        <p:spPr>
          <a:xfrm>
            <a:off x="5315989" y="3117272"/>
            <a:ext cx="5278582" cy="292608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28211" y="4287924"/>
            <a:ext cx="5054138" cy="584775"/>
          </a:xfrm>
          <a:prstGeom prst="rect">
            <a:avLst/>
          </a:prstGeom>
          <a:noFill/>
        </p:spPr>
        <p:txBody>
          <a:bodyPr wrap="square" rtlCol="0">
            <a:spAutoFit/>
          </a:bodyPr>
          <a:lstStyle/>
          <a:p>
            <a:pPr algn="ctr"/>
            <a:r>
              <a:rPr lang="en-US" sz="3200" dirty="0"/>
              <a:t>IPO shares</a:t>
            </a:r>
          </a:p>
        </p:txBody>
      </p:sp>
      <p:sp>
        <p:nvSpPr>
          <p:cNvPr id="10" name="TextBox 9"/>
          <p:cNvSpPr txBox="1"/>
          <p:nvPr/>
        </p:nvSpPr>
        <p:spPr>
          <a:xfrm>
            <a:off x="282633" y="4632903"/>
            <a:ext cx="4921134" cy="584775"/>
          </a:xfrm>
          <a:prstGeom prst="rect">
            <a:avLst/>
          </a:prstGeom>
          <a:noFill/>
        </p:spPr>
        <p:txBody>
          <a:bodyPr wrap="square" rtlCol="0">
            <a:spAutoFit/>
          </a:bodyPr>
          <a:lstStyle/>
          <a:p>
            <a:r>
              <a:rPr lang="en-US" sz="3200" dirty="0"/>
              <a:t>Non-public offering shares</a:t>
            </a:r>
          </a:p>
        </p:txBody>
      </p:sp>
      <p:sp>
        <p:nvSpPr>
          <p:cNvPr id="11" name="Rectangle 10"/>
          <p:cNvSpPr/>
          <p:nvPr/>
        </p:nvSpPr>
        <p:spPr>
          <a:xfrm>
            <a:off x="2460567" y="2144684"/>
            <a:ext cx="2394066" cy="739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Street Name Certificate</a:t>
            </a:r>
          </a:p>
        </p:txBody>
      </p:sp>
      <p:cxnSp>
        <p:nvCxnSpPr>
          <p:cNvPr id="12" name="Straight Connector 11"/>
          <p:cNvCxnSpPr/>
          <p:nvPr/>
        </p:nvCxnSpPr>
        <p:spPr>
          <a:xfrm flipH="1">
            <a:off x="2460567" y="2884516"/>
            <a:ext cx="567169" cy="80633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4156364" y="2884517"/>
            <a:ext cx="1429789" cy="10030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486840" y="1431931"/>
            <a:ext cx="777589" cy="70723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657600" y="3032401"/>
            <a:ext cx="1134338" cy="369332"/>
          </a:xfrm>
          <a:prstGeom prst="rect">
            <a:avLst/>
          </a:prstGeom>
          <a:noFill/>
        </p:spPr>
        <p:txBody>
          <a:bodyPr wrap="square" rtlCol="0">
            <a:spAutoFit/>
          </a:bodyPr>
          <a:lstStyle/>
          <a:p>
            <a:r>
              <a:rPr lang="en-US" dirty="0"/>
              <a:t>50.85%</a:t>
            </a:r>
          </a:p>
        </p:txBody>
      </p:sp>
      <p:sp>
        <p:nvSpPr>
          <p:cNvPr id="20" name="TextBox 19"/>
          <p:cNvSpPr txBox="1"/>
          <p:nvPr/>
        </p:nvSpPr>
        <p:spPr>
          <a:xfrm>
            <a:off x="1936516" y="3016705"/>
            <a:ext cx="862477" cy="369332"/>
          </a:xfrm>
          <a:prstGeom prst="rect">
            <a:avLst/>
          </a:prstGeom>
          <a:noFill/>
        </p:spPr>
        <p:txBody>
          <a:bodyPr wrap="square" rtlCol="0">
            <a:spAutoFit/>
          </a:bodyPr>
          <a:lstStyle/>
          <a:p>
            <a:r>
              <a:rPr lang="en-US" dirty="0"/>
              <a:t>49.15%</a:t>
            </a:r>
          </a:p>
        </p:txBody>
      </p:sp>
    </p:spTree>
    <p:extLst>
      <p:ext uri="{BB962C8B-B14F-4D97-AF65-F5344CB8AC3E}">
        <p14:creationId xmlns:p14="http://schemas.microsoft.com/office/powerpoint/2010/main" val="1584690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Private securities litigation</a:t>
            </a:r>
            <a:br>
              <a:rPr lang="en-US" dirty="0"/>
            </a:br>
            <a:r>
              <a:rPr lang="en-US" dirty="0"/>
              <a:t>Rule 10b-5</a:t>
            </a:r>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758202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10(b) of the Securities Exchange Act</a:t>
            </a:r>
          </a:p>
        </p:txBody>
      </p:sp>
      <p:sp>
        <p:nvSpPr>
          <p:cNvPr id="3" name="Content Placeholder 2"/>
          <p:cNvSpPr>
            <a:spLocks noGrp="1"/>
          </p:cNvSpPr>
          <p:nvPr>
            <p:ph idx="1"/>
          </p:nvPr>
        </p:nvSpPr>
        <p:spPr>
          <a:xfrm>
            <a:off x="2231136" y="2638044"/>
            <a:ext cx="7729728" cy="3530000"/>
          </a:xfrm>
        </p:spPr>
        <p:txBody>
          <a:bodyPr>
            <a:normAutofit fontScale="92500" lnSpcReduction="10000"/>
          </a:bodyPr>
          <a:lstStyle/>
          <a:p>
            <a:pPr marL="0" indent="0">
              <a:buNone/>
            </a:pPr>
            <a:endParaRPr lang="en-US" dirty="0"/>
          </a:p>
          <a:p>
            <a:r>
              <a:rPr lang="en-US" sz="2600" dirty="0"/>
              <a:t>It shall be unlawful for any person, directly or indirectly, by the use of any means or instrumentality of interstate commerce . . .to use or employ, </a:t>
            </a:r>
            <a:r>
              <a:rPr lang="en-US" sz="2600" b="1" dirty="0">
                <a:solidFill>
                  <a:srgbClr val="C00000"/>
                </a:solidFill>
              </a:rPr>
              <a:t>in connection with the purchase or sale of any security</a:t>
            </a:r>
            <a:r>
              <a:rPr lang="en-US" sz="2600" dirty="0"/>
              <a:t> registered on a national securities exchange or any security not so registered, or any securities-based swap agreement, </a:t>
            </a:r>
            <a:r>
              <a:rPr lang="en-US" sz="2600" b="1" dirty="0">
                <a:solidFill>
                  <a:srgbClr val="C00000"/>
                </a:solidFill>
              </a:rPr>
              <a:t>any manipulative or deceptive device or contrivance</a:t>
            </a:r>
            <a:r>
              <a:rPr lang="en-US" sz="2600" dirty="0"/>
              <a:t> in contravention of such rules and regulations as the Commission may prescribe. . . </a:t>
            </a:r>
          </a:p>
        </p:txBody>
      </p:sp>
    </p:spTree>
    <p:extLst>
      <p:ext uri="{BB962C8B-B14F-4D97-AF65-F5344CB8AC3E}">
        <p14:creationId xmlns:p14="http://schemas.microsoft.com/office/powerpoint/2010/main" val="1682754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7790" y="933519"/>
            <a:ext cx="8336419" cy="1188720"/>
          </a:xfrm>
        </p:spPr>
        <p:txBody>
          <a:bodyPr/>
          <a:lstStyle/>
          <a:p>
            <a:r>
              <a:rPr lang="en-US" dirty="0"/>
              <a:t>SEC: Manipulative, deceptive, device?</a:t>
            </a:r>
          </a:p>
        </p:txBody>
      </p:sp>
      <p:sp>
        <p:nvSpPr>
          <p:cNvPr id="3" name="Content Placeholder 2"/>
          <p:cNvSpPr>
            <a:spLocks noGrp="1"/>
          </p:cNvSpPr>
          <p:nvPr>
            <p:ph idx="1"/>
          </p:nvPr>
        </p:nvSpPr>
        <p:spPr/>
        <p:txBody>
          <a:bodyPr/>
          <a:lstStyle/>
          <a:p>
            <a:endParaRPr lang="en-US"/>
          </a:p>
        </p:txBody>
      </p:sp>
      <p:pic>
        <p:nvPicPr>
          <p:cNvPr id="1026" name="Picture 2" descr="Luke Skywalker Amazing. Every word of what you just said was wrong | AMAZING. EVERY WORD OF WHAT YOU JUST SAID WAS WRONG | image tagged in wrong,luke skywalker | made w/ Imgflip meme ma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1136" y="2262763"/>
            <a:ext cx="7694469" cy="4331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901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449303"/>
            <a:ext cx="7729728" cy="1188720"/>
          </a:xfrm>
        </p:spPr>
        <p:txBody>
          <a:bodyPr/>
          <a:lstStyle/>
          <a:p>
            <a:r>
              <a:rPr lang="en-US" dirty="0"/>
              <a:t>Rule 10b-5</a:t>
            </a:r>
          </a:p>
        </p:txBody>
      </p:sp>
      <p:sp>
        <p:nvSpPr>
          <p:cNvPr id="3" name="Content Placeholder 2"/>
          <p:cNvSpPr>
            <a:spLocks noGrp="1"/>
          </p:cNvSpPr>
          <p:nvPr>
            <p:ph idx="1"/>
          </p:nvPr>
        </p:nvSpPr>
        <p:spPr>
          <a:xfrm>
            <a:off x="1158240" y="2068208"/>
            <a:ext cx="9875520" cy="3744972"/>
          </a:xfrm>
        </p:spPr>
        <p:txBody>
          <a:bodyPr>
            <a:noAutofit/>
          </a:bodyPr>
          <a:lstStyle/>
          <a:p>
            <a:r>
              <a:rPr lang="en-US" sz="2400" dirty="0"/>
              <a:t>It shall be unlawful for any person. . . .</a:t>
            </a:r>
          </a:p>
          <a:p>
            <a:r>
              <a:rPr lang="en-US" sz="2400" dirty="0"/>
              <a:t>A.  To employ any device, scheme, or artifice to defraud</a:t>
            </a:r>
          </a:p>
          <a:p>
            <a:r>
              <a:rPr lang="en-US" sz="2400" dirty="0"/>
              <a:t>B.  </a:t>
            </a:r>
            <a:r>
              <a:rPr lang="en-US" sz="2400" b="1" dirty="0">
                <a:solidFill>
                  <a:srgbClr val="C00000"/>
                </a:solidFill>
              </a:rPr>
              <a:t>To make any untrue statement of a material fact or to omit to state a material fact necessary in order to make the statements made, in the light of the circumstances under which they were made, not misleading</a:t>
            </a:r>
            <a:r>
              <a:rPr lang="en-US" sz="2400" dirty="0"/>
              <a:t>, or</a:t>
            </a:r>
          </a:p>
          <a:p>
            <a:r>
              <a:rPr lang="en-US" sz="2400" dirty="0"/>
              <a:t>C.  To engage in any act, practice, or course of business which operates or would operate as a fraud or deceit upon any person,</a:t>
            </a:r>
          </a:p>
          <a:p>
            <a:endParaRPr lang="en-US" sz="2400" dirty="0"/>
          </a:p>
          <a:p>
            <a:r>
              <a:rPr lang="en-US" sz="2400" b="1" dirty="0">
                <a:solidFill>
                  <a:srgbClr val="C00000"/>
                </a:solidFill>
              </a:rPr>
              <a:t>In connection with the purchase or sale of any security.</a:t>
            </a:r>
          </a:p>
        </p:txBody>
      </p:sp>
    </p:spTree>
    <p:extLst>
      <p:ext uri="{BB962C8B-B14F-4D97-AF65-F5344CB8AC3E}">
        <p14:creationId xmlns:p14="http://schemas.microsoft.com/office/powerpoint/2010/main" val="2186556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10b-5</a:t>
            </a:r>
          </a:p>
        </p:txBody>
      </p:sp>
      <p:sp>
        <p:nvSpPr>
          <p:cNvPr id="3" name="Content Placeholder 2"/>
          <p:cNvSpPr>
            <a:spLocks noGrp="1"/>
          </p:cNvSpPr>
          <p:nvPr>
            <p:ph idx="1"/>
          </p:nvPr>
        </p:nvSpPr>
        <p:spPr/>
        <p:txBody>
          <a:bodyPr>
            <a:normAutofit/>
          </a:bodyPr>
          <a:lstStyle/>
          <a:p>
            <a:r>
              <a:rPr lang="en-US" sz="2400" dirty="0"/>
              <a:t>Material </a:t>
            </a:r>
          </a:p>
          <a:p>
            <a:r>
              <a:rPr lang="en-US" sz="2400" dirty="0"/>
              <a:t>Misrepresentation of fact</a:t>
            </a:r>
          </a:p>
          <a:p>
            <a:r>
              <a:rPr lang="en-US" sz="2400" dirty="0" err="1"/>
              <a:t>Scienter</a:t>
            </a:r>
            <a:r>
              <a:rPr lang="en-US" sz="2400" dirty="0"/>
              <a:t> (allege facts with particularity. . . )</a:t>
            </a:r>
          </a:p>
          <a:p>
            <a:r>
              <a:rPr lang="en-US" sz="2400" dirty="0"/>
              <a:t>Reliance (</a:t>
            </a:r>
            <a:r>
              <a:rPr lang="en-US" sz="2400" i="1" dirty="0"/>
              <a:t>Basic</a:t>
            </a:r>
            <a:r>
              <a:rPr lang="en-US" sz="2400" dirty="0"/>
              <a:t>)</a:t>
            </a:r>
          </a:p>
          <a:p>
            <a:r>
              <a:rPr lang="en-US" sz="2400" dirty="0"/>
              <a:t>Loss Causation (must adequately allege in complaint)</a:t>
            </a:r>
          </a:p>
        </p:txBody>
      </p:sp>
    </p:spTree>
    <p:extLst>
      <p:ext uri="{BB962C8B-B14F-4D97-AF65-F5344CB8AC3E}">
        <p14:creationId xmlns:p14="http://schemas.microsoft.com/office/powerpoint/2010/main" val="32079208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460" y="216546"/>
            <a:ext cx="10367079" cy="1188720"/>
          </a:xfrm>
        </p:spPr>
        <p:txBody>
          <a:bodyPr/>
          <a:lstStyle/>
          <a:p>
            <a:r>
              <a:rPr lang="en-US" dirty="0"/>
              <a:t>1995:  Private securities litigation reform act</a:t>
            </a:r>
          </a:p>
        </p:txBody>
      </p:sp>
      <p:sp>
        <p:nvSpPr>
          <p:cNvPr id="3" name="Content Placeholder 2"/>
          <p:cNvSpPr>
            <a:spLocks noGrp="1"/>
          </p:cNvSpPr>
          <p:nvPr>
            <p:ph idx="1"/>
          </p:nvPr>
        </p:nvSpPr>
        <p:spPr>
          <a:xfrm>
            <a:off x="2231136" y="1795550"/>
            <a:ext cx="7729728" cy="4845904"/>
          </a:xfrm>
        </p:spPr>
        <p:txBody>
          <a:bodyPr/>
          <a:lstStyle/>
          <a:p>
            <a:r>
              <a:rPr lang="en-US" sz="2400" dirty="0"/>
              <a:t>Section 21D of the Securities Exchange Act</a:t>
            </a:r>
          </a:p>
          <a:p>
            <a:r>
              <a:rPr lang="en-US" sz="2400" dirty="0"/>
              <a:t>Lead Plaintiff Rules</a:t>
            </a:r>
          </a:p>
          <a:p>
            <a:r>
              <a:rPr lang="en-US" sz="2400" dirty="0"/>
              <a:t>Enhanced pleading rules (preempts Section 9(b) FRCP)</a:t>
            </a:r>
          </a:p>
          <a:p>
            <a:r>
              <a:rPr lang="en-US" sz="2400" dirty="0"/>
              <a:t>Must plead with particularity SCIENTER</a:t>
            </a:r>
          </a:p>
          <a:p>
            <a:r>
              <a:rPr lang="en-US" sz="2400" dirty="0"/>
              <a:t>Stay on discovery until after MTD</a:t>
            </a:r>
          </a:p>
          <a:p>
            <a:r>
              <a:rPr lang="en-US" sz="2400" dirty="0"/>
              <a:t>Rule 11 Sanctions for frivolousness</a:t>
            </a:r>
          </a:p>
          <a:p>
            <a:r>
              <a:rPr lang="en-US" sz="2400" dirty="0"/>
              <a:t>Several liability for outside directors (in proportion to responsibility)</a:t>
            </a:r>
          </a:p>
          <a:p>
            <a:endParaRPr lang="en-US" dirty="0"/>
          </a:p>
        </p:txBody>
      </p:sp>
    </p:spTree>
    <p:extLst>
      <p:ext uri="{BB962C8B-B14F-4D97-AF65-F5344CB8AC3E}">
        <p14:creationId xmlns:p14="http://schemas.microsoft.com/office/powerpoint/2010/main" val="4127052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188720"/>
          </a:xfrm>
        </p:spPr>
        <p:txBody>
          <a:bodyPr>
            <a:normAutofit/>
          </a:bodyPr>
          <a:lstStyle/>
          <a:p>
            <a:r>
              <a:rPr lang="en-US" dirty="0"/>
              <a:t>Section 11 &amp; 12 liability</a:t>
            </a:r>
          </a:p>
        </p:txBody>
      </p:sp>
      <p:graphicFrame>
        <p:nvGraphicFramePr>
          <p:cNvPr id="5" name="Content Placeholder 2">
            <a:extLst>
              <a:ext uri="{FF2B5EF4-FFF2-40B4-BE49-F238E27FC236}">
                <a16:creationId xmlns:a16="http://schemas.microsoft.com/office/drawing/2014/main" id="{A7A5B37B-E07A-410D-9D99-74F755122AD4}"/>
              </a:ext>
            </a:extLst>
          </p:cNvPr>
          <p:cNvGraphicFramePr>
            <a:graphicFrameLocks noGrp="1"/>
          </p:cNvGraphicFramePr>
          <p:nvPr>
            <p:ph idx="1"/>
            <p:extLst>
              <p:ext uri="{D42A27DB-BD31-4B8C-83A1-F6EECF244321}">
                <p14:modId xmlns:p14="http://schemas.microsoft.com/office/powerpoint/2010/main" val="732464560"/>
              </p:ext>
            </p:extLst>
          </p:nvPr>
        </p:nvGraphicFramePr>
        <p:xfrm>
          <a:off x="965201" y="2638425"/>
          <a:ext cx="10261600"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9832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 name="Picture 1"/>
          <p:cNvPicPr>
            <a:picLocks noChangeAspect="1"/>
          </p:cNvPicPr>
          <p:nvPr/>
        </p:nvPicPr>
        <p:blipFill>
          <a:blip r:embed="rId2"/>
          <a:stretch>
            <a:fillRect/>
          </a:stretch>
        </p:blipFill>
        <p:spPr>
          <a:xfrm>
            <a:off x="1" y="200460"/>
            <a:ext cx="12192000" cy="6657540"/>
          </a:xfrm>
          <a:prstGeom prst="rect">
            <a:avLst/>
          </a:prstGeom>
        </p:spPr>
      </p:pic>
      <p:sp>
        <p:nvSpPr>
          <p:cNvPr id="4" name="Rectangle 3"/>
          <p:cNvSpPr/>
          <p:nvPr/>
        </p:nvSpPr>
        <p:spPr>
          <a:xfrm>
            <a:off x="11677650" y="3589754"/>
            <a:ext cx="266701" cy="23252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555306" y="3251200"/>
            <a:ext cx="514773" cy="338554"/>
          </a:xfrm>
          <a:prstGeom prst="rect">
            <a:avLst/>
          </a:prstGeom>
          <a:noFill/>
        </p:spPr>
        <p:txBody>
          <a:bodyPr wrap="square" rtlCol="0">
            <a:spAutoFit/>
          </a:bodyPr>
          <a:lstStyle/>
          <a:p>
            <a:r>
              <a:rPr lang="en-US" sz="1600" dirty="0">
                <a:solidFill>
                  <a:srgbClr val="6666FF"/>
                </a:solidFill>
              </a:rPr>
              <a:t>334</a:t>
            </a:r>
          </a:p>
        </p:txBody>
      </p:sp>
      <p:cxnSp>
        <p:nvCxnSpPr>
          <p:cNvPr id="7" name="Straight Connector 6"/>
          <p:cNvCxnSpPr>
            <a:stCxn id="5" idx="2"/>
          </p:cNvCxnSpPr>
          <p:nvPr/>
        </p:nvCxnSpPr>
        <p:spPr>
          <a:xfrm flipH="1">
            <a:off x="11812692" y="3589754"/>
            <a:ext cx="1" cy="237179"/>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831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53627"/>
            <a:ext cx="12192000" cy="6804373"/>
          </a:xfrm>
          <a:prstGeom prst="rect">
            <a:avLst/>
          </a:prstGeom>
        </p:spPr>
      </p:pic>
    </p:spTree>
    <p:extLst>
      <p:ext uri="{BB962C8B-B14F-4D97-AF65-F5344CB8AC3E}">
        <p14:creationId xmlns:p14="http://schemas.microsoft.com/office/powerpoint/2010/main" val="174404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3841" y="1097281"/>
            <a:ext cx="12138159" cy="5760720"/>
          </a:xfrm>
          <a:prstGeom prst="rect">
            <a:avLst/>
          </a:prstGeom>
        </p:spPr>
      </p:pic>
    </p:spTree>
    <p:extLst>
      <p:ext uri="{BB962C8B-B14F-4D97-AF65-F5344CB8AC3E}">
        <p14:creationId xmlns:p14="http://schemas.microsoft.com/office/powerpoint/2010/main" val="9305681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06" y="502032"/>
            <a:ext cx="7729728" cy="1188720"/>
          </a:xfrm>
        </p:spPr>
        <p:txBody>
          <a:bodyPr/>
          <a:lstStyle/>
          <a:p>
            <a:r>
              <a:rPr lang="en-US" dirty="0"/>
              <a:t>Securities fraud stats</a:t>
            </a:r>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0" y="2033587"/>
            <a:ext cx="7285848" cy="4824413"/>
          </a:xfrm>
          <a:prstGeom prst="rect">
            <a:avLst/>
          </a:prstGeom>
        </p:spPr>
      </p:pic>
      <p:pic>
        <p:nvPicPr>
          <p:cNvPr id="8" name="Picture 7"/>
          <p:cNvPicPr>
            <a:picLocks noChangeAspect="1"/>
          </p:cNvPicPr>
          <p:nvPr/>
        </p:nvPicPr>
        <p:blipFill>
          <a:blip r:embed="rId3"/>
          <a:stretch>
            <a:fillRect/>
          </a:stretch>
        </p:blipFill>
        <p:spPr>
          <a:xfrm>
            <a:off x="8119872" y="127724"/>
            <a:ext cx="4072128" cy="6727864"/>
          </a:xfrm>
          <a:prstGeom prst="rect">
            <a:avLst/>
          </a:prstGeom>
        </p:spPr>
      </p:pic>
    </p:spTree>
    <p:extLst>
      <p:ext uri="{BB962C8B-B14F-4D97-AF65-F5344CB8AC3E}">
        <p14:creationId xmlns:p14="http://schemas.microsoft.com/office/powerpoint/2010/main" val="27392734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trials?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78758" y="2932853"/>
            <a:ext cx="10386695" cy="866669"/>
          </a:xfrm>
          <a:prstGeom prst="rect">
            <a:avLst/>
          </a:prstGeom>
        </p:spPr>
      </p:pic>
    </p:spTree>
    <p:extLst>
      <p:ext uri="{BB962C8B-B14F-4D97-AF65-F5344CB8AC3E}">
        <p14:creationId xmlns:p14="http://schemas.microsoft.com/office/powerpoint/2010/main" val="2321691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82440" y="126042"/>
            <a:ext cx="7729728" cy="1188720"/>
          </a:xfrm>
        </p:spPr>
        <p:txBody>
          <a:bodyPr/>
          <a:lstStyle/>
          <a:p>
            <a:r>
              <a:rPr lang="en-US" dirty="0"/>
              <a:t>A few scenarios</a:t>
            </a:r>
          </a:p>
        </p:txBody>
      </p:sp>
      <p:sp>
        <p:nvSpPr>
          <p:cNvPr id="4" name="Rectangle 3"/>
          <p:cNvSpPr/>
          <p:nvPr/>
        </p:nvSpPr>
        <p:spPr>
          <a:xfrm>
            <a:off x="373334" y="2077690"/>
            <a:ext cx="1579911" cy="89816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61393" y="2342107"/>
            <a:ext cx="1606963" cy="369332"/>
          </a:xfrm>
          <a:prstGeom prst="rect">
            <a:avLst/>
          </a:prstGeom>
          <a:noFill/>
        </p:spPr>
        <p:txBody>
          <a:bodyPr wrap="square" rtlCol="0">
            <a:spAutoFit/>
          </a:bodyPr>
          <a:lstStyle/>
          <a:p>
            <a:pPr algn="ctr"/>
            <a:r>
              <a:rPr lang="en-US" dirty="0"/>
              <a:t>Issuer</a:t>
            </a:r>
          </a:p>
        </p:txBody>
      </p:sp>
      <p:sp>
        <p:nvSpPr>
          <p:cNvPr id="6" name="Right Arrow 5"/>
          <p:cNvSpPr/>
          <p:nvPr/>
        </p:nvSpPr>
        <p:spPr>
          <a:xfrm>
            <a:off x="1999696" y="2445610"/>
            <a:ext cx="456068" cy="17855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483054" y="2257711"/>
            <a:ext cx="1131727" cy="646331"/>
          </a:xfrm>
          <a:prstGeom prst="rect">
            <a:avLst/>
          </a:prstGeom>
          <a:noFill/>
          <a:ln>
            <a:solidFill>
              <a:schemeClr val="tx1"/>
            </a:solidFill>
          </a:ln>
        </p:spPr>
        <p:txBody>
          <a:bodyPr wrap="square" rtlCol="0">
            <a:spAutoFit/>
          </a:bodyPr>
          <a:lstStyle/>
          <a:p>
            <a:pPr algn="ctr"/>
            <a:r>
              <a:rPr lang="en-US" dirty="0"/>
              <a:t>Restates Financials</a:t>
            </a:r>
          </a:p>
        </p:txBody>
      </p:sp>
      <p:pic>
        <p:nvPicPr>
          <p:cNvPr id="1026" name="Picture 2" descr="Image result for stock price drop"/>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73334" y="3240275"/>
            <a:ext cx="1944301" cy="1959855"/>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p:cNvSpPr>
            <a:spLocks noGrp="1"/>
          </p:cNvSpPr>
          <p:nvPr>
            <p:ph sz="half" idx="2"/>
          </p:nvPr>
        </p:nvSpPr>
        <p:spPr>
          <a:xfrm>
            <a:off x="4198576" y="2077690"/>
            <a:ext cx="1579911" cy="89816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dirty="0"/>
              <a:t>Issuer</a:t>
            </a:r>
          </a:p>
        </p:txBody>
      </p:sp>
      <p:sp>
        <p:nvSpPr>
          <p:cNvPr id="14" name="Right Arrow 13"/>
          <p:cNvSpPr/>
          <p:nvPr/>
        </p:nvSpPr>
        <p:spPr>
          <a:xfrm>
            <a:off x="5815893" y="2435968"/>
            <a:ext cx="462821" cy="18160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256842" y="2228629"/>
            <a:ext cx="1131727" cy="646331"/>
          </a:xfrm>
          <a:prstGeom prst="rect">
            <a:avLst/>
          </a:prstGeom>
          <a:noFill/>
          <a:ln>
            <a:solidFill>
              <a:schemeClr val="tx1"/>
            </a:solidFill>
          </a:ln>
        </p:spPr>
        <p:txBody>
          <a:bodyPr wrap="square" rtlCol="0">
            <a:spAutoFit/>
          </a:bodyPr>
          <a:lstStyle/>
          <a:p>
            <a:pPr algn="ctr"/>
            <a:r>
              <a:rPr lang="en-US" dirty="0"/>
              <a:t>Litigation</a:t>
            </a:r>
          </a:p>
          <a:p>
            <a:pPr algn="ctr"/>
            <a:r>
              <a:rPr lang="en-US" dirty="0"/>
              <a:t>Risk</a:t>
            </a:r>
          </a:p>
        </p:txBody>
      </p:sp>
      <p:sp>
        <p:nvSpPr>
          <p:cNvPr id="13" name="Rectangle 12"/>
          <p:cNvSpPr/>
          <p:nvPr/>
        </p:nvSpPr>
        <p:spPr>
          <a:xfrm>
            <a:off x="227248" y="1926192"/>
            <a:ext cx="3506102" cy="34357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10"/>
          <p:cNvSpPr txBox="1">
            <a:spLocks/>
          </p:cNvSpPr>
          <p:nvPr/>
        </p:nvSpPr>
        <p:spPr>
          <a:xfrm>
            <a:off x="7979654" y="2093916"/>
            <a:ext cx="1579911" cy="89816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lt1"/>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lt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lt1"/>
                </a:solidFill>
                <a:latin typeface="+mn-lt"/>
                <a:ea typeface="+mn-ea"/>
                <a:cs typeface="+mn-cs"/>
              </a:defRPr>
            </a:lvl9pPr>
          </a:lstStyle>
          <a:p>
            <a:pPr marL="0" indent="0" algn="ctr">
              <a:buFont typeface="Arial" panose="020B0604020202020204" pitchFamily="34" charset="0"/>
              <a:buNone/>
            </a:pPr>
            <a:r>
              <a:rPr lang="en-US" dirty="0">
                <a:solidFill>
                  <a:srgbClr val="FF0000"/>
                </a:solidFill>
              </a:rPr>
              <a:t>Issuer</a:t>
            </a:r>
          </a:p>
        </p:txBody>
      </p:sp>
      <p:sp>
        <p:nvSpPr>
          <p:cNvPr id="18" name="Rectangle 17"/>
          <p:cNvSpPr/>
          <p:nvPr/>
        </p:nvSpPr>
        <p:spPr>
          <a:xfrm>
            <a:off x="4038311" y="1926191"/>
            <a:ext cx="3506102" cy="34357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49374" y="1926191"/>
            <a:ext cx="3506102" cy="34357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9595863" y="2442556"/>
            <a:ext cx="462821" cy="18160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0058684" y="2210194"/>
            <a:ext cx="1131727" cy="646331"/>
          </a:xfrm>
          <a:prstGeom prst="rect">
            <a:avLst/>
          </a:prstGeom>
          <a:noFill/>
          <a:ln>
            <a:solidFill>
              <a:schemeClr val="tx1"/>
            </a:solidFill>
          </a:ln>
        </p:spPr>
        <p:txBody>
          <a:bodyPr wrap="square" rtlCol="0">
            <a:spAutoFit/>
          </a:bodyPr>
          <a:lstStyle/>
          <a:p>
            <a:pPr algn="ctr"/>
            <a:r>
              <a:rPr lang="en-US" dirty="0"/>
              <a:t>Business</a:t>
            </a:r>
          </a:p>
          <a:p>
            <a:pPr algn="ctr"/>
            <a:r>
              <a:rPr lang="en-US" dirty="0"/>
              <a:t>Changes</a:t>
            </a:r>
          </a:p>
        </p:txBody>
      </p:sp>
      <p:pic>
        <p:nvPicPr>
          <p:cNvPr id="23" name="Picture 22"/>
          <p:cNvPicPr>
            <a:picLocks noChangeAspect="1"/>
          </p:cNvPicPr>
          <p:nvPr/>
        </p:nvPicPr>
        <p:blipFill>
          <a:blip r:embed="rId3"/>
          <a:stretch>
            <a:fillRect/>
          </a:stretch>
        </p:blipFill>
        <p:spPr>
          <a:xfrm>
            <a:off x="4137907" y="3384737"/>
            <a:ext cx="3263661" cy="1684906"/>
          </a:xfrm>
          <a:prstGeom prst="rect">
            <a:avLst/>
          </a:prstGeom>
        </p:spPr>
      </p:pic>
      <p:pic>
        <p:nvPicPr>
          <p:cNvPr id="24" name="Picture 23"/>
          <p:cNvPicPr>
            <a:picLocks noChangeAspect="1"/>
          </p:cNvPicPr>
          <p:nvPr/>
        </p:nvPicPr>
        <p:blipFill>
          <a:blip r:embed="rId4"/>
          <a:stretch>
            <a:fillRect/>
          </a:stretch>
        </p:blipFill>
        <p:spPr>
          <a:xfrm>
            <a:off x="7979654" y="3394130"/>
            <a:ext cx="3210757" cy="1662578"/>
          </a:xfrm>
          <a:prstGeom prst="rect">
            <a:avLst/>
          </a:prstGeom>
        </p:spPr>
      </p:pic>
    </p:spTree>
    <p:extLst>
      <p:ext uri="{BB962C8B-B14F-4D97-AF65-F5344CB8AC3E}">
        <p14:creationId xmlns:p14="http://schemas.microsoft.com/office/powerpoint/2010/main" val="3202508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970116" y="1708458"/>
            <a:ext cx="1872441" cy="92583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6618" y="158358"/>
            <a:ext cx="7729728" cy="1091368"/>
          </a:xfrm>
        </p:spPr>
        <p:txBody>
          <a:bodyPr/>
          <a:lstStyle/>
          <a:p>
            <a:r>
              <a:rPr lang="en-US" dirty="0"/>
              <a:t>Litigation timeline</a:t>
            </a:r>
          </a:p>
        </p:txBody>
      </p:sp>
      <p:sp>
        <p:nvSpPr>
          <p:cNvPr id="4" name="Rectangle 3"/>
          <p:cNvSpPr/>
          <p:nvPr/>
        </p:nvSpPr>
        <p:spPr>
          <a:xfrm>
            <a:off x="773084" y="3017520"/>
            <a:ext cx="2319251" cy="1371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01931" y="3518654"/>
            <a:ext cx="2061556" cy="369332"/>
          </a:xfrm>
          <a:prstGeom prst="rect">
            <a:avLst/>
          </a:prstGeom>
          <a:noFill/>
        </p:spPr>
        <p:txBody>
          <a:bodyPr wrap="square" rtlCol="0">
            <a:spAutoFit/>
          </a:bodyPr>
          <a:lstStyle/>
          <a:p>
            <a:pPr algn="ctr"/>
            <a:r>
              <a:rPr lang="en-US" dirty="0"/>
              <a:t>Complaint Filed</a:t>
            </a:r>
          </a:p>
        </p:txBody>
      </p:sp>
      <p:sp>
        <p:nvSpPr>
          <p:cNvPr id="6" name="Rectangle 5"/>
          <p:cNvSpPr/>
          <p:nvPr/>
        </p:nvSpPr>
        <p:spPr>
          <a:xfrm>
            <a:off x="3221182" y="3017520"/>
            <a:ext cx="2319251" cy="13716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70810" y="3458095"/>
            <a:ext cx="2019993" cy="369332"/>
          </a:xfrm>
          <a:prstGeom prst="rect">
            <a:avLst/>
          </a:prstGeom>
          <a:noFill/>
        </p:spPr>
        <p:txBody>
          <a:bodyPr wrap="square" rtlCol="0">
            <a:spAutoFit/>
          </a:bodyPr>
          <a:lstStyle/>
          <a:p>
            <a:r>
              <a:rPr lang="en-US" dirty="0"/>
              <a:t>Motion to Dismiss</a:t>
            </a:r>
          </a:p>
        </p:txBody>
      </p:sp>
      <p:sp>
        <p:nvSpPr>
          <p:cNvPr id="9" name="TextBox 8"/>
          <p:cNvSpPr txBox="1"/>
          <p:nvPr/>
        </p:nvSpPr>
        <p:spPr>
          <a:xfrm>
            <a:off x="1870363" y="1848212"/>
            <a:ext cx="2078181" cy="646331"/>
          </a:xfrm>
          <a:prstGeom prst="rect">
            <a:avLst/>
          </a:prstGeom>
          <a:noFill/>
        </p:spPr>
        <p:txBody>
          <a:bodyPr wrap="square" rtlCol="0">
            <a:spAutoFit/>
          </a:bodyPr>
          <a:lstStyle/>
          <a:p>
            <a:pPr algn="ctr"/>
            <a:r>
              <a:rPr lang="en-US" dirty="0"/>
              <a:t>Motion to Certify the Class</a:t>
            </a:r>
          </a:p>
        </p:txBody>
      </p:sp>
      <p:cxnSp>
        <p:nvCxnSpPr>
          <p:cNvPr id="11" name="Straight Arrow Connector 10"/>
          <p:cNvCxnSpPr/>
          <p:nvPr/>
        </p:nvCxnSpPr>
        <p:spPr>
          <a:xfrm flipV="1">
            <a:off x="3842557" y="1799536"/>
            <a:ext cx="492531" cy="973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291445" y="1350819"/>
            <a:ext cx="1953491" cy="1446414"/>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239489" y="1750860"/>
            <a:ext cx="2057401" cy="646331"/>
          </a:xfrm>
          <a:prstGeom prst="rect">
            <a:avLst/>
          </a:prstGeom>
          <a:noFill/>
        </p:spPr>
        <p:txBody>
          <a:bodyPr wrap="square" rtlCol="0">
            <a:spAutoFit/>
          </a:bodyPr>
          <a:lstStyle/>
          <a:p>
            <a:pPr algn="ctr"/>
            <a:r>
              <a:rPr lang="en-US" dirty="0"/>
              <a:t>Appeal of Class Certification</a:t>
            </a:r>
          </a:p>
        </p:txBody>
      </p:sp>
      <p:sp>
        <p:nvSpPr>
          <p:cNvPr id="18" name="Oval 17"/>
          <p:cNvSpPr/>
          <p:nvPr/>
        </p:nvSpPr>
        <p:spPr>
          <a:xfrm>
            <a:off x="4414057" y="4608238"/>
            <a:ext cx="1953491" cy="1446414"/>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6" idx="2"/>
            <a:endCxn id="18" idx="1"/>
          </p:cNvCxnSpPr>
          <p:nvPr/>
        </p:nvCxnSpPr>
        <p:spPr>
          <a:xfrm>
            <a:off x="4380808" y="4389120"/>
            <a:ext cx="319331" cy="4309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53188" y="5146779"/>
            <a:ext cx="1875228" cy="369332"/>
          </a:xfrm>
          <a:prstGeom prst="rect">
            <a:avLst/>
          </a:prstGeom>
          <a:noFill/>
        </p:spPr>
        <p:txBody>
          <a:bodyPr wrap="square" rtlCol="0">
            <a:spAutoFit/>
          </a:bodyPr>
          <a:lstStyle/>
          <a:p>
            <a:pPr algn="ctr"/>
            <a:r>
              <a:rPr lang="en-US" dirty="0"/>
              <a:t>Appeal of MTD</a:t>
            </a:r>
          </a:p>
        </p:txBody>
      </p:sp>
      <p:sp>
        <p:nvSpPr>
          <p:cNvPr id="23" name="Rectangle 22"/>
          <p:cNvSpPr/>
          <p:nvPr/>
        </p:nvSpPr>
        <p:spPr>
          <a:xfrm>
            <a:off x="5669280" y="3016351"/>
            <a:ext cx="2319251" cy="13716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798127" y="3319595"/>
            <a:ext cx="2061556" cy="646331"/>
          </a:xfrm>
          <a:prstGeom prst="rect">
            <a:avLst/>
          </a:prstGeom>
          <a:noFill/>
        </p:spPr>
        <p:txBody>
          <a:bodyPr wrap="square" rtlCol="0">
            <a:spAutoFit/>
          </a:bodyPr>
          <a:lstStyle/>
          <a:p>
            <a:pPr algn="ctr"/>
            <a:r>
              <a:rPr lang="en-US" dirty="0"/>
              <a:t>Motion for Summary Judgment</a:t>
            </a:r>
          </a:p>
        </p:txBody>
      </p:sp>
      <p:sp>
        <p:nvSpPr>
          <p:cNvPr id="25" name="Rectangle 24"/>
          <p:cNvSpPr/>
          <p:nvPr/>
        </p:nvSpPr>
        <p:spPr>
          <a:xfrm>
            <a:off x="8117378" y="3016351"/>
            <a:ext cx="2319251" cy="13716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291944" y="3458094"/>
            <a:ext cx="1970117" cy="369332"/>
          </a:xfrm>
          <a:prstGeom prst="rect">
            <a:avLst/>
          </a:prstGeom>
          <a:noFill/>
        </p:spPr>
        <p:txBody>
          <a:bodyPr wrap="square" rtlCol="0">
            <a:spAutoFit/>
          </a:bodyPr>
          <a:lstStyle/>
          <a:p>
            <a:pPr algn="ctr"/>
            <a:r>
              <a:rPr lang="en-US" dirty="0"/>
              <a:t>Trial</a:t>
            </a:r>
          </a:p>
        </p:txBody>
      </p:sp>
    </p:spTree>
    <p:extLst>
      <p:ext uri="{BB962C8B-B14F-4D97-AF65-F5344CB8AC3E}">
        <p14:creationId xmlns:p14="http://schemas.microsoft.com/office/powerpoint/2010/main" val="21608993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970116" y="1708458"/>
            <a:ext cx="1872441" cy="92583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6618" y="158358"/>
            <a:ext cx="7729728" cy="1091368"/>
          </a:xfrm>
        </p:spPr>
        <p:txBody>
          <a:bodyPr/>
          <a:lstStyle/>
          <a:p>
            <a:r>
              <a:rPr lang="en-US" dirty="0"/>
              <a:t>Litigation timeline</a:t>
            </a:r>
          </a:p>
        </p:txBody>
      </p:sp>
      <p:sp>
        <p:nvSpPr>
          <p:cNvPr id="4" name="Rectangle 3"/>
          <p:cNvSpPr/>
          <p:nvPr/>
        </p:nvSpPr>
        <p:spPr>
          <a:xfrm>
            <a:off x="773084" y="3017520"/>
            <a:ext cx="2319251" cy="1371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01931" y="3518654"/>
            <a:ext cx="2061556" cy="369332"/>
          </a:xfrm>
          <a:prstGeom prst="rect">
            <a:avLst/>
          </a:prstGeom>
          <a:noFill/>
        </p:spPr>
        <p:txBody>
          <a:bodyPr wrap="square" rtlCol="0">
            <a:spAutoFit/>
          </a:bodyPr>
          <a:lstStyle/>
          <a:p>
            <a:pPr algn="ctr"/>
            <a:r>
              <a:rPr lang="en-US" dirty="0"/>
              <a:t>Complaint Filed</a:t>
            </a:r>
          </a:p>
        </p:txBody>
      </p:sp>
      <p:sp>
        <p:nvSpPr>
          <p:cNvPr id="6" name="Rectangle 5"/>
          <p:cNvSpPr/>
          <p:nvPr/>
        </p:nvSpPr>
        <p:spPr>
          <a:xfrm>
            <a:off x="3221182" y="3017520"/>
            <a:ext cx="2319251" cy="13716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70810" y="3458095"/>
            <a:ext cx="2019993" cy="369332"/>
          </a:xfrm>
          <a:prstGeom prst="rect">
            <a:avLst/>
          </a:prstGeom>
          <a:noFill/>
        </p:spPr>
        <p:txBody>
          <a:bodyPr wrap="square" rtlCol="0">
            <a:spAutoFit/>
          </a:bodyPr>
          <a:lstStyle/>
          <a:p>
            <a:r>
              <a:rPr lang="en-US" dirty="0"/>
              <a:t>Motion to Dismiss</a:t>
            </a:r>
          </a:p>
        </p:txBody>
      </p:sp>
      <p:sp>
        <p:nvSpPr>
          <p:cNvPr id="9" name="TextBox 8"/>
          <p:cNvSpPr txBox="1"/>
          <p:nvPr/>
        </p:nvSpPr>
        <p:spPr>
          <a:xfrm>
            <a:off x="1870363" y="1848212"/>
            <a:ext cx="2078181" cy="646331"/>
          </a:xfrm>
          <a:prstGeom prst="rect">
            <a:avLst/>
          </a:prstGeom>
          <a:noFill/>
        </p:spPr>
        <p:txBody>
          <a:bodyPr wrap="square" rtlCol="0">
            <a:spAutoFit/>
          </a:bodyPr>
          <a:lstStyle/>
          <a:p>
            <a:pPr algn="ctr"/>
            <a:r>
              <a:rPr lang="en-US" dirty="0"/>
              <a:t>Motion to Certify the Class</a:t>
            </a:r>
          </a:p>
        </p:txBody>
      </p:sp>
      <p:cxnSp>
        <p:nvCxnSpPr>
          <p:cNvPr id="11" name="Straight Arrow Connector 10"/>
          <p:cNvCxnSpPr/>
          <p:nvPr/>
        </p:nvCxnSpPr>
        <p:spPr>
          <a:xfrm flipV="1">
            <a:off x="3842557" y="1799536"/>
            <a:ext cx="492531" cy="973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291445" y="1350819"/>
            <a:ext cx="1953491" cy="1446414"/>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239489" y="1750860"/>
            <a:ext cx="2057401" cy="646331"/>
          </a:xfrm>
          <a:prstGeom prst="rect">
            <a:avLst/>
          </a:prstGeom>
          <a:noFill/>
        </p:spPr>
        <p:txBody>
          <a:bodyPr wrap="square" rtlCol="0">
            <a:spAutoFit/>
          </a:bodyPr>
          <a:lstStyle/>
          <a:p>
            <a:pPr algn="ctr"/>
            <a:r>
              <a:rPr lang="en-US" dirty="0"/>
              <a:t>Appeal of Class Certification</a:t>
            </a:r>
          </a:p>
        </p:txBody>
      </p:sp>
      <p:sp>
        <p:nvSpPr>
          <p:cNvPr id="18" name="Oval 17"/>
          <p:cNvSpPr/>
          <p:nvPr/>
        </p:nvSpPr>
        <p:spPr>
          <a:xfrm>
            <a:off x="4414057" y="4608238"/>
            <a:ext cx="1953491" cy="1446414"/>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6" idx="2"/>
            <a:endCxn id="18" idx="1"/>
          </p:cNvCxnSpPr>
          <p:nvPr/>
        </p:nvCxnSpPr>
        <p:spPr>
          <a:xfrm>
            <a:off x="4380808" y="4389120"/>
            <a:ext cx="319331" cy="4309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53188" y="5146779"/>
            <a:ext cx="1875228" cy="369332"/>
          </a:xfrm>
          <a:prstGeom prst="rect">
            <a:avLst/>
          </a:prstGeom>
          <a:noFill/>
        </p:spPr>
        <p:txBody>
          <a:bodyPr wrap="square" rtlCol="0">
            <a:spAutoFit/>
          </a:bodyPr>
          <a:lstStyle/>
          <a:p>
            <a:pPr algn="ctr"/>
            <a:r>
              <a:rPr lang="en-US" dirty="0"/>
              <a:t>Appeal of MTD</a:t>
            </a:r>
          </a:p>
        </p:txBody>
      </p:sp>
      <p:sp>
        <p:nvSpPr>
          <p:cNvPr id="23" name="Rectangle 22"/>
          <p:cNvSpPr/>
          <p:nvPr/>
        </p:nvSpPr>
        <p:spPr>
          <a:xfrm>
            <a:off x="5669280" y="3016351"/>
            <a:ext cx="2319251" cy="13716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798127" y="3319595"/>
            <a:ext cx="2061556" cy="646331"/>
          </a:xfrm>
          <a:prstGeom prst="rect">
            <a:avLst/>
          </a:prstGeom>
          <a:noFill/>
        </p:spPr>
        <p:txBody>
          <a:bodyPr wrap="square" rtlCol="0">
            <a:spAutoFit/>
          </a:bodyPr>
          <a:lstStyle/>
          <a:p>
            <a:pPr algn="ctr"/>
            <a:r>
              <a:rPr lang="en-US" dirty="0"/>
              <a:t>Motion for Summary Judgment</a:t>
            </a:r>
          </a:p>
        </p:txBody>
      </p:sp>
      <p:sp>
        <p:nvSpPr>
          <p:cNvPr id="25" name="Rectangle 24"/>
          <p:cNvSpPr/>
          <p:nvPr/>
        </p:nvSpPr>
        <p:spPr>
          <a:xfrm>
            <a:off x="8117378" y="3016351"/>
            <a:ext cx="2319251" cy="13716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291944" y="3458094"/>
            <a:ext cx="1970117" cy="369332"/>
          </a:xfrm>
          <a:prstGeom prst="rect">
            <a:avLst/>
          </a:prstGeom>
          <a:noFill/>
        </p:spPr>
        <p:txBody>
          <a:bodyPr wrap="square" rtlCol="0">
            <a:spAutoFit/>
          </a:bodyPr>
          <a:lstStyle/>
          <a:p>
            <a:pPr algn="ctr"/>
            <a:r>
              <a:rPr lang="en-US" dirty="0"/>
              <a:t>Trial</a:t>
            </a:r>
          </a:p>
        </p:txBody>
      </p:sp>
      <p:sp>
        <p:nvSpPr>
          <p:cNvPr id="3" name="TextBox 2"/>
          <p:cNvSpPr txBox="1"/>
          <p:nvPr/>
        </p:nvSpPr>
        <p:spPr>
          <a:xfrm>
            <a:off x="-41563" y="3146458"/>
            <a:ext cx="11238808" cy="1015663"/>
          </a:xfrm>
          <a:prstGeom prst="rect">
            <a:avLst/>
          </a:prstGeom>
          <a:noFill/>
        </p:spPr>
        <p:txBody>
          <a:bodyPr wrap="square" rtlCol="0">
            <a:spAutoFit/>
          </a:bodyPr>
          <a:lstStyle/>
          <a:p>
            <a:pPr algn="ctr"/>
            <a:r>
              <a:rPr lang="en-US" sz="6000" dirty="0">
                <a:latin typeface="Engravers MT" panose="02090707080505020304" pitchFamily="18" charset="0"/>
              </a:rPr>
              <a:t>SETTLEMENT VALUE</a:t>
            </a:r>
          </a:p>
        </p:txBody>
      </p:sp>
      <p:sp>
        <p:nvSpPr>
          <p:cNvPr id="8" name="Right Arrow 7"/>
          <p:cNvSpPr/>
          <p:nvPr/>
        </p:nvSpPr>
        <p:spPr>
          <a:xfrm>
            <a:off x="461356" y="2763880"/>
            <a:ext cx="10673542" cy="1814992"/>
          </a:xfrm>
          <a:prstGeom prst="rightArrow">
            <a:avLst/>
          </a:prstGeom>
          <a:solidFill>
            <a:srgbClr val="7093A4">
              <a:alpha val="3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12197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10b-5</a:t>
            </a:r>
          </a:p>
        </p:txBody>
      </p:sp>
      <p:sp>
        <p:nvSpPr>
          <p:cNvPr id="3" name="Content Placeholder 2"/>
          <p:cNvSpPr>
            <a:spLocks noGrp="1"/>
          </p:cNvSpPr>
          <p:nvPr>
            <p:ph idx="1"/>
          </p:nvPr>
        </p:nvSpPr>
        <p:spPr/>
        <p:txBody>
          <a:bodyPr>
            <a:normAutofit/>
          </a:bodyPr>
          <a:lstStyle/>
          <a:p>
            <a:r>
              <a:rPr lang="en-US" sz="2400" dirty="0"/>
              <a:t>Material </a:t>
            </a:r>
          </a:p>
          <a:p>
            <a:r>
              <a:rPr lang="en-US" sz="2400" dirty="0"/>
              <a:t>Misrepresentation of fact</a:t>
            </a:r>
          </a:p>
          <a:p>
            <a:r>
              <a:rPr lang="en-US" sz="2400" dirty="0" err="1"/>
              <a:t>Scienter</a:t>
            </a:r>
            <a:r>
              <a:rPr lang="en-US" sz="2400" dirty="0"/>
              <a:t> (allege facts with particularity. . . )</a:t>
            </a:r>
          </a:p>
          <a:p>
            <a:r>
              <a:rPr lang="en-US" sz="2400" dirty="0"/>
              <a:t>Reliance (</a:t>
            </a:r>
            <a:r>
              <a:rPr lang="en-US" sz="2400" i="1" dirty="0"/>
              <a:t>Basic</a:t>
            </a:r>
            <a:r>
              <a:rPr lang="en-US" sz="2400" dirty="0"/>
              <a:t>)</a:t>
            </a:r>
          </a:p>
          <a:p>
            <a:r>
              <a:rPr lang="en-US" sz="2400" dirty="0"/>
              <a:t>Loss Causation (must adequately allege in complaint)</a:t>
            </a:r>
          </a:p>
        </p:txBody>
      </p:sp>
    </p:spTree>
    <p:extLst>
      <p:ext uri="{BB962C8B-B14F-4D97-AF65-F5344CB8AC3E}">
        <p14:creationId xmlns:p14="http://schemas.microsoft.com/office/powerpoint/2010/main" val="25757769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Materiality v. loss causation</a:t>
            </a:r>
          </a:p>
        </p:txBody>
      </p:sp>
      <p:sp>
        <p:nvSpPr>
          <p:cNvPr id="4" name="Content Placeholder 3"/>
          <p:cNvSpPr>
            <a:spLocks noGrp="1"/>
          </p:cNvSpPr>
          <p:nvPr>
            <p:ph sz="half" idx="1"/>
          </p:nvPr>
        </p:nvSpPr>
        <p:spPr/>
        <p:txBody>
          <a:bodyPr>
            <a:normAutofit/>
          </a:bodyPr>
          <a:lstStyle/>
          <a:p>
            <a:r>
              <a:rPr lang="en-US" sz="2400" dirty="0"/>
              <a:t>Can use “market test”</a:t>
            </a:r>
          </a:p>
          <a:p>
            <a:endParaRPr lang="en-US" sz="2400" dirty="0"/>
          </a:p>
          <a:p>
            <a:r>
              <a:rPr lang="en-US" sz="2400" dirty="0"/>
              <a:t>Whether a reasonable investor would consider the misstatement important</a:t>
            </a:r>
          </a:p>
        </p:txBody>
      </p:sp>
      <p:sp>
        <p:nvSpPr>
          <p:cNvPr id="5" name="Content Placeholder 4"/>
          <p:cNvSpPr>
            <a:spLocks noGrp="1"/>
          </p:cNvSpPr>
          <p:nvPr>
            <p:ph sz="half" idx="2"/>
          </p:nvPr>
        </p:nvSpPr>
        <p:spPr/>
        <p:txBody>
          <a:bodyPr>
            <a:normAutofit/>
          </a:bodyPr>
          <a:lstStyle/>
          <a:p>
            <a:r>
              <a:rPr lang="en-US" sz="2400" dirty="0"/>
              <a:t>Must use “market test”</a:t>
            </a:r>
          </a:p>
          <a:p>
            <a:endParaRPr lang="en-US" sz="2400" dirty="0"/>
          </a:p>
          <a:p>
            <a:r>
              <a:rPr lang="en-US" sz="2400" dirty="0"/>
              <a:t>Whether a misstatement actually resulted in a loss</a:t>
            </a:r>
          </a:p>
        </p:txBody>
      </p:sp>
    </p:spTree>
    <p:extLst>
      <p:ext uri="{BB962C8B-B14F-4D97-AF65-F5344CB8AC3E}">
        <p14:creationId xmlns:p14="http://schemas.microsoft.com/office/powerpoint/2010/main" val="254932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Section 11</a:t>
            </a:r>
          </a:p>
        </p:txBody>
      </p:sp>
      <p:sp>
        <p:nvSpPr>
          <p:cNvPr id="3" name="Content Placeholder 2"/>
          <p:cNvSpPr>
            <a:spLocks noGrp="1"/>
          </p:cNvSpPr>
          <p:nvPr>
            <p:ph idx="1"/>
          </p:nvPr>
        </p:nvSpPr>
        <p:spPr>
          <a:xfrm>
            <a:off x="6394027" y="495298"/>
            <a:ext cx="5422053" cy="5248656"/>
          </a:xfrm>
        </p:spPr>
        <p:txBody>
          <a:bodyPr/>
          <a:lstStyle/>
          <a:p>
            <a:pPr algn="ctr"/>
            <a:endParaRPr lang="en-US" sz="3200" dirty="0"/>
          </a:p>
          <a:p>
            <a:pPr algn="ctr"/>
            <a:endParaRPr lang="en-US" sz="3200" dirty="0"/>
          </a:p>
          <a:p>
            <a:pPr algn="ctr"/>
            <a:endParaRPr lang="en-US" sz="3200" dirty="0"/>
          </a:p>
          <a:p>
            <a:pPr algn="ctr"/>
            <a:r>
              <a:rPr lang="en-US" sz="3200" dirty="0"/>
              <a:t>Civil Liabilities on Account of False Registration Statement</a:t>
            </a:r>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4679299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812" y="964692"/>
            <a:ext cx="8346376" cy="1188720"/>
          </a:xfrm>
        </p:spPr>
        <p:txBody>
          <a:bodyPr/>
          <a:lstStyle/>
          <a:p>
            <a:r>
              <a:rPr lang="en-US" dirty="0"/>
              <a:t>What is the required state of mind?</a:t>
            </a:r>
            <a:br>
              <a:rPr lang="en-US" dirty="0"/>
            </a:br>
            <a:r>
              <a:rPr lang="en-US" dirty="0"/>
              <a:t>scienter</a:t>
            </a:r>
          </a:p>
        </p:txBody>
      </p:sp>
      <p:sp>
        <p:nvSpPr>
          <p:cNvPr id="3" name="Content Placeholder 2"/>
          <p:cNvSpPr>
            <a:spLocks noGrp="1"/>
          </p:cNvSpPr>
          <p:nvPr>
            <p:ph idx="1"/>
          </p:nvPr>
        </p:nvSpPr>
        <p:spPr/>
        <p:txBody>
          <a:bodyPr>
            <a:normAutofit/>
          </a:bodyPr>
          <a:lstStyle/>
          <a:p>
            <a:r>
              <a:rPr lang="en-US" sz="2800" dirty="0"/>
              <a:t>Ernst &amp; Ernst v. </a:t>
            </a:r>
            <a:r>
              <a:rPr lang="en-US" sz="2800" dirty="0" err="1"/>
              <a:t>Hochfelder</a:t>
            </a:r>
            <a:r>
              <a:rPr lang="en-US" sz="2800" dirty="0"/>
              <a:t> (U.S. 1976)</a:t>
            </a:r>
          </a:p>
          <a:p>
            <a:endParaRPr lang="en-US" sz="2800" dirty="0"/>
          </a:p>
          <a:p>
            <a:r>
              <a:rPr lang="en-US" sz="2800" dirty="0"/>
              <a:t>Rule 10b-5 requires “intent”</a:t>
            </a:r>
          </a:p>
        </p:txBody>
      </p:sp>
    </p:spTree>
    <p:extLst>
      <p:ext uri="{BB962C8B-B14F-4D97-AF65-F5344CB8AC3E}">
        <p14:creationId xmlns:p14="http://schemas.microsoft.com/office/powerpoint/2010/main" val="29930917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49797"/>
            <a:ext cx="7729728" cy="1188720"/>
          </a:xfrm>
        </p:spPr>
        <p:txBody>
          <a:bodyPr/>
          <a:lstStyle/>
          <a:p>
            <a:r>
              <a:rPr lang="en-US" dirty="0"/>
              <a:t>SCIENTER</a:t>
            </a:r>
          </a:p>
        </p:txBody>
      </p:sp>
      <p:pic>
        <p:nvPicPr>
          <p:cNvPr id="4100" name="Picture 4" descr="Image result for inte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1676197"/>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18854" y="5062451"/>
            <a:ext cx="8354291" cy="1477328"/>
          </a:xfrm>
          <a:prstGeom prst="rect">
            <a:avLst/>
          </a:prstGeom>
          <a:noFill/>
        </p:spPr>
        <p:txBody>
          <a:bodyPr wrap="square" rtlCol="0">
            <a:spAutoFit/>
          </a:bodyPr>
          <a:lstStyle/>
          <a:p>
            <a:r>
              <a:rPr lang="en-US" sz="2400" dirty="0"/>
              <a:t>To survive a </a:t>
            </a:r>
            <a:r>
              <a:rPr lang="en-US" sz="2400" b="1" dirty="0">
                <a:solidFill>
                  <a:srgbClr val="C00000"/>
                </a:solidFill>
              </a:rPr>
              <a:t>motion to dismiss</a:t>
            </a:r>
            <a:r>
              <a:rPr lang="en-US" sz="2400" dirty="0"/>
              <a:t>, must state with particularity facts giving rise to a </a:t>
            </a:r>
            <a:r>
              <a:rPr lang="en-US" sz="2400" b="1" dirty="0">
                <a:solidFill>
                  <a:srgbClr val="C00000"/>
                </a:solidFill>
              </a:rPr>
              <a:t>strong inference</a:t>
            </a:r>
            <a:r>
              <a:rPr lang="en-US" sz="2400" dirty="0"/>
              <a:t> that the defendant acted with the required state of mind.</a:t>
            </a:r>
          </a:p>
          <a:p>
            <a:endParaRPr lang="en-US" dirty="0"/>
          </a:p>
        </p:txBody>
      </p:sp>
    </p:spTree>
    <p:extLst>
      <p:ext uri="{BB962C8B-B14F-4D97-AF65-F5344CB8AC3E}">
        <p14:creationId xmlns:p14="http://schemas.microsoft.com/office/powerpoint/2010/main" val="4721976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5449" y="236476"/>
            <a:ext cx="4494998" cy="1134640"/>
          </a:xfrm>
        </p:spPr>
        <p:txBody>
          <a:bodyPr/>
          <a:lstStyle/>
          <a:p>
            <a:br>
              <a:rPr lang="en-US" dirty="0"/>
            </a:br>
            <a:r>
              <a:rPr lang="en-US" dirty="0"/>
              <a:t>Halliburton Co. v. Erica P. John Fund, Inc. (“</a:t>
            </a:r>
            <a:r>
              <a:rPr lang="en-US" dirty="0">
                <a:solidFill>
                  <a:srgbClr val="C00000"/>
                </a:solidFill>
              </a:rPr>
              <a:t>Halliburton </a:t>
            </a:r>
            <a:r>
              <a:rPr lang="en-US" dirty="0" err="1">
                <a:solidFill>
                  <a:srgbClr val="C00000"/>
                </a:solidFill>
              </a:rPr>
              <a:t>i</a:t>
            </a:r>
            <a:r>
              <a:rPr lang="en-US" dirty="0"/>
              <a:t>”)</a:t>
            </a:r>
            <a:br>
              <a:rPr lang="en-US" dirty="0"/>
            </a:br>
            <a:endParaRPr lang="en-US" dirty="0"/>
          </a:p>
        </p:txBody>
      </p:sp>
      <p:sp>
        <p:nvSpPr>
          <p:cNvPr id="5" name="Picture Placeholder 4"/>
          <p:cNvSpPr>
            <a:spLocks noGrp="1"/>
          </p:cNvSpPr>
          <p:nvPr>
            <p:ph type="pic" idx="1"/>
          </p:nvPr>
        </p:nvSpPr>
        <p:spPr/>
      </p:sp>
      <p:sp>
        <p:nvSpPr>
          <p:cNvPr id="8" name="Content Placeholder 7"/>
          <p:cNvSpPr txBox="1">
            <a:spLocks/>
          </p:cNvSpPr>
          <p:nvPr/>
        </p:nvSpPr>
        <p:spPr>
          <a:xfrm>
            <a:off x="6752906" y="2474378"/>
            <a:ext cx="4788281" cy="1909243"/>
          </a:xfrm>
          <a:prstGeom prst="rect">
            <a:avLst/>
          </a:prstGeom>
          <a:solidFill>
            <a:schemeClr val="bg1">
              <a:lumMod val="65000"/>
            </a:schemeClr>
          </a:solidFill>
        </p:spPr>
        <p:txBody>
          <a:bodyPr vert="horz" lIns="91440" tIns="45720" rIns="91440" bIns="45720" rtlCol="0" anchor="ctr">
            <a:norm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3200" kern="1200">
                <a:solidFill>
                  <a:schemeClr val="bg1">
                    <a:lumMod val="85000"/>
                    <a:lumOff val="15000"/>
                  </a:schemeClr>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28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24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2000"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2000" kern="1200" baseline="0">
                <a:solidFill>
                  <a:schemeClr val="tx1"/>
                </a:solidFill>
                <a:latin typeface="+mn-lt"/>
                <a:ea typeface="+mn-ea"/>
                <a:cs typeface="+mn-cs"/>
              </a:defRPr>
            </a:lvl9pPr>
          </a:lstStyle>
          <a:p>
            <a:pPr algn="ctr"/>
            <a:r>
              <a:rPr lang="en-US" sz="5400" dirty="0">
                <a:latin typeface="Engravers MT" panose="02090707080505020304" pitchFamily="18" charset="0"/>
              </a:rPr>
              <a:t>RELIANCE</a:t>
            </a:r>
          </a:p>
        </p:txBody>
      </p:sp>
      <p:sp>
        <p:nvSpPr>
          <p:cNvPr id="9" name="Text Placeholder 8"/>
          <p:cNvSpPr>
            <a:spLocks noGrp="1"/>
          </p:cNvSpPr>
          <p:nvPr>
            <p:ph type="body" sz="half" idx="2"/>
          </p:nvPr>
        </p:nvSpPr>
        <p:spPr>
          <a:xfrm>
            <a:off x="302997" y="2474378"/>
            <a:ext cx="5606868" cy="1754326"/>
          </a:xfrm>
          <a:prstGeom prst="rect">
            <a:avLst/>
          </a:prstGeom>
          <a:solidFill>
            <a:schemeClr val="accent2">
              <a:lumMod val="75000"/>
            </a:schemeClr>
          </a:solidFill>
        </p:spPr>
        <p:txBody>
          <a:bodyPr wrap="square">
            <a:spAutoFit/>
          </a:bodyPr>
          <a:lstStyle/>
          <a:p>
            <a:pPr algn="ctr"/>
            <a:r>
              <a:rPr lang="en-US" sz="5400" dirty="0">
                <a:latin typeface="Engravers MT" panose="02090707080505020304" pitchFamily="18" charset="0"/>
              </a:rPr>
              <a:t>Loss causation</a:t>
            </a:r>
          </a:p>
        </p:txBody>
      </p:sp>
      <p:sp>
        <p:nvSpPr>
          <p:cNvPr id="10" name="Title 3"/>
          <p:cNvSpPr txBox="1">
            <a:spLocks/>
          </p:cNvSpPr>
          <p:nvPr/>
        </p:nvSpPr>
        <p:spPr bwMode="blackWhite">
          <a:xfrm>
            <a:off x="6899547" y="240835"/>
            <a:ext cx="4494998" cy="1134640"/>
          </a:xfrm>
          <a:prstGeom prst="rect">
            <a:avLst/>
          </a:prstGeom>
          <a:solidFill>
            <a:srgbClr val="FFFFFF"/>
          </a:solidFill>
          <a:ln w="31750" cap="sq">
            <a:solidFill>
              <a:srgbClr val="404040"/>
            </a:solidFill>
            <a:miter lim="800000"/>
          </a:ln>
        </p:spPr>
        <p:txBody>
          <a:bodyPr vert="horz" lIns="182880" tIns="182880" rIns="182880" bIns="182880" rtlCol="0" anchor="ctr" anchorCtr="1">
            <a:noAutofit/>
          </a:bodyPr>
          <a:lstStyle>
            <a:lvl1pPr algn="ctr" defTabSz="914400" rtl="0" eaLnBrk="1" latinLnBrk="0" hangingPunct="1">
              <a:lnSpc>
                <a:spcPct val="90000"/>
              </a:lnSpc>
              <a:spcBef>
                <a:spcPct val="0"/>
              </a:spcBef>
              <a:buNone/>
              <a:defRPr sz="2200" kern="1200" cap="all" spc="200" baseline="0">
                <a:solidFill>
                  <a:srgbClr val="262626"/>
                </a:solidFill>
                <a:latin typeface="+mj-lt"/>
                <a:ea typeface="+mj-ea"/>
                <a:cs typeface="+mj-cs"/>
              </a:defRPr>
            </a:lvl1pPr>
          </a:lstStyle>
          <a:p>
            <a:br>
              <a:rPr lang="en-US" dirty="0"/>
            </a:br>
            <a:r>
              <a:rPr lang="en-US" dirty="0"/>
              <a:t>Halliburton Co. v. Erica P. John Fund, Inc. (“</a:t>
            </a:r>
            <a:r>
              <a:rPr lang="en-US" dirty="0">
                <a:solidFill>
                  <a:srgbClr val="C00000"/>
                </a:solidFill>
              </a:rPr>
              <a:t>Halliburton Ii</a:t>
            </a:r>
            <a:r>
              <a:rPr lang="en-US" dirty="0"/>
              <a:t>”)</a:t>
            </a:r>
            <a:br>
              <a:rPr lang="en-US" dirty="0"/>
            </a:br>
            <a:endParaRPr lang="en-US" dirty="0"/>
          </a:p>
        </p:txBody>
      </p:sp>
    </p:spTree>
    <p:extLst>
      <p:ext uri="{BB962C8B-B14F-4D97-AF65-F5344CB8AC3E}">
        <p14:creationId xmlns:p14="http://schemas.microsoft.com/office/powerpoint/2010/main" val="36084140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07969" y="169326"/>
            <a:ext cx="7729728" cy="1188720"/>
          </a:xfrm>
        </p:spPr>
        <p:txBody>
          <a:bodyPr/>
          <a:lstStyle/>
          <a:p>
            <a:r>
              <a:rPr lang="en-US" dirty="0"/>
              <a:t>Halliburton Stock Price</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2487"/>
            <a:ext cx="8688065" cy="4561341"/>
          </a:xfrm>
          <a:prstGeom prst="rect">
            <a:avLst/>
          </a:prstGeom>
          <a:ln w="38100">
            <a:solidFill>
              <a:schemeClr val="tx1"/>
            </a:solidFill>
          </a:ln>
        </p:spPr>
      </p:pic>
    </p:spTree>
    <p:extLst>
      <p:ext uri="{BB962C8B-B14F-4D97-AF65-F5344CB8AC3E}">
        <p14:creationId xmlns:p14="http://schemas.microsoft.com/office/powerpoint/2010/main" val="18305083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99E6EB-56D8-4C9B-8E7B-B217A991E04A}"/>
              </a:ext>
            </a:extLst>
          </p:cNvPr>
          <p:cNvSpPr>
            <a:spLocks noGrp="1"/>
          </p:cNvSpPr>
          <p:nvPr>
            <p:ph type="title"/>
          </p:nvPr>
        </p:nvSpPr>
        <p:spPr/>
        <p:txBody>
          <a:bodyPr/>
          <a:lstStyle/>
          <a:p>
            <a:r>
              <a:rPr lang="en-US" i="1" dirty="0"/>
              <a:t>Basic v. </a:t>
            </a:r>
            <a:r>
              <a:rPr lang="en-US" i="1" dirty="0" err="1"/>
              <a:t>levinson</a:t>
            </a:r>
            <a:br>
              <a:rPr lang="en-US" b="1" i="1" dirty="0"/>
            </a:br>
            <a:r>
              <a:rPr lang="en-US" dirty="0"/>
              <a:t>presumption of reliance</a:t>
            </a:r>
            <a:endParaRPr lang="en-US" i="1" dirty="0"/>
          </a:p>
        </p:txBody>
      </p:sp>
      <p:sp>
        <p:nvSpPr>
          <p:cNvPr id="6" name="Content Placeholder 5">
            <a:extLst>
              <a:ext uri="{FF2B5EF4-FFF2-40B4-BE49-F238E27FC236}">
                <a16:creationId xmlns:a16="http://schemas.microsoft.com/office/drawing/2014/main" id="{98206CF3-2A2D-4941-BC96-6A2B1FFB4E3F}"/>
              </a:ext>
            </a:extLst>
          </p:cNvPr>
          <p:cNvSpPr>
            <a:spLocks noGrp="1"/>
          </p:cNvSpPr>
          <p:nvPr>
            <p:ph idx="1"/>
          </p:nvPr>
        </p:nvSpPr>
        <p:spPr>
          <a:xfrm>
            <a:off x="325120" y="2638044"/>
            <a:ext cx="11480800" cy="3965956"/>
          </a:xfrm>
        </p:spPr>
        <p:txBody>
          <a:bodyPr>
            <a:noAutofit/>
          </a:bodyPr>
          <a:lstStyle/>
          <a:p>
            <a:r>
              <a:rPr lang="en-US" sz="2800" dirty="0"/>
              <a:t>If the stock trades in an efficient market,</a:t>
            </a:r>
          </a:p>
          <a:p>
            <a:endParaRPr lang="en-US" sz="2800" dirty="0"/>
          </a:p>
          <a:p>
            <a:r>
              <a:rPr lang="en-US" sz="2800" dirty="0"/>
              <a:t>Then the court presumes that the members of the class relied on the integrity of the market price, which incorporates all material, publicly available information</a:t>
            </a:r>
          </a:p>
          <a:p>
            <a:endParaRPr lang="en-US" sz="2800" dirty="0"/>
          </a:p>
          <a:p>
            <a:r>
              <a:rPr lang="en-US" sz="2800" dirty="0"/>
              <a:t>Do not have to prove each member of the class had “eyeball reliance”</a:t>
            </a:r>
          </a:p>
        </p:txBody>
      </p:sp>
    </p:spTree>
    <p:extLst>
      <p:ext uri="{BB962C8B-B14F-4D97-AF65-F5344CB8AC3E}">
        <p14:creationId xmlns:p14="http://schemas.microsoft.com/office/powerpoint/2010/main" val="19362394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Basic</a:t>
            </a:r>
            <a:r>
              <a:rPr lang="en-US" dirty="0"/>
              <a:t> reliance:</a:t>
            </a:r>
            <a:endParaRPr lang="en-US" i="1" dirty="0"/>
          </a:p>
        </p:txBody>
      </p:sp>
      <p:sp>
        <p:nvSpPr>
          <p:cNvPr id="3" name="Content Placeholder 2"/>
          <p:cNvSpPr>
            <a:spLocks noGrp="1"/>
          </p:cNvSpPr>
          <p:nvPr>
            <p:ph idx="1"/>
          </p:nvPr>
        </p:nvSpPr>
        <p:spPr>
          <a:xfrm>
            <a:off x="1446276" y="2702052"/>
            <a:ext cx="9299448" cy="3101983"/>
          </a:xfrm>
        </p:spPr>
        <p:txBody>
          <a:bodyPr>
            <a:noAutofit/>
          </a:bodyPr>
          <a:lstStyle/>
          <a:p>
            <a:r>
              <a:rPr lang="en-US" sz="2800" dirty="0">
                <a:solidFill>
                  <a:srgbClr val="FF0000"/>
                </a:solidFill>
              </a:rPr>
              <a:t>“In </a:t>
            </a:r>
            <a:r>
              <a:rPr lang="en-US" sz="2800" i="1" dirty="0">
                <a:solidFill>
                  <a:srgbClr val="FF0000"/>
                </a:solidFill>
              </a:rPr>
              <a:t>Basic, Inc. v. Levinson</a:t>
            </a:r>
            <a:r>
              <a:rPr lang="en-US" sz="2800" dirty="0">
                <a:solidFill>
                  <a:srgbClr val="FF0000"/>
                </a:solidFill>
              </a:rPr>
              <a:t>, we held that investors could satisfy this reliance requirement by invoking a presumption that the price of </a:t>
            </a:r>
            <a:r>
              <a:rPr lang="en-US" sz="2800" dirty="0">
                <a:solidFill>
                  <a:schemeClr val="tx1"/>
                </a:solidFill>
              </a:rPr>
              <a:t>stock traded in an efficient market </a:t>
            </a:r>
            <a:r>
              <a:rPr lang="en-US" sz="2800" dirty="0">
                <a:solidFill>
                  <a:srgbClr val="FF0000"/>
                </a:solidFill>
              </a:rPr>
              <a:t>reflects all public material information – including material misstatements. In such a case, we concluded, anyone who buys or sells the stock at the market price may be considered to have relied on those misstatements.”</a:t>
            </a:r>
          </a:p>
        </p:txBody>
      </p:sp>
    </p:spTree>
    <p:extLst>
      <p:ext uri="{BB962C8B-B14F-4D97-AF65-F5344CB8AC3E}">
        <p14:creationId xmlns:p14="http://schemas.microsoft.com/office/powerpoint/2010/main" val="330305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970116" y="1708458"/>
            <a:ext cx="1872441" cy="92583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6618" y="158358"/>
            <a:ext cx="7729728" cy="1091368"/>
          </a:xfrm>
        </p:spPr>
        <p:txBody>
          <a:bodyPr/>
          <a:lstStyle/>
          <a:p>
            <a:r>
              <a:rPr lang="en-US" dirty="0"/>
              <a:t>Halliburton I</a:t>
            </a:r>
          </a:p>
        </p:txBody>
      </p:sp>
      <p:sp>
        <p:nvSpPr>
          <p:cNvPr id="4" name="Rectangle 3"/>
          <p:cNvSpPr/>
          <p:nvPr/>
        </p:nvSpPr>
        <p:spPr>
          <a:xfrm>
            <a:off x="773084" y="3017520"/>
            <a:ext cx="2319251" cy="1371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01931" y="3518654"/>
            <a:ext cx="2061556" cy="646331"/>
          </a:xfrm>
          <a:prstGeom prst="rect">
            <a:avLst/>
          </a:prstGeom>
          <a:noFill/>
        </p:spPr>
        <p:txBody>
          <a:bodyPr wrap="square" rtlCol="0">
            <a:spAutoFit/>
          </a:bodyPr>
          <a:lstStyle/>
          <a:p>
            <a:pPr algn="ctr"/>
            <a:r>
              <a:rPr lang="en-US" dirty="0"/>
              <a:t>Complaint Filed in Halliburton</a:t>
            </a:r>
          </a:p>
        </p:txBody>
      </p:sp>
      <p:sp>
        <p:nvSpPr>
          <p:cNvPr id="6" name="Rectangle 5"/>
          <p:cNvSpPr/>
          <p:nvPr/>
        </p:nvSpPr>
        <p:spPr>
          <a:xfrm>
            <a:off x="3221182" y="3017520"/>
            <a:ext cx="2319251" cy="13716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70810" y="3458095"/>
            <a:ext cx="2019993" cy="369332"/>
          </a:xfrm>
          <a:prstGeom prst="rect">
            <a:avLst/>
          </a:prstGeom>
          <a:noFill/>
        </p:spPr>
        <p:txBody>
          <a:bodyPr wrap="square" rtlCol="0">
            <a:spAutoFit/>
          </a:bodyPr>
          <a:lstStyle/>
          <a:p>
            <a:r>
              <a:rPr lang="en-US" dirty="0"/>
              <a:t>Motion to Dismiss</a:t>
            </a:r>
          </a:p>
        </p:txBody>
      </p:sp>
      <p:sp>
        <p:nvSpPr>
          <p:cNvPr id="9" name="TextBox 8"/>
          <p:cNvSpPr txBox="1"/>
          <p:nvPr/>
        </p:nvSpPr>
        <p:spPr>
          <a:xfrm>
            <a:off x="1870363" y="1848212"/>
            <a:ext cx="2078181" cy="646331"/>
          </a:xfrm>
          <a:prstGeom prst="rect">
            <a:avLst/>
          </a:prstGeom>
          <a:noFill/>
        </p:spPr>
        <p:txBody>
          <a:bodyPr wrap="square" rtlCol="0">
            <a:spAutoFit/>
          </a:bodyPr>
          <a:lstStyle/>
          <a:p>
            <a:pPr algn="ctr"/>
            <a:r>
              <a:rPr lang="en-US" dirty="0"/>
              <a:t>Motion to Certify the Class</a:t>
            </a:r>
          </a:p>
        </p:txBody>
      </p:sp>
      <p:sp>
        <p:nvSpPr>
          <p:cNvPr id="23" name="Rectangle 22"/>
          <p:cNvSpPr/>
          <p:nvPr/>
        </p:nvSpPr>
        <p:spPr>
          <a:xfrm>
            <a:off x="5669280" y="3016351"/>
            <a:ext cx="2319251" cy="13716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798127" y="3319595"/>
            <a:ext cx="2061556" cy="646331"/>
          </a:xfrm>
          <a:prstGeom prst="rect">
            <a:avLst/>
          </a:prstGeom>
          <a:noFill/>
        </p:spPr>
        <p:txBody>
          <a:bodyPr wrap="square" rtlCol="0">
            <a:spAutoFit/>
          </a:bodyPr>
          <a:lstStyle/>
          <a:p>
            <a:pPr algn="ctr"/>
            <a:r>
              <a:rPr lang="en-US" dirty="0"/>
              <a:t>Motion for Summary Judgment</a:t>
            </a:r>
          </a:p>
        </p:txBody>
      </p:sp>
      <p:sp>
        <p:nvSpPr>
          <p:cNvPr id="25" name="Rectangle 24"/>
          <p:cNvSpPr/>
          <p:nvPr/>
        </p:nvSpPr>
        <p:spPr>
          <a:xfrm>
            <a:off x="8117378" y="3016351"/>
            <a:ext cx="2319251" cy="13716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291944" y="3458094"/>
            <a:ext cx="1970117" cy="369332"/>
          </a:xfrm>
          <a:prstGeom prst="rect">
            <a:avLst/>
          </a:prstGeom>
          <a:noFill/>
        </p:spPr>
        <p:txBody>
          <a:bodyPr wrap="square" rtlCol="0">
            <a:spAutoFit/>
          </a:bodyPr>
          <a:lstStyle/>
          <a:p>
            <a:pPr algn="ctr"/>
            <a:r>
              <a:rPr lang="en-US" dirty="0"/>
              <a:t>Trial</a:t>
            </a:r>
          </a:p>
        </p:txBody>
      </p:sp>
      <p:cxnSp>
        <p:nvCxnSpPr>
          <p:cNvPr id="8" name="Straight Connector 7"/>
          <p:cNvCxnSpPr>
            <a:stCxn id="4" idx="0"/>
          </p:cNvCxnSpPr>
          <p:nvPr/>
        </p:nvCxnSpPr>
        <p:spPr>
          <a:xfrm flipV="1">
            <a:off x="1932710" y="2634296"/>
            <a:ext cx="339003" cy="383224"/>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14259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7247" y="132815"/>
            <a:ext cx="11800630" cy="5539978"/>
          </a:xfrm>
          <a:prstGeom prst="rect">
            <a:avLst/>
          </a:prstGeom>
        </p:spPr>
        <p:txBody>
          <a:bodyPr wrap="square">
            <a:spAutoFit/>
          </a:bodyPr>
          <a:lstStyle/>
          <a:p>
            <a:r>
              <a:rPr lang="en-US" sz="2400" dirty="0">
                <a:solidFill>
                  <a:srgbClr val="333333">
                    <a:alpha val="23000"/>
                  </a:srgbClr>
                </a:solidFill>
              </a:rPr>
              <a:t>(a) </a:t>
            </a:r>
            <a:r>
              <a:rPr lang="en-US" sz="2400" cap="small" dirty="0">
                <a:solidFill>
                  <a:srgbClr val="333333">
                    <a:alpha val="23000"/>
                  </a:srgbClr>
                </a:solidFill>
              </a:rPr>
              <a:t>Prerequisites.</a:t>
            </a:r>
            <a:r>
              <a:rPr lang="en-US" sz="2400" dirty="0">
                <a:solidFill>
                  <a:srgbClr val="333333">
                    <a:alpha val="23000"/>
                  </a:srgbClr>
                </a:solidFill>
              </a:rPr>
              <a:t> One or more members of a class may sue or be sued as representative parties on behalf of all members only if:</a:t>
            </a:r>
          </a:p>
          <a:p>
            <a:endParaRPr lang="en-US" sz="2400" dirty="0">
              <a:solidFill>
                <a:srgbClr val="333333">
                  <a:alpha val="23000"/>
                </a:srgbClr>
              </a:solidFill>
            </a:endParaRPr>
          </a:p>
          <a:p>
            <a:r>
              <a:rPr lang="en-US" sz="2400" dirty="0">
                <a:solidFill>
                  <a:srgbClr val="333333">
                    <a:alpha val="23000"/>
                  </a:srgbClr>
                </a:solidFill>
              </a:rPr>
              <a:t>(1) the class is so </a:t>
            </a:r>
            <a:r>
              <a:rPr lang="en-US" sz="2400" dirty="0">
                <a:solidFill>
                  <a:srgbClr val="C00000">
                    <a:alpha val="23000"/>
                  </a:srgbClr>
                </a:solidFill>
              </a:rPr>
              <a:t>numerous </a:t>
            </a:r>
            <a:r>
              <a:rPr lang="en-US" sz="2400" dirty="0">
                <a:solidFill>
                  <a:srgbClr val="333333">
                    <a:alpha val="23000"/>
                  </a:srgbClr>
                </a:solidFill>
              </a:rPr>
              <a:t>that joinder of all members is impracticable;</a:t>
            </a:r>
          </a:p>
          <a:p>
            <a:r>
              <a:rPr lang="en-US" sz="2400" dirty="0">
                <a:solidFill>
                  <a:srgbClr val="333333">
                    <a:alpha val="23000"/>
                  </a:srgbClr>
                </a:solidFill>
              </a:rPr>
              <a:t>(2) there are questions of law or fact </a:t>
            </a:r>
            <a:r>
              <a:rPr lang="en-US" sz="2400" dirty="0">
                <a:solidFill>
                  <a:srgbClr val="C00000">
                    <a:alpha val="23000"/>
                  </a:srgbClr>
                </a:solidFill>
              </a:rPr>
              <a:t>common</a:t>
            </a:r>
            <a:r>
              <a:rPr lang="en-US" sz="2400" dirty="0">
                <a:solidFill>
                  <a:srgbClr val="333333">
                    <a:alpha val="23000"/>
                  </a:srgbClr>
                </a:solidFill>
              </a:rPr>
              <a:t> to the class;</a:t>
            </a:r>
          </a:p>
          <a:p>
            <a:r>
              <a:rPr lang="en-US" sz="2400" dirty="0">
                <a:solidFill>
                  <a:srgbClr val="333333">
                    <a:alpha val="23000"/>
                  </a:srgbClr>
                </a:solidFill>
              </a:rPr>
              <a:t>(3) the claims or defenses of the representative parties are </a:t>
            </a:r>
            <a:r>
              <a:rPr lang="en-US" sz="2400" dirty="0">
                <a:solidFill>
                  <a:srgbClr val="C00000">
                    <a:alpha val="23000"/>
                  </a:srgbClr>
                </a:solidFill>
              </a:rPr>
              <a:t>typical</a:t>
            </a:r>
            <a:r>
              <a:rPr lang="en-US" sz="2400" dirty="0">
                <a:solidFill>
                  <a:srgbClr val="333333">
                    <a:alpha val="23000"/>
                  </a:srgbClr>
                </a:solidFill>
              </a:rPr>
              <a:t> of the claims or defenses of the class; and</a:t>
            </a:r>
          </a:p>
          <a:p>
            <a:r>
              <a:rPr lang="en-US" sz="2400" dirty="0">
                <a:solidFill>
                  <a:srgbClr val="333333">
                    <a:alpha val="23000"/>
                  </a:srgbClr>
                </a:solidFill>
              </a:rPr>
              <a:t>(4) the </a:t>
            </a:r>
            <a:r>
              <a:rPr lang="en-US" sz="2400" dirty="0">
                <a:solidFill>
                  <a:srgbClr val="C00000">
                    <a:alpha val="23000"/>
                  </a:srgbClr>
                </a:solidFill>
              </a:rPr>
              <a:t>representative</a:t>
            </a:r>
            <a:r>
              <a:rPr lang="en-US" sz="2400" dirty="0">
                <a:solidFill>
                  <a:srgbClr val="333333">
                    <a:alpha val="23000"/>
                  </a:srgbClr>
                </a:solidFill>
              </a:rPr>
              <a:t> parties will fairly and adequately protect the interests of the class.</a:t>
            </a:r>
          </a:p>
          <a:p>
            <a:endParaRPr lang="en-US" sz="2400" dirty="0">
              <a:solidFill>
                <a:srgbClr val="333333">
                  <a:alpha val="23000"/>
                </a:srgbClr>
              </a:solidFill>
            </a:endParaRPr>
          </a:p>
          <a:p>
            <a:r>
              <a:rPr lang="en-US" sz="2400" dirty="0">
                <a:solidFill>
                  <a:srgbClr val="333333">
                    <a:alpha val="23000"/>
                  </a:srgbClr>
                </a:solidFill>
              </a:rPr>
              <a:t>(b) </a:t>
            </a:r>
            <a:r>
              <a:rPr lang="en-US" sz="2400" cap="small" dirty="0">
                <a:solidFill>
                  <a:srgbClr val="333333">
                    <a:alpha val="23000"/>
                  </a:srgbClr>
                </a:solidFill>
              </a:rPr>
              <a:t>Types of Class Actions.</a:t>
            </a:r>
            <a:r>
              <a:rPr lang="en-US" sz="2400" dirty="0">
                <a:solidFill>
                  <a:srgbClr val="333333">
                    <a:alpha val="23000"/>
                  </a:srgbClr>
                </a:solidFill>
              </a:rPr>
              <a:t> A class action may be maintained if Rule 23(a) is satisfied and if:</a:t>
            </a:r>
          </a:p>
          <a:p>
            <a:endParaRPr lang="en-US" sz="2400" dirty="0">
              <a:solidFill>
                <a:srgbClr val="333333"/>
              </a:solidFill>
            </a:endParaRPr>
          </a:p>
          <a:p>
            <a:r>
              <a:rPr lang="en-US" sz="2400" dirty="0">
                <a:solidFill>
                  <a:srgbClr val="333333"/>
                </a:solidFill>
              </a:rPr>
              <a:t>(3) </a:t>
            </a:r>
            <a:r>
              <a:rPr lang="en-US" sz="2400" dirty="0">
                <a:solidFill>
                  <a:srgbClr val="C00000"/>
                </a:solidFill>
              </a:rPr>
              <a:t>the court finds that the questions of law or fact common to class members predominate over any questions affecting only individual members</a:t>
            </a:r>
            <a:r>
              <a:rPr lang="en-US" sz="2400" dirty="0">
                <a:solidFill>
                  <a:srgbClr val="333333"/>
                </a:solidFill>
              </a:rPr>
              <a:t>, and that a class action is superior to other available methods for fairly and efficiently adjudicating the controversy. </a:t>
            </a:r>
            <a:br>
              <a:rPr lang="en-US" dirty="0"/>
            </a:br>
            <a:endParaRPr lang="en-US" dirty="0"/>
          </a:p>
        </p:txBody>
      </p:sp>
      <p:sp>
        <p:nvSpPr>
          <p:cNvPr id="2" name="TextBox 1">
            <a:extLst>
              <a:ext uri="{FF2B5EF4-FFF2-40B4-BE49-F238E27FC236}">
                <a16:creationId xmlns:a16="http://schemas.microsoft.com/office/drawing/2014/main" id="{1BDD7362-2F7B-4C32-8C4F-DB1957955553}"/>
              </a:ext>
            </a:extLst>
          </p:cNvPr>
          <p:cNvSpPr txBox="1"/>
          <p:nvPr/>
        </p:nvSpPr>
        <p:spPr>
          <a:xfrm>
            <a:off x="626724" y="719191"/>
            <a:ext cx="10962525" cy="2062103"/>
          </a:xfrm>
          <a:prstGeom prst="rect">
            <a:avLst/>
          </a:prstGeom>
          <a:solidFill>
            <a:schemeClr val="bg1">
              <a:lumMod val="75000"/>
            </a:schemeClr>
          </a:solidFill>
          <a:ln>
            <a:solidFill>
              <a:schemeClr val="tx1"/>
            </a:solidFill>
          </a:ln>
        </p:spPr>
        <p:txBody>
          <a:bodyPr wrap="square" rtlCol="0">
            <a:spAutoFit/>
          </a:bodyPr>
          <a:lstStyle/>
          <a:p>
            <a:pPr algn="ctr"/>
            <a:r>
              <a:rPr lang="en-US" sz="3200" dirty="0"/>
              <a:t>If no </a:t>
            </a:r>
            <a:r>
              <a:rPr lang="en-US" sz="3200" i="1" dirty="0"/>
              <a:t>Basic</a:t>
            </a:r>
            <a:r>
              <a:rPr lang="en-US" sz="3200" dirty="0"/>
              <a:t> presumption of reliance,</a:t>
            </a:r>
          </a:p>
          <a:p>
            <a:pPr algn="ctr"/>
            <a:endParaRPr lang="en-US" sz="3200" dirty="0"/>
          </a:p>
          <a:p>
            <a:pPr algn="ctr"/>
            <a:r>
              <a:rPr lang="en-US" sz="3200" dirty="0"/>
              <a:t>Then every member of the class will have different</a:t>
            </a:r>
          </a:p>
          <a:p>
            <a:pPr algn="ctr"/>
            <a:r>
              <a:rPr lang="en-US" sz="3200" dirty="0"/>
              <a:t>“eyeball reliance” facts</a:t>
            </a:r>
          </a:p>
        </p:txBody>
      </p:sp>
    </p:spTree>
    <p:extLst>
      <p:ext uri="{BB962C8B-B14F-4D97-AF65-F5344CB8AC3E}">
        <p14:creationId xmlns:p14="http://schemas.microsoft.com/office/powerpoint/2010/main" val="20622547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certification</a:t>
            </a:r>
          </a:p>
        </p:txBody>
      </p:sp>
      <p:sp>
        <p:nvSpPr>
          <p:cNvPr id="3" name="Content Placeholder 2"/>
          <p:cNvSpPr>
            <a:spLocks noGrp="1"/>
          </p:cNvSpPr>
          <p:nvPr>
            <p:ph idx="1"/>
          </p:nvPr>
        </p:nvSpPr>
        <p:spPr>
          <a:xfrm>
            <a:off x="1308449" y="2638044"/>
            <a:ext cx="9575101" cy="3963924"/>
          </a:xfrm>
        </p:spPr>
        <p:txBody>
          <a:bodyPr>
            <a:noAutofit/>
          </a:bodyPr>
          <a:lstStyle/>
          <a:p>
            <a:endParaRPr lang="en-US" sz="2800" dirty="0"/>
          </a:p>
          <a:p>
            <a:r>
              <a:rPr lang="en-US" sz="2800" dirty="0"/>
              <a:t>N.D. Tex. – must prove </a:t>
            </a:r>
            <a:r>
              <a:rPr lang="en-US" sz="2800" dirty="0">
                <a:solidFill>
                  <a:srgbClr val="FF0000"/>
                </a:solidFill>
              </a:rPr>
              <a:t>loss causation </a:t>
            </a:r>
            <a:r>
              <a:rPr lang="en-US" sz="2800" dirty="0"/>
              <a:t>at the class certification state in order to get </a:t>
            </a:r>
            <a:r>
              <a:rPr lang="en-US" sz="2800" i="1" dirty="0"/>
              <a:t>Basic</a:t>
            </a:r>
            <a:r>
              <a:rPr lang="en-US" sz="2800" dirty="0"/>
              <a:t> presumption</a:t>
            </a:r>
          </a:p>
          <a:p>
            <a:pPr lvl="1"/>
            <a:r>
              <a:rPr lang="en-US" sz="2600" dirty="0"/>
              <a:t>Plaintiffs had not established a connection between losses and misstatements (they have the burden)</a:t>
            </a:r>
          </a:p>
        </p:txBody>
      </p:sp>
    </p:spTree>
    <p:extLst>
      <p:ext uri="{BB962C8B-B14F-4D97-AF65-F5344CB8AC3E}">
        <p14:creationId xmlns:p14="http://schemas.microsoft.com/office/powerpoint/2010/main" val="34907030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970116" y="1708458"/>
            <a:ext cx="1872441" cy="92583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19213" y="143056"/>
            <a:ext cx="7729728" cy="1091368"/>
          </a:xfrm>
        </p:spPr>
        <p:txBody>
          <a:bodyPr/>
          <a:lstStyle/>
          <a:p>
            <a:r>
              <a:rPr lang="en-US" dirty="0"/>
              <a:t>Halliburton </a:t>
            </a:r>
            <a:r>
              <a:rPr lang="en-US" dirty="0" err="1"/>
              <a:t>i</a:t>
            </a:r>
            <a:endParaRPr lang="en-US" dirty="0"/>
          </a:p>
        </p:txBody>
      </p:sp>
      <p:sp>
        <p:nvSpPr>
          <p:cNvPr id="4" name="Rectangle 3"/>
          <p:cNvSpPr/>
          <p:nvPr/>
        </p:nvSpPr>
        <p:spPr>
          <a:xfrm>
            <a:off x="773084" y="3017520"/>
            <a:ext cx="2319251" cy="1371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01931" y="3518654"/>
            <a:ext cx="2061556" cy="646331"/>
          </a:xfrm>
          <a:prstGeom prst="rect">
            <a:avLst/>
          </a:prstGeom>
          <a:noFill/>
        </p:spPr>
        <p:txBody>
          <a:bodyPr wrap="square" rtlCol="0">
            <a:spAutoFit/>
          </a:bodyPr>
          <a:lstStyle/>
          <a:p>
            <a:pPr algn="ctr"/>
            <a:r>
              <a:rPr lang="en-US" dirty="0"/>
              <a:t>Complaint Filed in Halliburton</a:t>
            </a:r>
          </a:p>
        </p:txBody>
      </p:sp>
      <p:sp>
        <p:nvSpPr>
          <p:cNvPr id="6" name="Rectangle 5"/>
          <p:cNvSpPr/>
          <p:nvPr/>
        </p:nvSpPr>
        <p:spPr>
          <a:xfrm>
            <a:off x="3221182" y="3017520"/>
            <a:ext cx="2319251" cy="13716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70810" y="3458095"/>
            <a:ext cx="2019993" cy="369332"/>
          </a:xfrm>
          <a:prstGeom prst="rect">
            <a:avLst/>
          </a:prstGeom>
          <a:noFill/>
        </p:spPr>
        <p:txBody>
          <a:bodyPr wrap="square" rtlCol="0">
            <a:spAutoFit/>
          </a:bodyPr>
          <a:lstStyle/>
          <a:p>
            <a:r>
              <a:rPr lang="en-US" dirty="0"/>
              <a:t>Motion to Dismiss</a:t>
            </a:r>
          </a:p>
        </p:txBody>
      </p:sp>
      <p:sp>
        <p:nvSpPr>
          <p:cNvPr id="9" name="TextBox 8"/>
          <p:cNvSpPr txBox="1"/>
          <p:nvPr/>
        </p:nvSpPr>
        <p:spPr>
          <a:xfrm>
            <a:off x="1870363" y="1848212"/>
            <a:ext cx="2078181" cy="646331"/>
          </a:xfrm>
          <a:prstGeom prst="rect">
            <a:avLst/>
          </a:prstGeom>
          <a:noFill/>
        </p:spPr>
        <p:txBody>
          <a:bodyPr wrap="square" rtlCol="0">
            <a:spAutoFit/>
          </a:bodyPr>
          <a:lstStyle/>
          <a:p>
            <a:pPr algn="ctr"/>
            <a:r>
              <a:rPr lang="en-US" dirty="0"/>
              <a:t>Motion to Certify the Class</a:t>
            </a:r>
          </a:p>
        </p:txBody>
      </p:sp>
      <p:cxnSp>
        <p:nvCxnSpPr>
          <p:cNvPr id="11" name="Straight Arrow Connector 10"/>
          <p:cNvCxnSpPr/>
          <p:nvPr/>
        </p:nvCxnSpPr>
        <p:spPr>
          <a:xfrm flipV="1">
            <a:off x="3842557" y="1854753"/>
            <a:ext cx="746327" cy="421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588884" y="1349650"/>
            <a:ext cx="1953491" cy="1446414"/>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536929" y="1640382"/>
            <a:ext cx="2057401" cy="923330"/>
          </a:xfrm>
          <a:prstGeom prst="rect">
            <a:avLst/>
          </a:prstGeom>
          <a:noFill/>
        </p:spPr>
        <p:txBody>
          <a:bodyPr wrap="square" rtlCol="0">
            <a:spAutoFit/>
          </a:bodyPr>
          <a:lstStyle/>
          <a:p>
            <a:pPr algn="ctr"/>
            <a:r>
              <a:rPr lang="en-US" dirty="0"/>
              <a:t>Appeal of Class Certification</a:t>
            </a:r>
          </a:p>
          <a:p>
            <a:pPr algn="ctr"/>
            <a:r>
              <a:rPr lang="en-US" dirty="0"/>
              <a:t>Denial</a:t>
            </a:r>
          </a:p>
        </p:txBody>
      </p:sp>
      <p:sp>
        <p:nvSpPr>
          <p:cNvPr id="23" name="Rectangle 22"/>
          <p:cNvSpPr/>
          <p:nvPr/>
        </p:nvSpPr>
        <p:spPr>
          <a:xfrm>
            <a:off x="5669280" y="3016351"/>
            <a:ext cx="2319251" cy="13716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798127" y="3319595"/>
            <a:ext cx="2061556" cy="646331"/>
          </a:xfrm>
          <a:prstGeom prst="rect">
            <a:avLst/>
          </a:prstGeom>
          <a:noFill/>
        </p:spPr>
        <p:txBody>
          <a:bodyPr wrap="square" rtlCol="0">
            <a:spAutoFit/>
          </a:bodyPr>
          <a:lstStyle/>
          <a:p>
            <a:pPr algn="ctr"/>
            <a:r>
              <a:rPr lang="en-US" dirty="0"/>
              <a:t>Motion for Summary Judgment</a:t>
            </a:r>
          </a:p>
        </p:txBody>
      </p:sp>
      <p:sp>
        <p:nvSpPr>
          <p:cNvPr id="25" name="Rectangle 24"/>
          <p:cNvSpPr/>
          <p:nvPr/>
        </p:nvSpPr>
        <p:spPr>
          <a:xfrm>
            <a:off x="8117378" y="3016351"/>
            <a:ext cx="2319251" cy="13716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291944" y="3458094"/>
            <a:ext cx="1970117" cy="369332"/>
          </a:xfrm>
          <a:prstGeom prst="rect">
            <a:avLst/>
          </a:prstGeom>
          <a:noFill/>
        </p:spPr>
        <p:txBody>
          <a:bodyPr wrap="square" rtlCol="0">
            <a:spAutoFit/>
          </a:bodyPr>
          <a:lstStyle/>
          <a:p>
            <a:pPr algn="ctr"/>
            <a:r>
              <a:rPr lang="en-US" dirty="0"/>
              <a:t>Trial</a:t>
            </a:r>
          </a:p>
        </p:txBody>
      </p:sp>
      <p:sp>
        <p:nvSpPr>
          <p:cNvPr id="3" name="TextBox 2"/>
          <p:cNvSpPr txBox="1"/>
          <p:nvPr/>
        </p:nvSpPr>
        <p:spPr>
          <a:xfrm rot="766235">
            <a:off x="1506162" y="1817434"/>
            <a:ext cx="2800350" cy="707886"/>
          </a:xfrm>
          <a:prstGeom prst="rect">
            <a:avLst/>
          </a:prstGeom>
          <a:noFill/>
          <a:ln>
            <a:solidFill>
              <a:schemeClr val="tx1"/>
            </a:solidFill>
          </a:ln>
        </p:spPr>
        <p:txBody>
          <a:bodyPr wrap="square" rtlCol="0">
            <a:spAutoFit/>
          </a:bodyPr>
          <a:lstStyle/>
          <a:p>
            <a:r>
              <a:rPr lang="en-US" sz="4000" dirty="0">
                <a:latin typeface="Engravers MT" panose="02090707080505020304" pitchFamily="18" charset="0"/>
              </a:rPr>
              <a:t>DENIED</a:t>
            </a:r>
          </a:p>
        </p:txBody>
      </p:sp>
    </p:spTree>
    <p:extLst>
      <p:ext uri="{BB962C8B-B14F-4D97-AF65-F5344CB8AC3E}">
        <p14:creationId xmlns:p14="http://schemas.microsoft.com/office/powerpoint/2010/main" val="1294696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8145" y="964079"/>
            <a:ext cx="10712334" cy="5893921"/>
          </a:xfrm>
          <a:prstGeom prst="rect">
            <a:avLst/>
          </a:prstGeom>
        </p:spPr>
        <p:txBody>
          <a:bodyPr wrap="square">
            <a:spAutoFit/>
          </a:bodyPr>
          <a:lstStyle/>
          <a:p>
            <a:pPr marL="152400">
              <a:spcBef>
                <a:spcPts val="300"/>
              </a:spcBef>
              <a:spcAft>
                <a:spcPts val="300"/>
              </a:spcAft>
            </a:pPr>
            <a:r>
              <a:rPr lang="en-US" dirty="0"/>
              <a:t>(a)  </a:t>
            </a:r>
            <a:r>
              <a:rPr lang="en-US" b="1" dirty="0"/>
              <a:t>Persons possessing cause of action; persons liable</a:t>
            </a:r>
          </a:p>
          <a:p>
            <a:pPr marL="152400">
              <a:spcBef>
                <a:spcPts val="300"/>
              </a:spcBef>
              <a:spcAft>
                <a:spcPts val="300"/>
              </a:spcAft>
            </a:pPr>
            <a:r>
              <a:rPr lang="en-US" dirty="0"/>
              <a:t>In case any part of the registration statement, when such part became effective, contained an untrue statement of a material fact or omitted to state a material fact required to be stated therein or necessary to make the statements therein not misleading, any person acquiring such security (unless it is proved that at the time of such acquisition he knew of such untruth or omission) may, either at law or in equity, in any court of competent jurisdiction, sue—</a:t>
            </a:r>
          </a:p>
          <a:p>
            <a:pPr marL="152400">
              <a:spcBef>
                <a:spcPts val="300"/>
              </a:spcBef>
              <a:spcAft>
                <a:spcPts val="300"/>
              </a:spcAft>
            </a:pPr>
            <a:r>
              <a:rPr lang="en-US" dirty="0"/>
              <a:t>	(1) </a:t>
            </a:r>
            <a:r>
              <a:rPr lang="en-US" b="1" dirty="0"/>
              <a:t>every person who signed the registration statement</a:t>
            </a:r>
            <a:r>
              <a:rPr lang="en-US" dirty="0"/>
              <a:t>;</a:t>
            </a:r>
          </a:p>
          <a:p>
            <a:pPr marL="152400">
              <a:spcBef>
                <a:spcPts val="300"/>
              </a:spcBef>
              <a:spcAft>
                <a:spcPts val="300"/>
              </a:spcAft>
            </a:pPr>
            <a:r>
              <a:rPr lang="en-US" dirty="0"/>
              <a:t>	(2) </a:t>
            </a:r>
            <a:r>
              <a:rPr lang="en-US" b="1" dirty="0"/>
              <a:t>every person who was a director of (or person performing similar functions) or partner in the issuer</a:t>
            </a:r>
            <a:r>
              <a:rPr lang="en-US" dirty="0"/>
              <a:t> at the time of the filing of the part of the registration statement with respect to which his liability is asserted;</a:t>
            </a:r>
          </a:p>
          <a:p>
            <a:pPr marL="152400">
              <a:spcBef>
                <a:spcPts val="300"/>
              </a:spcBef>
              <a:spcAft>
                <a:spcPts val="300"/>
              </a:spcAft>
            </a:pPr>
            <a:r>
              <a:rPr lang="en-US" dirty="0"/>
              <a:t>	(3) every person who, with his consent, is named in the registration statement as being or about to become a director, person performing similar functions, or partner;</a:t>
            </a:r>
          </a:p>
          <a:p>
            <a:pPr marL="152400">
              <a:spcBef>
                <a:spcPts val="300"/>
              </a:spcBef>
              <a:spcAft>
                <a:spcPts val="300"/>
              </a:spcAft>
            </a:pPr>
            <a:r>
              <a:rPr lang="en-US" dirty="0"/>
              <a:t>	(4) </a:t>
            </a:r>
            <a:r>
              <a:rPr lang="en-US" b="1" dirty="0"/>
              <a:t>every accountant, engineer, or appraiser, or any person whose profession gives authority </a:t>
            </a:r>
            <a:r>
              <a:rPr lang="en-US" dirty="0"/>
              <a:t>to a statement made by him, who has with his consent been named as having prepared or certified any part of the registration statement, or as having prepared or certified any report or valuation which is used in connection with the registration statement, with respect to the statement in such registration statement, report, or valuation, which purports to have been prepared or certified by him;</a:t>
            </a:r>
          </a:p>
          <a:p>
            <a:pPr marL="152400">
              <a:spcBef>
                <a:spcPts val="300"/>
              </a:spcBef>
              <a:spcAft>
                <a:spcPts val="300"/>
              </a:spcAft>
            </a:pPr>
            <a:r>
              <a:rPr lang="en-US" dirty="0"/>
              <a:t>	(5) </a:t>
            </a:r>
            <a:r>
              <a:rPr lang="en-US" b="1" dirty="0"/>
              <a:t>every underwriter</a:t>
            </a:r>
            <a:r>
              <a:rPr lang="en-US" dirty="0"/>
              <a:t> with respect to such security.</a:t>
            </a:r>
          </a:p>
          <a:p>
            <a:pPr marL="152400">
              <a:spcBef>
                <a:spcPts val="300"/>
              </a:spcBef>
              <a:spcAft>
                <a:spcPts val="300"/>
              </a:spcAft>
            </a:pPr>
            <a:endParaRPr lang="en-US" b="0" i="0" dirty="0">
              <a:effectLst/>
            </a:endParaRPr>
          </a:p>
        </p:txBody>
      </p:sp>
      <p:sp>
        <p:nvSpPr>
          <p:cNvPr id="5" name="Title 1"/>
          <p:cNvSpPr txBox="1">
            <a:spLocks/>
          </p:cNvSpPr>
          <p:nvPr/>
        </p:nvSpPr>
        <p:spPr>
          <a:xfrm>
            <a:off x="2239448" y="182880"/>
            <a:ext cx="7729728" cy="665018"/>
          </a:xfrm>
          <a:prstGeom prst="rect">
            <a:avLst/>
          </a:prstGeom>
          <a:solidFill>
            <a:schemeClr val="accent4">
              <a:lumMod val="40000"/>
              <a:lumOff val="60000"/>
            </a:schemeClr>
          </a:solidFill>
          <a:ln w="19050">
            <a:solidFill>
              <a:schemeClr val="tx1"/>
            </a:solidFill>
          </a:ln>
        </p:spPr>
        <p:txBody>
          <a:bodyPr anchor="ct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Section 11 liability</a:t>
            </a:r>
          </a:p>
        </p:txBody>
      </p:sp>
      <p:sp>
        <p:nvSpPr>
          <p:cNvPr id="2" name="Rectangle 1"/>
          <p:cNvSpPr/>
          <p:nvPr/>
        </p:nvSpPr>
        <p:spPr>
          <a:xfrm>
            <a:off x="9577493" y="1368213"/>
            <a:ext cx="1645920" cy="25738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2293" y="1679787"/>
            <a:ext cx="4805680" cy="25738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92025" y="1408853"/>
            <a:ext cx="2116667" cy="25738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4344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970116" y="1708458"/>
            <a:ext cx="1872441" cy="92583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19213" y="143056"/>
            <a:ext cx="7729728" cy="1091368"/>
          </a:xfrm>
        </p:spPr>
        <p:txBody>
          <a:bodyPr/>
          <a:lstStyle/>
          <a:p>
            <a:r>
              <a:rPr lang="en-US" dirty="0"/>
              <a:t>Halliburton </a:t>
            </a:r>
            <a:r>
              <a:rPr lang="en-US" dirty="0" err="1"/>
              <a:t>i</a:t>
            </a:r>
            <a:endParaRPr lang="en-US" dirty="0"/>
          </a:p>
        </p:txBody>
      </p:sp>
      <p:sp>
        <p:nvSpPr>
          <p:cNvPr id="4" name="Rectangle 3"/>
          <p:cNvSpPr/>
          <p:nvPr/>
        </p:nvSpPr>
        <p:spPr>
          <a:xfrm>
            <a:off x="773084" y="3017520"/>
            <a:ext cx="2319251" cy="1371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01931" y="3518654"/>
            <a:ext cx="2061556" cy="646331"/>
          </a:xfrm>
          <a:prstGeom prst="rect">
            <a:avLst/>
          </a:prstGeom>
          <a:noFill/>
        </p:spPr>
        <p:txBody>
          <a:bodyPr wrap="square" rtlCol="0">
            <a:spAutoFit/>
          </a:bodyPr>
          <a:lstStyle/>
          <a:p>
            <a:pPr algn="ctr"/>
            <a:r>
              <a:rPr lang="en-US" dirty="0"/>
              <a:t>Complaint Filed in Halliburton</a:t>
            </a:r>
          </a:p>
        </p:txBody>
      </p:sp>
      <p:sp>
        <p:nvSpPr>
          <p:cNvPr id="6" name="Rectangle 5"/>
          <p:cNvSpPr/>
          <p:nvPr/>
        </p:nvSpPr>
        <p:spPr>
          <a:xfrm>
            <a:off x="3221182" y="3017520"/>
            <a:ext cx="2319251" cy="13716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70810" y="3458095"/>
            <a:ext cx="2019993" cy="369332"/>
          </a:xfrm>
          <a:prstGeom prst="rect">
            <a:avLst/>
          </a:prstGeom>
          <a:noFill/>
        </p:spPr>
        <p:txBody>
          <a:bodyPr wrap="square" rtlCol="0">
            <a:spAutoFit/>
          </a:bodyPr>
          <a:lstStyle/>
          <a:p>
            <a:r>
              <a:rPr lang="en-US" dirty="0"/>
              <a:t>Motion to Dismiss</a:t>
            </a:r>
          </a:p>
        </p:txBody>
      </p:sp>
      <p:sp>
        <p:nvSpPr>
          <p:cNvPr id="9" name="TextBox 8"/>
          <p:cNvSpPr txBox="1"/>
          <p:nvPr/>
        </p:nvSpPr>
        <p:spPr>
          <a:xfrm>
            <a:off x="1870363" y="1848212"/>
            <a:ext cx="2078181" cy="646331"/>
          </a:xfrm>
          <a:prstGeom prst="rect">
            <a:avLst/>
          </a:prstGeom>
          <a:noFill/>
        </p:spPr>
        <p:txBody>
          <a:bodyPr wrap="square" rtlCol="0">
            <a:spAutoFit/>
          </a:bodyPr>
          <a:lstStyle/>
          <a:p>
            <a:pPr algn="ctr"/>
            <a:r>
              <a:rPr lang="en-US" dirty="0"/>
              <a:t>Motion to Certify the Class</a:t>
            </a:r>
          </a:p>
        </p:txBody>
      </p:sp>
      <p:cxnSp>
        <p:nvCxnSpPr>
          <p:cNvPr id="11" name="Straight Arrow Connector 10"/>
          <p:cNvCxnSpPr/>
          <p:nvPr/>
        </p:nvCxnSpPr>
        <p:spPr>
          <a:xfrm flipV="1">
            <a:off x="3842557" y="1854753"/>
            <a:ext cx="746327" cy="421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588884" y="1349650"/>
            <a:ext cx="1953491" cy="1446414"/>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536929" y="1640382"/>
            <a:ext cx="2057401" cy="923330"/>
          </a:xfrm>
          <a:prstGeom prst="rect">
            <a:avLst/>
          </a:prstGeom>
          <a:noFill/>
        </p:spPr>
        <p:txBody>
          <a:bodyPr wrap="square" rtlCol="0">
            <a:spAutoFit/>
          </a:bodyPr>
          <a:lstStyle/>
          <a:p>
            <a:pPr algn="ctr"/>
            <a:r>
              <a:rPr lang="en-US" dirty="0"/>
              <a:t>Appeal of Class Certification</a:t>
            </a:r>
          </a:p>
          <a:p>
            <a:pPr algn="ctr"/>
            <a:r>
              <a:rPr lang="en-US" dirty="0"/>
              <a:t>Denial</a:t>
            </a:r>
          </a:p>
        </p:txBody>
      </p:sp>
      <p:sp>
        <p:nvSpPr>
          <p:cNvPr id="23" name="Rectangle 22"/>
          <p:cNvSpPr/>
          <p:nvPr/>
        </p:nvSpPr>
        <p:spPr>
          <a:xfrm>
            <a:off x="5669280" y="3016351"/>
            <a:ext cx="2319251" cy="13716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798127" y="3319595"/>
            <a:ext cx="2061556" cy="646331"/>
          </a:xfrm>
          <a:prstGeom prst="rect">
            <a:avLst/>
          </a:prstGeom>
          <a:noFill/>
        </p:spPr>
        <p:txBody>
          <a:bodyPr wrap="square" rtlCol="0">
            <a:spAutoFit/>
          </a:bodyPr>
          <a:lstStyle/>
          <a:p>
            <a:pPr algn="ctr"/>
            <a:r>
              <a:rPr lang="en-US" dirty="0"/>
              <a:t>Motion for Summary Judgment</a:t>
            </a:r>
          </a:p>
        </p:txBody>
      </p:sp>
      <p:sp>
        <p:nvSpPr>
          <p:cNvPr id="25" name="Rectangle 24"/>
          <p:cNvSpPr/>
          <p:nvPr/>
        </p:nvSpPr>
        <p:spPr>
          <a:xfrm>
            <a:off x="8117378" y="3016351"/>
            <a:ext cx="2319251" cy="13716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291944" y="3458094"/>
            <a:ext cx="1970117" cy="369332"/>
          </a:xfrm>
          <a:prstGeom prst="rect">
            <a:avLst/>
          </a:prstGeom>
          <a:noFill/>
        </p:spPr>
        <p:txBody>
          <a:bodyPr wrap="square" rtlCol="0">
            <a:spAutoFit/>
          </a:bodyPr>
          <a:lstStyle/>
          <a:p>
            <a:pPr algn="ctr"/>
            <a:r>
              <a:rPr lang="en-US" dirty="0"/>
              <a:t>Trial</a:t>
            </a:r>
          </a:p>
        </p:txBody>
      </p:sp>
      <p:sp>
        <p:nvSpPr>
          <p:cNvPr id="3" name="TextBox 2"/>
          <p:cNvSpPr txBox="1"/>
          <p:nvPr/>
        </p:nvSpPr>
        <p:spPr>
          <a:xfrm rot="766235">
            <a:off x="1506162" y="1817434"/>
            <a:ext cx="2800350" cy="707886"/>
          </a:xfrm>
          <a:prstGeom prst="rect">
            <a:avLst/>
          </a:prstGeom>
          <a:noFill/>
          <a:ln>
            <a:solidFill>
              <a:schemeClr val="tx1"/>
            </a:solidFill>
          </a:ln>
        </p:spPr>
        <p:txBody>
          <a:bodyPr wrap="square" rtlCol="0">
            <a:spAutoFit/>
          </a:bodyPr>
          <a:lstStyle/>
          <a:p>
            <a:r>
              <a:rPr lang="en-US" sz="4000" dirty="0">
                <a:latin typeface="Engravers MT" panose="02090707080505020304" pitchFamily="18" charset="0"/>
              </a:rPr>
              <a:t>DENIED</a:t>
            </a:r>
          </a:p>
        </p:txBody>
      </p:sp>
      <p:sp>
        <p:nvSpPr>
          <p:cNvPr id="8" name="Oval 7"/>
          <p:cNvSpPr/>
          <p:nvPr/>
        </p:nvSpPr>
        <p:spPr>
          <a:xfrm>
            <a:off x="6854139" y="1349650"/>
            <a:ext cx="2014538" cy="1463367"/>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V="1">
            <a:off x="6532930" y="1848212"/>
            <a:ext cx="321209"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57863" y="1611192"/>
            <a:ext cx="2400300" cy="923330"/>
          </a:xfrm>
          <a:prstGeom prst="rect">
            <a:avLst/>
          </a:prstGeom>
          <a:noFill/>
        </p:spPr>
        <p:txBody>
          <a:bodyPr wrap="square" rtlCol="0">
            <a:spAutoFit/>
          </a:bodyPr>
          <a:lstStyle/>
          <a:p>
            <a:r>
              <a:rPr lang="en-US" dirty="0"/>
              <a:t>5</a:t>
            </a:r>
            <a:r>
              <a:rPr lang="en-US" baseline="30000" dirty="0"/>
              <a:t>th</a:t>
            </a:r>
            <a:r>
              <a:rPr lang="en-US" dirty="0"/>
              <a:t> Circuit</a:t>
            </a:r>
          </a:p>
          <a:p>
            <a:r>
              <a:rPr lang="en-US" dirty="0"/>
              <a:t>Upholds Denial of Class Certification</a:t>
            </a:r>
          </a:p>
        </p:txBody>
      </p:sp>
    </p:spTree>
    <p:extLst>
      <p:ext uri="{BB962C8B-B14F-4D97-AF65-F5344CB8AC3E}">
        <p14:creationId xmlns:p14="http://schemas.microsoft.com/office/powerpoint/2010/main" val="6251733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970116" y="1708458"/>
            <a:ext cx="1872441" cy="92583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19213" y="143056"/>
            <a:ext cx="7729728" cy="1091368"/>
          </a:xfrm>
        </p:spPr>
        <p:txBody>
          <a:bodyPr/>
          <a:lstStyle/>
          <a:p>
            <a:r>
              <a:rPr lang="en-US" dirty="0"/>
              <a:t>Halliburton </a:t>
            </a:r>
            <a:r>
              <a:rPr lang="en-US" dirty="0" err="1"/>
              <a:t>i</a:t>
            </a:r>
            <a:endParaRPr lang="en-US" dirty="0"/>
          </a:p>
        </p:txBody>
      </p:sp>
      <p:sp>
        <p:nvSpPr>
          <p:cNvPr id="4" name="Rectangle 3"/>
          <p:cNvSpPr/>
          <p:nvPr/>
        </p:nvSpPr>
        <p:spPr>
          <a:xfrm>
            <a:off x="773084" y="3017520"/>
            <a:ext cx="2319251" cy="1371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01931" y="3518654"/>
            <a:ext cx="2061556" cy="646331"/>
          </a:xfrm>
          <a:prstGeom prst="rect">
            <a:avLst/>
          </a:prstGeom>
          <a:noFill/>
        </p:spPr>
        <p:txBody>
          <a:bodyPr wrap="square" rtlCol="0">
            <a:spAutoFit/>
          </a:bodyPr>
          <a:lstStyle/>
          <a:p>
            <a:pPr algn="ctr"/>
            <a:r>
              <a:rPr lang="en-US" dirty="0"/>
              <a:t>Complaint Filed in Halliburton</a:t>
            </a:r>
          </a:p>
        </p:txBody>
      </p:sp>
      <p:sp>
        <p:nvSpPr>
          <p:cNvPr id="6" name="Rectangle 5"/>
          <p:cNvSpPr/>
          <p:nvPr/>
        </p:nvSpPr>
        <p:spPr>
          <a:xfrm>
            <a:off x="3221182" y="3017520"/>
            <a:ext cx="2319251" cy="13716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70810" y="3458095"/>
            <a:ext cx="2019993" cy="369332"/>
          </a:xfrm>
          <a:prstGeom prst="rect">
            <a:avLst/>
          </a:prstGeom>
          <a:noFill/>
        </p:spPr>
        <p:txBody>
          <a:bodyPr wrap="square" rtlCol="0">
            <a:spAutoFit/>
          </a:bodyPr>
          <a:lstStyle/>
          <a:p>
            <a:r>
              <a:rPr lang="en-US" dirty="0"/>
              <a:t>Motion to Dismiss</a:t>
            </a:r>
          </a:p>
        </p:txBody>
      </p:sp>
      <p:sp>
        <p:nvSpPr>
          <p:cNvPr id="9" name="TextBox 8"/>
          <p:cNvSpPr txBox="1"/>
          <p:nvPr/>
        </p:nvSpPr>
        <p:spPr>
          <a:xfrm>
            <a:off x="1870363" y="1848212"/>
            <a:ext cx="2078181" cy="646331"/>
          </a:xfrm>
          <a:prstGeom prst="rect">
            <a:avLst/>
          </a:prstGeom>
          <a:noFill/>
        </p:spPr>
        <p:txBody>
          <a:bodyPr wrap="square" rtlCol="0">
            <a:spAutoFit/>
          </a:bodyPr>
          <a:lstStyle/>
          <a:p>
            <a:pPr algn="ctr"/>
            <a:r>
              <a:rPr lang="en-US" dirty="0"/>
              <a:t>Motion to Certify the Class</a:t>
            </a:r>
          </a:p>
        </p:txBody>
      </p:sp>
      <p:cxnSp>
        <p:nvCxnSpPr>
          <p:cNvPr id="11" name="Straight Arrow Connector 10"/>
          <p:cNvCxnSpPr/>
          <p:nvPr/>
        </p:nvCxnSpPr>
        <p:spPr>
          <a:xfrm flipV="1">
            <a:off x="3842557" y="1854753"/>
            <a:ext cx="746327" cy="421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588884" y="1349650"/>
            <a:ext cx="1953491" cy="1446414"/>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536929" y="1640382"/>
            <a:ext cx="2057401" cy="923330"/>
          </a:xfrm>
          <a:prstGeom prst="rect">
            <a:avLst/>
          </a:prstGeom>
          <a:noFill/>
        </p:spPr>
        <p:txBody>
          <a:bodyPr wrap="square" rtlCol="0">
            <a:spAutoFit/>
          </a:bodyPr>
          <a:lstStyle/>
          <a:p>
            <a:pPr algn="ctr"/>
            <a:r>
              <a:rPr lang="en-US" dirty="0"/>
              <a:t>Appeal of Class Certification</a:t>
            </a:r>
          </a:p>
          <a:p>
            <a:pPr algn="ctr"/>
            <a:r>
              <a:rPr lang="en-US" dirty="0"/>
              <a:t>Denial</a:t>
            </a:r>
          </a:p>
        </p:txBody>
      </p:sp>
      <p:sp>
        <p:nvSpPr>
          <p:cNvPr id="23" name="Rectangle 22"/>
          <p:cNvSpPr/>
          <p:nvPr/>
        </p:nvSpPr>
        <p:spPr>
          <a:xfrm>
            <a:off x="5669280" y="3016351"/>
            <a:ext cx="2319251" cy="13716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798127" y="3319595"/>
            <a:ext cx="2061556" cy="646331"/>
          </a:xfrm>
          <a:prstGeom prst="rect">
            <a:avLst/>
          </a:prstGeom>
          <a:noFill/>
        </p:spPr>
        <p:txBody>
          <a:bodyPr wrap="square" rtlCol="0">
            <a:spAutoFit/>
          </a:bodyPr>
          <a:lstStyle/>
          <a:p>
            <a:pPr algn="ctr"/>
            <a:r>
              <a:rPr lang="en-US" dirty="0"/>
              <a:t>Motion for Summary Judgment</a:t>
            </a:r>
          </a:p>
        </p:txBody>
      </p:sp>
      <p:sp>
        <p:nvSpPr>
          <p:cNvPr id="25" name="Rectangle 24"/>
          <p:cNvSpPr/>
          <p:nvPr/>
        </p:nvSpPr>
        <p:spPr>
          <a:xfrm>
            <a:off x="8117378" y="3016351"/>
            <a:ext cx="2319251" cy="13716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291944" y="3458094"/>
            <a:ext cx="1970117" cy="369332"/>
          </a:xfrm>
          <a:prstGeom prst="rect">
            <a:avLst/>
          </a:prstGeom>
          <a:noFill/>
        </p:spPr>
        <p:txBody>
          <a:bodyPr wrap="square" rtlCol="0">
            <a:spAutoFit/>
          </a:bodyPr>
          <a:lstStyle/>
          <a:p>
            <a:pPr algn="ctr"/>
            <a:r>
              <a:rPr lang="en-US" dirty="0"/>
              <a:t>Trial</a:t>
            </a:r>
          </a:p>
        </p:txBody>
      </p:sp>
      <p:sp>
        <p:nvSpPr>
          <p:cNvPr id="3" name="TextBox 2"/>
          <p:cNvSpPr txBox="1"/>
          <p:nvPr/>
        </p:nvSpPr>
        <p:spPr>
          <a:xfrm rot="766235">
            <a:off x="1506162" y="1817434"/>
            <a:ext cx="2800350" cy="707886"/>
          </a:xfrm>
          <a:prstGeom prst="rect">
            <a:avLst/>
          </a:prstGeom>
          <a:noFill/>
          <a:ln>
            <a:solidFill>
              <a:schemeClr val="tx1"/>
            </a:solidFill>
          </a:ln>
        </p:spPr>
        <p:txBody>
          <a:bodyPr wrap="square" rtlCol="0">
            <a:spAutoFit/>
          </a:bodyPr>
          <a:lstStyle/>
          <a:p>
            <a:r>
              <a:rPr lang="en-US" sz="4000" dirty="0">
                <a:latin typeface="Engravers MT" panose="02090707080505020304" pitchFamily="18" charset="0"/>
              </a:rPr>
              <a:t>DENIED</a:t>
            </a:r>
          </a:p>
        </p:txBody>
      </p:sp>
      <p:sp>
        <p:nvSpPr>
          <p:cNvPr id="8" name="Oval 7"/>
          <p:cNvSpPr/>
          <p:nvPr/>
        </p:nvSpPr>
        <p:spPr>
          <a:xfrm>
            <a:off x="6854139" y="1349650"/>
            <a:ext cx="2014538" cy="1463367"/>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V="1">
            <a:off x="6532930" y="1848212"/>
            <a:ext cx="321209"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57863" y="1611192"/>
            <a:ext cx="2400300" cy="923330"/>
          </a:xfrm>
          <a:prstGeom prst="rect">
            <a:avLst/>
          </a:prstGeom>
          <a:noFill/>
        </p:spPr>
        <p:txBody>
          <a:bodyPr wrap="square" rtlCol="0">
            <a:spAutoFit/>
          </a:bodyPr>
          <a:lstStyle/>
          <a:p>
            <a:r>
              <a:rPr lang="en-US" dirty="0"/>
              <a:t>5</a:t>
            </a:r>
            <a:r>
              <a:rPr lang="en-US" baseline="30000" dirty="0"/>
              <a:t>th</a:t>
            </a:r>
            <a:r>
              <a:rPr lang="en-US" dirty="0"/>
              <a:t> Circuit</a:t>
            </a:r>
          </a:p>
          <a:p>
            <a:r>
              <a:rPr lang="en-US" dirty="0"/>
              <a:t>Upholds Denial of Class Certification</a:t>
            </a:r>
          </a:p>
        </p:txBody>
      </p:sp>
      <p:sp>
        <p:nvSpPr>
          <p:cNvPr id="10" name="Oval 9"/>
          <p:cNvSpPr/>
          <p:nvPr/>
        </p:nvSpPr>
        <p:spPr>
          <a:xfrm>
            <a:off x="9180441" y="1397901"/>
            <a:ext cx="2043112" cy="149966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129413" y="1640382"/>
            <a:ext cx="2066493" cy="923330"/>
          </a:xfrm>
          <a:prstGeom prst="rect">
            <a:avLst/>
          </a:prstGeom>
          <a:noFill/>
        </p:spPr>
        <p:txBody>
          <a:bodyPr wrap="square" rtlCol="0">
            <a:spAutoFit/>
          </a:bodyPr>
          <a:lstStyle/>
          <a:p>
            <a:pPr algn="ctr"/>
            <a:r>
              <a:rPr lang="en-US" dirty="0"/>
              <a:t>SCOTUS  REVERSES &amp; REMANDS</a:t>
            </a:r>
          </a:p>
        </p:txBody>
      </p:sp>
      <p:cxnSp>
        <p:nvCxnSpPr>
          <p:cNvPr id="22" name="Straight Arrow Connector 21"/>
          <p:cNvCxnSpPr/>
          <p:nvPr/>
        </p:nvCxnSpPr>
        <p:spPr>
          <a:xfrm flipV="1">
            <a:off x="8807277" y="1848212"/>
            <a:ext cx="469725"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1353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would defendants want plaintiffs to have to prove loss causation at class certification?</a:t>
            </a:r>
          </a:p>
        </p:txBody>
      </p:sp>
    </p:spTree>
    <p:extLst>
      <p:ext uri="{BB962C8B-B14F-4D97-AF65-F5344CB8AC3E}">
        <p14:creationId xmlns:p14="http://schemas.microsoft.com/office/powerpoint/2010/main" val="19409637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970116" y="1708458"/>
            <a:ext cx="1872441" cy="92583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73084" y="3017520"/>
            <a:ext cx="2319251" cy="1371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01931" y="3518654"/>
            <a:ext cx="2061556" cy="369332"/>
          </a:xfrm>
          <a:prstGeom prst="rect">
            <a:avLst/>
          </a:prstGeom>
          <a:noFill/>
        </p:spPr>
        <p:txBody>
          <a:bodyPr wrap="square" rtlCol="0">
            <a:spAutoFit/>
          </a:bodyPr>
          <a:lstStyle/>
          <a:p>
            <a:pPr algn="ctr"/>
            <a:r>
              <a:rPr lang="en-US" dirty="0"/>
              <a:t>Complaint Filed</a:t>
            </a:r>
          </a:p>
        </p:txBody>
      </p:sp>
      <p:sp>
        <p:nvSpPr>
          <p:cNvPr id="6" name="Rectangle 5"/>
          <p:cNvSpPr/>
          <p:nvPr/>
        </p:nvSpPr>
        <p:spPr>
          <a:xfrm>
            <a:off x="3221182" y="3017520"/>
            <a:ext cx="2319251" cy="13716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70810" y="3458095"/>
            <a:ext cx="2019993" cy="369332"/>
          </a:xfrm>
          <a:prstGeom prst="rect">
            <a:avLst/>
          </a:prstGeom>
          <a:noFill/>
        </p:spPr>
        <p:txBody>
          <a:bodyPr wrap="square" rtlCol="0">
            <a:spAutoFit/>
          </a:bodyPr>
          <a:lstStyle/>
          <a:p>
            <a:r>
              <a:rPr lang="en-US" dirty="0"/>
              <a:t>Motion to Dismiss</a:t>
            </a:r>
          </a:p>
        </p:txBody>
      </p:sp>
      <p:sp>
        <p:nvSpPr>
          <p:cNvPr id="9" name="TextBox 8"/>
          <p:cNvSpPr txBox="1"/>
          <p:nvPr/>
        </p:nvSpPr>
        <p:spPr>
          <a:xfrm>
            <a:off x="1870363" y="1848212"/>
            <a:ext cx="2078181" cy="646331"/>
          </a:xfrm>
          <a:prstGeom prst="rect">
            <a:avLst/>
          </a:prstGeom>
          <a:noFill/>
        </p:spPr>
        <p:txBody>
          <a:bodyPr wrap="square" rtlCol="0">
            <a:spAutoFit/>
          </a:bodyPr>
          <a:lstStyle/>
          <a:p>
            <a:pPr algn="ctr"/>
            <a:r>
              <a:rPr lang="en-US" dirty="0"/>
              <a:t>Motion to Certify the Class</a:t>
            </a:r>
          </a:p>
        </p:txBody>
      </p:sp>
      <p:cxnSp>
        <p:nvCxnSpPr>
          <p:cNvPr id="11" name="Straight Arrow Connector 10"/>
          <p:cNvCxnSpPr/>
          <p:nvPr/>
        </p:nvCxnSpPr>
        <p:spPr>
          <a:xfrm flipV="1">
            <a:off x="3842557" y="1799536"/>
            <a:ext cx="492531" cy="973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291445" y="1350819"/>
            <a:ext cx="1953491" cy="1446414"/>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239489" y="1750860"/>
            <a:ext cx="2057401" cy="646331"/>
          </a:xfrm>
          <a:prstGeom prst="rect">
            <a:avLst/>
          </a:prstGeom>
          <a:noFill/>
        </p:spPr>
        <p:txBody>
          <a:bodyPr wrap="square" rtlCol="0">
            <a:spAutoFit/>
          </a:bodyPr>
          <a:lstStyle/>
          <a:p>
            <a:pPr algn="ctr"/>
            <a:r>
              <a:rPr lang="en-US" dirty="0"/>
              <a:t>Appeal of Class Certification</a:t>
            </a:r>
          </a:p>
        </p:txBody>
      </p:sp>
      <p:sp>
        <p:nvSpPr>
          <p:cNvPr id="18" name="Oval 17"/>
          <p:cNvSpPr/>
          <p:nvPr/>
        </p:nvSpPr>
        <p:spPr>
          <a:xfrm>
            <a:off x="4414057" y="4608238"/>
            <a:ext cx="1953491" cy="1446414"/>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6" idx="2"/>
            <a:endCxn id="18" idx="1"/>
          </p:cNvCxnSpPr>
          <p:nvPr/>
        </p:nvCxnSpPr>
        <p:spPr>
          <a:xfrm>
            <a:off x="4380808" y="4389120"/>
            <a:ext cx="319331" cy="4309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53188" y="5146779"/>
            <a:ext cx="1875228" cy="369332"/>
          </a:xfrm>
          <a:prstGeom prst="rect">
            <a:avLst/>
          </a:prstGeom>
          <a:noFill/>
        </p:spPr>
        <p:txBody>
          <a:bodyPr wrap="square" rtlCol="0">
            <a:spAutoFit/>
          </a:bodyPr>
          <a:lstStyle/>
          <a:p>
            <a:pPr algn="ctr"/>
            <a:r>
              <a:rPr lang="en-US" dirty="0"/>
              <a:t>Appeal of MTD</a:t>
            </a:r>
          </a:p>
        </p:txBody>
      </p:sp>
      <p:sp>
        <p:nvSpPr>
          <p:cNvPr id="23" name="Rectangle 22"/>
          <p:cNvSpPr/>
          <p:nvPr/>
        </p:nvSpPr>
        <p:spPr>
          <a:xfrm>
            <a:off x="5669280" y="3016351"/>
            <a:ext cx="2319251" cy="13716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798127" y="3319595"/>
            <a:ext cx="2061556" cy="646331"/>
          </a:xfrm>
          <a:prstGeom prst="rect">
            <a:avLst/>
          </a:prstGeom>
          <a:noFill/>
        </p:spPr>
        <p:txBody>
          <a:bodyPr wrap="square" rtlCol="0">
            <a:spAutoFit/>
          </a:bodyPr>
          <a:lstStyle/>
          <a:p>
            <a:pPr algn="ctr"/>
            <a:r>
              <a:rPr lang="en-US" dirty="0"/>
              <a:t>Motion for Summary Judgment</a:t>
            </a:r>
          </a:p>
        </p:txBody>
      </p:sp>
      <p:sp>
        <p:nvSpPr>
          <p:cNvPr id="25" name="Rectangle 24"/>
          <p:cNvSpPr/>
          <p:nvPr/>
        </p:nvSpPr>
        <p:spPr>
          <a:xfrm>
            <a:off x="8117378" y="3016351"/>
            <a:ext cx="2319251" cy="13716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291944" y="3458094"/>
            <a:ext cx="1970117" cy="369332"/>
          </a:xfrm>
          <a:prstGeom prst="rect">
            <a:avLst/>
          </a:prstGeom>
          <a:noFill/>
        </p:spPr>
        <p:txBody>
          <a:bodyPr wrap="square" rtlCol="0">
            <a:spAutoFit/>
          </a:bodyPr>
          <a:lstStyle/>
          <a:p>
            <a:pPr algn="ctr"/>
            <a:r>
              <a:rPr lang="en-US" dirty="0"/>
              <a:t>Trial</a:t>
            </a:r>
          </a:p>
        </p:txBody>
      </p:sp>
      <p:sp>
        <p:nvSpPr>
          <p:cNvPr id="3" name="TextBox 2"/>
          <p:cNvSpPr txBox="1"/>
          <p:nvPr/>
        </p:nvSpPr>
        <p:spPr>
          <a:xfrm>
            <a:off x="-41563" y="3146458"/>
            <a:ext cx="11238808" cy="1015663"/>
          </a:xfrm>
          <a:prstGeom prst="rect">
            <a:avLst/>
          </a:prstGeom>
          <a:noFill/>
        </p:spPr>
        <p:txBody>
          <a:bodyPr wrap="square" rtlCol="0">
            <a:spAutoFit/>
          </a:bodyPr>
          <a:lstStyle/>
          <a:p>
            <a:pPr algn="ctr"/>
            <a:r>
              <a:rPr lang="en-US" sz="6000" dirty="0">
                <a:latin typeface="Engravers MT" panose="02090707080505020304" pitchFamily="18" charset="0"/>
              </a:rPr>
              <a:t>SETTLEMENT VALUE</a:t>
            </a:r>
          </a:p>
        </p:txBody>
      </p:sp>
      <p:sp>
        <p:nvSpPr>
          <p:cNvPr id="8" name="Right Arrow 7"/>
          <p:cNvSpPr/>
          <p:nvPr/>
        </p:nvSpPr>
        <p:spPr>
          <a:xfrm>
            <a:off x="461356" y="2763880"/>
            <a:ext cx="10673542" cy="1814992"/>
          </a:xfrm>
          <a:prstGeom prst="rightArrow">
            <a:avLst/>
          </a:prstGeom>
          <a:solidFill>
            <a:srgbClr val="7093A4">
              <a:alpha val="3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3114674">
            <a:off x="259221" y="738865"/>
            <a:ext cx="1854200" cy="406400"/>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rot="18674356">
            <a:off x="1885858" y="5025350"/>
            <a:ext cx="1854200" cy="406400"/>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rot="6404684">
            <a:off x="6470893" y="1713834"/>
            <a:ext cx="1854200" cy="406400"/>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870363" y="384048"/>
            <a:ext cx="1972194" cy="369332"/>
          </a:xfrm>
          <a:prstGeom prst="rect">
            <a:avLst/>
          </a:prstGeom>
          <a:noFill/>
          <a:ln>
            <a:solidFill>
              <a:schemeClr val="tx1"/>
            </a:solidFill>
          </a:ln>
        </p:spPr>
        <p:txBody>
          <a:bodyPr wrap="square" rtlCol="0">
            <a:spAutoFit/>
          </a:bodyPr>
          <a:lstStyle/>
          <a:p>
            <a:pPr algn="ctr"/>
            <a:r>
              <a:rPr lang="en-US" b="1" dirty="0"/>
              <a:t>Event Study?</a:t>
            </a:r>
          </a:p>
        </p:txBody>
      </p:sp>
      <p:cxnSp>
        <p:nvCxnSpPr>
          <p:cNvPr id="20" name="Straight Arrow Connector 19"/>
          <p:cNvCxnSpPr>
            <a:stCxn id="2" idx="2"/>
          </p:cNvCxnSpPr>
          <p:nvPr/>
        </p:nvCxnSpPr>
        <p:spPr>
          <a:xfrm>
            <a:off x="2856460" y="753380"/>
            <a:ext cx="14756" cy="7645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059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970116" y="1708458"/>
            <a:ext cx="1872441" cy="92583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19213" y="143056"/>
            <a:ext cx="7729728" cy="1091368"/>
          </a:xfrm>
        </p:spPr>
        <p:txBody>
          <a:bodyPr/>
          <a:lstStyle/>
          <a:p>
            <a:r>
              <a:rPr lang="en-US" dirty="0"/>
              <a:t>Halliburton ii</a:t>
            </a:r>
          </a:p>
        </p:txBody>
      </p:sp>
      <p:sp>
        <p:nvSpPr>
          <p:cNvPr id="4" name="Rectangle 3"/>
          <p:cNvSpPr/>
          <p:nvPr/>
        </p:nvSpPr>
        <p:spPr>
          <a:xfrm>
            <a:off x="773084" y="3017520"/>
            <a:ext cx="2319251" cy="1371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01931" y="3518654"/>
            <a:ext cx="2061556" cy="646331"/>
          </a:xfrm>
          <a:prstGeom prst="rect">
            <a:avLst/>
          </a:prstGeom>
          <a:noFill/>
        </p:spPr>
        <p:txBody>
          <a:bodyPr wrap="square" rtlCol="0">
            <a:spAutoFit/>
          </a:bodyPr>
          <a:lstStyle/>
          <a:p>
            <a:pPr algn="ctr"/>
            <a:r>
              <a:rPr lang="en-US" dirty="0"/>
              <a:t>Complaint Filed in Halliburton</a:t>
            </a:r>
          </a:p>
        </p:txBody>
      </p:sp>
      <p:sp>
        <p:nvSpPr>
          <p:cNvPr id="6" name="Rectangle 5"/>
          <p:cNvSpPr/>
          <p:nvPr/>
        </p:nvSpPr>
        <p:spPr>
          <a:xfrm>
            <a:off x="3221182" y="3017520"/>
            <a:ext cx="2319251" cy="13716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70810" y="3458095"/>
            <a:ext cx="2019993" cy="369332"/>
          </a:xfrm>
          <a:prstGeom prst="rect">
            <a:avLst/>
          </a:prstGeom>
          <a:noFill/>
        </p:spPr>
        <p:txBody>
          <a:bodyPr wrap="square" rtlCol="0">
            <a:spAutoFit/>
          </a:bodyPr>
          <a:lstStyle/>
          <a:p>
            <a:r>
              <a:rPr lang="en-US" dirty="0"/>
              <a:t>Motion to Dismiss</a:t>
            </a:r>
          </a:p>
        </p:txBody>
      </p:sp>
      <p:sp>
        <p:nvSpPr>
          <p:cNvPr id="9" name="TextBox 8"/>
          <p:cNvSpPr txBox="1"/>
          <p:nvPr/>
        </p:nvSpPr>
        <p:spPr>
          <a:xfrm>
            <a:off x="1870363" y="1848212"/>
            <a:ext cx="2078181" cy="646331"/>
          </a:xfrm>
          <a:prstGeom prst="rect">
            <a:avLst/>
          </a:prstGeom>
          <a:noFill/>
        </p:spPr>
        <p:txBody>
          <a:bodyPr wrap="square" rtlCol="0">
            <a:spAutoFit/>
          </a:bodyPr>
          <a:lstStyle/>
          <a:p>
            <a:pPr algn="ctr"/>
            <a:r>
              <a:rPr lang="en-US" dirty="0"/>
              <a:t>Motion to Certify the Class</a:t>
            </a:r>
          </a:p>
        </p:txBody>
      </p:sp>
      <p:cxnSp>
        <p:nvCxnSpPr>
          <p:cNvPr id="11" name="Straight Arrow Connector 10"/>
          <p:cNvCxnSpPr/>
          <p:nvPr/>
        </p:nvCxnSpPr>
        <p:spPr>
          <a:xfrm flipV="1">
            <a:off x="3842557" y="1854753"/>
            <a:ext cx="746327" cy="421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588884" y="1349650"/>
            <a:ext cx="1953491" cy="1446414"/>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536929" y="1640382"/>
            <a:ext cx="2057401" cy="923330"/>
          </a:xfrm>
          <a:prstGeom prst="rect">
            <a:avLst/>
          </a:prstGeom>
          <a:noFill/>
        </p:spPr>
        <p:txBody>
          <a:bodyPr wrap="square" rtlCol="0">
            <a:spAutoFit/>
          </a:bodyPr>
          <a:lstStyle/>
          <a:p>
            <a:pPr algn="ctr"/>
            <a:r>
              <a:rPr lang="en-US" dirty="0"/>
              <a:t>Appeal of Class Certification</a:t>
            </a:r>
          </a:p>
          <a:p>
            <a:pPr algn="ctr"/>
            <a:r>
              <a:rPr lang="en-US" dirty="0"/>
              <a:t>Denial</a:t>
            </a:r>
          </a:p>
        </p:txBody>
      </p:sp>
      <p:sp>
        <p:nvSpPr>
          <p:cNvPr id="23" name="Rectangle 22"/>
          <p:cNvSpPr/>
          <p:nvPr/>
        </p:nvSpPr>
        <p:spPr>
          <a:xfrm>
            <a:off x="5669280" y="3016351"/>
            <a:ext cx="2319251" cy="13716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798127" y="3319595"/>
            <a:ext cx="2061556" cy="646331"/>
          </a:xfrm>
          <a:prstGeom prst="rect">
            <a:avLst/>
          </a:prstGeom>
          <a:noFill/>
        </p:spPr>
        <p:txBody>
          <a:bodyPr wrap="square" rtlCol="0">
            <a:spAutoFit/>
          </a:bodyPr>
          <a:lstStyle/>
          <a:p>
            <a:pPr algn="ctr"/>
            <a:r>
              <a:rPr lang="en-US" dirty="0"/>
              <a:t>Motion for Summary Judgment</a:t>
            </a:r>
          </a:p>
        </p:txBody>
      </p:sp>
      <p:sp>
        <p:nvSpPr>
          <p:cNvPr id="25" name="Rectangle 24"/>
          <p:cNvSpPr/>
          <p:nvPr/>
        </p:nvSpPr>
        <p:spPr>
          <a:xfrm>
            <a:off x="8117378" y="3016351"/>
            <a:ext cx="2319251" cy="13716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291944" y="3458094"/>
            <a:ext cx="1970117" cy="369332"/>
          </a:xfrm>
          <a:prstGeom prst="rect">
            <a:avLst/>
          </a:prstGeom>
          <a:noFill/>
        </p:spPr>
        <p:txBody>
          <a:bodyPr wrap="square" rtlCol="0">
            <a:spAutoFit/>
          </a:bodyPr>
          <a:lstStyle/>
          <a:p>
            <a:pPr algn="ctr"/>
            <a:r>
              <a:rPr lang="en-US" dirty="0"/>
              <a:t>Trial</a:t>
            </a:r>
          </a:p>
        </p:txBody>
      </p:sp>
      <p:sp>
        <p:nvSpPr>
          <p:cNvPr id="3" name="TextBox 2"/>
          <p:cNvSpPr txBox="1"/>
          <p:nvPr/>
        </p:nvSpPr>
        <p:spPr>
          <a:xfrm rot="766235">
            <a:off x="1506162" y="1817434"/>
            <a:ext cx="2800350" cy="707886"/>
          </a:xfrm>
          <a:prstGeom prst="rect">
            <a:avLst/>
          </a:prstGeom>
          <a:noFill/>
          <a:ln>
            <a:solidFill>
              <a:schemeClr val="tx1"/>
            </a:solidFill>
          </a:ln>
        </p:spPr>
        <p:txBody>
          <a:bodyPr wrap="square" rtlCol="0">
            <a:spAutoFit/>
          </a:bodyPr>
          <a:lstStyle/>
          <a:p>
            <a:r>
              <a:rPr lang="en-US" sz="4000" dirty="0">
                <a:latin typeface="Engravers MT" panose="02090707080505020304" pitchFamily="18" charset="0"/>
              </a:rPr>
              <a:t>DENIED</a:t>
            </a:r>
          </a:p>
        </p:txBody>
      </p:sp>
      <p:sp>
        <p:nvSpPr>
          <p:cNvPr id="8" name="Oval 7"/>
          <p:cNvSpPr/>
          <p:nvPr/>
        </p:nvSpPr>
        <p:spPr>
          <a:xfrm>
            <a:off x="6854139" y="1349650"/>
            <a:ext cx="2014538" cy="1463367"/>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V="1">
            <a:off x="6532930" y="1848212"/>
            <a:ext cx="321209"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57863" y="1611192"/>
            <a:ext cx="2400300" cy="923330"/>
          </a:xfrm>
          <a:prstGeom prst="rect">
            <a:avLst/>
          </a:prstGeom>
          <a:noFill/>
        </p:spPr>
        <p:txBody>
          <a:bodyPr wrap="square" rtlCol="0">
            <a:spAutoFit/>
          </a:bodyPr>
          <a:lstStyle/>
          <a:p>
            <a:r>
              <a:rPr lang="en-US" dirty="0"/>
              <a:t>5</a:t>
            </a:r>
            <a:r>
              <a:rPr lang="en-US" baseline="30000" dirty="0"/>
              <a:t>th</a:t>
            </a:r>
            <a:r>
              <a:rPr lang="en-US" dirty="0"/>
              <a:t> Circuit</a:t>
            </a:r>
          </a:p>
          <a:p>
            <a:r>
              <a:rPr lang="en-US" dirty="0"/>
              <a:t>Upholds Denial of Class Certification</a:t>
            </a:r>
          </a:p>
        </p:txBody>
      </p:sp>
      <p:sp>
        <p:nvSpPr>
          <p:cNvPr id="10" name="Oval 9"/>
          <p:cNvSpPr/>
          <p:nvPr/>
        </p:nvSpPr>
        <p:spPr>
          <a:xfrm>
            <a:off x="9180441" y="1397901"/>
            <a:ext cx="2043112" cy="149966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129413" y="1640382"/>
            <a:ext cx="2066493" cy="923330"/>
          </a:xfrm>
          <a:prstGeom prst="rect">
            <a:avLst/>
          </a:prstGeom>
          <a:noFill/>
        </p:spPr>
        <p:txBody>
          <a:bodyPr wrap="square" rtlCol="0">
            <a:spAutoFit/>
          </a:bodyPr>
          <a:lstStyle/>
          <a:p>
            <a:pPr algn="ctr"/>
            <a:r>
              <a:rPr lang="en-US" dirty="0"/>
              <a:t>SCOTUS  REVERSES &amp; REMANDS</a:t>
            </a:r>
          </a:p>
        </p:txBody>
      </p:sp>
      <p:cxnSp>
        <p:nvCxnSpPr>
          <p:cNvPr id="22" name="Straight Arrow Connector 21"/>
          <p:cNvCxnSpPr/>
          <p:nvPr/>
        </p:nvCxnSpPr>
        <p:spPr>
          <a:xfrm flipV="1">
            <a:off x="8807277" y="1848212"/>
            <a:ext cx="469725"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970116" y="4666119"/>
            <a:ext cx="1872441" cy="92583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970116" y="4805872"/>
            <a:ext cx="1914525" cy="646331"/>
          </a:xfrm>
          <a:prstGeom prst="rect">
            <a:avLst/>
          </a:prstGeom>
          <a:noFill/>
        </p:spPr>
        <p:txBody>
          <a:bodyPr wrap="square" rtlCol="0">
            <a:spAutoFit/>
          </a:bodyPr>
          <a:lstStyle/>
          <a:p>
            <a:pPr algn="ctr"/>
            <a:r>
              <a:rPr lang="en-US" dirty="0"/>
              <a:t>Motion to Certify the Class</a:t>
            </a:r>
          </a:p>
        </p:txBody>
      </p:sp>
    </p:spTree>
    <p:extLst>
      <p:ext uri="{BB962C8B-B14F-4D97-AF65-F5344CB8AC3E}">
        <p14:creationId xmlns:p14="http://schemas.microsoft.com/office/powerpoint/2010/main" val="3010487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970116" y="1708458"/>
            <a:ext cx="1872441" cy="92583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19213" y="143056"/>
            <a:ext cx="7729728" cy="1091368"/>
          </a:xfrm>
        </p:spPr>
        <p:txBody>
          <a:bodyPr/>
          <a:lstStyle/>
          <a:p>
            <a:r>
              <a:rPr lang="en-US" dirty="0"/>
              <a:t>Halliburton ii</a:t>
            </a:r>
          </a:p>
        </p:txBody>
      </p:sp>
      <p:sp>
        <p:nvSpPr>
          <p:cNvPr id="4" name="Rectangle 3"/>
          <p:cNvSpPr/>
          <p:nvPr/>
        </p:nvSpPr>
        <p:spPr>
          <a:xfrm>
            <a:off x="773084" y="3017520"/>
            <a:ext cx="2319251" cy="1371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01931" y="3518654"/>
            <a:ext cx="2061556" cy="646331"/>
          </a:xfrm>
          <a:prstGeom prst="rect">
            <a:avLst/>
          </a:prstGeom>
          <a:noFill/>
        </p:spPr>
        <p:txBody>
          <a:bodyPr wrap="square" rtlCol="0">
            <a:spAutoFit/>
          </a:bodyPr>
          <a:lstStyle/>
          <a:p>
            <a:pPr algn="ctr"/>
            <a:r>
              <a:rPr lang="en-US" dirty="0"/>
              <a:t>Complaint Filed in Halliburton</a:t>
            </a:r>
          </a:p>
        </p:txBody>
      </p:sp>
      <p:sp>
        <p:nvSpPr>
          <p:cNvPr id="6" name="Rectangle 5"/>
          <p:cNvSpPr/>
          <p:nvPr/>
        </p:nvSpPr>
        <p:spPr>
          <a:xfrm>
            <a:off x="3221182" y="3017520"/>
            <a:ext cx="2319251" cy="13716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70810" y="3458095"/>
            <a:ext cx="2019993" cy="369332"/>
          </a:xfrm>
          <a:prstGeom prst="rect">
            <a:avLst/>
          </a:prstGeom>
          <a:noFill/>
        </p:spPr>
        <p:txBody>
          <a:bodyPr wrap="square" rtlCol="0">
            <a:spAutoFit/>
          </a:bodyPr>
          <a:lstStyle/>
          <a:p>
            <a:r>
              <a:rPr lang="en-US" dirty="0"/>
              <a:t>Motion to Dismiss</a:t>
            </a:r>
          </a:p>
        </p:txBody>
      </p:sp>
      <p:sp>
        <p:nvSpPr>
          <p:cNvPr id="9" name="TextBox 8"/>
          <p:cNvSpPr txBox="1"/>
          <p:nvPr/>
        </p:nvSpPr>
        <p:spPr>
          <a:xfrm>
            <a:off x="1870363" y="1848212"/>
            <a:ext cx="2078181" cy="646331"/>
          </a:xfrm>
          <a:prstGeom prst="rect">
            <a:avLst/>
          </a:prstGeom>
          <a:noFill/>
        </p:spPr>
        <p:txBody>
          <a:bodyPr wrap="square" rtlCol="0">
            <a:spAutoFit/>
          </a:bodyPr>
          <a:lstStyle/>
          <a:p>
            <a:pPr algn="ctr"/>
            <a:r>
              <a:rPr lang="en-US" dirty="0"/>
              <a:t>Motion to Certify the Class</a:t>
            </a:r>
          </a:p>
        </p:txBody>
      </p:sp>
      <p:cxnSp>
        <p:nvCxnSpPr>
          <p:cNvPr id="11" name="Straight Arrow Connector 10"/>
          <p:cNvCxnSpPr/>
          <p:nvPr/>
        </p:nvCxnSpPr>
        <p:spPr>
          <a:xfrm flipV="1">
            <a:off x="3842557" y="1854753"/>
            <a:ext cx="746327" cy="421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588884" y="1349650"/>
            <a:ext cx="1953491" cy="1446414"/>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536929" y="1640382"/>
            <a:ext cx="2057401" cy="923330"/>
          </a:xfrm>
          <a:prstGeom prst="rect">
            <a:avLst/>
          </a:prstGeom>
          <a:noFill/>
        </p:spPr>
        <p:txBody>
          <a:bodyPr wrap="square" rtlCol="0">
            <a:spAutoFit/>
          </a:bodyPr>
          <a:lstStyle/>
          <a:p>
            <a:pPr algn="ctr"/>
            <a:r>
              <a:rPr lang="en-US" dirty="0"/>
              <a:t>Appeal of Class Certification</a:t>
            </a:r>
          </a:p>
          <a:p>
            <a:pPr algn="ctr"/>
            <a:r>
              <a:rPr lang="en-US" dirty="0"/>
              <a:t>Denial</a:t>
            </a:r>
          </a:p>
        </p:txBody>
      </p:sp>
      <p:sp>
        <p:nvSpPr>
          <p:cNvPr id="23" name="Rectangle 22"/>
          <p:cNvSpPr/>
          <p:nvPr/>
        </p:nvSpPr>
        <p:spPr>
          <a:xfrm>
            <a:off x="5669280" y="3016351"/>
            <a:ext cx="2319251" cy="13716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798127" y="3319595"/>
            <a:ext cx="2061556" cy="646331"/>
          </a:xfrm>
          <a:prstGeom prst="rect">
            <a:avLst/>
          </a:prstGeom>
          <a:noFill/>
        </p:spPr>
        <p:txBody>
          <a:bodyPr wrap="square" rtlCol="0">
            <a:spAutoFit/>
          </a:bodyPr>
          <a:lstStyle/>
          <a:p>
            <a:pPr algn="ctr"/>
            <a:r>
              <a:rPr lang="en-US" dirty="0"/>
              <a:t>Motion for Summary Judgment</a:t>
            </a:r>
          </a:p>
        </p:txBody>
      </p:sp>
      <p:sp>
        <p:nvSpPr>
          <p:cNvPr id="25" name="Rectangle 24"/>
          <p:cNvSpPr/>
          <p:nvPr/>
        </p:nvSpPr>
        <p:spPr>
          <a:xfrm>
            <a:off x="8117378" y="3016351"/>
            <a:ext cx="2319251" cy="13716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291944" y="3458094"/>
            <a:ext cx="1970117" cy="369332"/>
          </a:xfrm>
          <a:prstGeom prst="rect">
            <a:avLst/>
          </a:prstGeom>
          <a:noFill/>
        </p:spPr>
        <p:txBody>
          <a:bodyPr wrap="square" rtlCol="0">
            <a:spAutoFit/>
          </a:bodyPr>
          <a:lstStyle/>
          <a:p>
            <a:pPr algn="ctr"/>
            <a:r>
              <a:rPr lang="en-US" dirty="0"/>
              <a:t>Trial</a:t>
            </a:r>
          </a:p>
        </p:txBody>
      </p:sp>
      <p:sp>
        <p:nvSpPr>
          <p:cNvPr id="3" name="TextBox 2"/>
          <p:cNvSpPr txBox="1"/>
          <p:nvPr/>
        </p:nvSpPr>
        <p:spPr>
          <a:xfrm rot="766235">
            <a:off x="1506162" y="1817434"/>
            <a:ext cx="2800350" cy="707886"/>
          </a:xfrm>
          <a:prstGeom prst="rect">
            <a:avLst/>
          </a:prstGeom>
          <a:noFill/>
          <a:ln>
            <a:solidFill>
              <a:schemeClr val="tx1"/>
            </a:solidFill>
          </a:ln>
        </p:spPr>
        <p:txBody>
          <a:bodyPr wrap="square" rtlCol="0">
            <a:spAutoFit/>
          </a:bodyPr>
          <a:lstStyle/>
          <a:p>
            <a:r>
              <a:rPr lang="en-US" sz="4000" dirty="0">
                <a:latin typeface="Engravers MT" panose="02090707080505020304" pitchFamily="18" charset="0"/>
              </a:rPr>
              <a:t>DENIED</a:t>
            </a:r>
          </a:p>
        </p:txBody>
      </p:sp>
      <p:sp>
        <p:nvSpPr>
          <p:cNvPr id="8" name="Oval 7"/>
          <p:cNvSpPr/>
          <p:nvPr/>
        </p:nvSpPr>
        <p:spPr>
          <a:xfrm>
            <a:off x="6854139" y="1349650"/>
            <a:ext cx="2014538" cy="1463367"/>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V="1">
            <a:off x="6532930" y="1848212"/>
            <a:ext cx="321209"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57863" y="1611192"/>
            <a:ext cx="2400300" cy="923330"/>
          </a:xfrm>
          <a:prstGeom prst="rect">
            <a:avLst/>
          </a:prstGeom>
          <a:noFill/>
        </p:spPr>
        <p:txBody>
          <a:bodyPr wrap="square" rtlCol="0">
            <a:spAutoFit/>
          </a:bodyPr>
          <a:lstStyle/>
          <a:p>
            <a:r>
              <a:rPr lang="en-US" dirty="0"/>
              <a:t>5</a:t>
            </a:r>
            <a:r>
              <a:rPr lang="en-US" baseline="30000" dirty="0"/>
              <a:t>th</a:t>
            </a:r>
            <a:r>
              <a:rPr lang="en-US" dirty="0"/>
              <a:t> Circuit</a:t>
            </a:r>
          </a:p>
          <a:p>
            <a:r>
              <a:rPr lang="en-US" dirty="0"/>
              <a:t>Upholds Denial of Class Certification</a:t>
            </a:r>
          </a:p>
        </p:txBody>
      </p:sp>
      <p:sp>
        <p:nvSpPr>
          <p:cNvPr id="10" name="Oval 9"/>
          <p:cNvSpPr/>
          <p:nvPr/>
        </p:nvSpPr>
        <p:spPr>
          <a:xfrm>
            <a:off x="9180441" y="1397901"/>
            <a:ext cx="2043112" cy="149966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129413" y="1640382"/>
            <a:ext cx="2066493" cy="923330"/>
          </a:xfrm>
          <a:prstGeom prst="rect">
            <a:avLst/>
          </a:prstGeom>
          <a:noFill/>
        </p:spPr>
        <p:txBody>
          <a:bodyPr wrap="square" rtlCol="0">
            <a:spAutoFit/>
          </a:bodyPr>
          <a:lstStyle/>
          <a:p>
            <a:pPr algn="ctr"/>
            <a:r>
              <a:rPr lang="en-US" dirty="0"/>
              <a:t>SCOTUS  REVERSES &amp; REMANDS</a:t>
            </a:r>
          </a:p>
        </p:txBody>
      </p:sp>
      <p:cxnSp>
        <p:nvCxnSpPr>
          <p:cNvPr id="22" name="Straight Arrow Connector 21"/>
          <p:cNvCxnSpPr/>
          <p:nvPr/>
        </p:nvCxnSpPr>
        <p:spPr>
          <a:xfrm flipV="1">
            <a:off x="8807277" y="1848212"/>
            <a:ext cx="469725"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970116" y="4666119"/>
            <a:ext cx="1872441" cy="92583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970116" y="4805872"/>
            <a:ext cx="1914525" cy="646331"/>
          </a:xfrm>
          <a:prstGeom prst="rect">
            <a:avLst/>
          </a:prstGeom>
          <a:noFill/>
        </p:spPr>
        <p:txBody>
          <a:bodyPr wrap="square" rtlCol="0">
            <a:spAutoFit/>
          </a:bodyPr>
          <a:lstStyle/>
          <a:p>
            <a:pPr algn="ctr"/>
            <a:r>
              <a:rPr lang="en-US" dirty="0"/>
              <a:t>Motion to Certify the Class</a:t>
            </a:r>
          </a:p>
        </p:txBody>
      </p:sp>
      <p:sp>
        <p:nvSpPr>
          <p:cNvPr id="28" name="TextBox 27"/>
          <p:cNvSpPr txBox="1"/>
          <p:nvPr/>
        </p:nvSpPr>
        <p:spPr>
          <a:xfrm>
            <a:off x="3849582" y="5168138"/>
            <a:ext cx="3621066" cy="707886"/>
          </a:xfrm>
          <a:prstGeom prst="rect">
            <a:avLst/>
          </a:prstGeom>
          <a:noFill/>
          <a:ln>
            <a:solidFill>
              <a:schemeClr val="tx1"/>
            </a:solidFill>
          </a:ln>
        </p:spPr>
        <p:txBody>
          <a:bodyPr wrap="square" rtlCol="0">
            <a:spAutoFit/>
          </a:bodyPr>
          <a:lstStyle/>
          <a:p>
            <a:r>
              <a:rPr lang="en-US" sz="4000" dirty="0">
                <a:latin typeface="Engravers MT" panose="02090707080505020304" pitchFamily="18" charset="0"/>
              </a:rPr>
              <a:t>reliance</a:t>
            </a:r>
          </a:p>
        </p:txBody>
      </p:sp>
    </p:spTree>
    <p:extLst>
      <p:ext uri="{BB962C8B-B14F-4D97-AF65-F5344CB8AC3E}">
        <p14:creationId xmlns:p14="http://schemas.microsoft.com/office/powerpoint/2010/main" val="19807260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5" y="443484"/>
            <a:ext cx="7729728" cy="1188720"/>
          </a:xfrm>
        </p:spPr>
        <p:txBody>
          <a:bodyPr/>
          <a:lstStyle/>
          <a:p>
            <a:r>
              <a:rPr lang="en-US" dirty="0"/>
              <a:t>Class certification</a:t>
            </a:r>
          </a:p>
        </p:txBody>
      </p:sp>
      <p:sp>
        <p:nvSpPr>
          <p:cNvPr id="3" name="Content Placeholder 2"/>
          <p:cNvSpPr>
            <a:spLocks noGrp="1"/>
          </p:cNvSpPr>
          <p:nvPr>
            <p:ph idx="1"/>
          </p:nvPr>
        </p:nvSpPr>
        <p:spPr>
          <a:xfrm>
            <a:off x="1308448" y="1879092"/>
            <a:ext cx="9575101" cy="4896612"/>
          </a:xfrm>
        </p:spPr>
        <p:txBody>
          <a:bodyPr>
            <a:noAutofit/>
          </a:bodyPr>
          <a:lstStyle/>
          <a:p>
            <a:r>
              <a:rPr lang="en-US" sz="2800" dirty="0"/>
              <a:t>Halliburton Defendants argue – Without </a:t>
            </a:r>
            <a:r>
              <a:rPr lang="en-US" sz="2800" i="1" dirty="0"/>
              <a:t>Basic</a:t>
            </a:r>
            <a:r>
              <a:rPr lang="en-US" sz="2800" dirty="0"/>
              <a:t> presumption, common issues of law and fact do not predominate surrounding RELIANCE</a:t>
            </a:r>
          </a:p>
          <a:p>
            <a:endParaRPr lang="en-US" sz="2800" dirty="0"/>
          </a:p>
          <a:p>
            <a:r>
              <a:rPr lang="en-US" sz="2800" dirty="0"/>
              <a:t>So, Defendants should be able to rebut the presumption of reliance at CLASS CERTIFICATION</a:t>
            </a:r>
          </a:p>
        </p:txBody>
      </p:sp>
    </p:spTree>
    <p:extLst>
      <p:ext uri="{BB962C8B-B14F-4D97-AF65-F5344CB8AC3E}">
        <p14:creationId xmlns:p14="http://schemas.microsoft.com/office/powerpoint/2010/main" val="30424121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22767"/>
            <a:ext cx="7729728" cy="919649"/>
          </a:xfrm>
        </p:spPr>
        <p:txBody>
          <a:bodyPr/>
          <a:lstStyle/>
          <a:p>
            <a:r>
              <a:rPr lang="en-US" dirty="0"/>
              <a:t>reliance</a:t>
            </a:r>
          </a:p>
        </p:txBody>
      </p:sp>
      <p:sp>
        <p:nvSpPr>
          <p:cNvPr id="3" name="Content Placeholder 2"/>
          <p:cNvSpPr>
            <a:spLocks noGrp="1"/>
          </p:cNvSpPr>
          <p:nvPr>
            <p:ph idx="1"/>
          </p:nvPr>
        </p:nvSpPr>
        <p:spPr>
          <a:xfrm>
            <a:off x="1367028" y="1285469"/>
            <a:ext cx="9457944" cy="3101983"/>
          </a:xfrm>
          <a:ln>
            <a:noFill/>
          </a:ln>
        </p:spPr>
        <p:txBody>
          <a:bodyPr>
            <a:normAutofit fontScale="92500" lnSpcReduction="20000"/>
          </a:bodyPr>
          <a:lstStyle/>
          <a:p>
            <a:r>
              <a:rPr lang="en-US" sz="2400" i="1" dirty="0"/>
              <a:t>Basic v. Levinson</a:t>
            </a:r>
            <a:r>
              <a:rPr lang="en-US" sz="2400" dirty="0"/>
              <a:t> – no need for “eyeball” reliance if shares of the issuer are traded in an “efficient market”</a:t>
            </a:r>
          </a:p>
          <a:p>
            <a:pPr lvl="1"/>
            <a:r>
              <a:rPr lang="en-US" sz="2000" dirty="0"/>
              <a:t>The alleged misrepresentations were publicly known</a:t>
            </a:r>
          </a:p>
          <a:p>
            <a:pPr lvl="1"/>
            <a:r>
              <a:rPr lang="en-US" sz="2000" dirty="0"/>
              <a:t>They were material</a:t>
            </a:r>
          </a:p>
          <a:p>
            <a:pPr lvl="1"/>
            <a:r>
              <a:rPr lang="en-US" sz="2000" dirty="0">
                <a:solidFill>
                  <a:srgbClr val="FF0000"/>
                </a:solidFill>
              </a:rPr>
              <a:t>The stock traded in an efficient market</a:t>
            </a:r>
          </a:p>
          <a:p>
            <a:pPr lvl="1"/>
            <a:r>
              <a:rPr lang="en-US" sz="2000" dirty="0"/>
              <a:t>The plaintiffs traded the stock between the misrepresentation and the reveal</a:t>
            </a:r>
          </a:p>
          <a:p>
            <a:endParaRPr lang="en-US" sz="2400" dirty="0"/>
          </a:p>
          <a:p>
            <a:r>
              <a:rPr lang="en-US" sz="2400" i="1" dirty="0" err="1"/>
              <a:t>Cammer</a:t>
            </a:r>
            <a:r>
              <a:rPr lang="en-US" sz="2400" dirty="0"/>
              <a:t> factors –</a:t>
            </a:r>
          </a:p>
          <a:p>
            <a:endParaRPr lang="en-US" i="1" dirty="0"/>
          </a:p>
        </p:txBody>
      </p:sp>
      <p:sp>
        <p:nvSpPr>
          <p:cNvPr id="5" name="TextBox 4"/>
          <p:cNvSpPr txBox="1"/>
          <p:nvPr/>
        </p:nvSpPr>
        <p:spPr>
          <a:xfrm>
            <a:off x="4059936" y="3730752"/>
            <a:ext cx="8375904" cy="2862322"/>
          </a:xfrm>
          <a:prstGeom prst="rect">
            <a:avLst/>
          </a:prstGeom>
          <a:noFill/>
          <a:ln>
            <a:noFill/>
          </a:ln>
        </p:spPr>
        <p:txBody>
          <a:bodyPr wrap="square" rtlCol="0">
            <a:spAutoFit/>
          </a:bodyPr>
          <a:lstStyle/>
          <a:p>
            <a:r>
              <a:rPr lang="en-US" dirty="0">
                <a:solidFill>
                  <a:srgbClr val="FF0000"/>
                </a:solidFill>
              </a:rPr>
              <a:t>Trading volume</a:t>
            </a:r>
          </a:p>
          <a:p>
            <a:endParaRPr lang="en-US" dirty="0">
              <a:solidFill>
                <a:srgbClr val="FF0000"/>
              </a:solidFill>
            </a:endParaRPr>
          </a:p>
          <a:p>
            <a:r>
              <a:rPr lang="en-US" dirty="0">
                <a:solidFill>
                  <a:srgbClr val="FF0000"/>
                </a:solidFill>
              </a:rPr>
              <a:t>Market cap</a:t>
            </a:r>
          </a:p>
          <a:p>
            <a:endParaRPr lang="en-US" dirty="0">
              <a:solidFill>
                <a:srgbClr val="FF0000"/>
              </a:solidFill>
            </a:endParaRPr>
          </a:p>
          <a:p>
            <a:r>
              <a:rPr lang="en-US" dirty="0">
                <a:solidFill>
                  <a:srgbClr val="FF0000"/>
                </a:solidFill>
              </a:rPr>
              <a:t>Analyst coverage</a:t>
            </a:r>
          </a:p>
          <a:p>
            <a:endParaRPr lang="en-US" dirty="0">
              <a:solidFill>
                <a:srgbClr val="FF0000"/>
              </a:solidFill>
            </a:endParaRPr>
          </a:p>
          <a:p>
            <a:r>
              <a:rPr lang="en-US" dirty="0">
                <a:solidFill>
                  <a:srgbClr val="FF0000"/>
                </a:solidFill>
              </a:rPr>
              <a:t>Multiple market makers</a:t>
            </a:r>
          </a:p>
          <a:p>
            <a:endParaRPr lang="en-US" dirty="0"/>
          </a:p>
          <a:p>
            <a:r>
              <a:rPr lang="en-US" dirty="0"/>
              <a:t>“</a:t>
            </a:r>
            <a:r>
              <a:rPr lang="en-US" b="1" dirty="0"/>
              <a:t>cause and effect relationship between unexpected corporate events or financial releases and an immediate response in the stock price</a:t>
            </a:r>
            <a:r>
              <a:rPr lang="en-US" dirty="0"/>
              <a:t>.”</a:t>
            </a:r>
          </a:p>
        </p:txBody>
      </p:sp>
      <p:sp>
        <p:nvSpPr>
          <p:cNvPr id="4" name="TextBox 3"/>
          <p:cNvSpPr txBox="1"/>
          <p:nvPr/>
        </p:nvSpPr>
        <p:spPr>
          <a:xfrm rot="19729698">
            <a:off x="932688" y="5167097"/>
            <a:ext cx="2944368" cy="646331"/>
          </a:xfrm>
          <a:prstGeom prst="rect">
            <a:avLst/>
          </a:prstGeom>
          <a:solidFill>
            <a:srgbClr val="CCFF33"/>
          </a:solidFill>
          <a:ln>
            <a:solidFill>
              <a:schemeClr val="tx1"/>
            </a:solidFill>
          </a:ln>
        </p:spPr>
        <p:txBody>
          <a:bodyPr wrap="square" rtlCol="0">
            <a:spAutoFit/>
          </a:bodyPr>
          <a:lstStyle/>
          <a:p>
            <a:pPr algn="ctr"/>
            <a:r>
              <a:rPr lang="en-US" b="1" dirty="0"/>
              <a:t>Is there an efficient market for this stock?</a:t>
            </a:r>
          </a:p>
        </p:txBody>
      </p:sp>
    </p:spTree>
    <p:extLst>
      <p:ext uri="{BB962C8B-B14F-4D97-AF65-F5344CB8AC3E}">
        <p14:creationId xmlns:p14="http://schemas.microsoft.com/office/powerpoint/2010/main" val="20610110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section 11 IPO claims?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25925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1" y="158496"/>
            <a:ext cx="8839200" cy="1600200"/>
          </a:xfrm>
        </p:spPr>
        <p:txBody>
          <a:bodyPr>
            <a:normAutofit fontScale="90000"/>
          </a:bodyPr>
          <a:lstStyle/>
          <a:p>
            <a:r>
              <a:rPr lang="en-US" sz="3200" dirty="0"/>
              <a:t>Halliburton Ii (2014):  can defendants rebut the </a:t>
            </a:r>
            <a:r>
              <a:rPr lang="en-US" sz="3200" i="1" dirty="0"/>
              <a:t>Basic</a:t>
            </a:r>
            <a:r>
              <a:rPr lang="en-US" sz="3200" dirty="0"/>
              <a:t> Presumption at the class certification stage?</a:t>
            </a:r>
          </a:p>
        </p:txBody>
      </p:sp>
      <p:sp>
        <p:nvSpPr>
          <p:cNvPr id="3" name="Content Placeholder 2"/>
          <p:cNvSpPr>
            <a:spLocks noGrp="1"/>
          </p:cNvSpPr>
          <p:nvPr>
            <p:ph idx="1"/>
          </p:nvPr>
        </p:nvSpPr>
        <p:spPr>
          <a:xfrm>
            <a:off x="1" y="2313432"/>
            <a:ext cx="12192000" cy="4544568"/>
          </a:xfrm>
        </p:spPr>
        <p:txBody>
          <a:bodyPr>
            <a:noAutofit/>
          </a:bodyPr>
          <a:lstStyle/>
          <a:p>
            <a:r>
              <a:rPr lang="en-US" sz="2400" i="1" dirty="0"/>
              <a:t>Basic </a:t>
            </a:r>
            <a:r>
              <a:rPr lang="en-US" sz="2400" dirty="0"/>
              <a:t> presumption:  Presumption of reliance based on the efficient capital market hypothesis (ECMH) – the price of stock traded in an efficient market reflects all public, material information – including material misstatements</a:t>
            </a:r>
          </a:p>
          <a:p>
            <a:endParaRPr lang="en-US" sz="2400" dirty="0"/>
          </a:p>
          <a:p>
            <a:r>
              <a:rPr lang="en-US" sz="2400" i="1" dirty="0">
                <a:solidFill>
                  <a:srgbClr val="C00000"/>
                </a:solidFill>
              </a:rPr>
              <a:t>Basic</a:t>
            </a:r>
            <a:r>
              <a:rPr lang="en-US" sz="2400" dirty="0">
                <a:solidFill>
                  <a:srgbClr val="C00000"/>
                </a:solidFill>
              </a:rPr>
              <a:t> also holds:  a defendant can rebut the presumption, including that the misrepresentation did not affect the stock’s price (no “price impact”)</a:t>
            </a:r>
          </a:p>
          <a:p>
            <a:endParaRPr lang="en-US" sz="2400" dirty="0"/>
          </a:p>
          <a:p>
            <a:r>
              <a:rPr lang="en-US" sz="2400" dirty="0">
                <a:solidFill>
                  <a:schemeClr val="accent2">
                    <a:lumMod val="50000"/>
                  </a:schemeClr>
                </a:solidFill>
              </a:rPr>
              <a:t>Defendants argue that they should be able to rebut this presumption at class certification </a:t>
            </a:r>
          </a:p>
          <a:p>
            <a:r>
              <a:rPr lang="en-US" sz="2400" i="1" dirty="0">
                <a:solidFill>
                  <a:srgbClr val="C00000"/>
                </a:solidFill>
              </a:rPr>
              <a:t>Defendants want to show no price impact – False Statements were not Incorporated into Stock Price!</a:t>
            </a:r>
          </a:p>
        </p:txBody>
      </p:sp>
    </p:spTree>
    <p:extLst>
      <p:ext uri="{BB962C8B-B14F-4D97-AF65-F5344CB8AC3E}">
        <p14:creationId xmlns:p14="http://schemas.microsoft.com/office/powerpoint/2010/main" val="3911237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456" y="87907"/>
            <a:ext cx="7729728" cy="598101"/>
          </a:xfrm>
          <a:solidFill>
            <a:schemeClr val="accent4">
              <a:lumMod val="40000"/>
              <a:lumOff val="60000"/>
            </a:schemeClr>
          </a:solidFill>
        </p:spPr>
        <p:txBody>
          <a:bodyPr>
            <a:normAutofit fontScale="90000"/>
          </a:bodyPr>
          <a:lstStyle/>
          <a:p>
            <a:r>
              <a:rPr lang="en-US" dirty="0"/>
              <a:t>Section 12 liability</a:t>
            </a:r>
          </a:p>
        </p:txBody>
      </p:sp>
      <p:sp>
        <p:nvSpPr>
          <p:cNvPr id="3" name="Content Placeholder 2"/>
          <p:cNvSpPr>
            <a:spLocks noGrp="1"/>
          </p:cNvSpPr>
          <p:nvPr>
            <p:ph idx="1"/>
          </p:nvPr>
        </p:nvSpPr>
        <p:spPr>
          <a:xfrm>
            <a:off x="523701" y="1677651"/>
            <a:ext cx="11247120" cy="5378334"/>
          </a:xfrm>
        </p:spPr>
        <p:txBody>
          <a:bodyPr>
            <a:normAutofit/>
          </a:bodyPr>
          <a:lstStyle/>
          <a:p>
            <a:r>
              <a:rPr lang="en-US" dirty="0"/>
              <a:t>(a) In general</a:t>
            </a:r>
          </a:p>
          <a:p>
            <a:r>
              <a:rPr lang="en-US" dirty="0"/>
              <a:t>Any person who—</a:t>
            </a:r>
          </a:p>
          <a:p>
            <a:pPr lvl="1"/>
            <a:r>
              <a:rPr lang="en-US" dirty="0"/>
              <a:t>(1) </a:t>
            </a:r>
            <a:r>
              <a:rPr lang="en-US" b="1" dirty="0"/>
              <a:t>offers or sells a security in violation of section 5</a:t>
            </a:r>
            <a:r>
              <a:rPr lang="en-US" dirty="0"/>
              <a:t>, or</a:t>
            </a:r>
          </a:p>
          <a:p>
            <a:pPr lvl="1"/>
            <a:r>
              <a:rPr lang="en-US" dirty="0"/>
              <a:t>(2) offers or sells a security (whether or not exempted by the provisions of section 3 of this title, other than paragraphs (2) and (14) of subsection (a) of said section), by the use of any means or instruments of transportation or communication in interstate commerce or of the mails, by means of a </a:t>
            </a:r>
            <a:r>
              <a:rPr lang="en-US" b="1" dirty="0"/>
              <a:t>prospectus or oral communication</a:t>
            </a:r>
            <a:r>
              <a:rPr lang="en-US" dirty="0"/>
              <a:t>, which includes </a:t>
            </a:r>
            <a:r>
              <a:rPr lang="en-US" b="1" dirty="0">
                <a:solidFill>
                  <a:schemeClr val="tx1"/>
                </a:solidFill>
              </a:rPr>
              <a:t>an untrue statement of a material fact or omits to state a material fact necessary in order to make the statements, in the light of the circumstances under which they were made, not misleading</a:t>
            </a:r>
            <a:r>
              <a:rPr lang="en-US" dirty="0">
                <a:solidFill>
                  <a:schemeClr val="tx1"/>
                </a:solidFill>
              </a:rPr>
              <a:t> </a:t>
            </a:r>
            <a:r>
              <a:rPr lang="en-US" dirty="0"/>
              <a:t>(the purchaser not knowing of such untruth or omission), and who shall not sustain the burden of proof that he did not know, and in the exercise of reasonable care could not have known, of such untruth or omission,</a:t>
            </a:r>
          </a:p>
          <a:p>
            <a:r>
              <a:rPr lang="en-US" dirty="0"/>
              <a:t>shall be liable, subject to subsection (b), to the person purchasing such security from him, who may sue either at law or in equity in any court of competent jurisdiction, to recover the consideration paid for such security with interest thereon, less the amount of any income received thereon, upon the tender of such security, or for damages if he no longer owns the security.</a:t>
            </a:r>
          </a:p>
        </p:txBody>
      </p:sp>
      <p:sp>
        <p:nvSpPr>
          <p:cNvPr id="4" name="Rectangular Callout 3"/>
          <p:cNvSpPr/>
          <p:nvPr/>
        </p:nvSpPr>
        <p:spPr>
          <a:xfrm rot="963558">
            <a:off x="5701416" y="1491201"/>
            <a:ext cx="1362180" cy="806335"/>
          </a:xfrm>
          <a:prstGeom prst="wedgeRectCallout">
            <a:avLst>
              <a:gd name="adj1" fmla="val -46448"/>
              <a:gd name="adj2" fmla="val 110293"/>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933992">
            <a:off x="5695796" y="1489877"/>
            <a:ext cx="1749829" cy="923330"/>
          </a:xfrm>
          <a:prstGeom prst="rect">
            <a:avLst/>
          </a:prstGeom>
          <a:noFill/>
        </p:spPr>
        <p:txBody>
          <a:bodyPr wrap="square" rtlCol="0">
            <a:spAutoFit/>
          </a:bodyPr>
          <a:lstStyle/>
          <a:p>
            <a:r>
              <a:rPr lang="en-US" dirty="0"/>
              <a:t>Sells unregistered securities</a:t>
            </a:r>
          </a:p>
        </p:txBody>
      </p:sp>
      <p:sp>
        <p:nvSpPr>
          <p:cNvPr id="6" name="Rectangular Callout 5"/>
          <p:cNvSpPr/>
          <p:nvPr/>
        </p:nvSpPr>
        <p:spPr>
          <a:xfrm rot="963558">
            <a:off x="9534812" y="1336426"/>
            <a:ext cx="1962472" cy="1115884"/>
          </a:xfrm>
          <a:prstGeom prst="wedgeRectCallout">
            <a:avLst>
              <a:gd name="adj1" fmla="val 4855"/>
              <a:gd name="adj2" fmla="val 142886"/>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964952">
            <a:off x="9665440" y="1432703"/>
            <a:ext cx="2215277" cy="923330"/>
          </a:xfrm>
          <a:prstGeom prst="rect">
            <a:avLst/>
          </a:prstGeom>
          <a:noFill/>
        </p:spPr>
        <p:txBody>
          <a:bodyPr wrap="square" rtlCol="0">
            <a:spAutoFit/>
          </a:bodyPr>
          <a:lstStyle/>
          <a:p>
            <a:r>
              <a:rPr lang="en-US" dirty="0"/>
              <a:t>Fraud in prospectus/oral communications</a:t>
            </a:r>
          </a:p>
        </p:txBody>
      </p:sp>
      <p:sp>
        <p:nvSpPr>
          <p:cNvPr id="8" name="Rectangle 7"/>
          <p:cNvSpPr/>
          <p:nvPr/>
        </p:nvSpPr>
        <p:spPr>
          <a:xfrm>
            <a:off x="5554133" y="4964853"/>
            <a:ext cx="6059204" cy="37253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EB42E7F-5055-4826-A723-56E2D684CFBA}"/>
              </a:ext>
            </a:extLst>
          </p:cNvPr>
          <p:cNvSpPr/>
          <p:nvPr/>
        </p:nvSpPr>
        <p:spPr>
          <a:xfrm>
            <a:off x="4304453" y="3375011"/>
            <a:ext cx="3528907" cy="24769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63477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9B76-3E6B-4C5E-B986-1AE186829DA6}"/>
              </a:ext>
            </a:extLst>
          </p:cNvPr>
          <p:cNvSpPr>
            <a:spLocks noGrp="1"/>
          </p:cNvSpPr>
          <p:nvPr>
            <p:ph type="title"/>
          </p:nvPr>
        </p:nvSpPr>
        <p:spPr/>
        <p:txBody>
          <a:bodyPr/>
          <a:lstStyle/>
          <a:p>
            <a:r>
              <a:rPr lang="en-US" dirty="0"/>
              <a:t>So. . . .</a:t>
            </a:r>
          </a:p>
        </p:txBody>
      </p:sp>
      <p:sp>
        <p:nvSpPr>
          <p:cNvPr id="3" name="Content Placeholder 2">
            <a:extLst>
              <a:ext uri="{FF2B5EF4-FFF2-40B4-BE49-F238E27FC236}">
                <a16:creationId xmlns:a16="http://schemas.microsoft.com/office/drawing/2014/main" id="{544F93B2-B634-4ED7-AA96-9F21A2B2FAC3}"/>
              </a:ext>
            </a:extLst>
          </p:cNvPr>
          <p:cNvSpPr>
            <a:spLocks noGrp="1"/>
          </p:cNvSpPr>
          <p:nvPr>
            <p:ph idx="1"/>
          </p:nvPr>
        </p:nvSpPr>
        <p:spPr/>
        <p:txBody>
          <a:bodyPr/>
          <a:lstStyle/>
          <a:p>
            <a:r>
              <a:rPr lang="en-US" dirty="0"/>
              <a:t>Can’t force plaintiffs to prove materiality at class certification (with event study)</a:t>
            </a:r>
          </a:p>
          <a:p>
            <a:endParaRPr lang="en-US" dirty="0"/>
          </a:p>
          <a:p>
            <a:r>
              <a:rPr lang="en-US" dirty="0"/>
              <a:t>Can’t force plaintiffs to prove loss causation at class certification (with event study)</a:t>
            </a:r>
          </a:p>
          <a:p>
            <a:endParaRPr lang="en-US" dirty="0"/>
          </a:p>
          <a:p>
            <a:r>
              <a:rPr lang="en-US" dirty="0"/>
              <a:t>Can you force plaintiffs to prove “price impact” to get the </a:t>
            </a:r>
            <a:r>
              <a:rPr lang="en-US" i="1" dirty="0"/>
              <a:t>Basic</a:t>
            </a:r>
            <a:r>
              <a:rPr lang="en-US" dirty="0"/>
              <a:t> presumption at class certification? (with event study)</a:t>
            </a:r>
          </a:p>
        </p:txBody>
      </p:sp>
    </p:spTree>
    <p:extLst>
      <p:ext uri="{BB962C8B-B14F-4D97-AF65-F5344CB8AC3E}">
        <p14:creationId xmlns:p14="http://schemas.microsoft.com/office/powerpoint/2010/main" val="1525530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462" y="478917"/>
            <a:ext cx="9375076" cy="1188720"/>
          </a:xfrm>
        </p:spPr>
        <p:txBody>
          <a:bodyPr>
            <a:normAutofit fontScale="90000"/>
          </a:bodyPr>
          <a:lstStyle/>
          <a:p>
            <a:r>
              <a:rPr lang="en-US" dirty="0"/>
              <a:t>Halliburton ii – </a:t>
            </a:r>
            <a:br>
              <a:rPr lang="en-US" dirty="0"/>
            </a:br>
            <a:r>
              <a:rPr lang="en-US" dirty="0"/>
              <a:t>new argument against class certification</a:t>
            </a:r>
          </a:p>
        </p:txBody>
      </p:sp>
      <p:sp>
        <p:nvSpPr>
          <p:cNvPr id="3" name="Content Placeholder 2"/>
          <p:cNvSpPr>
            <a:spLocks noGrp="1"/>
          </p:cNvSpPr>
          <p:nvPr>
            <p:ph idx="1"/>
          </p:nvPr>
        </p:nvSpPr>
        <p:spPr>
          <a:xfrm>
            <a:off x="1351311" y="1842516"/>
            <a:ext cx="9489376" cy="3101983"/>
          </a:xfrm>
        </p:spPr>
        <p:txBody>
          <a:bodyPr>
            <a:noAutofit/>
          </a:bodyPr>
          <a:lstStyle/>
          <a:p>
            <a:r>
              <a:rPr lang="en-US" sz="2800" dirty="0"/>
              <a:t>If no </a:t>
            </a:r>
            <a:r>
              <a:rPr lang="en-US" sz="2800" i="1" dirty="0"/>
              <a:t>Basic</a:t>
            </a:r>
            <a:r>
              <a:rPr lang="en-US" sz="2800" dirty="0"/>
              <a:t> presumption, then the class cannot be certified because individual facts (eyeball reliance) will predominate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9462" y="2781300"/>
            <a:ext cx="5553075" cy="4076700"/>
          </a:xfrm>
          <a:prstGeom prst="rect">
            <a:avLst/>
          </a:prstGeom>
        </p:spPr>
      </p:pic>
    </p:spTree>
    <p:extLst>
      <p:ext uri="{BB962C8B-B14F-4D97-AF65-F5344CB8AC3E}">
        <p14:creationId xmlns:p14="http://schemas.microsoft.com/office/powerpoint/2010/main" val="8270762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970116" y="1708458"/>
            <a:ext cx="1872441" cy="92583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19213" y="143056"/>
            <a:ext cx="7729728" cy="1091368"/>
          </a:xfrm>
        </p:spPr>
        <p:txBody>
          <a:bodyPr/>
          <a:lstStyle/>
          <a:p>
            <a:r>
              <a:rPr lang="en-US" dirty="0"/>
              <a:t>Halliburton ii</a:t>
            </a:r>
          </a:p>
        </p:txBody>
      </p:sp>
      <p:sp>
        <p:nvSpPr>
          <p:cNvPr id="4" name="Rectangle 3"/>
          <p:cNvSpPr/>
          <p:nvPr/>
        </p:nvSpPr>
        <p:spPr>
          <a:xfrm>
            <a:off x="773084" y="3017520"/>
            <a:ext cx="2319251" cy="1371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01931" y="3518654"/>
            <a:ext cx="2061556" cy="646331"/>
          </a:xfrm>
          <a:prstGeom prst="rect">
            <a:avLst/>
          </a:prstGeom>
          <a:noFill/>
        </p:spPr>
        <p:txBody>
          <a:bodyPr wrap="square" rtlCol="0">
            <a:spAutoFit/>
          </a:bodyPr>
          <a:lstStyle/>
          <a:p>
            <a:pPr algn="ctr"/>
            <a:r>
              <a:rPr lang="en-US" dirty="0"/>
              <a:t>Complaint Filed in Halliburton</a:t>
            </a:r>
          </a:p>
        </p:txBody>
      </p:sp>
      <p:sp>
        <p:nvSpPr>
          <p:cNvPr id="6" name="Rectangle 5"/>
          <p:cNvSpPr/>
          <p:nvPr/>
        </p:nvSpPr>
        <p:spPr>
          <a:xfrm>
            <a:off x="3221182" y="3017520"/>
            <a:ext cx="2319251" cy="13716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70810" y="3458095"/>
            <a:ext cx="2019993" cy="369332"/>
          </a:xfrm>
          <a:prstGeom prst="rect">
            <a:avLst/>
          </a:prstGeom>
          <a:noFill/>
        </p:spPr>
        <p:txBody>
          <a:bodyPr wrap="square" rtlCol="0">
            <a:spAutoFit/>
          </a:bodyPr>
          <a:lstStyle/>
          <a:p>
            <a:r>
              <a:rPr lang="en-US" dirty="0"/>
              <a:t>Motion to Dismiss</a:t>
            </a:r>
          </a:p>
        </p:txBody>
      </p:sp>
      <p:sp>
        <p:nvSpPr>
          <p:cNvPr id="9" name="TextBox 8"/>
          <p:cNvSpPr txBox="1"/>
          <p:nvPr/>
        </p:nvSpPr>
        <p:spPr>
          <a:xfrm>
            <a:off x="1870363" y="1848212"/>
            <a:ext cx="2078181" cy="646331"/>
          </a:xfrm>
          <a:prstGeom prst="rect">
            <a:avLst/>
          </a:prstGeom>
          <a:noFill/>
        </p:spPr>
        <p:txBody>
          <a:bodyPr wrap="square" rtlCol="0">
            <a:spAutoFit/>
          </a:bodyPr>
          <a:lstStyle/>
          <a:p>
            <a:pPr algn="ctr"/>
            <a:r>
              <a:rPr lang="en-US" dirty="0"/>
              <a:t>Motion to Certify the Class</a:t>
            </a:r>
          </a:p>
        </p:txBody>
      </p:sp>
      <p:cxnSp>
        <p:nvCxnSpPr>
          <p:cNvPr id="11" name="Straight Arrow Connector 10"/>
          <p:cNvCxnSpPr/>
          <p:nvPr/>
        </p:nvCxnSpPr>
        <p:spPr>
          <a:xfrm flipV="1">
            <a:off x="3842557" y="1854753"/>
            <a:ext cx="746327" cy="421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588884" y="1349650"/>
            <a:ext cx="1953491" cy="1446414"/>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536929" y="1640382"/>
            <a:ext cx="2057401" cy="923330"/>
          </a:xfrm>
          <a:prstGeom prst="rect">
            <a:avLst/>
          </a:prstGeom>
          <a:noFill/>
        </p:spPr>
        <p:txBody>
          <a:bodyPr wrap="square" rtlCol="0">
            <a:spAutoFit/>
          </a:bodyPr>
          <a:lstStyle/>
          <a:p>
            <a:pPr algn="ctr"/>
            <a:r>
              <a:rPr lang="en-US" dirty="0"/>
              <a:t>Appeal of Class Certification</a:t>
            </a:r>
          </a:p>
          <a:p>
            <a:pPr algn="ctr"/>
            <a:r>
              <a:rPr lang="en-US" dirty="0"/>
              <a:t>Denial</a:t>
            </a:r>
          </a:p>
        </p:txBody>
      </p:sp>
      <p:sp>
        <p:nvSpPr>
          <p:cNvPr id="23" name="Rectangle 22"/>
          <p:cNvSpPr/>
          <p:nvPr/>
        </p:nvSpPr>
        <p:spPr>
          <a:xfrm>
            <a:off x="5669280" y="3016351"/>
            <a:ext cx="2319251" cy="13716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798127" y="3319595"/>
            <a:ext cx="2061556" cy="646331"/>
          </a:xfrm>
          <a:prstGeom prst="rect">
            <a:avLst/>
          </a:prstGeom>
          <a:noFill/>
        </p:spPr>
        <p:txBody>
          <a:bodyPr wrap="square" rtlCol="0">
            <a:spAutoFit/>
          </a:bodyPr>
          <a:lstStyle/>
          <a:p>
            <a:pPr algn="ctr"/>
            <a:r>
              <a:rPr lang="en-US" dirty="0"/>
              <a:t>Motion for Summary Judgment</a:t>
            </a:r>
          </a:p>
        </p:txBody>
      </p:sp>
      <p:sp>
        <p:nvSpPr>
          <p:cNvPr id="25" name="Rectangle 24"/>
          <p:cNvSpPr/>
          <p:nvPr/>
        </p:nvSpPr>
        <p:spPr>
          <a:xfrm>
            <a:off x="8117378" y="3016351"/>
            <a:ext cx="2319251" cy="13716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291944" y="3458094"/>
            <a:ext cx="1970117" cy="369332"/>
          </a:xfrm>
          <a:prstGeom prst="rect">
            <a:avLst/>
          </a:prstGeom>
          <a:noFill/>
        </p:spPr>
        <p:txBody>
          <a:bodyPr wrap="square" rtlCol="0">
            <a:spAutoFit/>
          </a:bodyPr>
          <a:lstStyle/>
          <a:p>
            <a:pPr algn="ctr"/>
            <a:r>
              <a:rPr lang="en-US" dirty="0"/>
              <a:t>Trial</a:t>
            </a:r>
          </a:p>
        </p:txBody>
      </p:sp>
      <p:sp>
        <p:nvSpPr>
          <p:cNvPr id="3" name="TextBox 2"/>
          <p:cNvSpPr txBox="1"/>
          <p:nvPr/>
        </p:nvSpPr>
        <p:spPr>
          <a:xfrm rot="766235">
            <a:off x="1506162" y="1817434"/>
            <a:ext cx="2800350" cy="707886"/>
          </a:xfrm>
          <a:prstGeom prst="rect">
            <a:avLst/>
          </a:prstGeom>
          <a:noFill/>
          <a:ln>
            <a:solidFill>
              <a:schemeClr val="tx1"/>
            </a:solidFill>
          </a:ln>
        </p:spPr>
        <p:txBody>
          <a:bodyPr wrap="square" rtlCol="0">
            <a:spAutoFit/>
          </a:bodyPr>
          <a:lstStyle/>
          <a:p>
            <a:r>
              <a:rPr lang="en-US" sz="4000" dirty="0">
                <a:latin typeface="Engravers MT" panose="02090707080505020304" pitchFamily="18" charset="0"/>
              </a:rPr>
              <a:t>DENIED</a:t>
            </a:r>
          </a:p>
        </p:txBody>
      </p:sp>
      <p:sp>
        <p:nvSpPr>
          <p:cNvPr id="8" name="Oval 7"/>
          <p:cNvSpPr/>
          <p:nvPr/>
        </p:nvSpPr>
        <p:spPr>
          <a:xfrm>
            <a:off x="6854139" y="1349650"/>
            <a:ext cx="2014538" cy="1463367"/>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V="1">
            <a:off x="6532930" y="1848212"/>
            <a:ext cx="321209"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57863" y="1611192"/>
            <a:ext cx="2400300" cy="923330"/>
          </a:xfrm>
          <a:prstGeom prst="rect">
            <a:avLst/>
          </a:prstGeom>
          <a:noFill/>
        </p:spPr>
        <p:txBody>
          <a:bodyPr wrap="square" rtlCol="0">
            <a:spAutoFit/>
          </a:bodyPr>
          <a:lstStyle/>
          <a:p>
            <a:r>
              <a:rPr lang="en-US" dirty="0"/>
              <a:t>5</a:t>
            </a:r>
            <a:r>
              <a:rPr lang="en-US" baseline="30000" dirty="0"/>
              <a:t>th</a:t>
            </a:r>
            <a:r>
              <a:rPr lang="en-US" dirty="0"/>
              <a:t> Circuit</a:t>
            </a:r>
          </a:p>
          <a:p>
            <a:r>
              <a:rPr lang="en-US" dirty="0"/>
              <a:t>Upholds Denial of Class Certification</a:t>
            </a:r>
          </a:p>
        </p:txBody>
      </p:sp>
      <p:sp>
        <p:nvSpPr>
          <p:cNvPr id="10" name="Oval 9"/>
          <p:cNvSpPr/>
          <p:nvPr/>
        </p:nvSpPr>
        <p:spPr>
          <a:xfrm>
            <a:off x="9180441" y="1397901"/>
            <a:ext cx="2043112" cy="149966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129413" y="1640382"/>
            <a:ext cx="2066493" cy="923330"/>
          </a:xfrm>
          <a:prstGeom prst="rect">
            <a:avLst/>
          </a:prstGeom>
          <a:noFill/>
        </p:spPr>
        <p:txBody>
          <a:bodyPr wrap="square" rtlCol="0">
            <a:spAutoFit/>
          </a:bodyPr>
          <a:lstStyle/>
          <a:p>
            <a:pPr algn="ctr"/>
            <a:r>
              <a:rPr lang="en-US" dirty="0"/>
              <a:t>SCOTUS  REVERSES &amp; REMANDS</a:t>
            </a:r>
          </a:p>
        </p:txBody>
      </p:sp>
      <p:cxnSp>
        <p:nvCxnSpPr>
          <p:cNvPr id="22" name="Straight Arrow Connector 21"/>
          <p:cNvCxnSpPr/>
          <p:nvPr/>
        </p:nvCxnSpPr>
        <p:spPr>
          <a:xfrm flipV="1">
            <a:off x="8807277" y="1848212"/>
            <a:ext cx="469725"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970116" y="4666119"/>
            <a:ext cx="1872441" cy="92583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970116" y="4805872"/>
            <a:ext cx="1914525" cy="646331"/>
          </a:xfrm>
          <a:prstGeom prst="rect">
            <a:avLst/>
          </a:prstGeom>
          <a:noFill/>
        </p:spPr>
        <p:txBody>
          <a:bodyPr wrap="square" rtlCol="0">
            <a:spAutoFit/>
          </a:bodyPr>
          <a:lstStyle/>
          <a:p>
            <a:pPr algn="ctr"/>
            <a:r>
              <a:rPr lang="en-US" dirty="0"/>
              <a:t>Motion to Certify the Class</a:t>
            </a:r>
          </a:p>
        </p:txBody>
      </p:sp>
      <p:sp>
        <p:nvSpPr>
          <p:cNvPr id="28" name="TextBox 27"/>
          <p:cNvSpPr txBox="1"/>
          <p:nvPr/>
        </p:nvSpPr>
        <p:spPr>
          <a:xfrm rot="766235">
            <a:off x="1183719" y="4793051"/>
            <a:ext cx="3559536" cy="707886"/>
          </a:xfrm>
          <a:prstGeom prst="rect">
            <a:avLst/>
          </a:prstGeom>
          <a:noFill/>
          <a:ln>
            <a:solidFill>
              <a:schemeClr val="tx1"/>
            </a:solidFill>
          </a:ln>
        </p:spPr>
        <p:txBody>
          <a:bodyPr wrap="square" rtlCol="0">
            <a:spAutoFit/>
          </a:bodyPr>
          <a:lstStyle/>
          <a:p>
            <a:r>
              <a:rPr lang="en-US" sz="4000" dirty="0">
                <a:latin typeface="Engravers MT" panose="02090707080505020304" pitchFamily="18" charset="0"/>
              </a:rPr>
              <a:t>granted</a:t>
            </a:r>
          </a:p>
        </p:txBody>
      </p:sp>
    </p:spTree>
    <p:extLst>
      <p:ext uri="{BB962C8B-B14F-4D97-AF65-F5344CB8AC3E}">
        <p14:creationId xmlns:p14="http://schemas.microsoft.com/office/powerpoint/2010/main" val="15456214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970116" y="1708458"/>
            <a:ext cx="1872441" cy="92583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19213" y="143056"/>
            <a:ext cx="7729728" cy="1091368"/>
          </a:xfrm>
        </p:spPr>
        <p:txBody>
          <a:bodyPr/>
          <a:lstStyle/>
          <a:p>
            <a:r>
              <a:rPr lang="en-US" dirty="0"/>
              <a:t>Halliburton ii</a:t>
            </a:r>
          </a:p>
        </p:txBody>
      </p:sp>
      <p:sp>
        <p:nvSpPr>
          <p:cNvPr id="4" name="Rectangle 3"/>
          <p:cNvSpPr/>
          <p:nvPr/>
        </p:nvSpPr>
        <p:spPr>
          <a:xfrm>
            <a:off x="773084" y="3017520"/>
            <a:ext cx="2319251" cy="1371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01931" y="3518654"/>
            <a:ext cx="2061556" cy="646331"/>
          </a:xfrm>
          <a:prstGeom prst="rect">
            <a:avLst/>
          </a:prstGeom>
          <a:noFill/>
        </p:spPr>
        <p:txBody>
          <a:bodyPr wrap="square" rtlCol="0">
            <a:spAutoFit/>
          </a:bodyPr>
          <a:lstStyle/>
          <a:p>
            <a:pPr algn="ctr"/>
            <a:r>
              <a:rPr lang="en-US" dirty="0"/>
              <a:t>Complaint Filed in Halliburton</a:t>
            </a:r>
          </a:p>
        </p:txBody>
      </p:sp>
      <p:sp>
        <p:nvSpPr>
          <p:cNvPr id="6" name="Rectangle 5"/>
          <p:cNvSpPr/>
          <p:nvPr/>
        </p:nvSpPr>
        <p:spPr>
          <a:xfrm>
            <a:off x="3221182" y="3017520"/>
            <a:ext cx="2319251" cy="13716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70810" y="3458095"/>
            <a:ext cx="2019993" cy="369332"/>
          </a:xfrm>
          <a:prstGeom prst="rect">
            <a:avLst/>
          </a:prstGeom>
          <a:noFill/>
        </p:spPr>
        <p:txBody>
          <a:bodyPr wrap="square" rtlCol="0">
            <a:spAutoFit/>
          </a:bodyPr>
          <a:lstStyle/>
          <a:p>
            <a:r>
              <a:rPr lang="en-US" dirty="0"/>
              <a:t>Motion to Dismiss</a:t>
            </a:r>
          </a:p>
        </p:txBody>
      </p:sp>
      <p:sp>
        <p:nvSpPr>
          <p:cNvPr id="9" name="TextBox 8"/>
          <p:cNvSpPr txBox="1"/>
          <p:nvPr/>
        </p:nvSpPr>
        <p:spPr>
          <a:xfrm>
            <a:off x="1870363" y="1848212"/>
            <a:ext cx="2078181" cy="646331"/>
          </a:xfrm>
          <a:prstGeom prst="rect">
            <a:avLst/>
          </a:prstGeom>
          <a:noFill/>
        </p:spPr>
        <p:txBody>
          <a:bodyPr wrap="square" rtlCol="0">
            <a:spAutoFit/>
          </a:bodyPr>
          <a:lstStyle/>
          <a:p>
            <a:pPr algn="ctr"/>
            <a:r>
              <a:rPr lang="en-US" dirty="0"/>
              <a:t>Motion to Certify the Class</a:t>
            </a:r>
          </a:p>
        </p:txBody>
      </p:sp>
      <p:cxnSp>
        <p:nvCxnSpPr>
          <p:cNvPr id="11" name="Straight Arrow Connector 10"/>
          <p:cNvCxnSpPr/>
          <p:nvPr/>
        </p:nvCxnSpPr>
        <p:spPr>
          <a:xfrm flipV="1">
            <a:off x="3842557" y="1854753"/>
            <a:ext cx="746327" cy="421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588884" y="1349650"/>
            <a:ext cx="1953491" cy="1446414"/>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536929" y="1640382"/>
            <a:ext cx="2057401" cy="923330"/>
          </a:xfrm>
          <a:prstGeom prst="rect">
            <a:avLst/>
          </a:prstGeom>
          <a:noFill/>
        </p:spPr>
        <p:txBody>
          <a:bodyPr wrap="square" rtlCol="0">
            <a:spAutoFit/>
          </a:bodyPr>
          <a:lstStyle/>
          <a:p>
            <a:pPr algn="ctr"/>
            <a:r>
              <a:rPr lang="en-US" dirty="0"/>
              <a:t>Appeal of Class Certification</a:t>
            </a:r>
          </a:p>
          <a:p>
            <a:pPr algn="ctr"/>
            <a:r>
              <a:rPr lang="en-US" dirty="0"/>
              <a:t>Denial</a:t>
            </a:r>
          </a:p>
        </p:txBody>
      </p:sp>
      <p:sp>
        <p:nvSpPr>
          <p:cNvPr id="23" name="Rectangle 22"/>
          <p:cNvSpPr/>
          <p:nvPr/>
        </p:nvSpPr>
        <p:spPr>
          <a:xfrm>
            <a:off x="5669280" y="3016351"/>
            <a:ext cx="2319251" cy="13716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798127" y="3319595"/>
            <a:ext cx="2061556" cy="646331"/>
          </a:xfrm>
          <a:prstGeom prst="rect">
            <a:avLst/>
          </a:prstGeom>
          <a:noFill/>
        </p:spPr>
        <p:txBody>
          <a:bodyPr wrap="square" rtlCol="0">
            <a:spAutoFit/>
          </a:bodyPr>
          <a:lstStyle/>
          <a:p>
            <a:pPr algn="ctr"/>
            <a:r>
              <a:rPr lang="en-US" dirty="0"/>
              <a:t>Motion for Summary Judgment</a:t>
            </a:r>
          </a:p>
        </p:txBody>
      </p:sp>
      <p:sp>
        <p:nvSpPr>
          <p:cNvPr id="25" name="Rectangle 24"/>
          <p:cNvSpPr/>
          <p:nvPr/>
        </p:nvSpPr>
        <p:spPr>
          <a:xfrm>
            <a:off x="8117378" y="3016351"/>
            <a:ext cx="2319251" cy="13716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291944" y="3458094"/>
            <a:ext cx="1970117" cy="369332"/>
          </a:xfrm>
          <a:prstGeom prst="rect">
            <a:avLst/>
          </a:prstGeom>
          <a:noFill/>
        </p:spPr>
        <p:txBody>
          <a:bodyPr wrap="square" rtlCol="0">
            <a:spAutoFit/>
          </a:bodyPr>
          <a:lstStyle/>
          <a:p>
            <a:pPr algn="ctr"/>
            <a:r>
              <a:rPr lang="en-US" dirty="0"/>
              <a:t>Trial</a:t>
            </a:r>
          </a:p>
        </p:txBody>
      </p:sp>
      <p:sp>
        <p:nvSpPr>
          <p:cNvPr id="3" name="TextBox 2"/>
          <p:cNvSpPr txBox="1"/>
          <p:nvPr/>
        </p:nvSpPr>
        <p:spPr>
          <a:xfrm rot="766235">
            <a:off x="1506162" y="1817434"/>
            <a:ext cx="2800350" cy="707886"/>
          </a:xfrm>
          <a:prstGeom prst="rect">
            <a:avLst/>
          </a:prstGeom>
          <a:noFill/>
          <a:ln>
            <a:solidFill>
              <a:schemeClr val="tx1"/>
            </a:solidFill>
          </a:ln>
        </p:spPr>
        <p:txBody>
          <a:bodyPr wrap="square" rtlCol="0">
            <a:spAutoFit/>
          </a:bodyPr>
          <a:lstStyle/>
          <a:p>
            <a:r>
              <a:rPr lang="en-US" sz="4000" dirty="0">
                <a:latin typeface="Engravers MT" panose="02090707080505020304" pitchFamily="18" charset="0"/>
              </a:rPr>
              <a:t>DENIED</a:t>
            </a:r>
          </a:p>
        </p:txBody>
      </p:sp>
      <p:sp>
        <p:nvSpPr>
          <p:cNvPr id="8" name="Oval 7"/>
          <p:cNvSpPr/>
          <p:nvPr/>
        </p:nvSpPr>
        <p:spPr>
          <a:xfrm>
            <a:off x="6854139" y="1349650"/>
            <a:ext cx="2014538" cy="1463367"/>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V="1">
            <a:off x="6532930" y="1848212"/>
            <a:ext cx="321209"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668612" y="1611192"/>
            <a:ext cx="2400300" cy="923330"/>
          </a:xfrm>
          <a:prstGeom prst="rect">
            <a:avLst/>
          </a:prstGeom>
          <a:noFill/>
        </p:spPr>
        <p:txBody>
          <a:bodyPr wrap="square" rtlCol="0">
            <a:spAutoFit/>
          </a:bodyPr>
          <a:lstStyle/>
          <a:p>
            <a:pPr algn="ctr"/>
            <a:r>
              <a:rPr lang="en-US" dirty="0"/>
              <a:t>5</a:t>
            </a:r>
            <a:r>
              <a:rPr lang="en-US" baseline="30000" dirty="0"/>
              <a:t>th</a:t>
            </a:r>
            <a:r>
              <a:rPr lang="en-US" dirty="0"/>
              <a:t> Circuit</a:t>
            </a:r>
          </a:p>
          <a:p>
            <a:pPr algn="ctr"/>
            <a:r>
              <a:rPr lang="en-US" dirty="0"/>
              <a:t>Upholds Denial of Class Certification</a:t>
            </a:r>
          </a:p>
        </p:txBody>
      </p:sp>
      <p:sp>
        <p:nvSpPr>
          <p:cNvPr id="10" name="Oval 9"/>
          <p:cNvSpPr/>
          <p:nvPr/>
        </p:nvSpPr>
        <p:spPr>
          <a:xfrm>
            <a:off x="9068912" y="1397901"/>
            <a:ext cx="2043112" cy="149966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098354" y="1640382"/>
            <a:ext cx="2066493" cy="923330"/>
          </a:xfrm>
          <a:prstGeom prst="rect">
            <a:avLst/>
          </a:prstGeom>
          <a:noFill/>
        </p:spPr>
        <p:txBody>
          <a:bodyPr wrap="square" rtlCol="0">
            <a:spAutoFit/>
          </a:bodyPr>
          <a:lstStyle/>
          <a:p>
            <a:pPr algn="ctr"/>
            <a:r>
              <a:rPr lang="en-US" dirty="0"/>
              <a:t>SCOTUS  REVERSES &amp; REMANDS</a:t>
            </a:r>
          </a:p>
        </p:txBody>
      </p:sp>
      <p:cxnSp>
        <p:nvCxnSpPr>
          <p:cNvPr id="22" name="Straight Arrow Connector 21"/>
          <p:cNvCxnSpPr/>
          <p:nvPr/>
        </p:nvCxnSpPr>
        <p:spPr>
          <a:xfrm flipV="1">
            <a:off x="8807277" y="1848212"/>
            <a:ext cx="469725"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970116" y="4666119"/>
            <a:ext cx="1872441" cy="92583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970116" y="4805872"/>
            <a:ext cx="1914525" cy="646331"/>
          </a:xfrm>
          <a:prstGeom prst="rect">
            <a:avLst/>
          </a:prstGeom>
          <a:noFill/>
        </p:spPr>
        <p:txBody>
          <a:bodyPr wrap="square" rtlCol="0">
            <a:spAutoFit/>
          </a:bodyPr>
          <a:lstStyle/>
          <a:p>
            <a:pPr algn="ctr"/>
            <a:r>
              <a:rPr lang="en-US" dirty="0"/>
              <a:t>Motion to Certify the Class</a:t>
            </a:r>
          </a:p>
        </p:txBody>
      </p:sp>
      <p:sp>
        <p:nvSpPr>
          <p:cNvPr id="28" name="TextBox 27"/>
          <p:cNvSpPr txBox="1"/>
          <p:nvPr/>
        </p:nvSpPr>
        <p:spPr>
          <a:xfrm rot="766235">
            <a:off x="1183719" y="4793051"/>
            <a:ext cx="3559536" cy="707886"/>
          </a:xfrm>
          <a:prstGeom prst="rect">
            <a:avLst/>
          </a:prstGeom>
          <a:noFill/>
          <a:ln>
            <a:solidFill>
              <a:schemeClr val="tx1"/>
            </a:solidFill>
          </a:ln>
        </p:spPr>
        <p:txBody>
          <a:bodyPr wrap="square" rtlCol="0">
            <a:spAutoFit/>
          </a:bodyPr>
          <a:lstStyle/>
          <a:p>
            <a:r>
              <a:rPr lang="en-US" sz="4000" dirty="0">
                <a:latin typeface="Engravers MT" panose="02090707080505020304" pitchFamily="18" charset="0"/>
              </a:rPr>
              <a:t>granted</a:t>
            </a:r>
          </a:p>
        </p:txBody>
      </p:sp>
      <p:sp>
        <p:nvSpPr>
          <p:cNvPr id="29" name="Oval 28"/>
          <p:cNvSpPr/>
          <p:nvPr/>
        </p:nvSpPr>
        <p:spPr>
          <a:xfrm>
            <a:off x="4663167" y="4608238"/>
            <a:ext cx="1953491" cy="1446414"/>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611211" y="4948083"/>
            <a:ext cx="2057401" cy="923330"/>
          </a:xfrm>
          <a:prstGeom prst="rect">
            <a:avLst/>
          </a:prstGeom>
          <a:noFill/>
        </p:spPr>
        <p:txBody>
          <a:bodyPr wrap="square" rtlCol="0">
            <a:spAutoFit/>
          </a:bodyPr>
          <a:lstStyle/>
          <a:p>
            <a:pPr algn="ctr"/>
            <a:r>
              <a:rPr lang="en-US" dirty="0"/>
              <a:t>Appeal of Class Certification</a:t>
            </a:r>
          </a:p>
          <a:p>
            <a:pPr algn="ctr"/>
            <a:r>
              <a:rPr lang="en-US" dirty="0"/>
              <a:t>Denial</a:t>
            </a:r>
          </a:p>
        </p:txBody>
      </p:sp>
      <p:sp>
        <p:nvSpPr>
          <p:cNvPr id="31" name="Oval 30"/>
          <p:cNvSpPr/>
          <p:nvPr/>
        </p:nvSpPr>
        <p:spPr>
          <a:xfrm>
            <a:off x="6854139" y="4653728"/>
            <a:ext cx="2014538" cy="1463367"/>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683404" y="4927642"/>
            <a:ext cx="2400300" cy="923330"/>
          </a:xfrm>
          <a:prstGeom prst="rect">
            <a:avLst/>
          </a:prstGeom>
          <a:noFill/>
        </p:spPr>
        <p:txBody>
          <a:bodyPr wrap="square" rtlCol="0">
            <a:spAutoFit/>
          </a:bodyPr>
          <a:lstStyle/>
          <a:p>
            <a:pPr algn="ctr"/>
            <a:r>
              <a:rPr lang="en-US" dirty="0"/>
              <a:t>5</a:t>
            </a:r>
            <a:r>
              <a:rPr lang="en-US" baseline="30000" dirty="0"/>
              <a:t>th</a:t>
            </a:r>
            <a:r>
              <a:rPr lang="en-US" dirty="0"/>
              <a:t> Circuit</a:t>
            </a:r>
          </a:p>
          <a:p>
            <a:pPr algn="ctr"/>
            <a:r>
              <a:rPr lang="en-US" dirty="0"/>
              <a:t>Upholds Class Certification</a:t>
            </a:r>
          </a:p>
        </p:txBody>
      </p:sp>
      <p:sp>
        <p:nvSpPr>
          <p:cNvPr id="33" name="Oval 32"/>
          <p:cNvSpPr/>
          <p:nvPr/>
        </p:nvSpPr>
        <p:spPr>
          <a:xfrm>
            <a:off x="9054204" y="4518227"/>
            <a:ext cx="2043112" cy="149966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371858" y="5078752"/>
            <a:ext cx="1437303" cy="369332"/>
          </a:xfrm>
          <a:prstGeom prst="rect">
            <a:avLst/>
          </a:prstGeom>
          <a:noFill/>
        </p:spPr>
        <p:txBody>
          <a:bodyPr wrap="square" rtlCol="0">
            <a:spAutoFit/>
          </a:bodyPr>
          <a:lstStyle/>
          <a:p>
            <a:pPr algn="ctr"/>
            <a:r>
              <a:rPr lang="en-US" dirty="0"/>
              <a:t>SCOTUS</a:t>
            </a:r>
          </a:p>
        </p:txBody>
      </p:sp>
      <p:cxnSp>
        <p:nvCxnSpPr>
          <p:cNvPr id="34" name="Straight Arrow Connector 33"/>
          <p:cNvCxnSpPr/>
          <p:nvPr/>
        </p:nvCxnSpPr>
        <p:spPr>
          <a:xfrm flipV="1">
            <a:off x="6608167" y="5129036"/>
            <a:ext cx="321209"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8807277" y="5072311"/>
            <a:ext cx="321209"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4158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1" y="1219200"/>
            <a:ext cx="7579433" cy="5105400"/>
          </a:xfrm>
        </p:spPr>
      </p:pic>
      <p:sp>
        <p:nvSpPr>
          <p:cNvPr id="3" name="Right Arrow 2"/>
          <p:cNvSpPr/>
          <p:nvPr/>
        </p:nvSpPr>
        <p:spPr>
          <a:xfrm>
            <a:off x="939337" y="3100646"/>
            <a:ext cx="1537855" cy="1246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20266280">
            <a:off x="214487" y="2328594"/>
            <a:ext cx="1903615" cy="646331"/>
          </a:xfrm>
          <a:prstGeom prst="rect">
            <a:avLst/>
          </a:prstGeom>
          <a:noFill/>
          <a:ln>
            <a:solidFill>
              <a:schemeClr val="tx1"/>
            </a:solidFill>
          </a:ln>
        </p:spPr>
        <p:txBody>
          <a:bodyPr wrap="square" rtlCol="0">
            <a:spAutoFit/>
          </a:bodyPr>
          <a:lstStyle/>
          <a:p>
            <a:r>
              <a:rPr lang="en-US" dirty="0"/>
              <a:t>Did not see this coming --</a:t>
            </a:r>
          </a:p>
        </p:txBody>
      </p:sp>
      <p:sp>
        <p:nvSpPr>
          <p:cNvPr id="7" name="Right Arrow 6"/>
          <p:cNvSpPr/>
          <p:nvPr/>
        </p:nvSpPr>
        <p:spPr>
          <a:xfrm rot="9070710">
            <a:off x="9416550" y="2355501"/>
            <a:ext cx="1537855" cy="1246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132971">
            <a:off x="8685682" y="839584"/>
            <a:ext cx="3383280" cy="923330"/>
          </a:xfrm>
          <a:prstGeom prst="rect">
            <a:avLst/>
          </a:prstGeom>
          <a:noFill/>
          <a:ln>
            <a:solidFill>
              <a:schemeClr val="tx1"/>
            </a:solidFill>
          </a:ln>
        </p:spPr>
        <p:txBody>
          <a:bodyPr wrap="square" rtlCol="0">
            <a:spAutoFit/>
          </a:bodyPr>
          <a:lstStyle/>
          <a:p>
            <a:pPr algn="ctr"/>
            <a:r>
              <a:rPr lang="en-US" dirty="0"/>
              <a:t>If so, then plaintiffs would always have to prove direct reliance (no more class actions)</a:t>
            </a:r>
          </a:p>
        </p:txBody>
      </p:sp>
    </p:spTree>
    <p:extLst>
      <p:ext uri="{BB962C8B-B14F-4D97-AF65-F5344CB8AC3E}">
        <p14:creationId xmlns:p14="http://schemas.microsoft.com/office/powerpoint/2010/main" val="42818286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1" y="1219200"/>
            <a:ext cx="7579433" cy="5105400"/>
          </a:xfrm>
        </p:spPr>
      </p:pic>
      <p:sp>
        <p:nvSpPr>
          <p:cNvPr id="3" name="Right Arrow 2"/>
          <p:cNvSpPr/>
          <p:nvPr/>
        </p:nvSpPr>
        <p:spPr>
          <a:xfrm>
            <a:off x="939337" y="3100646"/>
            <a:ext cx="1537855" cy="1246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20266280">
            <a:off x="214487" y="2328594"/>
            <a:ext cx="1903615" cy="646331"/>
          </a:xfrm>
          <a:prstGeom prst="rect">
            <a:avLst/>
          </a:prstGeom>
          <a:noFill/>
          <a:ln>
            <a:solidFill>
              <a:schemeClr val="tx1"/>
            </a:solidFill>
          </a:ln>
        </p:spPr>
        <p:txBody>
          <a:bodyPr wrap="square" rtlCol="0">
            <a:spAutoFit/>
          </a:bodyPr>
          <a:lstStyle/>
          <a:p>
            <a:r>
              <a:rPr lang="en-US" dirty="0"/>
              <a:t>Did not see this coming --</a:t>
            </a:r>
          </a:p>
        </p:txBody>
      </p:sp>
      <p:sp>
        <p:nvSpPr>
          <p:cNvPr id="7" name="Right Arrow 6"/>
          <p:cNvSpPr/>
          <p:nvPr/>
        </p:nvSpPr>
        <p:spPr>
          <a:xfrm rot="9070710">
            <a:off x="9416550" y="2355501"/>
            <a:ext cx="1537855" cy="1246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132971">
            <a:off x="8685682" y="839584"/>
            <a:ext cx="3383280" cy="923330"/>
          </a:xfrm>
          <a:prstGeom prst="rect">
            <a:avLst/>
          </a:prstGeom>
          <a:noFill/>
          <a:ln>
            <a:solidFill>
              <a:schemeClr val="tx1"/>
            </a:solidFill>
          </a:ln>
        </p:spPr>
        <p:txBody>
          <a:bodyPr wrap="square" rtlCol="0">
            <a:spAutoFit/>
          </a:bodyPr>
          <a:lstStyle/>
          <a:p>
            <a:pPr algn="ctr"/>
            <a:r>
              <a:rPr lang="en-US" dirty="0"/>
              <a:t>If so, then plaintiffs would always have to prove direct reliance (no more class actions)</a:t>
            </a:r>
          </a:p>
        </p:txBody>
      </p:sp>
      <p:sp>
        <p:nvSpPr>
          <p:cNvPr id="2" name="Rectangle 1"/>
          <p:cNvSpPr/>
          <p:nvPr/>
        </p:nvSpPr>
        <p:spPr>
          <a:xfrm>
            <a:off x="2548417" y="1992537"/>
            <a:ext cx="6933327" cy="173540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1" y="3792866"/>
            <a:ext cx="7579433" cy="25317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548417" y="4643234"/>
            <a:ext cx="7197052" cy="830997"/>
          </a:xfrm>
          <a:prstGeom prst="rect">
            <a:avLst/>
          </a:prstGeom>
          <a:noFill/>
        </p:spPr>
        <p:txBody>
          <a:bodyPr wrap="square" rtlCol="0" anchor="ctr">
            <a:spAutoFit/>
          </a:bodyPr>
          <a:lstStyle/>
          <a:p>
            <a:r>
              <a:rPr lang="en-US" sz="2400" b="1" dirty="0">
                <a:latin typeface="Times New Roman" panose="02020603050405020304" pitchFamily="18" charset="0"/>
                <a:cs typeface="Times New Roman" panose="02020603050405020304" pitchFamily="18" charset="0"/>
              </a:rPr>
              <a:t>Because the market for publicly-held stocks is not efficient.</a:t>
            </a:r>
          </a:p>
        </p:txBody>
      </p:sp>
    </p:spTree>
    <p:extLst>
      <p:ext uri="{BB962C8B-B14F-4D97-AF65-F5344CB8AC3E}">
        <p14:creationId xmlns:p14="http://schemas.microsoft.com/office/powerpoint/2010/main" val="30134056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1" y="1219200"/>
            <a:ext cx="7579433" cy="5105400"/>
          </a:xfrm>
        </p:spPr>
      </p:pic>
      <p:sp>
        <p:nvSpPr>
          <p:cNvPr id="3" name="Right Arrow 2"/>
          <p:cNvSpPr/>
          <p:nvPr/>
        </p:nvSpPr>
        <p:spPr>
          <a:xfrm>
            <a:off x="939337" y="3100646"/>
            <a:ext cx="1537855" cy="1246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20266280">
            <a:off x="214487" y="2328594"/>
            <a:ext cx="1903615" cy="646331"/>
          </a:xfrm>
          <a:prstGeom prst="rect">
            <a:avLst/>
          </a:prstGeom>
          <a:noFill/>
          <a:ln>
            <a:solidFill>
              <a:schemeClr val="tx1"/>
            </a:solidFill>
          </a:ln>
        </p:spPr>
        <p:txBody>
          <a:bodyPr wrap="square" rtlCol="0">
            <a:spAutoFit/>
          </a:bodyPr>
          <a:lstStyle/>
          <a:p>
            <a:r>
              <a:rPr lang="en-US" dirty="0"/>
              <a:t>Did not see this coming --</a:t>
            </a:r>
          </a:p>
        </p:txBody>
      </p:sp>
      <p:sp>
        <p:nvSpPr>
          <p:cNvPr id="7" name="Right Arrow 6"/>
          <p:cNvSpPr/>
          <p:nvPr/>
        </p:nvSpPr>
        <p:spPr>
          <a:xfrm rot="9070710">
            <a:off x="9416550" y="2355501"/>
            <a:ext cx="1537855" cy="1246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132971">
            <a:off x="8685682" y="839584"/>
            <a:ext cx="3383280" cy="923330"/>
          </a:xfrm>
          <a:prstGeom prst="rect">
            <a:avLst/>
          </a:prstGeom>
          <a:noFill/>
          <a:ln>
            <a:solidFill>
              <a:schemeClr val="tx1"/>
            </a:solidFill>
          </a:ln>
        </p:spPr>
        <p:txBody>
          <a:bodyPr wrap="square" rtlCol="0">
            <a:spAutoFit/>
          </a:bodyPr>
          <a:lstStyle/>
          <a:p>
            <a:pPr algn="ctr"/>
            <a:r>
              <a:rPr lang="en-US" dirty="0"/>
              <a:t>If so, then plaintiffs would always have to prove direct reliance (no more class actions)</a:t>
            </a:r>
          </a:p>
        </p:txBody>
      </p:sp>
      <p:sp>
        <p:nvSpPr>
          <p:cNvPr id="2" name="Rectangle 1"/>
          <p:cNvSpPr/>
          <p:nvPr/>
        </p:nvSpPr>
        <p:spPr>
          <a:xfrm>
            <a:off x="2548417" y="1992537"/>
            <a:ext cx="6933327" cy="173540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1" y="3792866"/>
            <a:ext cx="7579433" cy="25317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548417" y="4643234"/>
            <a:ext cx="7197052" cy="830997"/>
          </a:xfrm>
          <a:prstGeom prst="rect">
            <a:avLst/>
          </a:prstGeom>
          <a:noFill/>
        </p:spPr>
        <p:txBody>
          <a:bodyPr wrap="square" rtlCol="0" anchor="ctr">
            <a:spAutoFit/>
          </a:bodyPr>
          <a:lstStyle/>
          <a:p>
            <a:r>
              <a:rPr lang="en-US" sz="2400" b="1" dirty="0">
                <a:latin typeface="Times New Roman" panose="02020603050405020304" pitchFamily="18" charset="0"/>
                <a:cs typeface="Times New Roman" panose="02020603050405020304" pitchFamily="18" charset="0"/>
              </a:rPr>
              <a:t>Because the market for publicly-held stocks is not efficient.</a:t>
            </a:r>
          </a:p>
        </p:txBody>
      </p:sp>
      <p:sp>
        <p:nvSpPr>
          <p:cNvPr id="10" name="Wave 9"/>
          <p:cNvSpPr/>
          <p:nvPr/>
        </p:nvSpPr>
        <p:spPr>
          <a:xfrm>
            <a:off x="838098" y="2421888"/>
            <a:ext cx="10353963" cy="4442691"/>
          </a:xfrm>
          <a:prstGeom prst="wave">
            <a:avLst/>
          </a:prstGeom>
          <a:solidFill>
            <a:srgbClr val="DFDF35">
              <a:alpha val="6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86001" y="3574007"/>
            <a:ext cx="7459468" cy="1569660"/>
          </a:xfrm>
          <a:prstGeom prst="rect">
            <a:avLst/>
          </a:prstGeom>
          <a:noFill/>
        </p:spPr>
        <p:txBody>
          <a:bodyPr wrap="square" rtlCol="0" anchor="ctr">
            <a:spAutoFit/>
          </a:bodyPr>
          <a:lstStyle/>
          <a:p>
            <a:pPr algn="ctr"/>
            <a:r>
              <a:rPr lang="en-US" sz="9600" dirty="0">
                <a:latin typeface="Engravers MT" panose="02090707080505020304" pitchFamily="18" charset="0"/>
              </a:rPr>
              <a:t>WHAT?</a:t>
            </a:r>
          </a:p>
        </p:txBody>
      </p:sp>
    </p:spTree>
    <p:extLst>
      <p:ext uri="{BB962C8B-B14F-4D97-AF65-F5344CB8AC3E}">
        <p14:creationId xmlns:p14="http://schemas.microsoft.com/office/powerpoint/2010/main" val="9420812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68580"/>
            <a:ext cx="7729728" cy="1188720"/>
          </a:xfrm>
        </p:spPr>
        <p:txBody>
          <a:bodyPr/>
          <a:lstStyle/>
          <a:p>
            <a:r>
              <a:rPr lang="en-US" dirty="0"/>
              <a:t>Note:</a:t>
            </a:r>
          </a:p>
        </p:txBody>
      </p:sp>
      <p:sp>
        <p:nvSpPr>
          <p:cNvPr id="3" name="Content Placeholder 2"/>
          <p:cNvSpPr>
            <a:spLocks noGrp="1"/>
          </p:cNvSpPr>
          <p:nvPr>
            <p:ph idx="1"/>
          </p:nvPr>
        </p:nvSpPr>
        <p:spPr>
          <a:xfrm>
            <a:off x="2231136" y="1330453"/>
            <a:ext cx="7729728" cy="1961388"/>
          </a:xfrm>
        </p:spPr>
        <p:txBody>
          <a:bodyPr>
            <a:normAutofit/>
          </a:bodyPr>
          <a:lstStyle/>
          <a:p>
            <a:r>
              <a:rPr lang="en-US" sz="2400" dirty="0"/>
              <a:t>Halliburton is not about </a:t>
            </a:r>
            <a:r>
              <a:rPr lang="en-US" sz="2400" b="1" dirty="0"/>
              <a:t>what</a:t>
            </a:r>
            <a:r>
              <a:rPr lang="en-US" sz="2400" dirty="0"/>
              <a:t> plaintiffs eventually have to prove</a:t>
            </a:r>
          </a:p>
          <a:p>
            <a:r>
              <a:rPr lang="en-US" sz="2400" dirty="0"/>
              <a:t>Halliburton is about </a:t>
            </a:r>
            <a:r>
              <a:rPr lang="en-US" sz="2400" b="1" dirty="0"/>
              <a:t>when</a:t>
            </a:r>
            <a:r>
              <a:rPr lang="en-US" sz="2400" dirty="0"/>
              <a:t> the plaintiffs have to prove it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9462" y="2781300"/>
            <a:ext cx="5553075" cy="4076700"/>
          </a:xfrm>
          <a:prstGeom prst="rect">
            <a:avLst/>
          </a:prstGeom>
        </p:spPr>
      </p:pic>
    </p:spTree>
    <p:extLst>
      <p:ext uri="{BB962C8B-B14F-4D97-AF65-F5344CB8AC3E}">
        <p14:creationId xmlns:p14="http://schemas.microsoft.com/office/powerpoint/2010/main" val="11702910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970116" y="1708458"/>
            <a:ext cx="1872441" cy="92583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73084" y="3017520"/>
            <a:ext cx="2319251" cy="1371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01931" y="3518654"/>
            <a:ext cx="2061556" cy="369332"/>
          </a:xfrm>
          <a:prstGeom prst="rect">
            <a:avLst/>
          </a:prstGeom>
          <a:noFill/>
        </p:spPr>
        <p:txBody>
          <a:bodyPr wrap="square" rtlCol="0">
            <a:spAutoFit/>
          </a:bodyPr>
          <a:lstStyle/>
          <a:p>
            <a:pPr algn="ctr"/>
            <a:r>
              <a:rPr lang="en-US" dirty="0"/>
              <a:t>Complaint Filed</a:t>
            </a:r>
          </a:p>
        </p:txBody>
      </p:sp>
      <p:sp>
        <p:nvSpPr>
          <p:cNvPr id="6" name="Rectangle 5"/>
          <p:cNvSpPr/>
          <p:nvPr/>
        </p:nvSpPr>
        <p:spPr>
          <a:xfrm>
            <a:off x="3221182" y="3017520"/>
            <a:ext cx="2319251" cy="13716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70810" y="3458095"/>
            <a:ext cx="2019993" cy="369332"/>
          </a:xfrm>
          <a:prstGeom prst="rect">
            <a:avLst/>
          </a:prstGeom>
          <a:noFill/>
        </p:spPr>
        <p:txBody>
          <a:bodyPr wrap="square" rtlCol="0">
            <a:spAutoFit/>
          </a:bodyPr>
          <a:lstStyle/>
          <a:p>
            <a:r>
              <a:rPr lang="en-US" dirty="0"/>
              <a:t>Motion to Dismiss</a:t>
            </a:r>
          </a:p>
        </p:txBody>
      </p:sp>
      <p:sp>
        <p:nvSpPr>
          <p:cNvPr id="9" name="TextBox 8"/>
          <p:cNvSpPr txBox="1"/>
          <p:nvPr/>
        </p:nvSpPr>
        <p:spPr>
          <a:xfrm>
            <a:off x="1870363" y="1848212"/>
            <a:ext cx="2078181" cy="646331"/>
          </a:xfrm>
          <a:prstGeom prst="rect">
            <a:avLst/>
          </a:prstGeom>
          <a:noFill/>
        </p:spPr>
        <p:txBody>
          <a:bodyPr wrap="square" rtlCol="0">
            <a:spAutoFit/>
          </a:bodyPr>
          <a:lstStyle/>
          <a:p>
            <a:pPr algn="ctr"/>
            <a:r>
              <a:rPr lang="en-US" dirty="0"/>
              <a:t>Motion to Certify the Class</a:t>
            </a:r>
          </a:p>
        </p:txBody>
      </p:sp>
      <p:cxnSp>
        <p:nvCxnSpPr>
          <p:cNvPr id="11" name="Straight Arrow Connector 10"/>
          <p:cNvCxnSpPr/>
          <p:nvPr/>
        </p:nvCxnSpPr>
        <p:spPr>
          <a:xfrm flipV="1">
            <a:off x="3842557" y="1799536"/>
            <a:ext cx="492531" cy="973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291445" y="1350819"/>
            <a:ext cx="1953491" cy="1446414"/>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239489" y="1750860"/>
            <a:ext cx="2057401" cy="646331"/>
          </a:xfrm>
          <a:prstGeom prst="rect">
            <a:avLst/>
          </a:prstGeom>
          <a:noFill/>
        </p:spPr>
        <p:txBody>
          <a:bodyPr wrap="square" rtlCol="0">
            <a:spAutoFit/>
          </a:bodyPr>
          <a:lstStyle/>
          <a:p>
            <a:pPr algn="ctr"/>
            <a:r>
              <a:rPr lang="en-US" dirty="0"/>
              <a:t>Appeal of Class Certification</a:t>
            </a:r>
          </a:p>
        </p:txBody>
      </p:sp>
      <p:sp>
        <p:nvSpPr>
          <p:cNvPr id="18" name="Oval 17"/>
          <p:cNvSpPr/>
          <p:nvPr/>
        </p:nvSpPr>
        <p:spPr>
          <a:xfrm>
            <a:off x="4414057" y="4608238"/>
            <a:ext cx="1953491" cy="1446414"/>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6" idx="2"/>
            <a:endCxn id="18" idx="1"/>
          </p:cNvCxnSpPr>
          <p:nvPr/>
        </p:nvCxnSpPr>
        <p:spPr>
          <a:xfrm>
            <a:off x="4380808" y="4389120"/>
            <a:ext cx="319331" cy="4309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53188" y="5146779"/>
            <a:ext cx="1875228" cy="369332"/>
          </a:xfrm>
          <a:prstGeom prst="rect">
            <a:avLst/>
          </a:prstGeom>
          <a:noFill/>
        </p:spPr>
        <p:txBody>
          <a:bodyPr wrap="square" rtlCol="0">
            <a:spAutoFit/>
          </a:bodyPr>
          <a:lstStyle/>
          <a:p>
            <a:pPr algn="ctr"/>
            <a:r>
              <a:rPr lang="en-US" dirty="0"/>
              <a:t>Appeal of MTD</a:t>
            </a:r>
          </a:p>
        </p:txBody>
      </p:sp>
      <p:sp>
        <p:nvSpPr>
          <p:cNvPr id="23" name="Rectangle 22"/>
          <p:cNvSpPr/>
          <p:nvPr/>
        </p:nvSpPr>
        <p:spPr>
          <a:xfrm>
            <a:off x="5669280" y="3016351"/>
            <a:ext cx="2319251" cy="13716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798127" y="3319595"/>
            <a:ext cx="2061556" cy="646331"/>
          </a:xfrm>
          <a:prstGeom prst="rect">
            <a:avLst/>
          </a:prstGeom>
          <a:noFill/>
        </p:spPr>
        <p:txBody>
          <a:bodyPr wrap="square" rtlCol="0">
            <a:spAutoFit/>
          </a:bodyPr>
          <a:lstStyle/>
          <a:p>
            <a:pPr algn="ctr"/>
            <a:r>
              <a:rPr lang="en-US" dirty="0"/>
              <a:t>Motion for Summary Judgment</a:t>
            </a:r>
          </a:p>
        </p:txBody>
      </p:sp>
      <p:sp>
        <p:nvSpPr>
          <p:cNvPr id="25" name="Rectangle 24"/>
          <p:cNvSpPr/>
          <p:nvPr/>
        </p:nvSpPr>
        <p:spPr>
          <a:xfrm>
            <a:off x="8117378" y="3016351"/>
            <a:ext cx="2319251" cy="13716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291944" y="3458094"/>
            <a:ext cx="1970117" cy="369332"/>
          </a:xfrm>
          <a:prstGeom prst="rect">
            <a:avLst/>
          </a:prstGeom>
          <a:noFill/>
        </p:spPr>
        <p:txBody>
          <a:bodyPr wrap="square" rtlCol="0">
            <a:spAutoFit/>
          </a:bodyPr>
          <a:lstStyle/>
          <a:p>
            <a:pPr algn="ctr"/>
            <a:r>
              <a:rPr lang="en-US" dirty="0"/>
              <a:t>Trial</a:t>
            </a:r>
          </a:p>
        </p:txBody>
      </p:sp>
      <p:sp>
        <p:nvSpPr>
          <p:cNvPr id="3" name="TextBox 2"/>
          <p:cNvSpPr txBox="1"/>
          <p:nvPr/>
        </p:nvSpPr>
        <p:spPr>
          <a:xfrm>
            <a:off x="-41563" y="3146458"/>
            <a:ext cx="11238808" cy="1015663"/>
          </a:xfrm>
          <a:prstGeom prst="rect">
            <a:avLst/>
          </a:prstGeom>
          <a:noFill/>
        </p:spPr>
        <p:txBody>
          <a:bodyPr wrap="square" rtlCol="0">
            <a:spAutoFit/>
          </a:bodyPr>
          <a:lstStyle/>
          <a:p>
            <a:pPr algn="ctr"/>
            <a:r>
              <a:rPr lang="en-US" sz="6000" dirty="0">
                <a:latin typeface="Engravers MT" panose="02090707080505020304" pitchFamily="18" charset="0"/>
              </a:rPr>
              <a:t>SETTLEMENT VALUE</a:t>
            </a:r>
          </a:p>
        </p:txBody>
      </p:sp>
      <p:sp>
        <p:nvSpPr>
          <p:cNvPr id="8" name="Right Arrow 7"/>
          <p:cNvSpPr/>
          <p:nvPr/>
        </p:nvSpPr>
        <p:spPr>
          <a:xfrm>
            <a:off x="461356" y="2763880"/>
            <a:ext cx="10673542" cy="1814992"/>
          </a:xfrm>
          <a:prstGeom prst="rightArrow">
            <a:avLst/>
          </a:prstGeom>
          <a:solidFill>
            <a:srgbClr val="7093A4">
              <a:alpha val="3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3114674">
            <a:off x="259221" y="738865"/>
            <a:ext cx="1854200" cy="406400"/>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rot="18674356">
            <a:off x="1885858" y="5025350"/>
            <a:ext cx="1854200" cy="406400"/>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rot="6404684">
            <a:off x="6470893" y="1713834"/>
            <a:ext cx="1854200" cy="406400"/>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25533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180" y="214884"/>
            <a:ext cx="9311640" cy="1188720"/>
          </a:xfrm>
        </p:spPr>
        <p:txBody>
          <a:bodyPr/>
          <a:lstStyle/>
          <a:p>
            <a:r>
              <a:rPr lang="en-US" dirty="0"/>
              <a:t>How could the court overrule </a:t>
            </a:r>
            <a:r>
              <a:rPr lang="en-US" i="1" dirty="0"/>
              <a:t>Basic?</a:t>
            </a:r>
            <a:endParaRPr lang="en-US" dirty="0"/>
          </a:p>
        </p:txBody>
      </p:sp>
      <p:sp>
        <p:nvSpPr>
          <p:cNvPr id="3" name="Content Placeholder 2"/>
          <p:cNvSpPr>
            <a:spLocks noGrp="1"/>
          </p:cNvSpPr>
          <p:nvPr>
            <p:ph idx="1"/>
          </p:nvPr>
        </p:nvSpPr>
        <p:spPr>
          <a:xfrm>
            <a:off x="1440180" y="2002536"/>
            <a:ext cx="9311640" cy="3737491"/>
          </a:xfrm>
        </p:spPr>
        <p:txBody>
          <a:bodyPr>
            <a:normAutofit/>
          </a:bodyPr>
          <a:lstStyle/>
          <a:p>
            <a:r>
              <a:rPr lang="en-US" sz="2400" dirty="0"/>
              <a:t>Defendants would have to prove that U.S. capital markets are not efficient </a:t>
            </a:r>
            <a:r>
              <a:rPr lang="en-US" sz="2400" b="1" dirty="0"/>
              <a:t>or</a:t>
            </a:r>
            <a:r>
              <a:rPr lang="en-US" sz="2400" dirty="0"/>
              <a:t> that investors do not rely on the efficiency of the market when investing</a:t>
            </a:r>
          </a:p>
          <a:p>
            <a:endParaRPr lang="en-US" sz="2400" dirty="0"/>
          </a:p>
          <a:p>
            <a:r>
              <a:rPr lang="en-US" sz="2400" dirty="0"/>
              <a:t>i.e., investors purchase at price X, not because they think the “market value” is X, but because they think that the market is inefficient and the value is X+Y (or X-Y).</a:t>
            </a:r>
          </a:p>
        </p:txBody>
      </p:sp>
    </p:spTree>
    <p:extLst>
      <p:ext uri="{BB962C8B-B14F-4D97-AF65-F5344CB8AC3E}">
        <p14:creationId xmlns:p14="http://schemas.microsoft.com/office/powerpoint/2010/main" val="3378573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50045"/>
            <a:ext cx="7729728" cy="1188720"/>
          </a:xfrm>
        </p:spPr>
        <p:txBody>
          <a:bodyPr/>
          <a:lstStyle/>
          <a:p>
            <a:r>
              <a:rPr lang="en-US" dirty="0"/>
              <a:t>Statute of </a:t>
            </a:r>
            <a:r>
              <a:rPr lang="en-US" dirty="0" err="1"/>
              <a:t>LImitations</a:t>
            </a:r>
            <a:endParaRPr lang="en-US" dirty="0"/>
          </a:p>
        </p:txBody>
      </p:sp>
      <p:sp>
        <p:nvSpPr>
          <p:cNvPr id="3" name="Content Placeholder 2"/>
          <p:cNvSpPr>
            <a:spLocks noGrp="1"/>
          </p:cNvSpPr>
          <p:nvPr>
            <p:ph idx="1"/>
          </p:nvPr>
        </p:nvSpPr>
        <p:spPr>
          <a:xfrm>
            <a:off x="2231136" y="1529542"/>
            <a:ext cx="7729728" cy="4887883"/>
          </a:xfrm>
        </p:spPr>
        <p:txBody>
          <a:bodyPr>
            <a:normAutofit/>
          </a:bodyPr>
          <a:lstStyle/>
          <a:p>
            <a:r>
              <a:rPr lang="en-US" dirty="0"/>
              <a:t>Section 13:  No action shall be maintained to enforce any liability created under Section 11 or Section 12(a)(2) unless brought within one year after the discovery of the untrue statement or the omission, or after such discovery should have been made by the exercise of reasonable diligence. . .</a:t>
            </a:r>
          </a:p>
          <a:p>
            <a:endParaRPr lang="en-US" dirty="0"/>
          </a:p>
          <a:p>
            <a:r>
              <a:rPr lang="en-US" dirty="0"/>
              <a:t>Section 12(a)(1) (failure to register) liability – must be brought within one year after the violation upon which it is based.</a:t>
            </a:r>
          </a:p>
          <a:p>
            <a:endParaRPr lang="en-US" dirty="0"/>
          </a:p>
          <a:p>
            <a:r>
              <a:rPr lang="en-US" dirty="0"/>
              <a:t>Statute of repose:  three years from the time the security was offered to the public (12(a)(1) and 11) or more than three years after the sale (12(a)(2)).</a:t>
            </a:r>
          </a:p>
        </p:txBody>
      </p:sp>
      <p:sp>
        <p:nvSpPr>
          <p:cNvPr id="4" name="TextBox 3"/>
          <p:cNvSpPr txBox="1"/>
          <p:nvPr/>
        </p:nvSpPr>
        <p:spPr>
          <a:xfrm>
            <a:off x="8010144" y="1837944"/>
            <a:ext cx="923544" cy="369332"/>
          </a:xfrm>
          <a:prstGeom prst="rect">
            <a:avLst/>
          </a:prstGeom>
          <a:noFill/>
          <a:ln w="38100">
            <a:solidFill>
              <a:srgbClr val="C00000"/>
            </a:solidFill>
          </a:ln>
        </p:spPr>
        <p:txBody>
          <a:bodyPr wrap="square" rtlCol="0">
            <a:spAutoFit/>
          </a:bodyPr>
          <a:lstStyle/>
          <a:p>
            <a:endParaRPr lang="en-US" dirty="0"/>
          </a:p>
        </p:txBody>
      </p:sp>
      <p:sp>
        <p:nvSpPr>
          <p:cNvPr id="5" name="TextBox 4"/>
          <p:cNvSpPr txBox="1"/>
          <p:nvPr/>
        </p:nvSpPr>
        <p:spPr>
          <a:xfrm>
            <a:off x="9006840" y="3151632"/>
            <a:ext cx="850392" cy="369332"/>
          </a:xfrm>
          <a:prstGeom prst="rect">
            <a:avLst/>
          </a:prstGeom>
          <a:noFill/>
          <a:ln w="38100">
            <a:solidFill>
              <a:srgbClr val="C00000"/>
            </a:solidFill>
          </a:ln>
        </p:spPr>
        <p:txBody>
          <a:bodyPr wrap="square" rtlCol="0">
            <a:spAutoFit/>
          </a:bodyPr>
          <a:lstStyle/>
          <a:p>
            <a:endParaRPr lang="en-US" dirty="0"/>
          </a:p>
        </p:txBody>
      </p:sp>
    </p:spTree>
    <p:extLst>
      <p:ext uri="{BB962C8B-B14F-4D97-AF65-F5344CB8AC3E}">
        <p14:creationId xmlns:p14="http://schemas.microsoft.com/office/powerpoint/2010/main" val="10338997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Halliburton</a:t>
            </a:r>
          </a:p>
        </p:txBody>
      </p:sp>
      <p:sp>
        <p:nvSpPr>
          <p:cNvPr id="4" name="Content Placeholder 3"/>
          <p:cNvSpPr>
            <a:spLocks noGrp="1"/>
          </p:cNvSpPr>
          <p:nvPr>
            <p:ph sz="half" idx="2"/>
          </p:nvPr>
        </p:nvSpPr>
        <p:spPr>
          <a:xfrm>
            <a:off x="1000125" y="3143250"/>
            <a:ext cx="4853559" cy="2596776"/>
          </a:xfrm>
        </p:spPr>
        <p:txBody>
          <a:bodyPr>
            <a:noAutofit/>
          </a:bodyPr>
          <a:lstStyle/>
          <a:p>
            <a:r>
              <a:rPr lang="en-US" sz="2000" dirty="0"/>
              <a:t>Efficiency is not a toggle – efficiency is a spectrum</a:t>
            </a:r>
          </a:p>
          <a:p>
            <a:r>
              <a:rPr lang="en-US" sz="2000" dirty="0"/>
              <a:t>“overwhelming empirical evidence now suggests that capital markets are not fundamentally efficient”</a:t>
            </a:r>
          </a:p>
          <a:p>
            <a:endParaRPr lang="en-US" sz="2000" dirty="0"/>
          </a:p>
          <a:p>
            <a:r>
              <a:rPr lang="en-US" sz="2000" dirty="0"/>
              <a:t>Many investors do not invest in reliance on “price integrity” – try to get undervalued stocks, etc., computer algorithms, program trades</a:t>
            </a:r>
          </a:p>
        </p:txBody>
      </p:sp>
      <p:sp>
        <p:nvSpPr>
          <p:cNvPr id="5" name="Content Placeholder 4"/>
          <p:cNvSpPr>
            <a:spLocks noGrp="1"/>
          </p:cNvSpPr>
          <p:nvPr>
            <p:ph sz="quarter" idx="4"/>
          </p:nvPr>
        </p:nvSpPr>
        <p:spPr/>
        <p:txBody>
          <a:bodyPr>
            <a:normAutofit/>
          </a:bodyPr>
          <a:lstStyle/>
          <a:p>
            <a:r>
              <a:rPr lang="en-US" sz="2000" i="1" dirty="0"/>
              <a:t>Basic</a:t>
            </a:r>
            <a:r>
              <a:rPr lang="en-US" sz="2000" dirty="0"/>
              <a:t> does not rest on a binary view of efficiency</a:t>
            </a:r>
          </a:p>
          <a:p>
            <a:endParaRPr lang="en-US" sz="2000" dirty="0"/>
          </a:p>
          <a:p>
            <a:r>
              <a:rPr lang="en-US" sz="2000" i="1" dirty="0"/>
              <a:t>Basic</a:t>
            </a:r>
            <a:r>
              <a:rPr lang="en-US" sz="2000" dirty="0"/>
              <a:t> merely posits that capital markets are generally efficient and that most investors rely on price integrity</a:t>
            </a:r>
            <a:endParaRPr lang="en-US" sz="2000" i="1" dirty="0"/>
          </a:p>
        </p:txBody>
      </p:sp>
      <p:sp>
        <p:nvSpPr>
          <p:cNvPr id="6" name="Text Placeholder 5"/>
          <p:cNvSpPr>
            <a:spLocks noGrp="1"/>
          </p:cNvSpPr>
          <p:nvPr>
            <p:ph type="body" sz="quarter" idx="13"/>
          </p:nvPr>
        </p:nvSpPr>
        <p:spPr/>
        <p:txBody>
          <a:bodyPr/>
          <a:lstStyle/>
          <a:p>
            <a:r>
              <a:rPr lang="en-US" dirty="0"/>
              <a:t>SCOTUS</a:t>
            </a:r>
          </a:p>
        </p:txBody>
      </p:sp>
      <p:sp>
        <p:nvSpPr>
          <p:cNvPr id="2" name="Title 1"/>
          <p:cNvSpPr>
            <a:spLocks noGrp="1"/>
          </p:cNvSpPr>
          <p:nvPr>
            <p:ph type="title"/>
          </p:nvPr>
        </p:nvSpPr>
        <p:spPr/>
        <p:txBody>
          <a:bodyPr/>
          <a:lstStyle/>
          <a:p>
            <a:r>
              <a:rPr lang="en-US" dirty="0"/>
              <a:t>Is the capital market efficient?</a:t>
            </a:r>
          </a:p>
        </p:txBody>
      </p:sp>
    </p:spTree>
    <p:extLst>
      <p:ext uri="{BB962C8B-B14F-4D97-AF65-F5344CB8AC3E}">
        <p14:creationId xmlns:p14="http://schemas.microsoft.com/office/powerpoint/2010/main" val="35166885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31136" y="150045"/>
            <a:ext cx="7729728" cy="814231"/>
          </a:xfrm>
        </p:spPr>
        <p:txBody>
          <a:bodyPr>
            <a:normAutofit/>
          </a:bodyPr>
          <a:lstStyle/>
          <a:p>
            <a:r>
              <a:rPr lang="en-US" dirty="0"/>
              <a:t>Second question presented</a:t>
            </a:r>
          </a:p>
        </p:txBody>
      </p:sp>
      <p:sp>
        <p:nvSpPr>
          <p:cNvPr id="7" name="Content Placeholder 6"/>
          <p:cNvSpPr>
            <a:spLocks noGrp="1"/>
          </p:cNvSpPr>
          <p:nvPr>
            <p:ph idx="1"/>
          </p:nvPr>
        </p:nvSpPr>
        <p:spPr>
          <a:xfrm>
            <a:off x="1365599" y="1371600"/>
            <a:ext cx="9460801" cy="5228705"/>
          </a:xfrm>
        </p:spPr>
        <p:txBody>
          <a:bodyPr>
            <a:normAutofit lnSpcReduction="10000"/>
          </a:bodyPr>
          <a:lstStyle/>
          <a:p>
            <a:r>
              <a:rPr lang="en-US" sz="2000" dirty="0"/>
              <a:t>Reliance/ Fraud on the Market:</a:t>
            </a:r>
          </a:p>
          <a:p>
            <a:pPr lvl="1"/>
            <a:r>
              <a:rPr lang="en-US" sz="2000" dirty="0"/>
              <a:t>The alleged misrepresentations were publicly known</a:t>
            </a:r>
          </a:p>
          <a:p>
            <a:pPr lvl="1"/>
            <a:r>
              <a:rPr lang="en-US" sz="2000" dirty="0"/>
              <a:t>They were material</a:t>
            </a:r>
          </a:p>
          <a:p>
            <a:pPr lvl="1"/>
            <a:r>
              <a:rPr lang="en-US" sz="2000" dirty="0"/>
              <a:t>The stock traded in an efficient market </a:t>
            </a:r>
            <a:r>
              <a:rPr lang="en-US" sz="2000" dirty="0">
                <a:solidFill>
                  <a:srgbClr val="FF0000"/>
                </a:solidFill>
              </a:rPr>
              <a:t>(price impact)</a:t>
            </a:r>
          </a:p>
          <a:p>
            <a:pPr lvl="1"/>
            <a:r>
              <a:rPr lang="en-US" sz="2000" dirty="0"/>
              <a:t>The plaintiffs traded the stock between the misrepresentation and the reveal</a:t>
            </a:r>
          </a:p>
          <a:p>
            <a:pPr lvl="1"/>
            <a:endParaRPr lang="en-US" sz="2000" dirty="0"/>
          </a:p>
          <a:p>
            <a:r>
              <a:rPr lang="en-US" sz="2000" dirty="0"/>
              <a:t>Plaintiffs have the burden of proving this at the “merits stage”</a:t>
            </a:r>
          </a:p>
          <a:p>
            <a:r>
              <a:rPr lang="en-US" sz="2000" dirty="0"/>
              <a:t>Defendants may rebut this at “merits stage”</a:t>
            </a:r>
          </a:p>
          <a:p>
            <a:pPr lvl="1" indent="0">
              <a:buNone/>
            </a:pPr>
            <a:r>
              <a:rPr lang="en-US" sz="2400" b="1" i="1" dirty="0"/>
              <a:t>Petitioners</a:t>
            </a:r>
            <a:r>
              <a:rPr lang="en-US" sz="2400" i="1" dirty="0"/>
              <a:t>:  </a:t>
            </a:r>
            <a:r>
              <a:rPr lang="en-US" sz="2400" dirty="0"/>
              <a:t>Plaintiffs should have to prove not </a:t>
            </a:r>
            <a:r>
              <a:rPr lang="en-US" sz="2400" b="1" dirty="0"/>
              <a:t>market efficiency</a:t>
            </a:r>
            <a:r>
              <a:rPr lang="en-US" sz="2400" dirty="0"/>
              <a:t>, but </a:t>
            </a:r>
            <a:r>
              <a:rPr lang="en-US" sz="2400" b="1" dirty="0"/>
              <a:t>price impact </a:t>
            </a:r>
            <a:r>
              <a:rPr lang="en-US" sz="2400" i="1" dirty="0"/>
              <a:t>at class certification</a:t>
            </a:r>
            <a:endParaRPr lang="en-US" sz="2400" dirty="0"/>
          </a:p>
          <a:p>
            <a:pPr lvl="2"/>
            <a:r>
              <a:rPr lang="en-US" sz="2400" dirty="0"/>
              <a:t>In the alternative, Defendants should be able to rebut the </a:t>
            </a:r>
            <a:r>
              <a:rPr lang="en-US" sz="2400" b="1" dirty="0"/>
              <a:t>presumption </a:t>
            </a:r>
            <a:r>
              <a:rPr lang="en-US" sz="2400" b="1" i="1" dirty="0"/>
              <a:t>at class certification with evidence of no market impact</a:t>
            </a:r>
            <a:endParaRPr lang="en-US" sz="2400" b="1" dirty="0"/>
          </a:p>
          <a:p>
            <a:endParaRPr lang="en-US" dirty="0"/>
          </a:p>
        </p:txBody>
      </p:sp>
    </p:spTree>
    <p:extLst>
      <p:ext uri="{BB962C8B-B14F-4D97-AF65-F5344CB8AC3E}">
        <p14:creationId xmlns:p14="http://schemas.microsoft.com/office/powerpoint/2010/main" val="1814349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Halliburton ii compromises</a:t>
            </a:r>
          </a:p>
        </p:txBody>
      </p:sp>
      <p:sp>
        <p:nvSpPr>
          <p:cNvPr id="7" name="Content Placeholder 6"/>
          <p:cNvSpPr>
            <a:spLocks noGrp="1"/>
          </p:cNvSpPr>
          <p:nvPr>
            <p:ph idx="1"/>
          </p:nvPr>
        </p:nvSpPr>
        <p:spPr/>
        <p:txBody>
          <a:bodyPr/>
          <a:lstStyle/>
          <a:p>
            <a:r>
              <a:rPr lang="en-US" dirty="0"/>
              <a:t>Fraud on the Market:</a:t>
            </a:r>
          </a:p>
          <a:p>
            <a:pPr lvl="1"/>
            <a:r>
              <a:rPr lang="en-US" dirty="0"/>
              <a:t>The alleged misrepresentations were publicly known</a:t>
            </a:r>
          </a:p>
          <a:p>
            <a:pPr lvl="1"/>
            <a:r>
              <a:rPr lang="en-US" dirty="0"/>
              <a:t>They were material</a:t>
            </a:r>
          </a:p>
          <a:p>
            <a:pPr lvl="1"/>
            <a:r>
              <a:rPr lang="en-US" dirty="0"/>
              <a:t>The stock traded in an efficient market</a:t>
            </a:r>
          </a:p>
          <a:p>
            <a:pPr lvl="1"/>
            <a:r>
              <a:rPr lang="en-US" dirty="0"/>
              <a:t>The plaintiffs traded the stock between the misrepresentation and the reveal</a:t>
            </a:r>
          </a:p>
          <a:p>
            <a:pPr lvl="1"/>
            <a:endParaRPr lang="en-US" dirty="0"/>
          </a:p>
        </p:txBody>
      </p:sp>
      <p:sp>
        <p:nvSpPr>
          <p:cNvPr id="2" name="Right Bracket 1"/>
          <p:cNvSpPr/>
          <p:nvPr/>
        </p:nvSpPr>
        <p:spPr>
          <a:xfrm>
            <a:off x="7015942" y="2959332"/>
            <a:ext cx="216131" cy="432262"/>
          </a:xfrm>
          <a:prstGeom prst="rightBracket">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ight Bracket 2"/>
          <p:cNvSpPr/>
          <p:nvPr/>
        </p:nvSpPr>
        <p:spPr>
          <a:xfrm>
            <a:off x="6118167" y="3790604"/>
            <a:ext cx="133004" cy="340821"/>
          </a:xfrm>
          <a:prstGeom prst="rightBracket">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7406639" y="3006186"/>
            <a:ext cx="3807229" cy="338554"/>
          </a:xfrm>
          <a:prstGeom prst="rect">
            <a:avLst/>
          </a:prstGeom>
          <a:noFill/>
          <a:ln>
            <a:solidFill>
              <a:schemeClr val="tx1"/>
            </a:solidFill>
          </a:ln>
        </p:spPr>
        <p:txBody>
          <a:bodyPr wrap="square" rtlCol="0">
            <a:spAutoFit/>
          </a:bodyPr>
          <a:lstStyle/>
          <a:p>
            <a:pPr algn="ctr"/>
            <a:r>
              <a:rPr lang="en-US" sz="1600" dirty="0"/>
              <a:t>Defendant can rebut at class certification</a:t>
            </a:r>
          </a:p>
        </p:txBody>
      </p:sp>
      <p:sp>
        <p:nvSpPr>
          <p:cNvPr id="8" name="TextBox 7"/>
          <p:cNvSpPr txBox="1"/>
          <p:nvPr/>
        </p:nvSpPr>
        <p:spPr>
          <a:xfrm>
            <a:off x="6400800" y="3790604"/>
            <a:ext cx="3737402" cy="338554"/>
          </a:xfrm>
          <a:prstGeom prst="rect">
            <a:avLst/>
          </a:prstGeom>
          <a:noFill/>
          <a:ln>
            <a:solidFill>
              <a:schemeClr val="tx1"/>
            </a:solidFill>
          </a:ln>
        </p:spPr>
        <p:txBody>
          <a:bodyPr wrap="square" rtlCol="0">
            <a:spAutoFit/>
          </a:bodyPr>
          <a:lstStyle/>
          <a:p>
            <a:pPr algn="ctr"/>
            <a:r>
              <a:rPr lang="en-US" sz="1600" dirty="0"/>
              <a:t>Defendant can rebut at class certification</a:t>
            </a:r>
          </a:p>
        </p:txBody>
      </p:sp>
      <p:sp>
        <p:nvSpPr>
          <p:cNvPr id="5" name="Right Bracket 4"/>
          <p:cNvSpPr/>
          <p:nvPr/>
        </p:nvSpPr>
        <p:spPr>
          <a:xfrm rot="10648613">
            <a:off x="2422173" y="3395819"/>
            <a:ext cx="199312" cy="332509"/>
          </a:xfrm>
          <a:prstGeom prst="rightBracket">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58792" y="3269685"/>
            <a:ext cx="2281343" cy="584775"/>
          </a:xfrm>
          <a:prstGeom prst="rect">
            <a:avLst/>
          </a:prstGeom>
          <a:noFill/>
          <a:ln>
            <a:solidFill>
              <a:schemeClr val="tx1"/>
            </a:solidFill>
          </a:ln>
        </p:spPr>
        <p:txBody>
          <a:bodyPr wrap="square" rtlCol="0">
            <a:spAutoFit/>
          </a:bodyPr>
          <a:lstStyle/>
          <a:p>
            <a:r>
              <a:rPr lang="en-US" sz="1600" dirty="0"/>
              <a:t>Defendant cannot rebut</a:t>
            </a:r>
          </a:p>
          <a:p>
            <a:r>
              <a:rPr lang="en-US" sz="1600" dirty="0"/>
              <a:t> at class certification</a:t>
            </a:r>
          </a:p>
        </p:txBody>
      </p:sp>
      <p:sp>
        <p:nvSpPr>
          <p:cNvPr id="10" name="TextBox 9"/>
          <p:cNvSpPr txBox="1"/>
          <p:nvPr/>
        </p:nvSpPr>
        <p:spPr>
          <a:xfrm>
            <a:off x="512064" y="5394960"/>
            <a:ext cx="7516368" cy="646331"/>
          </a:xfrm>
          <a:prstGeom prst="rect">
            <a:avLst/>
          </a:prstGeom>
          <a:solidFill>
            <a:srgbClr val="CCFF33"/>
          </a:solidFill>
          <a:ln>
            <a:solidFill>
              <a:schemeClr val="tx1"/>
            </a:solidFill>
          </a:ln>
        </p:spPr>
        <p:txBody>
          <a:bodyPr wrap="square" rtlCol="0">
            <a:spAutoFit/>
          </a:bodyPr>
          <a:lstStyle/>
          <a:p>
            <a:r>
              <a:rPr lang="en-US" dirty="0"/>
              <a:t>BUT, Plaintiff does not have the burden to prove price impact (FOTM) at the Class Certification stage.</a:t>
            </a:r>
          </a:p>
        </p:txBody>
      </p:sp>
    </p:spTree>
    <p:extLst>
      <p:ext uri="{BB962C8B-B14F-4D97-AF65-F5344CB8AC3E}">
        <p14:creationId xmlns:p14="http://schemas.microsoft.com/office/powerpoint/2010/main" val="32014907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31135" y="115044"/>
            <a:ext cx="7729728" cy="1188720"/>
          </a:xfrm>
        </p:spPr>
        <p:txBody>
          <a:bodyPr>
            <a:normAutofit/>
          </a:bodyPr>
          <a:lstStyle/>
          <a:p>
            <a:r>
              <a:rPr lang="en-US" dirty="0"/>
              <a:t>How does that work?</a:t>
            </a:r>
          </a:p>
        </p:txBody>
      </p:sp>
      <p:sp>
        <p:nvSpPr>
          <p:cNvPr id="7" name="Content Placeholder 6"/>
          <p:cNvSpPr>
            <a:spLocks noGrp="1"/>
          </p:cNvSpPr>
          <p:nvPr>
            <p:ph idx="1"/>
          </p:nvPr>
        </p:nvSpPr>
        <p:spPr>
          <a:xfrm>
            <a:off x="2231135" y="2638045"/>
            <a:ext cx="9406683" cy="3310174"/>
          </a:xfrm>
        </p:spPr>
        <p:txBody>
          <a:bodyPr/>
          <a:lstStyle/>
          <a:p>
            <a:pPr lvl="1"/>
            <a:endParaRPr lang="en-US" sz="2400" dirty="0"/>
          </a:p>
          <a:p>
            <a:pPr lvl="1"/>
            <a:endParaRPr lang="en-US" sz="2400" dirty="0"/>
          </a:p>
          <a:p>
            <a:pPr lvl="1"/>
            <a:endParaRPr lang="en-US" sz="2400" dirty="0"/>
          </a:p>
          <a:p>
            <a:pPr lvl="1"/>
            <a:r>
              <a:rPr lang="en-US" sz="2400" dirty="0"/>
              <a:t>The stock traded in an efficient market</a:t>
            </a:r>
          </a:p>
          <a:p>
            <a:pPr lvl="1"/>
            <a:endParaRPr lang="en-US" dirty="0"/>
          </a:p>
        </p:txBody>
      </p:sp>
      <p:sp>
        <p:nvSpPr>
          <p:cNvPr id="8" name="TextBox 7"/>
          <p:cNvSpPr txBox="1"/>
          <p:nvPr/>
        </p:nvSpPr>
        <p:spPr>
          <a:xfrm>
            <a:off x="8266546" y="4028899"/>
            <a:ext cx="3737402" cy="646331"/>
          </a:xfrm>
          <a:prstGeom prst="rect">
            <a:avLst/>
          </a:prstGeom>
          <a:noFill/>
          <a:ln>
            <a:solidFill>
              <a:schemeClr val="tx1"/>
            </a:solidFill>
          </a:ln>
        </p:spPr>
        <p:txBody>
          <a:bodyPr wrap="square" rtlCol="0">
            <a:spAutoFit/>
          </a:bodyPr>
          <a:lstStyle/>
          <a:p>
            <a:pPr algn="ctr"/>
            <a:r>
              <a:rPr lang="en-US" dirty="0"/>
              <a:t>Defendant can rebut at class certification</a:t>
            </a:r>
          </a:p>
        </p:txBody>
      </p:sp>
      <p:sp>
        <p:nvSpPr>
          <p:cNvPr id="10" name="Right Arrow 9"/>
          <p:cNvSpPr/>
          <p:nvPr/>
        </p:nvSpPr>
        <p:spPr>
          <a:xfrm rot="14029206">
            <a:off x="8470498" y="3241735"/>
            <a:ext cx="1295135" cy="3324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96000" y="5611510"/>
            <a:ext cx="3990109" cy="400110"/>
          </a:xfrm>
          <a:prstGeom prst="rect">
            <a:avLst/>
          </a:prstGeom>
          <a:solidFill>
            <a:srgbClr val="CCFF33"/>
          </a:solidFill>
          <a:ln>
            <a:solidFill>
              <a:schemeClr val="tx1"/>
            </a:solidFill>
          </a:ln>
        </p:spPr>
        <p:txBody>
          <a:bodyPr wrap="square" rtlCol="0">
            <a:spAutoFit/>
          </a:bodyPr>
          <a:lstStyle/>
          <a:p>
            <a:r>
              <a:rPr lang="en-US" sz="2000" dirty="0"/>
              <a:t>With evidence of “no price impact”</a:t>
            </a:r>
          </a:p>
        </p:txBody>
      </p:sp>
      <p:sp>
        <p:nvSpPr>
          <p:cNvPr id="12" name="TextBox 11"/>
          <p:cNvSpPr txBox="1"/>
          <p:nvPr/>
        </p:nvSpPr>
        <p:spPr>
          <a:xfrm>
            <a:off x="362434" y="3204905"/>
            <a:ext cx="3737402" cy="646331"/>
          </a:xfrm>
          <a:prstGeom prst="rect">
            <a:avLst/>
          </a:prstGeom>
          <a:noFill/>
          <a:ln>
            <a:solidFill>
              <a:schemeClr val="tx1"/>
            </a:solidFill>
          </a:ln>
        </p:spPr>
        <p:txBody>
          <a:bodyPr wrap="square" rtlCol="0">
            <a:spAutoFit/>
          </a:bodyPr>
          <a:lstStyle/>
          <a:p>
            <a:pPr algn="ctr"/>
            <a:r>
              <a:rPr lang="en-US" dirty="0"/>
              <a:t>Plaintiff must establish with “</a:t>
            </a:r>
            <a:r>
              <a:rPr lang="en-US" dirty="0" err="1"/>
              <a:t>Cammer</a:t>
            </a:r>
            <a:r>
              <a:rPr lang="en-US" dirty="0"/>
              <a:t>” factors</a:t>
            </a:r>
          </a:p>
        </p:txBody>
      </p:sp>
      <p:sp>
        <p:nvSpPr>
          <p:cNvPr id="13" name="Right Arrow 12"/>
          <p:cNvSpPr/>
          <p:nvPr/>
        </p:nvSpPr>
        <p:spPr>
          <a:xfrm rot="20648446">
            <a:off x="2096172" y="2652310"/>
            <a:ext cx="2111433" cy="3441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356254" y="1948477"/>
            <a:ext cx="7647694" cy="923330"/>
          </a:xfrm>
          <a:prstGeom prst="rect">
            <a:avLst/>
          </a:prstGeom>
          <a:noFill/>
          <a:ln>
            <a:solidFill>
              <a:schemeClr val="tx1"/>
            </a:solidFill>
          </a:ln>
        </p:spPr>
        <p:txBody>
          <a:bodyPr wrap="square" rtlCol="0">
            <a:spAutoFit/>
          </a:bodyPr>
          <a:lstStyle/>
          <a:p>
            <a:r>
              <a:rPr lang="en-US" dirty="0"/>
              <a:t>Trading volume, market cap, analyst coverage, multiple market makers, and “</a:t>
            </a:r>
            <a:r>
              <a:rPr lang="en-US" b="1" dirty="0"/>
              <a:t>cause and effect relationship between unexpected corporate events or financial releases and an immediate response in the stock price</a:t>
            </a:r>
            <a:r>
              <a:rPr lang="en-US" dirty="0"/>
              <a:t>.”</a:t>
            </a:r>
          </a:p>
        </p:txBody>
      </p:sp>
      <p:sp>
        <p:nvSpPr>
          <p:cNvPr id="15" name="Rectangle 14"/>
          <p:cNvSpPr/>
          <p:nvPr/>
        </p:nvSpPr>
        <p:spPr>
          <a:xfrm>
            <a:off x="2324746" y="4028899"/>
            <a:ext cx="5486400" cy="798823"/>
          </a:xfrm>
          <a:prstGeom prst="rect">
            <a:avLst/>
          </a:prstGeom>
          <a:solidFill>
            <a:schemeClr val="accent3">
              <a:lumMod val="40000"/>
              <a:lumOff val="60000"/>
              <a:alpha val="2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80429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2874" y="110694"/>
            <a:ext cx="7729728" cy="1188720"/>
          </a:xfrm>
        </p:spPr>
        <p:txBody>
          <a:bodyPr/>
          <a:lstStyle/>
          <a:p>
            <a:r>
              <a:rPr lang="en-US" dirty="0"/>
              <a:t>Does this all sound familiar?</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8590" y="1493775"/>
            <a:ext cx="9327219" cy="536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rot="1860000">
            <a:off x="9157133" y="4566683"/>
            <a:ext cx="54587" cy="4762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184426" y="4022945"/>
            <a:ext cx="1052542" cy="369332"/>
          </a:xfrm>
          <a:prstGeom prst="rect">
            <a:avLst/>
          </a:prstGeom>
          <a:solidFill>
            <a:schemeClr val="tx2"/>
          </a:solidFill>
        </p:spPr>
        <p:txBody>
          <a:bodyPr wrap="square" rtlCol="0">
            <a:spAutoFit/>
          </a:bodyPr>
          <a:lstStyle/>
          <a:p>
            <a:r>
              <a:rPr lang="en-US" b="1" dirty="0"/>
              <a:t>WSJ</a:t>
            </a:r>
          </a:p>
        </p:txBody>
      </p:sp>
      <p:sp>
        <p:nvSpPr>
          <p:cNvPr id="6" name="Down Arrow 5"/>
          <p:cNvSpPr/>
          <p:nvPr/>
        </p:nvSpPr>
        <p:spPr>
          <a:xfrm>
            <a:off x="5782129" y="4043066"/>
            <a:ext cx="76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594338" y="3258234"/>
            <a:ext cx="1066800" cy="646331"/>
          </a:xfrm>
          <a:prstGeom prst="rect">
            <a:avLst/>
          </a:prstGeom>
          <a:solidFill>
            <a:schemeClr val="tx2"/>
          </a:solidFill>
        </p:spPr>
        <p:txBody>
          <a:bodyPr wrap="square" rtlCol="0">
            <a:spAutoFit/>
          </a:bodyPr>
          <a:lstStyle/>
          <a:p>
            <a:r>
              <a:rPr lang="en-US" b="1" dirty="0"/>
              <a:t>Form S-1</a:t>
            </a:r>
          </a:p>
        </p:txBody>
      </p:sp>
    </p:spTree>
    <p:extLst>
      <p:ext uri="{BB962C8B-B14F-4D97-AF65-F5344CB8AC3E}">
        <p14:creationId xmlns:p14="http://schemas.microsoft.com/office/powerpoint/2010/main" val="19140998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2551" y="172843"/>
            <a:ext cx="9240564" cy="1188720"/>
          </a:xfrm>
        </p:spPr>
        <p:txBody>
          <a:bodyPr>
            <a:normAutofit fontScale="90000"/>
          </a:bodyPr>
          <a:lstStyle/>
          <a:p>
            <a:pPr algn="l"/>
            <a:r>
              <a:rPr lang="en-US" dirty="0"/>
              <a:t>Market test:	price impact(Basic presumption)</a:t>
            </a:r>
            <a:br>
              <a:rPr lang="en-US" dirty="0"/>
            </a:br>
            <a:r>
              <a:rPr lang="en-US" dirty="0"/>
              <a:t>			materiality</a:t>
            </a:r>
            <a:br>
              <a:rPr lang="en-US" dirty="0"/>
            </a:br>
            <a:r>
              <a:rPr lang="en-US" dirty="0"/>
              <a:t>			loss causation</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1" y="1991860"/>
            <a:ext cx="8688065" cy="4561341"/>
          </a:xfrm>
          <a:prstGeom prst="rect">
            <a:avLst/>
          </a:prstGeom>
        </p:spPr>
      </p:pic>
      <p:sp>
        <p:nvSpPr>
          <p:cNvPr id="2" name="Right Arrow 1"/>
          <p:cNvSpPr/>
          <p:nvPr/>
        </p:nvSpPr>
        <p:spPr>
          <a:xfrm rot="6818539">
            <a:off x="2144683" y="2842953"/>
            <a:ext cx="465513" cy="1246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536205" y="2535966"/>
            <a:ext cx="1454727" cy="369332"/>
          </a:xfrm>
          <a:prstGeom prst="rect">
            <a:avLst/>
          </a:prstGeom>
          <a:noFill/>
          <a:ln w="12700">
            <a:solidFill>
              <a:schemeClr val="tx1"/>
            </a:solidFill>
          </a:ln>
        </p:spPr>
        <p:txBody>
          <a:bodyPr wrap="square" rtlCol="0">
            <a:spAutoFit/>
          </a:bodyPr>
          <a:lstStyle/>
          <a:p>
            <a:r>
              <a:rPr lang="en-US" dirty="0"/>
              <a:t>Price impact</a:t>
            </a:r>
          </a:p>
        </p:txBody>
      </p:sp>
      <p:sp>
        <p:nvSpPr>
          <p:cNvPr id="6" name="Right Arrow 5"/>
          <p:cNvSpPr/>
          <p:nvPr/>
        </p:nvSpPr>
        <p:spPr>
          <a:xfrm rot="6974924">
            <a:off x="4946073" y="4131426"/>
            <a:ext cx="598516" cy="157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48512" y="3564066"/>
            <a:ext cx="1637607" cy="646331"/>
          </a:xfrm>
          <a:prstGeom prst="rect">
            <a:avLst/>
          </a:prstGeom>
          <a:noFill/>
          <a:ln w="12700">
            <a:solidFill>
              <a:schemeClr val="tx1"/>
            </a:solidFill>
          </a:ln>
        </p:spPr>
        <p:txBody>
          <a:bodyPr wrap="square" rtlCol="0">
            <a:spAutoFit/>
          </a:bodyPr>
          <a:lstStyle/>
          <a:p>
            <a:r>
              <a:rPr lang="en-US" dirty="0"/>
              <a:t>Loss causation &amp; Materiality</a:t>
            </a:r>
          </a:p>
        </p:txBody>
      </p:sp>
    </p:spTree>
    <p:extLst>
      <p:ext uri="{BB962C8B-B14F-4D97-AF65-F5344CB8AC3E}">
        <p14:creationId xmlns:p14="http://schemas.microsoft.com/office/powerpoint/2010/main" val="35128926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911" y="0"/>
            <a:ext cx="9822978" cy="1188720"/>
          </a:xfrm>
        </p:spPr>
        <p:txBody>
          <a:bodyPr/>
          <a:lstStyle/>
          <a:p>
            <a:r>
              <a:rPr lang="en-US" dirty="0"/>
              <a:t>10b-5 Plaintiffs Must Prove &amp; </a:t>
            </a:r>
            <a:r>
              <a:rPr lang="en-US" b="1" dirty="0">
                <a:solidFill>
                  <a:srgbClr val="C00000"/>
                </a:solidFill>
              </a:rPr>
              <a:t>when</a:t>
            </a:r>
            <a:r>
              <a:rPr lang="en-US" dirty="0"/>
              <a:t> &amp; </a:t>
            </a:r>
            <a:r>
              <a:rPr lang="en-US" b="1" dirty="0">
                <a:solidFill>
                  <a:schemeClr val="accent2">
                    <a:lumMod val="60000"/>
                    <a:lumOff val="40000"/>
                  </a:schemeClr>
                </a:solidFill>
              </a:rPr>
              <a:t>how </a:t>
            </a:r>
          </a:p>
        </p:txBody>
      </p:sp>
      <p:sp>
        <p:nvSpPr>
          <p:cNvPr id="3" name="Content Placeholder 2"/>
          <p:cNvSpPr>
            <a:spLocks noGrp="1"/>
          </p:cNvSpPr>
          <p:nvPr>
            <p:ph idx="1"/>
          </p:nvPr>
        </p:nvSpPr>
        <p:spPr>
          <a:xfrm>
            <a:off x="1572985" y="1828800"/>
            <a:ext cx="9350829" cy="4419600"/>
          </a:xfrm>
        </p:spPr>
        <p:txBody>
          <a:bodyPr>
            <a:noAutofit/>
          </a:bodyPr>
          <a:lstStyle/>
          <a:p>
            <a:r>
              <a:rPr lang="en-US" sz="2400" dirty="0"/>
              <a:t>Material Misrepresentation </a:t>
            </a:r>
            <a:r>
              <a:rPr lang="en-US" sz="2400" dirty="0">
                <a:solidFill>
                  <a:srgbClr val="C00000"/>
                </a:solidFill>
              </a:rPr>
              <a:t>(MTD)</a:t>
            </a:r>
          </a:p>
          <a:p>
            <a:r>
              <a:rPr lang="en-US" sz="2400" dirty="0"/>
              <a:t>Scienter </a:t>
            </a:r>
            <a:r>
              <a:rPr lang="en-US" sz="2400" dirty="0">
                <a:solidFill>
                  <a:srgbClr val="C00000"/>
                </a:solidFill>
              </a:rPr>
              <a:t>(MTD)</a:t>
            </a:r>
          </a:p>
          <a:p>
            <a:r>
              <a:rPr lang="en-US" sz="2400" b="1" dirty="0"/>
              <a:t>Reliance -- </a:t>
            </a:r>
            <a:r>
              <a:rPr lang="en-US" sz="2400" dirty="0"/>
              <a:t>Do not need to prove “eyeball reliance”</a:t>
            </a:r>
          </a:p>
          <a:p>
            <a:pPr lvl="1"/>
            <a:r>
              <a:rPr lang="en-US" sz="2400" dirty="0"/>
              <a:t>Can invoke Fraud-on-the-market theory</a:t>
            </a:r>
          </a:p>
          <a:p>
            <a:pPr lvl="2"/>
            <a:r>
              <a:rPr lang="en-US" sz="2400" dirty="0"/>
              <a:t>Trade timing </a:t>
            </a:r>
            <a:r>
              <a:rPr lang="en-US" sz="2400" dirty="0">
                <a:solidFill>
                  <a:srgbClr val="C00000"/>
                </a:solidFill>
              </a:rPr>
              <a:t>(plaintiff shows at </a:t>
            </a:r>
            <a:r>
              <a:rPr lang="en-US" sz="2400" b="1" dirty="0">
                <a:solidFill>
                  <a:srgbClr val="C00000"/>
                </a:solidFill>
              </a:rPr>
              <a:t>class cert</a:t>
            </a:r>
            <a:r>
              <a:rPr lang="en-US" sz="2400" dirty="0">
                <a:solidFill>
                  <a:srgbClr val="C00000"/>
                </a:solidFill>
              </a:rPr>
              <a:t>)</a:t>
            </a:r>
          </a:p>
          <a:p>
            <a:pPr lvl="2"/>
            <a:r>
              <a:rPr lang="en-US" sz="2400" dirty="0"/>
              <a:t>Market efficiency </a:t>
            </a:r>
            <a:r>
              <a:rPr lang="en-US" sz="2400" dirty="0">
                <a:solidFill>
                  <a:srgbClr val="C00000"/>
                </a:solidFill>
              </a:rPr>
              <a:t>(defendant can rebut at </a:t>
            </a:r>
            <a:r>
              <a:rPr lang="en-US" sz="2400" b="1" dirty="0">
                <a:solidFill>
                  <a:srgbClr val="C00000"/>
                </a:solidFill>
              </a:rPr>
              <a:t>class cert</a:t>
            </a:r>
            <a:r>
              <a:rPr lang="en-US" sz="2400" dirty="0">
                <a:solidFill>
                  <a:srgbClr val="C00000"/>
                </a:solidFill>
              </a:rPr>
              <a:t>)</a:t>
            </a:r>
          </a:p>
          <a:p>
            <a:pPr lvl="2"/>
            <a:r>
              <a:rPr lang="en-US" sz="2400" dirty="0"/>
              <a:t>Publicity </a:t>
            </a:r>
            <a:r>
              <a:rPr lang="en-US" sz="2400" dirty="0">
                <a:solidFill>
                  <a:srgbClr val="C00000"/>
                </a:solidFill>
              </a:rPr>
              <a:t>(defendant can rebut at </a:t>
            </a:r>
            <a:r>
              <a:rPr lang="en-US" sz="2400" b="1" dirty="0">
                <a:solidFill>
                  <a:srgbClr val="C00000"/>
                </a:solidFill>
              </a:rPr>
              <a:t>class cert</a:t>
            </a:r>
            <a:r>
              <a:rPr lang="en-US" sz="2400" dirty="0">
                <a:solidFill>
                  <a:srgbClr val="C00000"/>
                </a:solidFill>
              </a:rPr>
              <a:t>)</a:t>
            </a:r>
          </a:p>
          <a:p>
            <a:pPr lvl="2"/>
            <a:r>
              <a:rPr lang="en-US" sz="2400" dirty="0"/>
              <a:t>Materiality </a:t>
            </a:r>
            <a:r>
              <a:rPr lang="en-US" sz="2400" dirty="0">
                <a:solidFill>
                  <a:srgbClr val="C00000"/>
                </a:solidFill>
              </a:rPr>
              <a:t>(plaintiff has burden at MTD)</a:t>
            </a:r>
          </a:p>
        </p:txBody>
      </p:sp>
    </p:spTree>
    <p:extLst>
      <p:ext uri="{BB962C8B-B14F-4D97-AF65-F5344CB8AC3E}">
        <p14:creationId xmlns:p14="http://schemas.microsoft.com/office/powerpoint/2010/main" val="40697335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5052" y="1604357"/>
            <a:ext cx="9481893" cy="4164700"/>
          </a:xfrm>
        </p:spPr>
        <p:txBody>
          <a:bodyPr>
            <a:noAutofit/>
          </a:bodyPr>
          <a:lstStyle/>
          <a:p>
            <a:r>
              <a:rPr lang="en-US" sz="2800" dirty="0"/>
              <a:t>Material Misrepresentation (MTD)</a:t>
            </a:r>
          </a:p>
          <a:p>
            <a:r>
              <a:rPr lang="en-US" sz="2800" dirty="0"/>
              <a:t>Scienter (MTD)</a:t>
            </a:r>
          </a:p>
          <a:p>
            <a:r>
              <a:rPr lang="en-US" sz="2800" dirty="0"/>
              <a:t>Reliance (mixed, merits &amp; class cert.)</a:t>
            </a:r>
          </a:p>
          <a:p>
            <a:r>
              <a:rPr lang="en-US" sz="2800" b="1" dirty="0"/>
              <a:t>Loss Causation </a:t>
            </a:r>
            <a:r>
              <a:rPr lang="en-US" sz="2800" dirty="0"/>
              <a:t>(MTD)</a:t>
            </a:r>
          </a:p>
          <a:p>
            <a:pPr lvl="1"/>
            <a:r>
              <a:rPr lang="en-US" sz="2600" dirty="0">
                <a:solidFill>
                  <a:schemeClr val="accent2">
                    <a:lumMod val="75000"/>
                  </a:schemeClr>
                </a:solidFill>
              </a:rPr>
              <a:t>Event study</a:t>
            </a:r>
          </a:p>
          <a:p>
            <a:pPr lvl="1"/>
            <a:r>
              <a:rPr lang="en-US" sz="2800" i="1" dirty="0"/>
              <a:t>Halliburton I</a:t>
            </a:r>
            <a:r>
              <a:rPr lang="en-US" sz="2800" dirty="0"/>
              <a:t>:  Plaintiffs do not need to establish loss causation to receive the </a:t>
            </a:r>
            <a:r>
              <a:rPr lang="en-US" sz="2800" i="1" dirty="0"/>
              <a:t>Basic</a:t>
            </a:r>
            <a:r>
              <a:rPr lang="en-US" sz="2800" dirty="0"/>
              <a:t> presumption </a:t>
            </a:r>
            <a:r>
              <a:rPr lang="en-US" sz="2800" b="1" dirty="0">
                <a:solidFill>
                  <a:srgbClr val="C00000"/>
                </a:solidFill>
              </a:rPr>
              <a:t>at class certification</a:t>
            </a:r>
          </a:p>
          <a:p>
            <a:pPr lvl="1"/>
            <a:r>
              <a:rPr lang="en-US" sz="2800" b="1" i="1" dirty="0">
                <a:solidFill>
                  <a:srgbClr val="C00000"/>
                </a:solidFill>
              </a:rPr>
              <a:t>Plaintiffs have burden at MTD</a:t>
            </a:r>
          </a:p>
        </p:txBody>
      </p:sp>
      <p:sp>
        <p:nvSpPr>
          <p:cNvPr id="4" name="Title 1"/>
          <p:cNvSpPr txBox="1">
            <a:spLocks/>
          </p:cNvSpPr>
          <p:nvPr/>
        </p:nvSpPr>
        <p:spPr bwMode="black">
          <a:xfrm>
            <a:off x="1260710" y="238977"/>
            <a:ext cx="967057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a:t>10b-5 Plaintiffs Must Prove &amp; </a:t>
            </a:r>
            <a:r>
              <a:rPr lang="en-US" b="1">
                <a:solidFill>
                  <a:srgbClr val="C00000"/>
                </a:solidFill>
              </a:rPr>
              <a:t>When</a:t>
            </a:r>
            <a:r>
              <a:rPr lang="en-US" b="1"/>
              <a:t> &amp; </a:t>
            </a:r>
            <a:r>
              <a:rPr lang="en-US" b="1">
                <a:solidFill>
                  <a:schemeClr val="accent2">
                    <a:lumMod val="75000"/>
                  </a:schemeClr>
                </a:solidFill>
              </a:rPr>
              <a:t>HOW</a:t>
            </a:r>
            <a:endParaRPr lang="en-US" b="1" dirty="0">
              <a:solidFill>
                <a:schemeClr val="accent2">
                  <a:lumMod val="75000"/>
                </a:schemeClr>
              </a:solidFill>
            </a:endParaRPr>
          </a:p>
        </p:txBody>
      </p:sp>
    </p:spTree>
    <p:extLst>
      <p:ext uri="{BB962C8B-B14F-4D97-AF65-F5344CB8AC3E}">
        <p14:creationId xmlns:p14="http://schemas.microsoft.com/office/powerpoint/2010/main" val="29770704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5052" y="1604357"/>
            <a:ext cx="9481893" cy="4164700"/>
          </a:xfrm>
        </p:spPr>
        <p:txBody>
          <a:bodyPr>
            <a:noAutofit/>
          </a:bodyPr>
          <a:lstStyle/>
          <a:p>
            <a:r>
              <a:rPr lang="en-US" sz="2800" dirty="0"/>
              <a:t>Material Misrepresentation (MTD)</a:t>
            </a:r>
          </a:p>
          <a:p>
            <a:endParaRPr lang="en-US" sz="2800" dirty="0"/>
          </a:p>
          <a:p>
            <a:r>
              <a:rPr lang="en-US" sz="2800" dirty="0"/>
              <a:t>Scienter (MTD)</a:t>
            </a:r>
          </a:p>
          <a:p>
            <a:endParaRPr lang="en-US" sz="2800" dirty="0"/>
          </a:p>
          <a:p>
            <a:r>
              <a:rPr lang="en-US" sz="2800" dirty="0"/>
              <a:t>Reliance (mixed, merits &amp; class cert.)</a:t>
            </a:r>
          </a:p>
          <a:p>
            <a:endParaRPr lang="en-US" sz="2800" dirty="0"/>
          </a:p>
          <a:p>
            <a:r>
              <a:rPr lang="en-US" sz="2800" dirty="0"/>
              <a:t>Loss Causation (MTD)</a:t>
            </a:r>
          </a:p>
        </p:txBody>
      </p:sp>
      <p:sp>
        <p:nvSpPr>
          <p:cNvPr id="4" name="Title 1"/>
          <p:cNvSpPr txBox="1">
            <a:spLocks/>
          </p:cNvSpPr>
          <p:nvPr/>
        </p:nvSpPr>
        <p:spPr bwMode="black">
          <a:xfrm>
            <a:off x="1260710" y="238977"/>
            <a:ext cx="967057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a:t>10b-5 Plaintiffs Must Prove &amp; </a:t>
            </a:r>
            <a:r>
              <a:rPr lang="en-US" b="1">
                <a:solidFill>
                  <a:srgbClr val="C00000"/>
                </a:solidFill>
              </a:rPr>
              <a:t>When</a:t>
            </a:r>
            <a:r>
              <a:rPr lang="en-US" b="1"/>
              <a:t> &amp; </a:t>
            </a:r>
            <a:r>
              <a:rPr lang="en-US" b="1">
                <a:solidFill>
                  <a:schemeClr val="accent2">
                    <a:lumMod val="75000"/>
                  </a:schemeClr>
                </a:solidFill>
              </a:rPr>
              <a:t>HOW</a:t>
            </a:r>
            <a:endParaRPr lang="en-US" b="1" dirty="0">
              <a:solidFill>
                <a:schemeClr val="accent2">
                  <a:lumMod val="75000"/>
                </a:schemeClr>
              </a:solidFill>
            </a:endParaRPr>
          </a:p>
        </p:txBody>
      </p:sp>
    </p:spTree>
    <p:extLst>
      <p:ext uri="{BB962C8B-B14F-4D97-AF65-F5344CB8AC3E}">
        <p14:creationId xmlns:p14="http://schemas.microsoft.com/office/powerpoint/2010/main" val="446421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rest of the story</a:t>
            </a:r>
          </a:p>
        </p:txBody>
      </p:sp>
      <p:sp>
        <p:nvSpPr>
          <p:cNvPr id="3" name="Content Placeholder 2"/>
          <p:cNvSpPr>
            <a:spLocks noGrp="1"/>
          </p:cNvSpPr>
          <p:nvPr>
            <p:ph idx="1"/>
          </p:nvPr>
        </p:nvSpPr>
        <p:spPr/>
        <p:txBody>
          <a:bodyPr>
            <a:normAutofit lnSpcReduction="10000"/>
          </a:bodyPr>
          <a:lstStyle/>
          <a:p>
            <a:r>
              <a:rPr lang="en-US" sz="2800" dirty="0"/>
              <a:t>$100M settlement (before summary judgment determination)</a:t>
            </a:r>
          </a:p>
          <a:p>
            <a:endParaRPr lang="en-US" sz="2800" dirty="0"/>
          </a:p>
          <a:p>
            <a:r>
              <a:rPr lang="en-US" sz="2800" dirty="0"/>
              <a:t>$33M attorney’s fees</a:t>
            </a:r>
          </a:p>
          <a:p>
            <a:endParaRPr lang="en-US" sz="2800" dirty="0"/>
          </a:p>
          <a:p>
            <a:r>
              <a:rPr lang="en-US" sz="2800" dirty="0"/>
              <a:t>$100,000 Lead </a:t>
            </a:r>
            <a:r>
              <a:rPr lang="en-US" sz="2800"/>
              <a:t>Plaintiff award</a:t>
            </a:r>
            <a:endParaRPr lang="en-US" sz="2800" dirty="0"/>
          </a:p>
        </p:txBody>
      </p:sp>
    </p:spTree>
    <p:extLst>
      <p:ext uri="{BB962C8B-B14F-4D97-AF65-F5344CB8AC3E}">
        <p14:creationId xmlns:p14="http://schemas.microsoft.com/office/powerpoint/2010/main" val="4230470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43827"/>
            <a:ext cx="6097356" cy="1141497"/>
          </a:xfrm>
        </p:spPr>
        <p:txBody>
          <a:bodyPr>
            <a:noAutofit/>
          </a:bodyPr>
          <a:lstStyle/>
          <a:p>
            <a:r>
              <a:rPr lang="en-US" sz="3600" dirty="0"/>
              <a:t>Securities Fraud!</a:t>
            </a:r>
            <a:br>
              <a:rPr lang="en-US" sz="3600" dirty="0"/>
            </a:br>
            <a:r>
              <a:rPr lang="en-US" sz="3600" dirty="0"/>
              <a:t>Rule 10b-5</a:t>
            </a:r>
          </a:p>
        </p:txBody>
      </p:sp>
      <p:sp>
        <p:nvSpPr>
          <p:cNvPr id="4" name="Content Placeholder 3"/>
          <p:cNvSpPr>
            <a:spLocks noGrp="1"/>
          </p:cNvSpPr>
          <p:nvPr>
            <p:ph idx="1"/>
          </p:nvPr>
        </p:nvSpPr>
        <p:spPr>
          <a:xfrm>
            <a:off x="6407468" y="465817"/>
            <a:ext cx="5455920" cy="5839015"/>
          </a:xfrm>
        </p:spPr>
        <p:txBody>
          <a:bodyPr>
            <a:noAutofit/>
          </a:bodyPr>
          <a:lstStyle/>
          <a:p>
            <a:r>
              <a:rPr lang="en-US" sz="3200" dirty="0"/>
              <a:t>False statement</a:t>
            </a:r>
          </a:p>
          <a:p>
            <a:pPr lvl="1"/>
            <a:r>
              <a:rPr lang="en-US" sz="2900" dirty="0"/>
              <a:t>Speaker must know it is false</a:t>
            </a:r>
          </a:p>
          <a:p>
            <a:r>
              <a:rPr lang="en-US" sz="3200" dirty="0"/>
              <a:t>Material fact</a:t>
            </a:r>
          </a:p>
          <a:p>
            <a:r>
              <a:rPr lang="en-US" sz="3200" dirty="0"/>
              <a:t>Induces plaintiff to change position</a:t>
            </a:r>
          </a:p>
          <a:p>
            <a:pPr lvl="1"/>
            <a:r>
              <a:rPr lang="en-US" sz="3200" dirty="0"/>
              <a:t>Reliance</a:t>
            </a:r>
          </a:p>
          <a:p>
            <a:pPr lvl="1"/>
            <a:r>
              <a:rPr lang="en-US" sz="3200" dirty="0"/>
              <a:t>Causation</a:t>
            </a:r>
          </a:p>
          <a:p>
            <a:r>
              <a:rPr lang="en-US" sz="3200" dirty="0"/>
              <a:t>Causes Damages</a:t>
            </a:r>
          </a:p>
          <a:p>
            <a:pPr lvl="1"/>
            <a:r>
              <a:rPr lang="en-US" sz="3200" dirty="0"/>
              <a:t>Loss Causation</a:t>
            </a:r>
          </a:p>
          <a:p>
            <a:pPr lvl="1"/>
            <a:r>
              <a:rPr lang="en-US" sz="3200" dirty="0"/>
              <a:t>Damages</a:t>
            </a:r>
          </a:p>
        </p:txBody>
      </p:sp>
      <p:sp>
        <p:nvSpPr>
          <p:cNvPr id="5" name="Text Placeholder 4"/>
          <p:cNvSpPr>
            <a:spLocks noGrp="1"/>
          </p:cNvSpPr>
          <p:nvPr>
            <p:ph type="body" sz="half" idx="2"/>
          </p:nvPr>
        </p:nvSpPr>
        <p:spPr/>
        <p:txBody>
          <a:bodyPr/>
          <a:lstStyle/>
          <a:p>
            <a:endParaRPr lang="en-US"/>
          </a:p>
        </p:txBody>
      </p:sp>
      <p:sp>
        <p:nvSpPr>
          <p:cNvPr id="3" name="TextBox 2"/>
          <p:cNvSpPr txBox="1"/>
          <p:nvPr/>
        </p:nvSpPr>
        <p:spPr>
          <a:xfrm>
            <a:off x="832104" y="4059936"/>
            <a:ext cx="4343400" cy="769441"/>
          </a:xfrm>
          <a:prstGeom prst="rect">
            <a:avLst/>
          </a:prstGeom>
          <a:noFill/>
          <a:ln>
            <a:solidFill>
              <a:schemeClr val="tx1"/>
            </a:solidFill>
          </a:ln>
        </p:spPr>
        <p:txBody>
          <a:bodyPr wrap="square" rtlCol="0">
            <a:spAutoFit/>
          </a:bodyPr>
          <a:lstStyle/>
          <a:p>
            <a:pPr algn="ctr"/>
            <a:r>
              <a:rPr lang="en-US" sz="4400" dirty="0"/>
              <a:t>PSLRA</a:t>
            </a:r>
          </a:p>
        </p:txBody>
      </p:sp>
    </p:spTree>
    <p:extLst>
      <p:ext uri="{BB962C8B-B14F-4D97-AF65-F5344CB8AC3E}">
        <p14:creationId xmlns:p14="http://schemas.microsoft.com/office/powerpoint/2010/main" val="11570486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black">
          <a:xfrm>
            <a:off x="1508421" y="110494"/>
            <a:ext cx="9175157" cy="932599"/>
          </a:xfrm>
          <a:prstGeom prst="rect">
            <a:avLst/>
          </a:prstGeom>
          <a:solidFill>
            <a:srgbClr val="FFFFFF"/>
          </a:solidFill>
          <a:ln w="31750" cap="sq">
            <a:solidFill>
              <a:srgbClr val="404040"/>
            </a:solidFill>
            <a:miter lim="800000"/>
          </a:ln>
        </p:spPr>
        <p:txBody>
          <a:bodyPr vert="horz" lIns="182880" tIns="182880" rIns="182880" bIns="182880" rtlCol="0" anchor="ctr">
            <a:normAutofit fontScale="925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In re Vivendi Universal, S.A. Securities Regulation</a:t>
            </a:r>
          </a:p>
        </p:txBody>
      </p:sp>
      <p:pic>
        <p:nvPicPr>
          <p:cNvPr id="6" name="Picture 5"/>
          <p:cNvPicPr>
            <a:picLocks noChangeAspect="1"/>
          </p:cNvPicPr>
          <p:nvPr/>
        </p:nvPicPr>
        <p:blipFill>
          <a:blip r:embed="rId2"/>
          <a:stretch>
            <a:fillRect/>
          </a:stretch>
        </p:blipFill>
        <p:spPr>
          <a:xfrm>
            <a:off x="1035845" y="2519894"/>
            <a:ext cx="2644660" cy="2644660"/>
          </a:xfrm>
          <a:prstGeom prst="rect">
            <a:avLst/>
          </a:prstGeom>
        </p:spPr>
      </p:pic>
      <p:pic>
        <p:nvPicPr>
          <p:cNvPr id="8" name="Picture 7"/>
          <p:cNvPicPr>
            <a:picLocks noChangeAspect="1"/>
          </p:cNvPicPr>
          <p:nvPr/>
        </p:nvPicPr>
        <p:blipFill>
          <a:blip r:embed="rId3"/>
          <a:stretch>
            <a:fillRect/>
          </a:stretch>
        </p:blipFill>
        <p:spPr>
          <a:xfrm>
            <a:off x="6788944" y="1428750"/>
            <a:ext cx="3486150" cy="1314450"/>
          </a:xfrm>
          <a:prstGeom prst="rect">
            <a:avLst/>
          </a:prstGeom>
        </p:spPr>
      </p:pic>
      <p:pic>
        <p:nvPicPr>
          <p:cNvPr id="10" name="Picture 9"/>
          <p:cNvPicPr>
            <a:picLocks noChangeAspect="1"/>
          </p:cNvPicPr>
          <p:nvPr/>
        </p:nvPicPr>
        <p:blipFill>
          <a:blip r:embed="rId4"/>
          <a:stretch>
            <a:fillRect/>
          </a:stretch>
        </p:blipFill>
        <p:spPr>
          <a:xfrm>
            <a:off x="9450090" y="3205163"/>
            <a:ext cx="2466975" cy="1847850"/>
          </a:xfrm>
          <a:prstGeom prst="rect">
            <a:avLst/>
          </a:prstGeom>
        </p:spPr>
      </p:pic>
      <p:pic>
        <p:nvPicPr>
          <p:cNvPr id="1032" name="Picture 8" descr="Image result for vivendi univers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0881" y="4904052"/>
            <a:ext cx="1955800" cy="13038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a:stretch>
            <a:fillRect/>
          </a:stretch>
        </p:blipFill>
        <p:spPr>
          <a:xfrm>
            <a:off x="6380410" y="3042124"/>
            <a:ext cx="2847975" cy="1600200"/>
          </a:xfrm>
          <a:prstGeom prst="rect">
            <a:avLst/>
          </a:prstGeom>
        </p:spPr>
      </p:pic>
      <p:pic>
        <p:nvPicPr>
          <p:cNvPr id="13" name="Picture 12"/>
          <p:cNvPicPr>
            <a:picLocks noChangeAspect="1"/>
          </p:cNvPicPr>
          <p:nvPr/>
        </p:nvPicPr>
        <p:blipFill>
          <a:blip r:embed="rId7"/>
          <a:stretch>
            <a:fillRect/>
          </a:stretch>
        </p:blipFill>
        <p:spPr>
          <a:xfrm>
            <a:off x="4453730" y="4129088"/>
            <a:ext cx="1704975" cy="2676525"/>
          </a:xfrm>
          <a:prstGeom prst="rect">
            <a:avLst/>
          </a:prstGeom>
        </p:spPr>
      </p:pic>
    </p:spTree>
    <p:extLst>
      <p:ext uri="{BB962C8B-B14F-4D97-AF65-F5344CB8AC3E}">
        <p14:creationId xmlns:p14="http://schemas.microsoft.com/office/powerpoint/2010/main" val="35023339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black">
          <a:xfrm>
            <a:off x="1508421" y="110494"/>
            <a:ext cx="9175157" cy="932599"/>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Restructuring!</a:t>
            </a:r>
          </a:p>
        </p:txBody>
      </p:sp>
      <p:pic>
        <p:nvPicPr>
          <p:cNvPr id="6" name="Picture 5"/>
          <p:cNvPicPr>
            <a:picLocks noChangeAspect="1"/>
          </p:cNvPicPr>
          <p:nvPr/>
        </p:nvPicPr>
        <p:blipFill>
          <a:blip r:embed="rId2"/>
          <a:stretch>
            <a:fillRect/>
          </a:stretch>
        </p:blipFill>
        <p:spPr>
          <a:xfrm>
            <a:off x="3357564" y="1428750"/>
            <a:ext cx="757238" cy="757238"/>
          </a:xfrm>
          <a:prstGeom prst="rect">
            <a:avLst/>
          </a:prstGeom>
        </p:spPr>
      </p:pic>
      <p:pic>
        <p:nvPicPr>
          <p:cNvPr id="8" name="Picture 7"/>
          <p:cNvPicPr>
            <a:picLocks noChangeAspect="1"/>
          </p:cNvPicPr>
          <p:nvPr/>
        </p:nvPicPr>
        <p:blipFill>
          <a:blip r:embed="rId3"/>
          <a:stretch>
            <a:fillRect/>
          </a:stretch>
        </p:blipFill>
        <p:spPr>
          <a:xfrm>
            <a:off x="978693" y="2683882"/>
            <a:ext cx="1900239" cy="716484"/>
          </a:xfrm>
          <a:prstGeom prst="rect">
            <a:avLst/>
          </a:prstGeom>
        </p:spPr>
      </p:pic>
      <p:pic>
        <p:nvPicPr>
          <p:cNvPr id="10" name="Picture 9"/>
          <p:cNvPicPr>
            <a:picLocks noChangeAspect="1"/>
          </p:cNvPicPr>
          <p:nvPr/>
        </p:nvPicPr>
        <p:blipFill>
          <a:blip r:embed="rId4"/>
          <a:stretch>
            <a:fillRect/>
          </a:stretch>
        </p:blipFill>
        <p:spPr>
          <a:xfrm>
            <a:off x="7514428" y="3042124"/>
            <a:ext cx="2466975" cy="1847850"/>
          </a:xfrm>
          <a:prstGeom prst="rect">
            <a:avLst/>
          </a:prstGeom>
        </p:spPr>
      </p:pic>
      <p:pic>
        <p:nvPicPr>
          <p:cNvPr id="1032" name="Picture 8" descr="Image result for vivendi univers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8135" y="5100637"/>
            <a:ext cx="1955800" cy="13038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a:stretch>
            <a:fillRect/>
          </a:stretch>
        </p:blipFill>
        <p:spPr>
          <a:xfrm>
            <a:off x="7209332" y="5100637"/>
            <a:ext cx="2847975" cy="1600200"/>
          </a:xfrm>
          <a:prstGeom prst="rect">
            <a:avLst/>
          </a:prstGeom>
        </p:spPr>
      </p:pic>
      <p:pic>
        <p:nvPicPr>
          <p:cNvPr id="13" name="Picture 12"/>
          <p:cNvPicPr>
            <a:picLocks noChangeAspect="1"/>
          </p:cNvPicPr>
          <p:nvPr/>
        </p:nvPicPr>
        <p:blipFill>
          <a:blip r:embed="rId7"/>
          <a:stretch>
            <a:fillRect/>
          </a:stretch>
        </p:blipFill>
        <p:spPr>
          <a:xfrm>
            <a:off x="3240238" y="5100637"/>
            <a:ext cx="795182" cy="1248303"/>
          </a:xfrm>
          <a:prstGeom prst="rect">
            <a:avLst/>
          </a:prstGeom>
        </p:spPr>
      </p:pic>
      <p:pic>
        <p:nvPicPr>
          <p:cNvPr id="2050" name="Picture 2" descr="https://upload.wikimedia.org/wikipedia/en/thumb/7/72/NBC_Universal.svg/250px-NBC_Universal.sv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2799" y="2719387"/>
            <a:ext cx="2381250" cy="9239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3" name="Straight Connector 2"/>
          <p:cNvCxnSpPr>
            <a:stCxn id="6" idx="2"/>
            <a:endCxn id="8" idx="0"/>
          </p:cNvCxnSpPr>
          <p:nvPr/>
        </p:nvCxnSpPr>
        <p:spPr>
          <a:xfrm flipH="1">
            <a:off x="1928813" y="2185988"/>
            <a:ext cx="1807370" cy="497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2"/>
            <a:endCxn id="2050" idx="0"/>
          </p:cNvCxnSpPr>
          <p:nvPr/>
        </p:nvCxnSpPr>
        <p:spPr>
          <a:xfrm>
            <a:off x="3736183" y="2185988"/>
            <a:ext cx="2077241" cy="533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21" idx="1"/>
            <a:endCxn id="2050" idx="0"/>
          </p:cNvCxnSpPr>
          <p:nvPr/>
        </p:nvCxnSpPr>
        <p:spPr>
          <a:xfrm flipH="1">
            <a:off x="5813424" y="1852109"/>
            <a:ext cx="1962332" cy="8672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9"/>
          <a:stretch>
            <a:fillRect/>
          </a:stretch>
        </p:blipFill>
        <p:spPr>
          <a:xfrm>
            <a:off x="7775756" y="1366029"/>
            <a:ext cx="972159" cy="972159"/>
          </a:xfrm>
          <a:prstGeom prst="rect">
            <a:avLst/>
          </a:prstGeom>
        </p:spPr>
      </p:pic>
    </p:spTree>
    <p:extLst>
      <p:ext uri="{BB962C8B-B14F-4D97-AF65-F5344CB8AC3E}">
        <p14:creationId xmlns:p14="http://schemas.microsoft.com/office/powerpoint/2010/main" val="8968699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black">
          <a:xfrm>
            <a:off x="1508421" y="110494"/>
            <a:ext cx="9175157" cy="932599"/>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currently!</a:t>
            </a:r>
          </a:p>
        </p:txBody>
      </p:sp>
      <p:pic>
        <p:nvPicPr>
          <p:cNvPr id="6" name="Picture 5"/>
          <p:cNvPicPr>
            <a:picLocks noChangeAspect="1"/>
          </p:cNvPicPr>
          <p:nvPr/>
        </p:nvPicPr>
        <p:blipFill>
          <a:blip r:embed="rId2"/>
          <a:stretch>
            <a:fillRect/>
          </a:stretch>
        </p:blipFill>
        <p:spPr>
          <a:xfrm>
            <a:off x="435771" y="1106250"/>
            <a:ext cx="757238" cy="757238"/>
          </a:xfrm>
          <a:prstGeom prst="rect">
            <a:avLst/>
          </a:prstGeom>
        </p:spPr>
      </p:pic>
      <p:pic>
        <p:nvPicPr>
          <p:cNvPr id="8" name="Picture 7"/>
          <p:cNvPicPr>
            <a:picLocks noChangeAspect="1"/>
          </p:cNvPicPr>
          <p:nvPr/>
        </p:nvPicPr>
        <p:blipFill>
          <a:blip r:embed="rId3"/>
          <a:stretch>
            <a:fillRect/>
          </a:stretch>
        </p:blipFill>
        <p:spPr>
          <a:xfrm>
            <a:off x="978693" y="2683882"/>
            <a:ext cx="1900239" cy="716484"/>
          </a:xfrm>
          <a:prstGeom prst="rect">
            <a:avLst/>
          </a:prstGeom>
        </p:spPr>
      </p:pic>
      <p:pic>
        <p:nvPicPr>
          <p:cNvPr id="10" name="Picture 9"/>
          <p:cNvPicPr>
            <a:picLocks noChangeAspect="1"/>
          </p:cNvPicPr>
          <p:nvPr/>
        </p:nvPicPr>
        <p:blipFill>
          <a:blip r:embed="rId4"/>
          <a:stretch>
            <a:fillRect/>
          </a:stretch>
        </p:blipFill>
        <p:spPr>
          <a:xfrm>
            <a:off x="7514428" y="3042124"/>
            <a:ext cx="2466975" cy="1847850"/>
          </a:xfrm>
          <a:prstGeom prst="rect">
            <a:avLst/>
          </a:prstGeom>
        </p:spPr>
      </p:pic>
      <p:pic>
        <p:nvPicPr>
          <p:cNvPr id="1032" name="Picture 8" descr="Image result for vivendi univers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8135" y="5100637"/>
            <a:ext cx="1955800" cy="13038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a:stretch>
            <a:fillRect/>
          </a:stretch>
        </p:blipFill>
        <p:spPr>
          <a:xfrm>
            <a:off x="7209332" y="5100637"/>
            <a:ext cx="2847975" cy="1600200"/>
          </a:xfrm>
          <a:prstGeom prst="rect">
            <a:avLst/>
          </a:prstGeom>
        </p:spPr>
      </p:pic>
      <p:pic>
        <p:nvPicPr>
          <p:cNvPr id="13" name="Picture 12"/>
          <p:cNvPicPr>
            <a:picLocks noChangeAspect="1"/>
          </p:cNvPicPr>
          <p:nvPr/>
        </p:nvPicPr>
        <p:blipFill>
          <a:blip r:embed="rId7"/>
          <a:stretch>
            <a:fillRect/>
          </a:stretch>
        </p:blipFill>
        <p:spPr>
          <a:xfrm>
            <a:off x="3240238" y="5100637"/>
            <a:ext cx="795182" cy="1248303"/>
          </a:xfrm>
          <a:prstGeom prst="rect">
            <a:avLst/>
          </a:prstGeom>
        </p:spPr>
      </p:pic>
      <p:pic>
        <p:nvPicPr>
          <p:cNvPr id="2050" name="Picture 2" descr="https://upload.wikimedia.org/wikipedia/en/thumb/7/72/NBC_Universal.svg/250px-NBC_Universal.sv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1312" y="3042124"/>
            <a:ext cx="2381250" cy="9239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3" name="Straight Connector 2"/>
          <p:cNvCxnSpPr>
            <a:stCxn id="6" idx="2"/>
            <a:endCxn id="8" idx="0"/>
          </p:cNvCxnSpPr>
          <p:nvPr/>
        </p:nvCxnSpPr>
        <p:spPr>
          <a:xfrm>
            <a:off x="814390" y="1863488"/>
            <a:ext cx="1114423" cy="8203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1"/>
            <a:endCxn id="2050" idx="0"/>
          </p:cNvCxnSpPr>
          <p:nvPr/>
        </p:nvCxnSpPr>
        <p:spPr>
          <a:xfrm flipH="1">
            <a:off x="5341937" y="1806338"/>
            <a:ext cx="1190625" cy="12357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9"/>
          <a:stretch>
            <a:fillRect/>
          </a:stretch>
        </p:blipFill>
        <p:spPr>
          <a:xfrm>
            <a:off x="6532562" y="1106250"/>
            <a:ext cx="3257550" cy="1400175"/>
          </a:xfrm>
          <a:prstGeom prst="rect">
            <a:avLst/>
          </a:prstGeom>
        </p:spPr>
      </p:pic>
    </p:spTree>
    <p:extLst>
      <p:ext uri="{BB962C8B-B14F-4D97-AF65-F5344CB8AC3E}">
        <p14:creationId xmlns:p14="http://schemas.microsoft.com/office/powerpoint/2010/main" val="4115234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black">
          <a:xfrm>
            <a:off x="1508421" y="110494"/>
            <a:ext cx="9175157" cy="932599"/>
          </a:xfrm>
          <a:prstGeom prst="rect">
            <a:avLst/>
          </a:prstGeom>
          <a:solidFill>
            <a:srgbClr val="FFFFFF"/>
          </a:solidFill>
          <a:ln w="31750" cap="sq">
            <a:solidFill>
              <a:srgbClr val="404040"/>
            </a:solidFill>
            <a:miter lim="800000"/>
          </a:ln>
        </p:spPr>
        <p:txBody>
          <a:bodyPr vert="horz" lIns="182880" tIns="182880" rIns="182880" bIns="182880" rtlCol="0" anchor="ctr">
            <a:normAutofit fontScale="925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In re Vivendi Universal, S.A. Securities Regulation</a:t>
            </a:r>
          </a:p>
        </p:txBody>
      </p:sp>
      <p:pic>
        <p:nvPicPr>
          <p:cNvPr id="6" name="Picture 5"/>
          <p:cNvPicPr>
            <a:picLocks noChangeAspect="1"/>
          </p:cNvPicPr>
          <p:nvPr/>
        </p:nvPicPr>
        <p:blipFill>
          <a:blip r:embed="rId2"/>
          <a:stretch>
            <a:fillRect/>
          </a:stretch>
        </p:blipFill>
        <p:spPr>
          <a:xfrm>
            <a:off x="1035845" y="2519894"/>
            <a:ext cx="2644660" cy="2644660"/>
          </a:xfrm>
          <a:prstGeom prst="rect">
            <a:avLst/>
          </a:prstGeom>
        </p:spPr>
      </p:pic>
      <p:pic>
        <p:nvPicPr>
          <p:cNvPr id="8" name="Picture 7"/>
          <p:cNvPicPr>
            <a:picLocks noChangeAspect="1"/>
          </p:cNvPicPr>
          <p:nvPr/>
        </p:nvPicPr>
        <p:blipFill>
          <a:blip r:embed="rId3"/>
          <a:stretch>
            <a:fillRect/>
          </a:stretch>
        </p:blipFill>
        <p:spPr>
          <a:xfrm>
            <a:off x="6788944" y="1428750"/>
            <a:ext cx="3486150" cy="1314450"/>
          </a:xfrm>
          <a:prstGeom prst="rect">
            <a:avLst/>
          </a:prstGeom>
        </p:spPr>
      </p:pic>
      <p:pic>
        <p:nvPicPr>
          <p:cNvPr id="10" name="Picture 9"/>
          <p:cNvPicPr>
            <a:picLocks noChangeAspect="1"/>
          </p:cNvPicPr>
          <p:nvPr/>
        </p:nvPicPr>
        <p:blipFill>
          <a:blip r:embed="rId4"/>
          <a:stretch>
            <a:fillRect/>
          </a:stretch>
        </p:blipFill>
        <p:spPr>
          <a:xfrm>
            <a:off x="9450090" y="3205163"/>
            <a:ext cx="2466975" cy="1847850"/>
          </a:xfrm>
          <a:prstGeom prst="rect">
            <a:avLst/>
          </a:prstGeom>
        </p:spPr>
      </p:pic>
      <p:pic>
        <p:nvPicPr>
          <p:cNvPr id="1032" name="Picture 8" descr="Image result for vivendi univers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0881" y="4904052"/>
            <a:ext cx="1955800" cy="13038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a:stretch>
            <a:fillRect/>
          </a:stretch>
        </p:blipFill>
        <p:spPr>
          <a:xfrm>
            <a:off x="6380410" y="3042124"/>
            <a:ext cx="2847975" cy="1600200"/>
          </a:xfrm>
          <a:prstGeom prst="rect">
            <a:avLst/>
          </a:prstGeom>
        </p:spPr>
      </p:pic>
      <p:pic>
        <p:nvPicPr>
          <p:cNvPr id="13" name="Picture 12"/>
          <p:cNvPicPr>
            <a:picLocks noChangeAspect="1"/>
          </p:cNvPicPr>
          <p:nvPr/>
        </p:nvPicPr>
        <p:blipFill>
          <a:blip r:embed="rId7"/>
          <a:stretch>
            <a:fillRect/>
          </a:stretch>
        </p:blipFill>
        <p:spPr>
          <a:xfrm>
            <a:off x="4453730" y="4129088"/>
            <a:ext cx="1704975" cy="2676525"/>
          </a:xfrm>
          <a:prstGeom prst="rect">
            <a:avLst/>
          </a:prstGeom>
        </p:spPr>
      </p:pic>
    </p:spTree>
    <p:extLst>
      <p:ext uri="{BB962C8B-B14F-4D97-AF65-F5344CB8AC3E}">
        <p14:creationId xmlns:p14="http://schemas.microsoft.com/office/powerpoint/2010/main" val="18634474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421" y="110494"/>
            <a:ext cx="9175157" cy="932599"/>
          </a:xfrm>
        </p:spPr>
        <p:txBody>
          <a:bodyPr/>
          <a:lstStyle/>
          <a:p>
            <a:r>
              <a:rPr lang="en-US" dirty="0"/>
              <a:t>In re Vivendi, S.A. Securities Regulation</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55414" y="1204387"/>
            <a:ext cx="10936962" cy="5558786"/>
          </a:xfrm>
          <a:prstGeom prst="rect">
            <a:avLst/>
          </a:prstGeom>
        </p:spPr>
      </p:pic>
    </p:spTree>
    <p:extLst>
      <p:ext uri="{BB962C8B-B14F-4D97-AF65-F5344CB8AC3E}">
        <p14:creationId xmlns:p14="http://schemas.microsoft.com/office/powerpoint/2010/main" val="14342181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 impact</a:t>
            </a:r>
          </a:p>
        </p:txBody>
      </p:sp>
      <p:sp>
        <p:nvSpPr>
          <p:cNvPr id="3" name="Content Placeholder 2"/>
          <p:cNvSpPr>
            <a:spLocks noGrp="1"/>
          </p:cNvSpPr>
          <p:nvPr>
            <p:ph idx="1"/>
          </p:nvPr>
        </p:nvSpPr>
        <p:spPr/>
        <p:txBody>
          <a:bodyPr>
            <a:normAutofit/>
          </a:bodyPr>
          <a:lstStyle/>
          <a:p>
            <a:pPr marL="0" indent="0">
              <a:buNone/>
            </a:pPr>
            <a:r>
              <a:rPr lang="en-US" sz="2800" dirty="0"/>
              <a:t>Can Defendants rebut “price impact” by showing that the stock price did not go up when the false positive statements were made?</a:t>
            </a:r>
          </a:p>
        </p:txBody>
      </p:sp>
    </p:spTree>
    <p:extLst>
      <p:ext uri="{BB962C8B-B14F-4D97-AF65-F5344CB8AC3E}">
        <p14:creationId xmlns:p14="http://schemas.microsoft.com/office/powerpoint/2010/main" val="17177251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421" y="110494"/>
            <a:ext cx="9175157" cy="932599"/>
          </a:xfrm>
        </p:spPr>
        <p:txBody>
          <a:bodyPr/>
          <a:lstStyle/>
          <a:p>
            <a:r>
              <a:rPr lang="en-US" dirty="0"/>
              <a:t>In re Vivendi, S.A. Securities Regulation</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55414" y="1204387"/>
            <a:ext cx="10936962" cy="5558786"/>
          </a:xfrm>
          <a:prstGeom prst="rect">
            <a:avLst/>
          </a:prstGeom>
        </p:spPr>
      </p:pic>
      <p:sp>
        <p:nvSpPr>
          <p:cNvPr id="5" name="Right Arrow 4"/>
          <p:cNvSpPr/>
          <p:nvPr/>
        </p:nvSpPr>
        <p:spPr>
          <a:xfrm rot="5400000">
            <a:off x="8608218" y="4557712"/>
            <a:ext cx="1782465" cy="321469"/>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63591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False statements may just maintain an artificially high price</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87350196"/>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otalTime>1295</TotalTime>
  <Words>4116</Words>
  <Application>Microsoft Office PowerPoint</Application>
  <PresentationFormat>Widescreen</PresentationFormat>
  <Paragraphs>539</Paragraphs>
  <Slides>97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97</vt:i4>
      </vt:variant>
    </vt:vector>
  </HeadingPairs>
  <TitlesOfParts>
    <vt:vector size="103" baseType="lpstr">
      <vt:lpstr>Arial</vt:lpstr>
      <vt:lpstr>Engravers MT</vt:lpstr>
      <vt:lpstr>Gill Sans MT</vt:lpstr>
      <vt:lpstr>Times New Roman</vt:lpstr>
      <vt:lpstr>Verdana</vt:lpstr>
      <vt:lpstr>Parcel</vt:lpstr>
      <vt:lpstr>Securities regulation #12</vt:lpstr>
      <vt:lpstr>From materiality to liability for  false statements of material facts!</vt:lpstr>
      <vt:lpstr>Section 11 &amp; 12</vt:lpstr>
      <vt:lpstr>Section 11 &amp; 12 liability</vt:lpstr>
      <vt:lpstr>Section 11</vt:lpstr>
      <vt:lpstr>PowerPoint Presentation</vt:lpstr>
      <vt:lpstr>Section 12 liability</vt:lpstr>
      <vt:lpstr>Statute of LImitations</vt:lpstr>
      <vt:lpstr>Securities Fraud! Rule 10b-5</vt:lpstr>
      <vt:lpstr>PowerPoint Presentation</vt:lpstr>
      <vt:lpstr>Who signs?</vt:lpstr>
      <vt:lpstr>PowerPoint Presentation</vt:lpstr>
      <vt:lpstr>Section 11 elements</vt:lpstr>
      <vt:lpstr>Section 11 defenses (NONISSUER)</vt:lpstr>
      <vt:lpstr>Who is an expert?</vt:lpstr>
      <vt:lpstr>Uber experts</vt:lpstr>
      <vt:lpstr>Other defenses/limitations</vt:lpstr>
      <vt:lpstr>PowerPoint Presentation</vt:lpstr>
      <vt:lpstr>Compare to 10b-5</vt:lpstr>
      <vt:lpstr>Other Section 11 issues</vt:lpstr>
      <vt:lpstr>Tracing monster?</vt:lpstr>
      <vt:lpstr>This monster?</vt:lpstr>
      <vt:lpstr>This guy</vt:lpstr>
      <vt:lpstr>PowerPoint Presentation</vt:lpstr>
      <vt:lpstr>PowerPoint Presentation</vt:lpstr>
      <vt:lpstr>PowerPoint Presentation</vt:lpstr>
      <vt:lpstr>PowerPoint Presentation</vt:lpstr>
      <vt:lpstr>PowerPoint Presentation</vt:lpstr>
      <vt:lpstr>PowerPoint Presentation</vt:lpstr>
      <vt:lpstr>Dr. Burke?</vt:lpstr>
      <vt:lpstr>PowerPoint Presentation</vt:lpstr>
      <vt:lpstr>PowerPoint Presentation</vt:lpstr>
      <vt:lpstr>Dr. Burke?</vt:lpstr>
      <vt:lpstr>Private securities litigation Rule 10b-5</vt:lpstr>
      <vt:lpstr>Section 10(b) of the Securities Exchange Act</vt:lpstr>
      <vt:lpstr>SEC: Manipulative, deceptive, device?</vt:lpstr>
      <vt:lpstr>Rule 10b-5</vt:lpstr>
      <vt:lpstr>ELEMENTS OF 10b-5</vt:lpstr>
      <vt:lpstr>1995:  Private securities litigation reform act</vt:lpstr>
      <vt:lpstr>PowerPoint Presentation</vt:lpstr>
      <vt:lpstr>PowerPoint Presentation</vt:lpstr>
      <vt:lpstr>PowerPoint Presentation</vt:lpstr>
      <vt:lpstr>Securities fraud stats</vt:lpstr>
      <vt:lpstr>What about trials?</vt:lpstr>
      <vt:lpstr>A few scenarios</vt:lpstr>
      <vt:lpstr>Litigation timeline</vt:lpstr>
      <vt:lpstr>Litigation timeline</vt:lpstr>
      <vt:lpstr>ELEMENTS OF 10b-5</vt:lpstr>
      <vt:lpstr>Materiality v. loss causation</vt:lpstr>
      <vt:lpstr>What is the required state of mind? scienter</vt:lpstr>
      <vt:lpstr>SCIENTER</vt:lpstr>
      <vt:lpstr> Halliburton Co. v. Erica P. John Fund, Inc. (“Halliburton i”) </vt:lpstr>
      <vt:lpstr>Halliburton Stock Price</vt:lpstr>
      <vt:lpstr>Basic v. levinson presumption of reliance</vt:lpstr>
      <vt:lpstr>Basic reliance:</vt:lpstr>
      <vt:lpstr>Halliburton I</vt:lpstr>
      <vt:lpstr>PowerPoint Presentation</vt:lpstr>
      <vt:lpstr>Class certification</vt:lpstr>
      <vt:lpstr>Halliburton i</vt:lpstr>
      <vt:lpstr>Halliburton i</vt:lpstr>
      <vt:lpstr>Halliburton i</vt:lpstr>
      <vt:lpstr>Why would defendants want plaintiffs to have to prove loss causation at class certification?</vt:lpstr>
      <vt:lpstr>PowerPoint Presentation</vt:lpstr>
      <vt:lpstr>Halliburton ii</vt:lpstr>
      <vt:lpstr>Halliburton ii</vt:lpstr>
      <vt:lpstr>Class certification</vt:lpstr>
      <vt:lpstr>reliance</vt:lpstr>
      <vt:lpstr>What about section 11 IPO claims?</vt:lpstr>
      <vt:lpstr>Halliburton Ii (2014):  can defendants rebut the Basic Presumption at the class certification stage?</vt:lpstr>
      <vt:lpstr>So. . . .</vt:lpstr>
      <vt:lpstr>Halliburton ii –  new argument against class certification</vt:lpstr>
      <vt:lpstr>Halliburton ii</vt:lpstr>
      <vt:lpstr>Halliburton ii</vt:lpstr>
      <vt:lpstr>PowerPoint Presentation</vt:lpstr>
      <vt:lpstr>PowerPoint Presentation</vt:lpstr>
      <vt:lpstr>PowerPoint Presentation</vt:lpstr>
      <vt:lpstr>Note:</vt:lpstr>
      <vt:lpstr>PowerPoint Presentation</vt:lpstr>
      <vt:lpstr>How could the court overrule Basic?</vt:lpstr>
      <vt:lpstr>Is the capital market efficient?</vt:lpstr>
      <vt:lpstr>Second question presented</vt:lpstr>
      <vt:lpstr>Halliburton ii compromises</vt:lpstr>
      <vt:lpstr>How does that work?</vt:lpstr>
      <vt:lpstr>Does this all sound familiar?</vt:lpstr>
      <vt:lpstr>Market test: price impact(Basic presumption)    materiality    loss causation</vt:lpstr>
      <vt:lpstr>10b-5 Plaintiffs Must Prove &amp; when &amp; how </vt:lpstr>
      <vt:lpstr>PowerPoint Presentation</vt:lpstr>
      <vt:lpstr>PowerPoint Presentation</vt:lpstr>
      <vt:lpstr>The rest of the story</vt:lpstr>
      <vt:lpstr>PowerPoint Presentation</vt:lpstr>
      <vt:lpstr>PowerPoint Presentation</vt:lpstr>
      <vt:lpstr>PowerPoint Presentation</vt:lpstr>
      <vt:lpstr>PowerPoint Presentation</vt:lpstr>
      <vt:lpstr>In re Vivendi, S.A. Securities Regulation</vt:lpstr>
      <vt:lpstr>Price impact</vt:lpstr>
      <vt:lpstr>In re Vivendi, S.A. Securities Regulation</vt:lpstr>
      <vt:lpstr>False statements may just maintain an artificially high price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Securities regulation #12</dc:title>
  <dc:creator>Christine Hurt</dc:creator>
  <cp:lastModifiedBy>Christine Hurt</cp:lastModifiedBy>
  <cp:revision>9</cp:revision>
  <dcterms:created xsi:type="dcterms:W3CDTF">2021-02-11T03:37:59Z</dcterms:created>
  <dcterms:modified xsi:type="dcterms:W3CDTF">2021-02-18T01:12:50Z</dcterms:modified>
</cp:coreProperties>
</file>