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40"/>
  </p:notesMasterIdLst>
  <p:sldIdLst>
    <p:sldId id="256" r:id="rId2"/>
    <p:sldId id="309" r:id="rId3"/>
    <p:sldId id="269" r:id="rId4"/>
    <p:sldId id="270" r:id="rId5"/>
    <p:sldId id="271" r:id="rId6"/>
    <p:sldId id="272" r:id="rId7"/>
    <p:sldId id="273" r:id="rId8"/>
    <p:sldId id="277" r:id="rId9"/>
    <p:sldId id="278" r:id="rId10"/>
    <p:sldId id="301" r:id="rId11"/>
    <p:sldId id="279" r:id="rId12"/>
    <p:sldId id="280" r:id="rId13"/>
    <p:sldId id="281" r:id="rId14"/>
    <p:sldId id="282" r:id="rId15"/>
    <p:sldId id="283" r:id="rId16"/>
    <p:sldId id="284"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2" r:id="rId33"/>
    <p:sldId id="303" r:id="rId34"/>
    <p:sldId id="304" r:id="rId35"/>
    <p:sldId id="305" r:id="rId36"/>
    <p:sldId id="306" r:id="rId37"/>
    <p:sldId id="307" r:id="rId38"/>
    <p:sldId id="30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t>Pillsbury Stock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Day 1</c:v>
                </c:pt>
                <c:pt idx="1">
                  <c:v>Day 2</c:v>
                </c:pt>
                <c:pt idx="2">
                  <c:v>Day 3</c:v>
                </c:pt>
                <c:pt idx="3">
                  <c:v>Day 4</c:v>
                </c:pt>
              </c:strCache>
            </c:strRef>
          </c:cat>
          <c:val>
            <c:numRef>
              <c:f>Sheet1!$B$2:$B$5</c:f>
              <c:numCache>
                <c:formatCode>General</c:formatCode>
                <c:ptCount val="4"/>
                <c:pt idx="0">
                  <c:v>39</c:v>
                </c:pt>
                <c:pt idx="1">
                  <c:v>39</c:v>
                </c:pt>
                <c:pt idx="2">
                  <c:v>60</c:v>
                </c:pt>
                <c:pt idx="3">
                  <c:v>61</c:v>
                </c:pt>
              </c:numCache>
            </c:numRef>
          </c:val>
          <c:smooth val="0"/>
          <c:extLst>
            <c:ext xmlns:c16="http://schemas.microsoft.com/office/drawing/2014/chart" uri="{C3380CC4-5D6E-409C-BE32-E72D297353CC}">
              <c16:uniqueId val="{00000000-469F-4492-A3DB-F6E598E397CC}"/>
            </c:ext>
          </c:extLst>
        </c:ser>
        <c:ser>
          <c:idx val="1"/>
          <c:order val="1"/>
          <c:tx>
            <c:strRef>
              <c:f>Sheet1!$C$1</c:f>
              <c:strCache>
                <c:ptCount val="1"/>
                <c:pt idx="0">
                  <c:v>Column2</c:v>
                </c:pt>
              </c:strCache>
            </c:strRef>
          </c:tx>
          <c:spPr>
            <a:ln w="28575" cap="rnd">
              <a:solidFill>
                <a:schemeClr val="accent2"/>
              </a:solidFill>
              <a:round/>
            </a:ln>
            <a:effectLst/>
          </c:spPr>
          <c:marker>
            <c:symbol val="none"/>
          </c:marker>
          <c:cat>
            <c:strRef>
              <c:f>Sheet1!$A$2:$A$5</c:f>
              <c:strCache>
                <c:ptCount val="4"/>
                <c:pt idx="0">
                  <c:v>Day 1</c:v>
                </c:pt>
                <c:pt idx="1">
                  <c:v>Day 2</c:v>
                </c:pt>
                <c:pt idx="2">
                  <c:v>Day 3</c:v>
                </c:pt>
                <c:pt idx="3">
                  <c:v>Day 4</c:v>
                </c:pt>
              </c:strCache>
            </c:strRef>
          </c:cat>
          <c:val>
            <c:numRef>
              <c:f>Sheet1!$C$2:$C$5</c:f>
              <c:numCache>
                <c:formatCode>General</c:formatCode>
                <c:ptCount val="4"/>
              </c:numCache>
            </c:numRef>
          </c:val>
          <c:smooth val="0"/>
          <c:extLst>
            <c:ext xmlns:c16="http://schemas.microsoft.com/office/drawing/2014/chart" uri="{C3380CC4-5D6E-409C-BE32-E72D297353CC}">
              <c16:uniqueId val="{00000001-469F-4492-A3DB-F6E598E397CC}"/>
            </c:ext>
          </c:extLst>
        </c:ser>
        <c:ser>
          <c:idx val="2"/>
          <c:order val="2"/>
          <c:tx>
            <c:strRef>
              <c:f>Sheet1!$D$1</c:f>
              <c:strCache>
                <c:ptCount val="1"/>
                <c:pt idx="0">
                  <c:v>Column1</c:v>
                </c:pt>
              </c:strCache>
            </c:strRef>
          </c:tx>
          <c:spPr>
            <a:ln w="28575" cap="rnd">
              <a:solidFill>
                <a:schemeClr val="accent3"/>
              </a:solidFill>
              <a:round/>
            </a:ln>
            <a:effectLst/>
          </c:spPr>
          <c:marker>
            <c:symbol val="none"/>
          </c:marker>
          <c:cat>
            <c:strRef>
              <c:f>Sheet1!$A$2:$A$5</c:f>
              <c:strCache>
                <c:ptCount val="4"/>
                <c:pt idx="0">
                  <c:v>Day 1</c:v>
                </c:pt>
                <c:pt idx="1">
                  <c:v>Day 2</c:v>
                </c:pt>
                <c:pt idx="2">
                  <c:v>Day 3</c:v>
                </c:pt>
                <c:pt idx="3">
                  <c:v>Day 4</c:v>
                </c:pt>
              </c:strCache>
            </c:strRef>
          </c:cat>
          <c:val>
            <c:numRef>
              <c:f>Sheet1!$D$2:$D$5</c:f>
              <c:numCache>
                <c:formatCode>General</c:formatCode>
                <c:ptCount val="4"/>
              </c:numCache>
            </c:numRef>
          </c:val>
          <c:smooth val="0"/>
          <c:extLst>
            <c:ext xmlns:c16="http://schemas.microsoft.com/office/drawing/2014/chart" uri="{C3380CC4-5D6E-409C-BE32-E72D297353CC}">
              <c16:uniqueId val="{00000002-469F-4492-A3DB-F6E598E397CC}"/>
            </c:ext>
          </c:extLst>
        </c:ser>
        <c:dLbls>
          <c:showLegendKey val="0"/>
          <c:showVal val="0"/>
          <c:showCatName val="0"/>
          <c:showSerName val="0"/>
          <c:showPercent val="0"/>
          <c:showBubbleSize val="0"/>
        </c:dLbls>
        <c:smooth val="0"/>
        <c:axId val="940929536"/>
        <c:axId val="940919136"/>
      </c:lineChart>
      <c:catAx>
        <c:axId val="94092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0919136"/>
        <c:crosses val="autoZero"/>
        <c:auto val="1"/>
        <c:lblAlgn val="ctr"/>
        <c:lblOffset val="100"/>
        <c:noMultiLvlLbl val="0"/>
      </c:catAx>
      <c:valAx>
        <c:axId val="94091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0929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0.3432</cdr:x>
      <cdr:y>0.55925</cdr:y>
    </cdr:from>
    <cdr:to>
      <cdr:x>0.36331</cdr:x>
      <cdr:y>0.7526</cdr:y>
    </cdr:to>
    <cdr:sp macro="" textlink="">
      <cdr:nvSpPr>
        <cdr:cNvPr id="2" name="Right Arrow 1"/>
        <cdr:cNvSpPr/>
      </cdr:nvSpPr>
      <cdr:spPr>
        <a:xfrm xmlns:a="http://schemas.openxmlformats.org/drawingml/2006/main" rot="17322217">
          <a:off x="3491346" y="4253345"/>
          <a:ext cx="1288473" cy="235527"/>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0.25325</cdr:x>
      <cdr:y>0.60915</cdr:y>
    </cdr:from>
    <cdr:to>
      <cdr:x>0.38462</cdr:x>
      <cdr:y>0.74636</cdr:y>
    </cdr:to>
    <cdr:sp macro="" textlink="">
      <cdr:nvSpPr>
        <cdr:cNvPr id="3" name="TextBox 2"/>
        <cdr:cNvSpPr txBox="1"/>
      </cdr:nvSpPr>
      <cdr:spPr>
        <a:xfrm xmlns:a="http://schemas.openxmlformats.org/drawingml/2006/main">
          <a:off x="2964874" y="4059381"/>
          <a:ext cx="1537855"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t>$39</a:t>
          </a:r>
        </a:p>
      </cdr:txBody>
    </cdr:sp>
  </cdr:relSizeAnchor>
  <cdr:relSizeAnchor xmlns:cdr="http://schemas.openxmlformats.org/drawingml/2006/chartDrawing">
    <cdr:from>
      <cdr:x>0.66033</cdr:x>
      <cdr:y>0.28807</cdr:y>
    </cdr:from>
    <cdr:to>
      <cdr:x>0.68364</cdr:x>
      <cdr:y>0.5038</cdr:y>
    </cdr:to>
    <cdr:sp macro="" textlink="">
      <cdr:nvSpPr>
        <cdr:cNvPr id="4" name="Right Arrow 3"/>
        <cdr:cNvSpPr/>
      </cdr:nvSpPr>
      <cdr:spPr>
        <a:xfrm xmlns:a="http://schemas.openxmlformats.org/drawingml/2006/main" rot="14440148">
          <a:off x="7148185" y="2502042"/>
          <a:ext cx="1437625" cy="272930"/>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0.68994</cdr:x>
      <cdr:y>0.34096</cdr:y>
    </cdr:from>
    <cdr:to>
      <cdr:x>0.76923</cdr:x>
      <cdr:y>0.42827</cdr:y>
    </cdr:to>
    <cdr:sp macro="" textlink="">
      <cdr:nvSpPr>
        <cdr:cNvPr id="5" name="TextBox 4"/>
        <cdr:cNvSpPr txBox="1"/>
      </cdr:nvSpPr>
      <cdr:spPr>
        <a:xfrm xmlns:a="http://schemas.openxmlformats.org/drawingml/2006/main">
          <a:off x="8077200" y="2272144"/>
          <a:ext cx="928255" cy="581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t>$60</a:t>
          </a:r>
        </a:p>
      </cdr:txBody>
    </cdr:sp>
  </cdr:relSizeAnchor>
  <cdr:relSizeAnchor xmlns:cdr="http://schemas.openxmlformats.org/drawingml/2006/chartDrawing">
    <cdr:from>
      <cdr:x>0.58107</cdr:x>
      <cdr:y>0.72557</cdr:y>
    </cdr:from>
    <cdr:to>
      <cdr:x>0.93846</cdr:x>
      <cdr:y>0.91684</cdr:y>
    </cdr:to>
    <cdr:sp macro="" textlink="">
      <cdr:nvSpPr>
        <cdr:cNvPr id="6" name="TextBox 5"/>
        <cdr:cNvSpPr txBox="1"/>
      </cdr:nvSpPr>
      <cdr:spPr>
        <a:xfrm xmlns:a="http://schemas.openxmlformats.org/drawingml/2006/main">
          <a:off x="6802584" y="4835236"/>
          <a:ext cx="4184072" cy="12746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t>O’Hagan nets over $4 million.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1AD97-1755-4C53-8B5F-1187EA260E38}" type="datetimeFigureOut">
              <a:rPr lang="en-US" smtClean="0"/>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B2CF2-9CF6-4A65-9243-21C1F209CF22}" type="slidenum">
              <a:rPr lang="en-US" smtClean="0"/>
              <a:t>‹#›</a:t>
            </a:fld>
            <a:endParaRPr lang="en-US"/>
          </a:p>
        </p:txBody>
      </p:sp>
    </p:spTree>
    <p:extLst>
      <p:ext uri="{BB962C8B-B14F-4D97-AF65-F5344CB8AC3E}">
        <p14:creationId xmlns:p14="http://schemas.microsoft.com/office/powerpoint/2010/main" val="48839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pPr defTabSz="903815"/>
            <a:fld id="{E72B414D-AB5F-486C-BBFA-2CA7325A9522}" type="slidenum">
              <a:rPr lang="en-US" smtClean="0">
                <a:solidFill>
                  <a:srgbClr val="EEECE1"/>
                </a:solidFill>
              </a:rPr>
              <a:pPr defTabSz="903815"/>
              <a:t>3</a:t>
            </a:fld>
            <a:endParaRPr lang="en-US">
              <a:solidFill>
                <a:srgbClr val="EEECE1"/>
              </a:solidFill>
            </a:endParaRPr>
          </a:p>
        </p:txBody>
      </p:sp>
      <p:sp>
        <p:nvSpPr>
          <p:cNvPr id="304131" name="Rectangle 2"/>
          <p:cNvSpPr>
            <a:spLocks noGrp="1" noRot="1" noChangeAspect="1" noChangeArrowheads="1" noTextEdit="1"/>
          </p:cNvSpPr>
          <p:nvPr>
            <p:ph type="sldImg"/>
          </p:nvPr>
        </p:nvSpPr>
        <p:spPr>
          <a:xfrm>
            <a:off x="371475" y="142875"/>
            <a:ext cx="6094413" cy="3429000"/>
          </a:xfrm>
          <a:ln/>
        </p:spPr>
      </p:sp>
      <p:sp>
        <p:nvSpPr>
          <p:cNvPr id="304132" name="Rectangle 3"/>
          <p:cNvSpPr>
            <a:spLocks noGrp="1" noChangeArrowheads="1"/>
          </p:cNvSpPr>
          <p:nvPr>
            <p:ph type="body" idx="1"/>
          </p:nvPr>
        </p:nvSpPr>
        <p:spPr>
          <a:xfrm>
            <a:off x="179102" y="3689312"/>
            <a:ext cx="6559170" cy="5302175"/>
          </a:xfrm>
          <a:noFill/>
          <a:ln/>
        </p:spPr>
        <p:txBody>
          <a:bodyPr/>
          <a:lstStyle/>
          <a:p>
            <a:r>
              <a:rPr lang="en-US" dirty="0">
                <a:latin typeface="Arial" charset="0"/>
                <a:cs typeface="Arial" charset="0"/>
              </a:rPr>
              <a:t>5. According to the </a:t>
            </a:r>
            <a:r>
              <a:rPr lang="en-US" i="1" dirty="0">
                <a:latin typeface="Arial" charset="0"/>
                <a:cs typeface="Arial" charset="0"/>
              </a:rPr>
              <a:t>Salman </a:t>
            </a:r>
            <a:r>
              <a:rPr lang="en-US" dirty="0">
                <a:latin typeface="Arial" charset="0"/>
                <a:cs typeface="Arial" charset="0"/>
              </a:rPr>
              <a:t>court, did the government need to establish that Maher Kara had the potential to gain from his disclosure?</a:t>
            </a:r>
          </a:p>
          <a:p>
            <a:r>
              <a:rPr lang="en-US" b="1" dirty="0">
                <a:latin typeface="Arial" charset="0"/>
                <a:cs typeface="Arial" charset="0"/>
              </a:rPr>
              <a:t>Answer</a:t>
            </a:r>
            <a:r>
              <a:rPr lang="en-US" dirty="0">
                <a:latin typeface="Arial" charset="0"/>
                <a:cs typeface="Arial" charset="0"/>
              </a:rPr>
              <a:t> – No. According to the Supreme Court, a gift of information to a relative or friend to enable them to trade is sufficient to show a personal benefit under </a:t>
            </a:r>
            <a:r>
              <a:rPr lang="en-US" i="1" dirty="0">
                <a:latin typeface="Arial" charset="0"/>
                <a:cs typeface="Arial" charset="0"/>
              </a:rPr>
              <a:t>Dirks. </a:t>
            </a:r>
            <a:r>
              <a:rPr lang="en-US" dirty="0">
                <a:latin typeface="Arial" charset="0"/>
                <a:cs typeface="Arial" charset="0"/>
              </a:rPr>
              <a:t>The Court rejects the government’s proposed standard that any disclosure of confidential information lacking a corporate purpose should be presumed to be a gift under </a:t>
            </a:r>
            <a:r>
              <a:rPr lang="en-US" i="1" dirty="0">
                <a:latin typeface="Arial" charset="0"/>
                <a:cs typeface="Arial" charset="0"/>
              </a:rPr>
              <a:t>Dirks</a:t>
            </a:r>
            <a:r>
              <a:rPr lang="en-US" dirty="0">
                <a:latin typeface="Arial" charset="0"/>
                <a:cs typeface="Arial" charset="0"/>
              </a:rPr>
              <a:t>, but the relationship between Maher and Michael Kara easily fell with the standards set forth in </a:t>
            </a:r>
            <a:r>
              <a:rPr lang="en-US" i="1" dirty="0">
                <a:latin typeface="Arial" charset="0"/>
                <a:cs typeface="Arial" charset="0"/>
              </a:rPr>
              <a:t>Dirks</a:t>
            </a:r>
            <a:r>
              <a:rPr lang="en-US" dirty="0">
                <a:latin typeface="Arial" charset="0"/>
                <a:cs typeface="Arial" charset="0"/>
              </a:rPr>
              <a:t>.</a:t>
            </a:r>
          </a:p>
        </p:txBody>
      </p:sp>
    </p:spTree>
    <p:extLst>
      <p:ext uri="{BB962C8B-B14F-4D97-AF65-F5344CB8AC3E}">
        <p14:creationId xmlns:p14="http://schemas.microsoft.com/office/powerpoint/2010/main" val="201276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pPr defTabSz="903815"/>
            <a:fld id="{4C99B3F9-879E-4234-8A40-35090F1D2023}" type="slidenum">
              <a:rPr lang="en-US" smtClean="0">
                <a:solidFill>
                  <a:srgbClr val="EEECE1"/>
                </a:solidFill>
              </a:rPr>
              <a:pPr defTabSz="903815"/>
              <a:t>20</a:t>
            </a:fld>
            <a:endParaRPr lang="en-US">
              <a:solidFill>
                <a:srgbClr val="EEECE1"/>
              </a:solidFill>
            </a:endParaRPr>
          </a:p>
        </p:txBody>
      </p:sp>
      <p:sp>
        <p:nvSpPr>
          <p:cNvPr id="308227" name="Rectangle 2"/>
          <p:cNvSpPr>
            <a:spLocks noGrp="1" noRot="1" noChangeAspect="1" noChangeArrowheads="1" noTextEdit="1"/>
          </p:cNvSpPr>
          <p:nvPr>
            <p:ph type="sldImg"/>
          </p:nvPr>
        </p:nvSpPr>
        <p:spPr>
          <a:xfrm>
            <a:off x="381000" y="303213"/>
            <a:ext cx="6096000" cy="3429000"/>
          </a:xfrm>
          <a:ln/>
        </p:spPr>
      </p:sp>
      <p:sp>
        <p:nvSpPr>
          <p:cNvPr id="308228" name="Rectangle 3"/>
          <p:cNvSpPr>
            <a:spLocks noGrp="1" noChangeArrowheads="1"/>
          </p:cNvSpPr>
          <p:nvPr>
            <p:ph type="body" idx="1"/>
          </p:nvPr>
        </p:nvSpPr>
        <p:spPr>
          <a:xfrm>
            <a:off x="254497" y="4027717"/>
            <a:ext cx="6350495" cy="4431394"/>
          </a:xfrm>
          <a:noFill/>
          <a:ln/>
        </p:spPr>
        <p:txBody>
          <a:bodyPr/>
          <a:lstStyle/>
          <a:p>
            <a:pPr defTabSz="899543">
              <a:defRPr/>
            </a:pPr>
            <a:r>
              <a:rPr lang="en-US" sz="1600" b="1" dirty="0"/>
              <a:t>Questions</a:t>
            </a:r>
            <a:endParaRPr lang="en-US" sz="1600" dirty="0"/>
          </a:p>
          <a:p>
            <a:pPr defTabSz="899543">
              <a:defRPr/>
            </a:pPr>
            <a:r>
              <a:rPr lang="en-US" altLang="ko-KR" sz="1600" dirty="0">
                <a:ea typeface="Gulim" pitchFamily="34" charset="-127"/>
              </a:rPr>
              <a:t>1. </a:t>
            </a:r>
            <a:r>
              <a:rPr lang="en-US" sz="1600" dirty="0">
                <a:ea typeface="Gulim" pitchFamily="34" charset="-127"/>
              </a:rPr>
              <a:t>Why was Mrs. </a:t>
            </a:r>
            <a:r>
              <a:rPr lang="en-US" sz="1600" dirty="0" err="1">
                <a:ea typeface="Gulim" pitchFamily="34" charset="-127"/>
              </a:rPr>
              <a:t>Rocklage’s</a:t>
            </a:r>
            <a:r>
              <a:rPr lang="en-US" sz="1600" dirty="0">
                <a:ea typeface="Gulim" pitchFamily="34" charset="-127"/>
              </a:rPr>
              <a:t> disclosure to her husband of her intention to tip her brother relevant to the court’s decision?</a:t>
            </a:r>
          </a:p>
          <a:p>
            <a:pPr eaLnBrk="1" hangingPunct="1"/>
            <a:r>
              <a:rPr lang="en-US" sz="1600" b="1" dirty="0"/>
              <a:t>Answer</a:t>
            </a:r>
            <a:r>
              <a:rPr lang="en-US" sz="1600" dirty="0"/>
              <a:t> – According to </a:t>
            </a:r>
            <a:r>
              <a:rPr lang="en-US" sz="1600" i="1" dirty="0"/>
              <a:t>O’Hagan</a:t>
            </a:r>
            <a:r>
              <a:rPr lang="en-US" sz="1600" dirty="0"/>
              <a:t>, disclosure eliminates the possibility of deception. On its face, this seems to have put Mrs. </a:t>
            </a:r>
            <a:r>
              <a:rPr lang="en-US" sz="1600" dirty="0" err="1"/>
              <a:t>Rocklage</a:t>
            </a:r>
            <a:r>
              <a:rPr lang="en-US" sz="1600" dirty="0"/>
              <a:t> in the clear.</a:t>
            </a:r>
          </a:p>
          <a:p>
            <a:pPr eaLnBrk="1" hangingPunct="1"/>
            <a:r>
              <a:rPr lang="en-US" sz="1600" dirty="0"/>
              <a:t> </a:t>
            </a:r>
          </a:p>
        </p:txBody>
      </p:sp>
    </p:spTree>
    <p:extLst>
      <p:ext uri="{BB962C8B-B14F-4D97-AF65-F5344CB8AC3E}">
        <p14:creationId xmlns:p14="http://schemas.microsoft.com/office/powerpoint/2010/main" val="2485427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pPr defTabSz="903815"/>
            <a:fld id="{F90C4AE2-45FD-4881-9211-2A7A5D748E7F}" type="slidenum">
              <a:rPr lang="en-US" smtClean="0">
                <a:solidFill>
                  <a:srgbClr val="EEECE1"/>
                </a:solidFill>
              </a:rPr>
              <a:pPr defTabSz="903815"/>
              <a:t>21</a:t>
            </a:fld>
            <a:endParaRPr lang="en-US">
              <a:solidFill>
                <a:srgbClr val="EEECE1"/>
              </a:solidFill>
            </a:endParaRPr>
          </a:p>
        </p:txBody>
      </p:sp>
      <p:sp>
        <p:nvSpPr>
          <p:cNvPr id="307203" name="Rectangle 2"/>
          <p:cNvSpPr>
            <a:spLocks noGrp="1" noRot="1" noChangeAspect="1" noChangeArrowheads="1" noTextEdit="1"/>
          </p:cNvSpPr>
          <p:nvPr>
            <p:ph type="sldImg"/>
          </p:nvPr>
        </p:nvSpPr>
        <p:spPr>
          <a:xfrm>
            <a:off x="381000" y="303213"/>
            <a:ext cx="6096000" cy="3429000"/>
          </a:xfrm>
          <a:ln/>
        </p:spPr>
      </p:sp>
      <p:sp>
        <p:nvSpPr>
          <p:cNvPr id="307204" name="Rectangle 3"/>
          <p:cNvSpPr>
            <a:spLocks noGrp="1" noChangeArrowheads="1"/>
          </p:cNvSpPr>
          <p:nvPr>
            <p:ph type="body" idx="1"/>
          </p:nvPr>
        </p:nvSpPr>
        <p:spPr>
          <a:xfrm>
            <a:off x="254497" y="4027714"/>
            <a:ext cx="6350495" cy="4780643"/>
          </a:xfrm>
          <a:noFill/>
          <a:ln/>
        </p:spPr>
        <p:txBody>
          <a:bodyPr/>
          <a:lstStyle/>
          <a:p>
            <a:pPr eaLnBrk="1" hangingPunct="1"/>
            <a:r>
              <a:rPr lang="en-US" sz="1500" dirty="0"/>
              <a:t>2. What was the SEC’s theory of deception?</a:t>
            </a:r>
          </a:p>
          <a:p>
            <a:pPr eaLnBrk="1" hangingPunct="1"/>
            <a:r>
              <a:rPr lang="en-US" sz="1500" b="1" dirty="0"/>
              <a:t>Answer</a:t>
            </a:r>
            <a:r>
              <a:rPr lang="en-US" sz="1500" dirty="0"/>
              <a:t> –  The SEC argues that Mrs. </a:t>
            </a:r>
            <a:r>
              <a:rPr lang="en-US" sz="1500" dirty="0" err="1"/>
              <a:t>Rocklage</a:t>
            </a:r>
            <a:r>
              <a:rPr lang="en-US" sz="1500" dirty="0"/>
              <a:t> deceived her husband at the time she obtained the information, and that this deception was not undone by her later disclosure that she was going to tip her brother. The SEC’s position was that disclosure of the breach of duty to the source must occur in a manner that allows the source to take remedial action in preventing the unauthorized use of information. Here the disclosure to Mr. </a:t>
            </a:r>
            <a:r>
              <a:rPr lang="en-US" sz="1500" dirty="0" err="1"/>
              <a:t>Rocklage</a:t>
            </a:r>
            <a:r>
              <a:rPr lang="en-US" sz="1500" dirty="0"/>
              <a:t> occurred right before the New Year’s holiday and the marital relationship made it unlikely that Mr. </a:t>
            </a:r>
            <a:r>
              <a:rPr lang="en-US" sz="1500" dirty="0" err="1"/>
              <a:t>Rocklage</a:t>
            </a:r>
            <a:r>
              <a:rPr lang="en-US" sz="1500" dirty="0"/>
              <a:t> would attempt to stop Mrs. </a:t>
            </a:r>
            <a:r>
              <a:rPr lang="en-US" sz="1500" dirty="0" err="1"/>
              <a:t>Rocklage</a:t>
            </a:r>
            <a:r>
              <a:rPr lang="en-US" sz="1500" dirty="0"/>
              <a:t> from tipping her brother. </a:t>
            </a:r>
          </a:p>
          <a:p>
            <a:pPr eaLnBrk="1" hangingPunct="1"/>
            <a:r>
              <a:rPr lang="en-US" sz="1500" dirty="0"/>
              <a:t>The court rejected the SEC’s position on the importance of the remedy. One can wonder whether the lack of a remedy really is important to the deception requirement; the </a:t>
            </a:r>
            <a:r>
              <a:rPr lang="en-US" sz="1500" i="1" dirty="0"/>
              <a:t>O’Hagan</a:t>
            </a:r>
            <a:r>
              <a:rPr lang="en-US" sz="1500" dirty="0"/>
              <a:t> Court seemed to recognize that the post-remedy disclosure might be ineffective. If we look back to </a:t>
            </a:r>
            <a:r>
              <a:rPr lang="en-US" sz="1500" i="1" dirty="0"/>
              <a:t>Santa Fe</a:t>
            </a:r>
            <a:r>
              <a:rPr lang="en-US" sz="1500" dirty="0"/>
              <a:t>, the presence (or lack) of a remedy for minority shareholders for a fiduciary duty breach is not important to the Supreme Court’s ruling. Instead, what is important is the requirement of deception that the Court found in the statutory language of § 10(b). The SEC’s focus on the existence of a remedy therefore does not seem consistent with the Supreme Court’s </a:t>
            </a:r>
            <a:r>
              <a:rPr lang="en-US" sz="1500" i="1" dirty="0"/>
              <a:t>Santa Fe</a:t>
            </a:r>
            <a:r>
              <a:rPr lang="en-US" sz="1500" dirty="0"/>
              <a:t> rationale.</a:t>
            </a:r>
          </a:p>
        </p:txBody>
      </p:sp>
    </p:spTree>
    <p:extLst>
      <p:ext uri="{BB962C8B-B14F-4D97-AF65-F5344CB8AC3E}">
        <p14:creationId xmlns:p14="http://schemas.microsoft.com/office/powerpoint/2010/main" val="93800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pPr defTabSz="903815"/>
            <a:fld id="{A63CAF64-552F-483C-99BC-4BC9A6C6B4A4}" type="slidenum">
              <a:rPr lang="en-US" smtClean="0">
                <a:solidFill>
                  <a:srgbClr val="EEECE1"/>
                </a:solidFill>
              </a:rPr>
              <a:pPr defTabSz="903815"/>
              <a:t>22</a:t>
            </a:fld>
            <a:endParaRPr lang="en-US">
              <a:solidFill>
                <a:srgbClr val="EEECE1"/>
              </a:solidFill>
            </a:endParaRPr>
          </a:p>
        </p:txBody>
      </p:sp>
      <p:sp>
        <p:nvSpPr>
          <p:cNvPr id="302083" name="Rectangle 2"/>
          <p:cNvSpPr>
            <a:spLocks noGrp="1" noRot="1" noChangeAspect="1" noChangeArrowheads="1" noTextEdit="1"/>
          </p:cNvSpPr>
          <p:nvPr>
            <p:ph type="sldImg"/>
          </p:nvPr>
        </p:nvSpPr>
        <p:spPr>
          <a:xfrm>
            <a:off x="381000" y="220663"/>
            <a:ext cx="6096000" cy="3429000"/>
          </a:xfrm>
          <a:ln/>
        </p:spPr>
      </p:sp>
      <p:sp>
        <p:nvSpPr>
          <p:cNvPr id="302084" name="Rectangle 3"/>
          <p:cNvSpPr>
            <a:spLocks noGrp="1" noChangeArrowheads="1"/>
          </p:cNvSpPr>
          <p:nvPr>
            <p:ph type="body" idx="1"/>
          </p:nvPr>
        </p:nvSpPr>
        <p:spPr>
          <a:xfrm>
            <a:off x="285750" y="3844774"/>
            <a:ext cx="6317755" cy="4614334"/>
          </a:xfrm>
          <a:noFill/>
          <a:ln/>
        </p:spPr>
        <p:txBody>
          <a:bodyPr/>
          <a:lstStyle/>
          <a:p>
            <a:pPr eaLnBrk="1" hangingPunct="1"/>
            <a:r>
              <a:rPr lang="en-US" sz="1500" dirty="0"/>
              <a:t>Mr. </a:t>
            </a:r>
            <a:r>
              <a:rPr lang="en-US" sz="1500" dirty="0" err="1"/>
              <a:t>Rocklage</a:t>
            </a:r>
            <a:r>
              <a:rPr lang="en-US" sz="1500" dirty="0"/>
              <a:t> was the Chairman and CEO of Cubist Pharmaceuticals. His wife was not an employee of the company. Mr. </a:t>
            </a:r>
            <a:r>
              <a:rPr lang="en-US" sz="1500" dirty="0" err="1"/>
              <a:t>Rocklage</a:t>
            </a:r>
            <a:r>
              <a:rPr lang="en-US" sz="1500" dirty="0"/>
              <a:t> learned that one of the company’s drugs had failed its clinical trial and told his wife about the failure while making clear that the information was to be kept confidential. (Mr. </a:t>
            </a:r>
            <a:r>
              <a:rPr lang="en-US" sz="1500" dirty="0" err="1"/>
              <a:t>Rocklage</a:t>
            </a:r>
            <a:r>
              <a:rPr lang="en-US" sz="1500" dirty="0"/>
              <a:t> had routinely shared non-public material information with his wife with the shared expectation and understanding that the information would be kept confidential). Mrs. </a:t>
            </a:r>
            <a:r>
              <a:rPr lang="en-US" sz="1500" dirty="0" err="1"/>
              <a:t>Rocklage</a:t>
            </a:r>
            <a:r>
              <a:rPr lang="en-US" sz="1500" dirty="0"/>
              <a:t> passed along the information to her brother who traded on the information (and Mrs. </a:t>
            </a:r>
            <a:r>
              <a:rPr lang="en-US" sz="1500" dirty="0" err="1"/>
              <a:t>Rocklage</a:t>
            </a:r>
            <a:r>
              <a:rPr lang="en-US" sz="1500" dirty="0"/>
              <a:t> knew or had reason to know about the trades). Mrs. </a:t>
            </a:r>
            <a:r>
              <a:rPr lang="en-US" sz="1500" dirty="0" err="1"/>
              <a:t>Rocklage’s</a:t>
            </a:r>
            <a:r>
              <a:rPr lang="en-US" sz="1500" dirty="0"/>
              <a:t> deception allowed her to receive the non-public, material information from Mr. </a:t>
            </a:r>
            <a:r>
              <a:rPr lang="en-US" sz="1500" dirty="0" err="1"/>
              <a:t>Rocklage</a:t>
            </a:r>
            <a:r>
              <a:rPr lang="en-US" sz="1500" dirty="0"/>
              <a:t>. Before passing the information along to her brother, Mrs. </a:t>
            </a:r>
            <a:r>
              <a:rPr lang="en-US" sz="1500" dirty="0" err="1"/>
              <a:t>Rocklage</a:t>
            </a:r>
            <a:r>
              <a:rPr lang="en-US" sz="1500" dirty="0"/>
              <a:t> informed her husband that she was going to tip her brother; her brother then sold his shares in Cubist before any public announcement of the drug trial failure. </a:t>
            </a:r>
          </a:p>
        </p:txBody>
      </p:sp>
    </p:spTree>
    <p:extLst>
      <p:ext uri="{BB962C8B-B14F-4D97-AF65-F5344CB8AC3E}">
        <p14:creationId xmlns:p14="http://schemas.microsoft.com/office/powerpoint/2010/main" val="2563554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pPr defTabSz="903815"/>
            <a:fld id="{E72B414D-AB5F-486C-BBFA-2CA7325A9522}" type="slidenum">
              <a:rPr lang="en-US" smtClean="0">
                <a:solidFill>
                  <a:srgbClr val="EEECE1"/>
                </a:solidFill>
              </a:rPr>
              <a:pPr defTabSz="903815"/>
              <a:t>23</a:t>
            </a:fld>
            <a:endParaRPr lang="en-US">
              <a:solidFill>
                <a:srgbClr val="EEECE1"/>
              </a:solidFill>
            </a:endParaRPr>
          </a:p>
        </p:txBody>
      </p:sp>
      <p:sp>
        <p:nvSpPr>
          <p:cNvPr id="304131" name="Rectangle 2"/>
          <p:cNvSpPr>
            <a:spLocks noGrp="1" noRot="1" noChangeAspect="1" noChangeArrowheads="1" noTextEdit="1"/>
          </p:cNvSpPr>
          <p:nvPr>
            <p:ph type="sldImg"/>
          </p:nvPr>
        </p:nvSpPr>
        <p:spPr>
          <a:xfrm>
            <a:off x="381000" y="220663"/>
            <a:ext cx="6096000" cy="3429000"/>
          </a:xfrm>
          <a:ln/>
        </p:spPr>
      </p:sp>
      <p:sp>
        <p:nvSpPr>
          <p:cNvPr id="304132" name="Rectangle 3"/>
          <p:cNvSpPr>
            <a:spLocks noGrp="1" noChangeArrowheads="1"/>
          </p:cNvSpPr>
          <p:nvPr>
            <p:ph type="body" idx="1"/>
          </p:nvPr>
        </p:nvSpPr>
        <p:spPr>
          <a:xfrm>
            <a:off x="155126" y="3844775"/>
            <a:ext cx="6573451" cy="5069448"/>
          </a:xfrm>
          <a:noFill/>
          <a:ln/>
        </p:spPr>
        <p:txBody>
          <a:bodyPr/>
          <a:lstStyle/>
          <a:p>
            <a:r>
              <a:rPr lang="en-US" sz="1400" b="1" dirty="0"/>
              <a:t>SEC v. CUBAN, </a:t>
            </a:r>
            <a:r>
              <a:rPr lang="en-US" sz="1400" dirty="0"/>
              <a:t>620 F.3d 551 (5th Cir. 2010) Higginbotham, J.</a:t>
            </a:r>
          </a:p>
          <a:p>
            <a:r>
              <a:rPr lang="en-US" sz="1400" dirty="0"/>
              <a:t>Cuban was a large block shareholder of Mamma.com (with a 6.3% stake in Mamma.com shares). The CEO of Mamma.com told Cuban that he would share confidential information with Cuban if Cuban agreed to keep the information confidential. Cuban agreed and the CEO told Cuban that Mamma.com was planning a private placement of its publicly traded equity (a PIPE transaction) and asked if Cuban would like to invest. Cuban became upset and told the CEO that he was not going to invest and moreover said: "Well, now I'm screwed. I can't sell." Cuban then asked to see the terms and conditions of the private placement and Mamma.com arranged for Cuban to obtain the terms and conditions. Cuban also learned that the PIPE was being sold at a discount to the market price along with other incentives (that would have the effect of diluting Cuban and the existing shareholders). Upon learning this additional confidential information, Cuban immediately ordered his broker to sell his entire stake in Mamma.com. Shortly thereafter, Mamma.com publicly announced its PIPE offering and its stock price fell 8.5% the same day and declined a total of 39% over the next week. By selling pre-public disclosure, Cuban avoided over $750,000 in losses. </a:t>
            </a:r>
          </a:p>
          <a:p>
            <a:pPr defTabSz="864780">
              <a:defRPr/>
            </a:pPr>
            <a:r>
              <a:rPr lang="en-US" sz="1400" dirty="0"/>
              <a:t>The district court dismissed the SEC's complaint because it found that "the complaint asserts no facts that reasonably suggest that the CEO intended to obtain from Cuban an agreement to refrain from trading on the information as opposed to an agreement merely to keep it confidential." Without an agreement to keep the information confidential, Cuban – who  owed no fiduciary duty to the CEO or to Mamma.com – would be free to trade on the PIPE offering information.</a:t>
            </a:r>
          </a:p>
          <a:p>
            <a:endParaRPr lang="en-US" sz="1400" dirty="0"/>
          </a:p>
          <a:p>
            <a:pPr eaLnBrk="1" hangingPunct="1"/>
            <a:endParaRPr lang="en-US" sz="1400" dirty="0"/>
          </a:p>
        </p:txBody>
      </p:sp>
    </p:spTree>
    <p:extLst>
      <p:ext uri="{BB962C8B-B14F-4D97-AF65-F5344CB8AC3E}">
        <p14:creationId xmlns:p14="http://schemas.microsoft.com/office/powerpoint/2010/main" val="1670673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pPr defTabSz="903815"/>
            <a:fld id="{F90C4AE2-45FD-4881-9211-2A7A5D748E7F}" type="slidenum">
              <a:rPr lang="en-US" smtClean="0">
                <a:solidFill>
                  <a:srgbClr val="EEECE1"/>
                </a:solidFill>
              </a:rPr>
              <a:pPr defTabSz="903815"/>
              <a:t>25</a:t>
            </a:fld>
            <a:endParaRPr lang="en-US">
              <a:solidFill>
                <a:srgbClr val="EEECE1"/>
              </a:solidFill>
            </a:endParaRPr>
          </a:p>
        </p:txBody>
      </p:sp>
      <p:sp>
        <p:nvSpPr>
          <p:cNvPr id="307203" name="Rectangle 2"/>
          <p:cNvSpPr>
            <a:spLocks noGrp="1" noRot="1" noChangeAspect="1" noChangeArrowheads="1" noTextEdit="1"/>
          </p:cNvSpPr>
          <p:nvPr>
            <p:ph type="sldImg"/>
          </p:nvPr>
        </p:nvSpPr>
        <p:spPr>
          <a:xfrm>
            <a:off x="381000" y="303213"/>
            <a:ext cx="6096000" cy="3429000"/>
          </a:xfrm>
          <a:ln/>
        </p:spPr>
      </p:sp>
      <p:sp>
        <p:nvSpPr>
          <p:cNvPr id="307204" name="Rectangle 3"/>
          <p:cNvSpPr>
            <a:spLocks noGrp="1" noChangeArrowheads="1"/>
          </p:cNvSpPr>
          <p:nvPr>
            <p:ph type="body" idx="1"/>
          </p:nvPr>
        </p:nvSpPr>
        <p:spPr>
          <a:xfrm>
            <a:off x="254497" y="4027714"/>
            <a:ext cx="6350495" cy="4780643"/>
          </a:xfrm>
          <a:noFill/>
          <a:ln/>
        </p:spPr>
        <p:txBody>
          <a:bodyPr/>
          <a:lstStyle/>
          <a:p>
            <a:r>
              <a:rPr lang="en-US" sz="1600" b="1" dirty="0"/>
              <a:t>Answer</a:t>
            </a:r>
            <a:r>
              <a:rPr lang="en-US" sz="1600" dirty="0"/>
              <a:t> – The SEC alleges Rule 10b-5 illegal insider trading under the misappropriation theory. Cuban owes no fiduciary duty to the CEO of Mamma.com or Mamma.com itself. If Cuban had agreed to keep information obtained from the CEO or Mamma.com confidential with respect to the trading of Mamma.com securities, he would have entered into a relationship of trust and confidence with the CEO or Mamma.com. By trading while in the possession of non-public, material information obtained from the CEO or Mamma.com, Cuban would then violate duty and thus be considered deceptive for purposes of Rule </a:t>
            </a:r>
            <a:r>
              <a:rPr lang="en-US" sz="1600" dirty="0" err="1"/>
              <a:t>10b</a:t>
            </a:r>
            <a:r>
              <a:rPr lang="en-US" sz="1600" dirty="0"/>
              <a:t>-5. Without a relationship of trust and confidence then Rule 10b-5 would not apply to Cuban (justifying a court to grant Cuban's motion to dismiss). </a:t>
            </a:r>
          </a:p>
          <a:p>
            <a:r>
              <a:rPr lang="en-US" sz="1600" dirty="0"/>
              <a:t>The </a:t>
            </a:r>
            <a:r>
              <a:rPr lang="en-US" sz="1600" i="1" dirty="0"/>
              <a:t>Cuban</a:t>
            </a:r>
            <a:r>
              <a:rPr lang="en-US" sz="1600" dirty="0"/>
              <a:t> case poses the question of what it means to enter into a duty of trust or confidence for purposes of Rule </a:t>
            </a:r>
            <a:r>
              <a:rPr lang="en-US" sz="1600" dirty="0" err="1"/>
              <a:t>10b</a:t>
            </a:r>
            <a:r>
              <a:rPr lang="en-US" sz="1600" dirty="0"/>
              <a:t>-5. Is merely agreeing not to tell others enough to trigger a corresponding duty not to trade? Or does someone also need to agree expressly not to trade on the confidential information?</a:t>
            </a:r>
          </a:p>
        </p:txBody>
      </p:sp>
    </p:spTree>
    <p:extLst>
      <p:ext uri="{BB962C8B-B14F-4D97-AF65-F5344CB8AC3E}">
        <p14:creationId xmlns:p14="http://schemas.microsoft.com/office/powerpoint/2010/main" val="968534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pPr defTabSz="903815"/>
            <a:fld id="{4ED587A0-CCCB-4D23-A965-EC92D0423F33}" type="slidenum">
              <a:rPr lang="en-US" smtClean="0">
                <a:solidFill>
                  <a:srgbClr val="EEECE1"/>
                </a:solidFill>
              </a:rPr>
              <a:pPr defTabSz="903815"/>
              <a:t>26</a:t>
            </a:fld>
            <a:endParaRPr lang="en-US">
              <a:solidFill>
                <a:srgbClr val="EEECE1"/>
              </a:solidFill>
            </a:endParaRPr>
          </a:p>
        </p:txBody>
      </p:sp>
      <p:sp>
        <p:nvSpPr>
          <p:cNvPr id="305155" name="Rectangle 2"/>
          <p:cNvSpPr>
            <a:spLocks noGrp="1" noRot="1" noChangeAspect="1" noChangeArrowheads="1" noTextEdit="1"/>
          </p:cNvSpPr>
          <p:nvPr>
            <p:ph type="sldImg"/>
          </p:nvPr>
        </p:nvSpPr>
        <p:spPr>
          <a:xfrm>
            <a:off x="381000" y="685800"/>
            <a:ext cx="6096000" cy="3429000"/>
          </a:xfrm>
          <a:ln/>
        </p:spPr>
      </p:sp>
      <p:sp>
        <p:nvSpPr>
          <p:cNvPr id="305156" name="Rectangle 3"/>
          <p:cNvSpPr>
            <a:spLocks noGrp="1" noChangeArrowheads="1"/>
          </p:cNvSpPr>
          <p:nvPr>
            <p:ph type="body" idx="1"/>
          </p:nvPr>
        </p:nvSpPr>
        <p:spPr>
          <a:xfrm>
            <a:off x="279800" y="4343706"/>
            <a:ext cx="6130231" cy="4115405"/>
          </a:xfrm>
          <a:noFill/>
          <a:ln/>
        </p:spPr>
        <p:txBody>
          <a:bodyPr/>
          <a:lstStyle/>
          <a:p>
            <a:pPr eaLnBrk="1" hangingPunct="1"/>
            <a:r>
              <a:rPr lang="en-US" sz="1500" dirty="0"/>
              <a:t>SEC argues that agreement to maintain in confidence is sufficient.</a:t>
            </a:r>
          </a:p>
        </p:txBody>
      </p:sp>
    </p:spTree>
    <p:extLst>
      <p:ext uri="{BB962C8B-B14F-4D97-AF65-F5344CB8AC3E}">
        <p14:creationId xmlns:p14="http://schemas.microsoft.com/office/powerpoint/2010/main" val="3587799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pPr defTabSz="903815"/>
            <a:fld id="{E72B414D-AB5F-486C-BBFA-2CA7325A9522}" type="slidenum">
              <a:rPr lang="en-US" smtClean="0">
                <a:solidFill>
                  <a:srgbClr val="EEECE1"/>
                </a:solidFill>
              </a:rPr>
              <a:pPr defTabSz="903815"/>
              <a:t>27</a:t>
            </a:fld>
            <a:endParaRPr lang="en-US">
              <a:solidFill>
                <a:srgbClr val="EEECE1"/>
              </a:solidFill>
            </a:endParaRPr>
          </a:p>
        </p:txBody>
      </p:sp>
      <p:sp>
        <p:nvSpPr>
          <p:cNvPr id="304131" name="Rectangle 2"/>
          <p:cNvSpPr>
            <a:spLocks noGrp="1" noRot="1" noChangeAspect="1" noChangeArrowheads="1" noTextEdit="1"/>
          </p:cNvSpPr>
          <p:nvPr>
            <p:ph type="sldImg"/>
          </p:nvPr>
        </p:nvSpPr>
        <p:spPr>
          <a:xfrm>
            <a:off x="381000" y="220663"/>
            <a:ext cx="6096000" cy="3429000"/>
          </a:xfrm>
          <a:ln/>
        </p:spPr>
      </p:sp>
      <p:sp>
        <p:nvSpPr>
          <p:cNvPr id="304132" name="Rectangle 3"/>
          <p:cNvSpPr>
            <a:spLocks noGrp="1" noChangeArrowheads="1"/>
          </p:cNvSpPr>
          <p:nvPr>
            <p:ph type="body" idx="1"/>
          </p:nvPr>
        </p:nvSpPr>
        <p:spPr>
          <a:xfrm>
            <a:off x="285750" y="3844774"/>
            <a:ext cx="6317755" cy="4614334"/>
          </a:xfrm>
          <a:noFill/>
          <a:ln/>
        </p:spPr>
        <p:txBody>
          <a:bodyPr/>
          <a:lstStyle/>
          <a:p>
            <a:pPr defTabSz="864780">
              <a:defRPr/>
            </a:pPr>
            <a:r>
              <a:rPr lang="en-US" sz="1400" b="1" dirty="0"/>
              <a:t>SEC v. DOROZHKO</a:t>
            </a:r>
            <a:r>
              <a:rPr lang="en-US" sz="1400" dirty="0"/>
              <a:t>, 574 F.3d 42 (2d Cir. 2009) </a:t>
            </a:r>
            <a:r>
              <a:rPr lang="en-US" sz="1400" dirty="0" err="1"/>
              <a:t>Cabranes</a:t>
            </a:r>
            <a:r>
              <a:rPr lang="en-US" sz="1400" dirty="0"/>
              <a:t> J.</a:t>
            </a:r>
          </a:p>
          <a:p>
            <a:pPr defTabSz="864780">
              <a:defRPr/>
            </a:pPr>
            <a:r>
              <a:rPr lang="en-US" sz="1400" dirty="0"/>
              <a:t>Early in October 2007, a computer hacker (</a:t>
            </a:r>
            <a:r>
              <a:rPr lang="en-US" sz="1400" dirty="0" err="1"/>
              <a:t>Dorozhko</a:t>
            </a:r>
            <a:r>
              <a:rPr lang="en-US" sz="1400" dirty="0"/>
              <a:t>) opened an online trading account with Interactive Brokers LLC and deposited $42,500 into the account. On October 17, the hacker then hacked into the computers of IMS Health, Inc. and illicitly obtained non-public, material information on IMS's earnings (showing that IMS's earnings were disappointing). The hacker --who previously had not used the online trading account--then proceeded to purchase $41,670.90 worth of IMS "put" options also on October 17. The volume of put options purchases represented 90% of all purchases of put options in IMS stock for the six weeks prior to October 17. The put options, according to the SEC, were "extremely risky" -- representing a bet by the defendant that within the next two-days IMS's stock price would decline by greater than 20%. After the market close on October 17, IMS announced its disappointing earnings that were below expectations on Wall Street. The next trading day, IMS's stock price immediately dropped 28% and the hacker sold all of his options for a net profit of over $286,000. </a:t>
            </a:r>
          </a:p>
          <a:p>
            <a:pPr eaLnBrk="1" hangingPunct="1"/>
            <a:endParaRPr lang="en-US" sz="1400" dirty="0"/>
          </a:p>
        </p:txBody>
      </p:sp>
    </p:spTree>
    <p:extLst>
      <p:ext uri="{BB962C8B-B14F-4D97-AF65-F5344CB8AC3E}">
        <p14:creationId xmlns:p14="http://schemas.microsoft.com/office/powerpoint/2010/main" val="1095643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pPr defTabSz="903815"/>
            <a:fld id="{E72B414D-AB5F-486C-BBFA-2CA7325A9522}" type="slidenum">
              <a:rPr lang="en-US" smtClean="0">
                <a:solidFill>
                  <a:srgbClr val="EEECE1"/>
                </a:solidFill>
              </a:rPr>
              <a:pPr defTabSz="903815"/>
              <a:t>28</a:t>
            </a:fld>
            <a:endParaRPr lang="en-US">
              <a:solidFill>
                <a:srgbClr val="EEECE1"/>
              </a:solidFill>
            </a:endParaRPr>
          </a:p>
        </p:txBody>
      </p:sp>
      <p:sp>
        <p:nvSpPr>
          <p:cNvPr id="304131" name="Rectangle 2"/>
          <p:cNvSpPr>
            <a:spLocks noGrp="1" noRot="1" noChangeAspect="1" noChangeArrowheads="1" noTextEdit="1"/>
          </p:cNvSpPr>
          <p:nvPr>
            <p:ph type="sldImg"/>
          </p:nvPr>
        </p:nvSpPr>
        <p:spPr>
          <a:xfrm>
            <a:off x="381000" y="220663"/>
            <a:ext cx="6096000" cy="3429000"/>
          </a:xfrm>
          <a:ln/>
        </p:spPr>
      </p:sp>
      <p:sp>
        <p:nvSpPr>
          <p:cNvPr id="304132" name="Rectangle 3"/>
          <p:cNvSpPr>
            <a:spLocks noGrp="1" noChangeArrowheads="1"/>
          </p:cNvSpPr>
          <p:nvPr>
            <p:ph type="body" idx="1"/>
          </p:nvPr>
        </p:nvSpPr>
        <p:spPr>
          <a:xfrm>
            <a:off x="285750" y="3844774"/>
            <a:ext cx="6317755" cy="4614334"/>
          </a:xfrm>
          <a:noFill/>
          <a:ln/>
        </p:spPr>
        <p:txBody>
          <a:bodyPr/>
          <a:lstStyle/>
          <a:p>
            <a:r>
              <a:rPr lang="en-US" sz="1600" b="1" dirty="0"/>
              <a:t>Answer</a:t>
            </a:r>
            <a:r>
              <a:rPr lang="en-US" sz="1600" dirty="0"/>
              <a:t> - The court characterizes </a:t>
            </a:r>
            <a:r>
              <a:rPr lang="en-US" sz="1600" i="1" dirty="0" err="1"/>
              <a:t>Dorozhko</a:t>
            </a:r>
            <a:r>
              <a:rPr lang="en-US" sz="1600" dirty="0"/>
              <a:t> as possibly involving an affirmative misrepresentation. This allows the court to avoid the problem that non-disclosure requires a breach of a duty to disclosure that is absent in this case (such a duty typically comes from a pre-existing fiduciary duty or other duty of trust or confidence that </a:t>
            </a:r>
            <a:r>
              <a:rPr lang="en-US" sz="1600" dirty="0" err="1"/>
              <a:t>Dorozhko</a:t>
            </a:r>
            <a:r>
              <a:rPr lang="en-US" sz="1600" dirty="0"/>
              <a:t> lacks). </a:t>
            </a:r>
          </a:p>
        </p:txBody>
      </p:sp>
    </p:spTree>
    <p:extLst>
      <p:ext uri="{BB962C8B-B14F-4D97-AF65-F5344CB8AC3E}">
        <p14:creationId xmlns:p14="http://schemas.microsoft.com/office/powerpoint/2010/main" val="2007664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pPr defTabSz="903815"/>
            <a:fld id="{E72B414D-AB5F-486C-BBFA-2CA7325A9522}" type="slidenum">
              <a:rPr lang="en-US" smtClean="0">
                <a:solidFill>
                  <a:srgbClr val="EEECE1"/>
                </a:solidFill>
              </a:rPr>
              <a:pPr defTabSz="903815"/>
              <a:t>29</a:t>
            </a:fld>
            <a:endParaRPr lang="en-US">
              <a:solidFill>
                <a:srgbClr val="EEECE1"/>
              </a:solidFill>
            </a:endParaRPr>
          </a:p>
        </p:txBody>
      </p:sp>
      <p:sp>
        <p:nvSpPr>
          <p:cNvPr id="304131" name="Rectangle 2"/>
          <p:cNvSpPr>
            <a:spLocks noGrp="1" noRot="1" noChangeAspect="1" noChangeArrowheads="1" noTextEdit="1"/>
          </p:cNvSpPr>
          <p:nvPr>
            <p:ph type="sldImg"/>
          </p:nvPr>
        </p:nvSpPr>
        <p:spPr>
          <a:xfrm>
            <a:off x="381000" y="220663"/>
            <a:ext cx="6096000" cy="3429000"/>
          </a:xfrm>
          <a:ln/>
        </p:spPr>
      </p:sp>
      <p:sp>
        <p:nvSpPr>
          <p:cNvPr id="304132" name="Rectangle 3"/>
          <p:cNvSpPr>
            <a:spLocks noGrp="1" noChangeArrowheads="1"/>
          </p:cNvSpPr>
          <p:nvPr>
            <p:ph type="body" idx="1"/>
          </p:nvPr>
        </p:nvSpPr>
        <p:spPr>
          <a:xfrm>
            <a:off x="285750" y="3844774"/>
            <a:ext cx="6317755" cy="4614334"/>
          </a:xfrm>
          <a:noFill/>
          <a:ln/>
        </p:spPr>
        <p:txBody>
          <a:bodyPr/>
          <a:lstStyle/>
          <a:p>
            <a:r>
              <a:rPr lang="en-US" sz="1600" b="1" dirty="0"/>
              <a:t>Answer</a:t>
            </a:r>
            <a:r>
              <a:rPr lang="en-US" sz="1600" dirty="0"/>
              <a:t> – The court states that: "In our view, misrepresenting one's identity in order to gain access to information that is otherwise off limits, and then stealing that information is plainly "deceptive" within the ordinary meaning of the word." If </a:t>
            </a:r>
            <a:r>
              <a:rPr lang="en-US" sz="1600" dirty="0" err="1"/>
              <a:t>Dorozhko</a:t>
            </a:r>
            <a:r>
              <a:rPr lang="en-US" sz="1600" dirty="0"/>
              <a:t> had put on a disguise and conned his way into IMS's corporate offices by representing that he was in fact an SEC official, this misrepresentation would presumably count as an "affirmative misrepresentation" for purposes of Rule </a:t>
            </a:r>
            <a:r>
              <a:rPr lang="en-US" sz="1600" dirty="0" err="1"/>
              <a:t>10b</a:t>
            </a:r>
            <a:r>
              <a:rPr lang="en-US" sz="1600" dirty="0"/>
              <a:t>-5. What the court is unclear on, however, is whether "exploiting a weakness in an electronic code to gain unauthorized access is 'deceptive,' rather than being mere theft." Can an inanimate object be deceived? </a:t>
            </a:r>
          </a:p>
        </p:txBody>
      </p:sp>
    </p:spTree>
    <p:extLst>
      <p:ext uri="{BB962C8B-B14F-4D97-AF65-F5344CB8AC3E}">
        <p14:creationId xmlns:p14="http://schemas.microsoft.com/office/powerpoint/2010/main" val="36103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pPr defTabSz="903815"/>
            <a:fld id="{E72B414D-AB5F-486C-BBFA-2CA7325A9522}" type="slidenum">
              <a:rPr lang="en-US" smtClean="0">
                <a:solidFill>
                  <a:srgbClr val="EEECE1"/>
                </a:solidFill>
              </a:rPr>
              <a:pPr defTabSz="903815"/>
              <a:t>30</a:t>
            </a:fld>
            <a:endParaRPr lang="en-US">
              <a:solidFill>
                <a:srgbClr val="EEECE1"/>
              </a:solidFill>
            </a:endParaRPr>
          </a:p>
        </p:txBody>
      </p:sp>
      <p:sp>
        <p:nvSpPr>
          <p:cNvPr id="304131" name="Rectangle 2"/>
          <p:cNvSpPr>
            <a:spLocks noGrp="1" noRot="1" noChangeAspect="1" noChangeArrowheads="1" noTextEdit="1"/>
          </p:cNvSpPr>
          <p:nvPr>
            <p:ph type="sldImg"/>
          </p:nvPr>
        </p:nvSpPr>
        <p:spPr>
          <a:xfrm>
            <a:off x="381000" y="220663"/>
            <a:ext cx="6096000" cy="3429000"/>
          </a:xfrm>
          <a:ln/>
        </p:spPr>
      </p:sp>
      <p:sp>
        <p:nvSpPr>
          <p:cNvPr id="304132" name="Rectangle 3"/>
          <p:cNvSpPr>
            <a:spLocks noGrp="1" noChangeArrowheads="1"/>
          </p:cNvSpPr>
          <p:nvPr>
            <p:ph type="body" idx="1"/>
          </p:nvPr>
        </p:nvSpPr>
        <p:spPr>
          <a:xfrm>
            <a:off x="285750" y="3844774"/>
            <a:ext cx="6317755" cy="4614334"/>
          </a:xfrm>
          <a:noFill/>
          <a:ln/>
        </p:spPr>
        <p:txBody>
          <a:bodyPr/>
          <a:lstStyle/>
          <a:p>
            <a:r>
              <a:rPr lang="en-US" sz="1600" b="1" dirty="0"/>
              <a:t>Answer</a:t>
            </a:r>
            <a:r>
              <a:rPr lang="en-US" sz="1600" dirty="0"/>
              <a:t> – The court's theory of an affirmative misrepresentation turns on the existence of a misrepresentation to IMS (or more accurately IMS's computer servers). But this rationale does not apply to the burglar who does not try to con his way into the corporate headquarters but instead just breaks in–what the court calls a "mere theft." Likewise, if the computer hacker had physically stolen IMS's hard drives and then cracked their encryption this would also be a "mere theft." Why should this distinction matter? As discussed in the answer to Question 2 above, from a policy perspective, it is unclear why the presence of an affirmative misrepresentation should matter. One response to this policy argument is that the Second Circuit in </a:t>
            </a:r>
            <a:r>
              <a:rPr lang="en-US" sz="1600" i="1" dirty="0" err="1"/>
              <a:t>Dorozhko</a:t>
            </a:r>
            <a:r>
              <a:rPr lang="en-US" sz="1600" dirty="0"/>
              <a:t> is mirroring the rationale of </a:t>
            </a:r>
            <a:r>
              <a:rPr lang="en-US" sz="1600" i="1" dirty="0"/>
              <a:t>O'Hagan</a:t>
            </a:r>
            <a:r>
              <a:rPr lang="en-US" sz="1600" dirty="0"/>
              <a:t> in connecting a deception to the source (in this case a misrepresentation) to a securities transaction even though the deception does not directly affect those who trade in the securities markets. </a:t>
            </a:r>
          </a:p>
        </p:txBody>
      </p:sp>
    </p:spTree>
    <p:extLst>
      <p:ext uri="{BB962C8B-B14F-4D97-AF65-F5344CB8AC3E}">
        <p14:creationId xmlns:p14="http://schemas.microsoft.com/office/powerpoint/2010/main" val="129046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defTabSz="903815"/>
            <a:fld id="{56DF81C8-7580-4B0F-BE1D-68F5E8B85812}" type="slidenum">
              <a:rPr lang="en-US" smtClean="0">
                <a:solidFill>
                  <a:srgbClr val="EEECE1"/>
                </a:solidFill>
              </a:rPr>
              <a:pPr defTabSz="903815"/>
              <a:t>6</a:t>
            </a:fld>
            <a:endParaRPr lang="en-US">
              <a:solidFill>
                <a:srgbClr val="EEECE1"/>
              </a:solidFill>
            </a:endParaRPr>
          </a:p>
        </p:txBody>
      </p:sp>
      <p:sp>
        <p:nvSpPr>
          <p:cNvPr id="244739" name="Rectangle 2"/>
          <p:cNvSpPr>
            <a:spLocks noGrp="1" noRot="1" noChangeAspect="1" noChangeArrowheads="1" noTextEdit="1"/>
          </p:cNvSpPr>
          <p:nvPr>
            <p:ph type="sldImg"/>
          </p:nvPr>
        </p:nvSpPr>
        <p:spPr>
          <a:xfrm>
            <a:off x="430213" y="220663"/>
            <a:ext cx="6096000" cy="3429000"/>
          </a:xfrm>
          <a:ln/>
        </p:spPr>
      </p:sp>
      <p:sp>
        <p:nvSpPr>
          <p:cNvPr id="244740" name="Rectangle 3"/>
          <p:cNvSpPr>
            <a:spLocks noGrp="1" noChangeArrowheads="1"/>
          </p:cNvSpPr>
          <p:nvPr>
            <p:ph type="body" idx="1"/>
          </p:nvPr>
        </p:nvSpPr>
        <p:spPr>
          <a:xfrm>
            <a:off x="269379" y="3810003"/>
            <a:ext cx="6384727" cy="4865309"/>
          </a:xfrm>
          <a:noFill/>
          <a:ln/>
        </p:spPr>
        <p:txBody>
          <a:bodyPr/>
          <a:lstStyle/>
          <a:p>
            <a:r>
              <a:rPr lang="en-US" dirty="0">
                <a:latin typeface="Arial" charset="0"/>
                <a:cs typeface="Arial" charset="0"/>
              </a:rPr>
              <a:t>1. What counts as a personal benefit after </a:t>
            </a:r>
            <a:r>
              <a:rPr lang="en-US" i="1" dirty="0">
                <a:latin typeface="Arial" charset="0"/>
                <a:cs typeface="Arial" charset="0"/>
              </a:rPr>
              <a:t>Salman</a:t>
            </a:r>
            <a:r>
              <a:rPr lang="en-US" dirty="0">
                <a:latin typeface="Arial" charset="0"/>
                <a:cs typeface="Arial" charset="0"/>
              </a:rPr>
              <a:t>? What is excluded?</a:t>
            </a:r>
          </a:p>
          <a:p>
            <a:r>
              <a:rPr lang="en-US" b="1" dirty="0">
                <a:latin typeface="Arial" charset="0"/>
                <a:cs typeface="Arial" charset="0"/>
              </a:rPr>
              <a:t>Answer</a:t>
            </a:r>
            <a:r>
              <a:rPr lang="en-US" dirty="0">
                <a:latin typeface="Arial" charset="0"/>
                <a:cs typeface="Arial" charset="0"/>
              </a:rPr>
              <a:t> – </a:t>
            </a:r>
            <a:r>
              <a:rPr lang="en-US" i="1" dirty="0">
                <a:latin typeface="Arial" charset="0"/>
                <a:cs typeface="Arial" charset="0"/>
              </a:rPr>
              <a:t>Salman </a:t>
            </a:r>
            <a:r>
              <a:rPr lang="en-US" dirty="0">
                <a:latin typeface="Arial" charset="0"/>
                <a:cs typeface="Arial" charset="0"/>
              </a:rPr>
              <a:t>leaves undisturbed the portion of the personal benefit test that includes a </a:t>
            </a:r>
            <a:r>
              <a:rPr lang="en-US" i="1" dirty="0">
                <a:latin typeface="Arial" charset="0"/>
                <a:cs typeface="Arial" charset="0"/>
              </a:rPr>
              <a:t>quid pro quo</a:t>
            </a:r>
            <a:r>
              <a:rPr lang="en-US" dirty="0">
                <a:latin typeface="Arial" charset="0"/>
                <a:cs typeface="Arial" charset="0"/>
              </a:rPr>
              <a:t> arrangement. It clarifies that a gift to a family member or friend also counts as a personal benefit, without any additional requirement that the tipper expect to receive a pecuniary or other valuable benefit from the relationship. The rationale of the Court relied on the analogy of the insider engaging in insider trading and then making a gift of the cash proceeds to a relative or friend. This rationale does not apply to non-relatives and non-friends.   Although the government argued that a gift of information to anyone—regardless of the relationship—for noncorporate purposes should count as a personal benefit to the tipper, the Court did not accept this view of gifts in </a:t>
            </a:r>
            <a:r>
              <a:rPr lang="en-US" i="1" dirty="0">
                <a:latin typeface="Arial" charset="0"/>
                <a:cs typeface="Arial" charset="0"/>
              </a:rPr>
              <a:t>Salman</a:t>
            </a:r>
            <a:r>
              <a:rPr lang="en-US" dirty="0">
                <a:latin typeface="Arial" charset="0"/>
                <a:cs typeface="Arial" charset="0"/>
              </a:rPr>
              <a:t>.</a:t>
            </a:r>
          </a:p>
          <a:p>
            <a:r>
              <a:rPr lang="en-US" dirty="0">
                <a:latin typeface="Arial" charset="0"/>
                <a:cs typeface="Arial" charset="0"/>
              </a:rPr>
              <a:t>Left unresolved by </a:t>
            </a:r>
            <a:r>
              <a:rPr lang="en-US" i="1" dirty="0">
                <a:latin typeface="Arial" charset="0"/>
                <a:cs typeface="Arial" charset="0"/>
              </a:rPr>
              <a:t>Salman</a:t>
            </a:r>
            <a:r>
              <a:rPr lang="en-US" dirty="0">
                <a:latin typeface="Arial" charset="0"/>
                <a:cs typeface="Arial" charset="0"/>
              </a:rPr>
              <a:t> is how close the family relationship or friendship needs to be. Does your second cousin count? A co-worker or other acquaintance? These are the issues raised by </a:t>
            </a:r>
            <a:r>
              <a:rPr lang="en-US" i="1" dirty="0">
                <a:latin typeface="Arial" charset="0"/>
                <a:cs typeface="Arial" charset="0"/>
              </a:rPr>
              <a:t>Newman</a:t>
            </a:r>
            <a:r>
              <a:rPr lang="en-US" dirty="0">
                <a:latin typeface="Arial" charset="0"/>
                <a:cs typeface="Arial" charset="0"/>
              </a:rPr>
              <a:t> which the Court did not have occasion to address in </a:t>
            </a:r>
            <a:r>
              <a:rPr lang="en-US" i="1" dirty="0">
                <a:latin typeface="Arial" charset="0"/>
                <a:cs typeface="Arial" charset="0"/>
              </a:rPr>
              <a:t>Salman</a:t>
            </a:r>
            <a:r>
              <a:rPr lang="en-US" dirty="0">
                <a:latin typeface="Arial" charset="0"/>
                <a:cs typeface="Arial" charset="0"/>
              </a:rPr>
              <a:t> because of the close relationship  between Maher Kara and his brother Michael.</a:t>
            </a:r>
          </a:p>
        </p:txBody>
      </p:sp>
    </p:spTree>
    <p:extLst>
      <p:ext uri="{BB962C8B-B14F-4D97-AF65-F5344CB8AC3E}">
        <p14:creationId xmlns:p14="http://schemas.microsoft.com/office/powerpoint/2010/main" val="78437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pPr defTabSz="903815"/>
            <a:fld id="{599FA43A-3719-4BFE-B496-3F1E29316662}" type="slidenum">
              <a:rPr lang="en-US" smtClean="0">
                <a:solidFill>
                  <a:srgbClr val="EEECE1"/>
                </a:solidFill>
              </a:rPr>
              <a:pPr defTabSz="903815"/>
              <a:t>11</a:t>
            </a:fld>
            <a:endParaRPr lang="en-US">
              <a:solidFill>
                <a:srgbClr val="EEECE1"/>
              </a:solidFill>
            </a:endParaRPr>
          </a:p>
        </p:txBody>
      </p:sp>
      <p:sp>
        <p:nvSpPr>
          <p:cNvPr id="284675" name="Rectangle 2"/>
          <p:cNvSpPr>
            <a:spLocks noGrp="1" noRot="1" noChangeAspect="1" noChangeArrowheads="1" noTextEdit="1"/>
          </p:cNvSpPr>
          <p:nvPr>
            <p:ph type="sldImg"/>
          </p:nvPr>
        </p:nvSpPr>
        <p:spPr>
          <a:xfrm>
            <a:off x="396875" y="203200"/>
            <a:ext cx="6094413" cy="3429000"/>
          </a:xfrm>
          <a:ln/>
        </p:spPr>
      </p:sp>
      <p:sp>
        <p:nvSpPr>
          <p:cNvPr id="284676" name="Rectangle 3"/>
          <p:cNvSpPr>
            <a:spLocks noGrp="1" noChangeArrowheads="1"/>
          </p:cNvSpPr>
          <p:nvPr>
            <p:ph type="body" idx="1"/>
          </p:nvPr>
        </p:nvSpPr>
        <p:spPr>
          <a:xfrm>
            <a:off x="203895" y="3844775"/>
            <a:ext cx="6417469" cy="5011964"/>
          </a:xfrm>
          <a:noFill/>
          <a:ln/>
        </p:spPr>
        <p:txBody>
          <a:bodyPr/>
          <a:lstStyle/>
          <a:p>
            <a:pPr eaLnBrk="1" hangingPunct="1">
              <a:lnSpc>
                <a:spcPct val="95000"/>
              </a:lnSpc>
              <a:spcBef>
                <a:spcPct val="5000"/>
              </a:spcBef>
            </a:pPr>
            <a:r>
              <a:rPr lang="en-US" sz="1300" dirty="0"/>
              <a:t>“Misappropriation” theory applies when information that is subject to a fiduciary duty of confidentiality is used for trading in securities without disclosing to the source of the information that the information is being used for trading. Classical insider trading theory focuses on trades by an insider of a company in that company’s shares, misappropriation deals with outsider trading. As such, the misappropriation theory has the potential to reach a much wider variety of trades and traders. </a:t>
            </a:r>
          </a:p>
          <a:p>
            <a:pPr marL="324293" lvl="1" indent="-210190">
              <a:lnSpc>
                <a:spcPct val="95000"/>
              </a:lnSpc>
              <a:spcBef>
                <a:spcPct val="5000"/>
              </a:spcBef>
              <a:buFontTx/>
              <a:buAutoNum type="arabicPeriod"/>
            </a:pPr>
            <a:r>
              <a:rPr lang="en-US" sz="1300" dirty="0"/>
              <a:t>Not all informational advantages may be worthwhile. The benefit from allowing informational advantages in the market is that it gives people an incentive to produce information and incorporate into stock market price. The cost is that informational advantages will scare away uninformed investors – particularly if they cannot reproduce benefit with own effort (or through a mutual fund) – or at least cause them to discount securities. </a:t>
            </a:r>
          </a:p>
          <a:p>
            <a:pPr marL="324293" lvl="1" indent="-210190">
              <a:lnSpc>
                <a:spcPct val="95000"/>
              </a:lnSpc>
              <a:spcBef>
                <a:spcPct val="5000"/>
              </a:spcBef>
              <a:buFontTx/>
              <a:buAutoNum type="arabicPeriod"/>
            </a:pPr>
            <a:r>
              <a:rPr lang="en-US" sz="1300" dirty="0"/>
              <a:t>What does the law say about misappropriation – how does the Court shoehorn it into Rule </a:t>
            </a:r>
            <a:r>
              <a:rPr lang="en-US" sz="1300" dirty="0" err="1"/>
              <a:t>10b</a:t>
            </a:r>
            <a:r>
              <a:rPr lang="en-US" sz="1300" dirty="0"/>
              <a:t>-5 doctrine? To understand this we need to remember that a Rule </a:t>
            </a:r>
            <a:r>
              <a:rPr lang="en-US" sz="1300" dirty="0" err="1"/>
              <a:t>10b</a:t>
            </a:r>
            <a:r>
              <a:rPr lang="en-US" sz="1300" dirty="0"/>
              <a:t>-5 violation requires, among other things, (1) a deceptive practice (2) in connection with the purchase or sale of securities. </a:t>
            </a:r>
          </a:p>
          <a:p>
            <a:pPr marL="324293" lvl="1" indent="-210190">
              <a:lnSpc>
                <a:spcPct val="95000"/>
              </a:lnSpc>
              <a:spcBef>
                <a:spcPct val="5000"/>
              </a:spcBef>
            </a:pPr>
            <a:r>
              <a:rPr lang="en-US" sz="1300" dirty="0"/>
              <a:t>3. How does the doctrine square with justifiable versus non-justifiable information advantages in the market. Because after all, what most care about is the health of the capital market and its investors – not necessarily the source of the information. Some puzzles in the doctrine will then appear (e.g., (a) what if source gives the trader the OK to make trades?; (b) what if outright theft from the source – but no fiduciary duty violation; (c) what if fiduciary duty violation – but open and vocal about this violation to the source – the brazen </a:t>
            </a:r>
            <a:r>
              <a:rPr lang="en-US" sz="1300" dirty="0" err="1"/>
              <a:t>misappropriator</a:t>
            </a:r>
            <a:r>
              <a:rPr lang="en-US" sz="1300" dirty="0"/>
              <a:t>. </a:t>
            </a:r>
          </a:p>
        </p:txBody>
      </p:sp>
    </p:spTree>
    <p:extLst>
      <p:ext uri="{BB962C8B-B14F-4D97-AF65-F5344CB8AC3E}">
        <p14:creationId xmlns:p14="http://schemas.microsoft.com/office/powerpoint/2010/main" val="411775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pPr defTabSz="903815"/>
            <a:fld id="{89C2E68E-2A3E-45E7-9EF1-6D4B8C2E22FD}" type="slidenum">
              <a:rPr lang="en-US" smtClean="0">
                <a:solidFill>
                  <a:srgbClr val="EEECE1"/>
                </a:solidFill>
              </a:rPr>
              <a:pPr defTabSz="903815"/>
              <a:t>12</a:t>
            </a:fld>
            <a:endParaRPr lang="en-US">
              <a:solidFill>
                <a:srgbClr val="EEECE1"/>
              </a:solidFill>
            </a:endParaRPr>
          </a:p>
        </p:txBody>
      </p:sp>
      <p:sp>
        <p:nvSpPr>
          <p:cNvPr id="288771" name="Rectangle 2"/>
          <p:cNvSpPr>
            <a:spLocks noGrp="1" noRot="1" noChangeAspect="1" noChangeArrowheads="1" noTextEdit="1"/>
          </p:cNvSpPr>
          <p:nvPr>
            <p:ph type="sldImg"/>
          </p:nvPr>
        </p:nvSpPr>
        <p:spPr>
          <a:xfrm>
            <a:off x="396875" y="204788"/>
            <a:ext cx="6094413" cy="3429000"/>
          </a:xfrm>
          <a:ln/>
        </p:spPr>
      </p:sp>
      <p:sp>
        <p:nvSpPr>
          <p:cNvPr id="288772" name="Rectangle 3"/>
          <p:cNvSpPr>
            <a:spLocks noGrp="1" noChangeArrowheads="1"/>
          </p:cNvSpPr>
          <p:nvPr>
            <p:ph type="body" idx="1"/>
          </p:nvPr>
        </p:nvSpPr>
        <p:spPr>
          <a:xfrm>
            <a:off x="436068" y="3977822"/>
            <a:ext cx="5765601" cy="4481286"/>
          </a:xfrm>
          <a:noFill/>
          <a:ln/>
        </p:spPr>
        <p:txBody>
          <a:bodyPr/>
          <a:lstStyle/>
          <a:p>
            <a:pPr eaLnBrk="1" hangingPunct="1"/>
            <a:r>
              <a:rPr lang="en-US" sz="1500" b="1" dirty="0"/>
              <a:t>United States v. O’Hagan, (US 1997) (Ginsburg, J.)</a:t>
            </a:r>
          </a:p>
          <a:p>
            <a:pPr eaLnBrk="1" hangingPunct="1"/>
            <a:r>
              <a:rPr lang="en-US" sz="1500" dirty="0"/>
              <a:t>O’Hagan was a litigation partner at the Dorsey &amp; Whitney law firm. Grand Met had retained Dorsey &amp; Whitney as counsel for a takeover attempt of the Pillsbury Company. O’Hagan (who was not working directly on the deal) learned about the takeover attempt and purchased both Pillsbury call options (more than any other investor) and Pillsbury stock. Jury convicted O’Hagan for insider trading under Rule </a:t>
            </a:r>
            <a:r>
              <a:rPr lang="en-US" sz="1500" dirty="0" err="1"/>
              <a:t>10b</a:t>
            </a:r>
            <a:r>
              <a:rPr lang="en-US" sz="1500" dirty="0"/>
              <a:t>-5 (as well as for violation of Rule </a:t>
            </a:r>
            <a:r>
              <a:rPr lang="en-US" sz="1500" dirty="0" err="1"/>
              <a:t>14e</a:t>
            </a:r>
            <a:r>
              <a:rPr lang="en-US" sz="1500" dirty="0"/>
              <a:t>-3). The Eighth Circuit reversed. </a:t>
            </a:r>
          </a:p>
        </p:txBody>
      </p:sp>
    </p:spTree>
    <p:extLst>
      <p:ext uri="{BB962C8B-B14F-4D97-AF65-F5344CB8AC3E}">
        <p14:creationId xmlns:p14="http://schemas.microsoft.com/office/powerpoint/2010/main" val="1125044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pPr defTabSz="903815"/>
            <a:fld id="{4F4347E4-F77C-46F6-A5B5-DB3FE249206C}" type="slidenum">
              <a:rPr lang="en-US" smtClean="0">
                <a:solidFill>
                  <a:srgbClr val="EEECE1"/>
                </a:solidFill>
              </a:rPr>
              <a:pPr defTabSz="903815"/>
              <a:t>15</a:t>
            </a:fld>
            <a:endParaRPr lang="en-US">
              <a:solidFill>
                <a:srgbClr val="EEECE1"/>
              </a:solidFill>
            </a:endParaRPr>
          </a:p>
        </p:txBody>
      </p:sp>
      <p:sp>
        <p:nvSpPr>
          <p:cNvPr id="296963" name="Rectangle 2"/>
          <p:cNvSpPr>
            <a:spLocks noGrp="1" noRot="1" noChangeAspect="1" noChangeArrowheads="1" noTextEdit="1"/>
          </p:cNvSpPr>
          <p:nvPr>
            <p:ph type="sldImg"/>
          </p:nvPr>
        </p:nvSpPr>
        <p:spPr>
          <a:xfrm>
            <a:off x="381000" y="303213"/>
            <a:ext cx="6096000" cy="3429000"/>
          </a:xfrm>
          <a:ln/>
        </p:spPr>
      </p:sp>
      <p:sp>
        <p:nvSpPr>
          <p:cNvPr id="296964" name="Rectangle 3"/>
          <p:cNvSpPr>
            <a:spLocks noGrp="1" noChangeArrowheads="1"/>
          </p:cNvSpPr>
          <p:nvPr>
            <p:ph type="body" idx="1"/>
          </p:nvPr>
        </p:nvSpPr>
        <p:spPr>
          <a:xfrm>
            <a:off x="254497" y="4027717"/>
            <a:ext cx="6350495" cy="4431394"/>
          </a:xfrm>
          <a:noFill/>
          <a:ln/>
        </p:spPr>
        <p:txBody>
          <a:bodyPr/>
          <a:lstStyle/>
          <a:p>
            <a:pPr eaLnBrk="1" hangingPunct="1"/>
            <a:r>
              <a:rPr lang="en-US" sz="1500" b="1" dirty="0"/>
              <a:t>Questions</a:t>
            </a:r>
          </a:p>
          <a:p>
            <a:pPr eaLnBrk="1" hangingPunct="1"/>
            <a:r>
              <a:rPr lang="en-US" sz="1500" dirty="0"/>
              <a:t>1. Why did the Justice Department choose not to pursue O’Hagan under the classical theory of insider trading set forth in </a:t>
            </a:r>
            <a:r>
              <a:rPr lang="en-US" sz="1500" i="1" dirty="0" err="1"/>
              <a:t>Chiarella</a:t>
            </a:r>
            <a:r>
              <a:rPr lang="en-US" sz="1500" dirty="0"/>
              <a:t> and </a:t>
            </a:r>
            <a:r>
              <a:rPr lang="en-US" sz="1500" i="1" dirty="0"/>
              <a:t>Dirks</a:t>
            </a:r>
            <a:r>
              <a:rPr lang="en-US" sz="1500" dirty="0"/>
              <a:t>?</a:t>
            </a:r>
            <a:endParaRPr lang="en-US" sz="1500" b="1" dirty="0"/>
          </a:p>
          <a:p>
            <a:pPr eaLnBrk="1" hangingPunct="1"/>
            <a:r>
              <a:rPr lang="en-US" sz="1500" b="1" dirty="0"/>
              <a:t>Answer</a:t>
            </a:r>
            <a:r>
              <a:rPr lang="en-US" sz="1500" dirty="0"/>
              <a:t> – O’Hagan does not owe a fiduciary duty to the shareholders of Pillsbury (the target company). Therefore, the SEC in </a:t>
            </a:r>
            <a:r>
              <a:rPr lang="en-US" sz="1500" i="1" dirty="0"/>
              <a:t>O’Hagan</a:t>
            </a:r>
            <a:r>
              <a:rPr lang="en-US" sz="1500" dirty="0"/>
              <a:t> needed to find another, unrelated fiduciary duty (owed to O’Hagan’s law firm and its clients) pursuant to the misappropriation theory. Instructors may wish to point out the large expansion of the scope of Rule </a:t>
            </a:r>
            <a:r>
              <a:rPr lang="en-US" sz="1500" dirty="0" err="1"/>
              <a:t>10b</a:t>
            </a:r>
            <a:r>
              <a:rPr lang="en-US" sz="1500" dirty="0"/>
              <a:t>-5 insider trading prohibition posed under the misappropriation theory. Seemingly any fiduciary duty – even if unconnected with the securities markets or trading in the markets – may qualify under the misappropriation theory.</a:t>
            </a:r>
          </a:p>
        </p:txBody>
      </p:sp>
    </p:spTree>
    <p:extLst>
      <p:ext uri="{BB962C8B-B14F-4D97-AF65-F5344CB8AC3E}">
        <p14:creationId xmlns:p14="http://schemas.microsoft.com/office/powerpoint/2010/main" val="339129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pPr defTabSz="903815"/>
            <a:fld id="{FB942C61-A097-4F97-8D08-9E2691D04CEE}" type="slidenum">
              <a:rPr lang="en-US" smtClean="0">
                <a:solidFill>
                  <a:srgbClr val="EEECE1"/>
                </a:solidFill>
              </a:rPr>
              <a:pPr defTabSz="903815"/>
              <a:t>16</a:t>
            </a:fld>
            <a:endParaRPr lang="en-US">
              <a:solidFill>
                <a:srgbClr val="EEECE1"/>
              </a:solidFill>
            </a:endParaRPr>
          </a:p>
        </p:txBody>
      </p:sp>
      <p:sp>
        <p:nvSpPr>
          <p:cNvPr id="297987" name="Rectangle 2"/>
          <p:cNvSpPr>
            <a:spLocks noGrp="1" noRot="1" noChangeAspect="1" noChangeArrowheads="1" noTextEdit="1"/>
          </p:cNvSpPr>
          <p:nvPr>
            <p:ph type="sldImg"/>
          </p:nvPr>
        </p:nvSpPr>
        <p:spPr>
          <a:xfrm>
            <a:off x="366713" y="234950"/>
            <a:ext cx="6094412" cy="3429000"/>
          </a:xfrm>
          <a:ln/>
        </p:spPr>
      </p:sp>
      <p:sp>
        <p:nvSpPr>
          <p:cNvPr id="297988" name="Rectangle 3"/>
          <p:cNvSpPr>
            <a:spLocks noGrp="1" noChangeArrowheads="1"/>
          </p:cNvSpPr>
          <p:nvPr>
            <p:ph type="body" idx="1"/>
          </p:nvPr>
        </p:nvSpPr>
        <p:spPr>
          <a:xfrm>
            <a:off x="269382" y="3926420"/>
            <a:ext cx="6319242" cy="4532691"/>
          </a:xfrm>
          <a:noFill/>
          <a:ln/>
        </p:spPr>
        <p:txBody>
          <a:bodyPr/>
          <a:lstStyle/>
          <a:p>
            <a:pPr eaLnBrk="1" hangingPunct="1"/>
            <a:r>
              <a:rPr lang="en-US" sz="1500" dirty="0"/>
              <a:t>2. What if O’Hagan had told Grand Met and his law firm before the acquisition was announced that he planned to buy Pillsbury options?</a:t>
            </a:r>
            <a:endParaRPr lang="en-US" sz="1500" b="1" dirty="0"/>
          </a:p>
          <a:p>
            <a:pPr eaLnBrk="1" hangingPunct="1"/>
            <a:r>
              <a:rPr lang="en-US" sz="1500" b="1" dirty="0"/>
              <a:t>Answer</a:t>
            </a:r>
            <a:r>
              <a:rPr lang="en-US" sz="1500" dirty="0"/>
              <a:t> – This is the case of the brazen </a:t>
            </a:r>
            <a:r>
              <a:rPr lang="en-US" sz="1500" dirty="0" err="1"/>
              <a:t>misappropriator</a:t>
            </a:r>
            <a:r>
              <a:rPr lang="en-US" sz="1500" dirty="0"/>
              <a:t>. Rule </a:t>
            </a:r>
            <a:r>
              <a:rPr lang="en-US" sz="1500" dirty="0" err="1"/>
              <a:t>10b</a:t>
            </a:r>
            <a:r>
              <a:rPr lang="en-US" sz="1500" dirty="0"/>
              <a:t>-5 requires deception. So the brazen </a:t>
            </a:r>
            <a:r>
              <a:rPr lang="en-US" sz="1500" dirty="0" err="1"/>
              <a:t>misappropriator</a:t>
            </a:r>
            <a:r>
              <a:rPr lang="en-US" sz="1500" dirty="0"/>
              <a:t> is free and clear of Rule </a:t>
            </a:r>
            <a:r>
              <a:rPr lang="en-US" sz="1500" dirty="0" err="1"/>
              <a:t>10b</a:t>
            </a:r>
            <a:r>
              <a:rPr lang="en-US" sz="1500" dirty="0"/>
              <a:t>-5 liability. (Although Rule </a:t>
            </a:r>
            <a:r>
              <a:rPr lang="en-US" sz="1500" dirty="0" err="1"/>
              <a:t>14e</a:t>
            </a:r>
            <a:r>
              <a:rPr lang="en-US" sz="1500" dirty="0"/>
              <a:t>-3 still applies). Because the misappropriation theory keys on deception in the breach of a duty to disclose to the source of the information the information available to shareholders is irrelevant. Does this make sense? Instructors may also wish to ask what result if Grand Met authorizes O’Hagan to get as “much as he can” from trades in Pillsbury stock prior to the acquisition (at least under Rule </a:t>
            </a:r>
            <a:r>
              <a:rPr lang="en-US" sz="1500" dirty="0" err="1"/>
              <a:t>10b</a:t>
            </a:r>
            <a:r>
              <a:rPr lang="en-US" sz="1500" dirty="0"/>
              <a:t>-5). Same result; no Rule </a:t>
            </a:r>
            <a:r>
              <a:rPr lang="en-US" sz="1500" dirty="0" err="1"/>
              <a:t>10b</a:t>
            </a:r>
            <a:r>
              <a:rPr lang="en-US" sz="1500" dirty="0"/>
              <a:t>-5 liability.</a:t>
            </a:r>
            <a:endParaRPr lang="en-US" sz="1500" b="1" dirty="0"/>
          </a:p>
          <a:p>
            <a:pPr eaLnBrk="1" hangingPunct="1"/>
            <a:r>
              <a:rPr lang="en-US" sz="1500" b="1" dirty="0"/>
              <a:t>Question</a:t>
            </a:r>
            <a:r>
              <a:rPr lang="en-US" sz="1500" dirty="0"/>
              <a:t> – If O’Hagan had disclosed would Grand Met have been likely to give its consent?</a:t>
            </a:r>
            <a:endParaRPr lang="en-US" sz="1500" b="1" dirty="0"/>
          </a:p>
          <a:p>
            <a:pPr eaLnBrk="1" hangingPunct="1"/>
            <a:r>
              <a:rPr lang="en-US" sz="1500" b="1" dirty="0"/>
              <a:t>Answer</a:t>
            </a:r>
            <a:r>
              <a:rPr lang="en-US" sz="1500" dirty="0"/>
              <a:t> – No. Grand Met would have faced a much higher price for its tender offer if it had authorized trading by its lawyers in advance. The market price would rise in the face of heavy buying volume. </a:t>
            </a:r>
            <a:endParaRPr lang="en-US" sz="1500" b="1" dirty="0"/>
          </a:p>
        </p:txBody>
      </p:sp>
    </p:spTree>
    <p:extLst>
      <p:ext uri="{BB962C8B-B14F-4D97-AF65-F5344CB8AC3E}">
        <p14:creationId xmlns:p14="http://schemas.microsoft.com/office/powerpoint/2010/main" val="248621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pPr defTabSz="903815"/>
            <a:fld id="{FB942C61-A097-4F97-8D08-9E2691D04CEE}" type="slidenum">
              <a:rPr lang="en-US" smtClean="0">
                <a:solidFill>
                  <a:srgbClr val="EEECE1"/>
                </a:solidFill>
              </a:rPr>
              <a:pPr defTabSz="903815"/>
              <a:t>17</a:t>
            </a:fld>
            <a:endParaRPr lang="en-US">
              <a:solidFill>
                <a:srgbClr val="EEECE1"/>
              </a:solidFill>
            </a:endParaRPr>
          </a:p>
        </p:txBody>
      </p:sp>
      <p:sp>
        <p:nvSpPr>
          <p:cNvPr id="297987" name="Rectangle 2"/>
          <p:cNvSpPr>
            <a:spLocks noGrp="1" noRot="1" noChangeAspect="1" noChangeArrowheads="1" noTextEdit="1"/>
          </p:cNvSpPr>
          <p:nvPr>
            <p:ph type="sldImg"/>
          </p:nvPr>
        </p:nvSpPr>
        <p:spPr>
          <a:xfrm>
            <a:off x="366713" y="234950"/>
            <a:ext cx="6094412" cy="3429000"/>
          </a:xfrm>
          <a:ln/>
        </p:spPr>
      </p:sp>
      <p:sp>
        <p:nvSpPr>
          <p:cNvPr id="297988" name="Rectangle 3"/>
          <p:cNvSpPr>
            <a:spLocks noGrp="1" noChangeArrowheads="1"/>
          </p:cNvSpPr>
          <p:nvPr>
            <p:ph type="body" idx="1"/>
          </p:nvPr>
        </p:nvSpPr>
        <p:spPr>
          <a:xfrm>
            <a:off x="269382" y="3926420"/>
            <a:ext cx="6319242" cy="4532691"/>
          </a:xfrm>
          <a:noFill/>
          <a:ln/>
        </p:spPr>
        <p:txBody>
          <a:bodyPr/>
          <a:lstStyle/>
          <a:p>
            <a:pPr eaLnBrk="1" hangingPunct="1"/>
            <a:r>
              <a:rPr lang="en-US" sz="1500" dirty="0"/>
              <a:t>2. What if O’Hagan had told Grand Met and his law firm before the acquisition was announced that he planned to buy Pillsbury options?</a:t>
            </a:r>
            <a:endParaRPr lang="en-US" sz="1500" b="1" dirty="0"/>
          </a:p>
          <a:p>
            <a:pPr eaLnBrk="1" hangingPunct="1"/>
            <a:r>
              <a:rPr lang="en-US" sz="1500" b="1" dirty="0"/>
              <a:t>Answer</a:t>
            </a:r>
            <a:r>
              <a:rPr lang="en-US" sz="1500" dirty="0"/>
              <a:t> – This is the case of the brazen </a:t>
            </a:r>
            <a:r>
              <a:rPr lang="en-US" sz="1500" dirty="0" err="1"/>
              <a:t>misappropriator</a:t>
            </a:r>
            <a:r>
              <a:rPr lang="en-US" sz="1500" dirty="0"/>
              <a:t>. Rule </a:t>
            </a:r>
            <a:r>
              <a:rPr lang="en-US" sz="1500" dirty="0" err="1"/>
              <a:t>10b</a:t>
            </a:r>
            <a:r>
              <a:rPr lang="en-US" sz="1500" dirty="0"/>
              <a:t>-5 requires deception. So the brazen </a:t>
            </a:r>
            <a:r>
              <a:rPr lang="en-US" sz="1500" dirty="0" err="1"/>
              <a:t>misappropriator</a:t>
            </a:r>
            <a:r>
              <a:rPr lang="en-US" sz="1500" dirty="0"/>
              <a:t> is free and clear of Rule </a:t>
            </a:r>
            <a:r>
              <a:rPr lang="en-US" sz="1500" dirty="0" err="1"/>
              <a:t>10b</a:t>
            </a:r>
            <a:r>
              <a:rPr lang="en-US" sz="1500" dirty="0"/>
              <a:t>-5 liability. (Although Rule </a:t>
            </a:r>
            <a:r>
              <a:rPr lang="en-US" sz="1500" dirty="0" err="1"/>
              <a:t>14e</a:t>
            </a:r>
            <a:r>
              <a:rPr lang="en-US" sz="1500" dirty="0"/>
              <a:t>-3 still applies). Because the misappropriation theory keys on deception in the breach of a duty to disclose to the source of the information the information available to shareholders is irrelevant. Does this make sense? Instructors may also wish to ask what result if Grand Met authorizes O’Hagan to get as “much as he can” from trades in Pillsbury stock prior to the acquisition (at least under Rule </a:t>
            </a:r>
            <a:r>
              <a:rPr lang="en-US" sz="1500" dirty="0" err="1"/>
              <a:t>10b</a:t>
            </a:r>
            <a:r>
              <a:rPr lang="en-US" sz="1500" dirty="0"/>
              <a:t>-5). Same result; no Rule </a:t>
            </a:r>
            <a:r>
              <a:rPr lang="en-US" sz="1500" dirty="0" err="1"/>
              <a:t>10b</a:t>
            </a:r>
            <a:r>
              <a:rPr lang="en-US" sz="1500" dirty="0"/>
              <a:t>-5 liability.</a:t>
            </a:r>
            <a:endParaRPr lang="en-US" sz="1500" b="1" dirty="0"/>
          </a:p>
          <a:p>
            <a:pPr eaLnBrk="1" hangingPunct="1"/>
            <a:r>
              <a:rPr lang="en-US" sz="1500" b="1" dirty="0"/>
              <a:t>Question</a:t>
            </a:r>
            <a:r>
              <a:rPr lang="en-US" sz="1500" dirty="0"/>
              <a:t> – If O’Hagan had disclosed would Grand Met have been likely to give its consent?</a:t>
            </a:r>
            <a:endParaRPr lang="en-US" sz="1500" b="1" dirty="0"/>
          </a:p>
          <a:p>
            <a:pPr eaLnBrk="1" hangingPunct="1"/>
            <a:r>
              <a:rPr lang="en-US" sz="1500" b="1" dirty="0"/>
              <a:t>Answer</a:t>
            </a:r>
            <a:r>
              <a:rPr lang="en-US" sz="1500" dirty="0"/>
              <a:t> – No. Grand Met would have faced a much higher price for its tender offer if it had authorized trading by its lawyers in advance. The market price would rise in the face of heavy buying volume. </a:t>
            </a:r>
            <a:endParaRPr lang="en-US" sz="1500" b="1" dirty="0"/>
          </a:p>
        </p:txBody>
      </p:sp>
    </p:spTree>
    <p:extLst>
      <p:ext uri="{BB962C8B-B14F-4D97-AF65-F5344CB8AC3E}">
        <p14:creationId xmlns:p14="http://schemas.microsoft.com/office/powerpoint/2010/main" val="1740115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pPr defTabSz="903815"/>
            <a:fld id="{A63CAF64-552F-483C-99BC-4BC9A6C6B4A4}" type="slidenum">
              <a:rPr lang="en-US" smtClean="0">
                <a:solidFill>
                  <a:srgbClr val="EEECE1"/>
                </a:solidFill>
              </a:rPr>
              <a:pPr defTabSz="903815"/>
              <a:t>18</a:t>
            </a:fld>
            <a:endParaRPr lang="en-US">
              <a:solidFill>
                <a:srgbClr val="EEECE1"/>
              </a:solidFill>
            </a:endParaRPr>
          </a:p>
        </p:txBody>
      </p:sp>
      <p:sp>
        <p:nvSpPr>
          <p:cNvPr id="302083" name="Rectangle 2"/>
          <p:cNvSpPr>
            <a:spLocks noGrp="1" noRot="1" noChangeAspect="1" noChangeArrowheads="1" noTextEdit="1"/>
          </p:cNvSpPr>
          <p:nvPr>
            <p:ph type="sldImg"/>
          </p:nvPr>
        </p:nvSpPr>
        <p:spPr>
          <a:xfrm>
            <a:off x="381000" y="220663"/>
            <a:ext cx="6096000" cy="3429000"/>
          </a:xfrm>
          <a:ln/>
        </p:spPr>
      </p:sp>
      <p:sp>
        <p:nvSpPr>
          <p:cNvPr id="302084" name="Rectangle 3"/>
          <p:cNvSpPr>
            <a:spLocks noGrp="1" noChangeArrowheads="1"/>
          </p:cNvSpPr>
          <p:nvPr>
            <p:ph type="body" idx="1"/>
          </p:nvPr>
        </p:nvSpPr>
        <p:spPr>
          <a:xfrm>
            <a:off x="285750" y="3844774"/>
            <a:ext cx="6317755" cy="4614334"/>
          </a:xfrm>
          <a:noFill/>
          <a:ln/>
        </p:spPr>
        <p:txBody>
          <a:bodyPr/>
          <a:lstStyle/>
          <a:p>
            <a:pPr eaLnBrk="1" hangingPunct="1"/>
            <a:r>
              <a:rPr lang="en-US" sz="1500" dirty="0"/>
              <a:t>Mr. </a:t>
            </a:r>
            <a:r>
              <a:rPr lang="en-US" sz="1500" dirty="0" err="1"/>
              <a:t>Rocklage</a:t>
            </a:r>
            <a:r>
              <a:rPr lang="en-US" sz="1500" dirty="0"/>
              <a:t> was the Chairman and CEO of Cubist Pharmaceuticals. His wife was not an employee of the company. Mr. </a:t>
            </a:r>
            <a:r>
              <a:rPr lang="en-US" sz="1500" dirty="0" err="1"/>
              <a:t>Rocklage</a:t>
            </a:r>
            <a:r>
              <a:rPr lang="en-US" sz="1500" dirty="0"/>
              <a:t> learned that one of the company’s drugs had failed its clinical trial and told his wife about the failure while making clear that the information was to be kept confidential. (Mr. </a:t>
            </a:r>
            <a:r>
              <a:rPr lang="en-US" sz="1500" dirty="0" err="1"/>
              <a:t>Rocklage</a:t>
            </a:r>
            <a:r>
              <a:rPr lang="en-US" sz="1500" dirty="0"/>
              <a:t> had routinely shared non-public material information with his wife with the shared expectation and understanding that the information would be kept confidential). Mrs. </a:t>
            </a:r>
            <a:r>
              <a:rPr lang="en-US" sz="1500" dirty="0" err="1"/>
              <a:t>Rocklage</a:t>
            </a:r>
            <a:r>
              <a:rPr lang="en-US" sz="1500" dirty="0"/>
              <a:t> passed along the information to her brother who traded on the information (and Mrs. </a:t>
            </a:r>
            <a:r>
              <a:rPr lang="en-US" sz="1500" dirty="0" err="1"/>
              <a:t>Rocklage</a:t>
            </a:r>
            <a:r>
              <a:rPr lang="en-US" sz="1500" dirty="0"/>
              <a:t> knew or had reason to know about the trades). Mrs. </a:t>
            </a:r>
            <a:r>
              <a:rPr lang="en-US" sz="1500" dirty="0" err="1"/>
              <a:t>Rocklage’s</a:t>
            </a:r>
            <a:r>
              <a:rPr lang="en-US" sz="1500" dirty="0"/>
              <a:t> deception allowed her to receive the non-public, material information from Mr. </a:t>
            </a:r>
            <a:r>
              <a:rPr lang="en-US" sz="1500" dirty="0" err="1"/>
              <a:t>Rocklage</a:t>
            </a:r>
            <a:r>
              <a:rPr lang="en-US" sz="1500" dirty="0"/>
              <a:t>. Before passing the information along to her brother, Mrs. </a:t>
            </a:r>
            <a:r>
              <a:rPr lang="en-US" sz="1500" dirty="0" err="1"/>
              <a:t>Rocklage</a:t>
            </a:r>
            <a:r>
              <a:rPr lang="en-US" sz="1500" dirty="0"/>
              <a:t> informed her husband that she was going to tip her brother; her brother then sold his shares in Cubist before any public announcement of the drug trial failure. </a:t>
            </a:r>
          </a:p>
        </p:txBody>
      </p:sp>
    </p:spTree>
    <p:extLst>
      <p:ext uri="{BB962C8B-B14F-4D97-AF65-F5344CB8AC3E}">
        <p14:creationId xmlns:p14="http://schemas.microsoft.com/office/powerpoint/2010/main" val="93508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pPr defTabSz="903815"/>
            <a:fld id="{4ED587A0-CCCB-4D23-A965-EC92D0423F33}" type="slidenum">
              <a:rPr lang="en-US" smtClean="0">
                <a:solidFill>
                  <a:srgbClr val="EEECE1"/>
                </a:solidFill>
              </a:rPr>
              <a:pPr defTabSz="903815"/>
              <a:t>19</a:t>
            </a:fld>
            <a:endParaRPr lang="en-US">
              <a:solidFill>
                <a:srgbClr val="EEECE1"/>
              </a:solidFill>
            </a:endParaRPr>
          </a:p>
        </p:txBody>
      </p:sp>
      <p:sp>
        <p:nvSpPr>
          <p:cNvPr id="305155" name="Rectangle 2"/>
          <p:cNvSpPr>
            <a:spLocks noGrp="1" noRot="1" noChangeAspect="1" noChangeArrowheads="1" noTextEdit="1"/>
          </p:cNvSpPr>
          <p:nvPr>
            <p:ph type="sldImg"/>
          </p:nvPr>
        </p:nvSpPr>
        <p:spPr>
          <a:xfrm>
            <a:off x="381000" y="685800"/>
            <a:ext cx="6096000" cy="3429000"/>
          </a:xfrm>
          <a:ln/>
        </p:spPr>
      </p:sp>
      <p:sp>
        <p:nvSpPr>
          <p:cNvPr id="305156" name="Rectangle 3"/>
          <p:cNvSpPr>
            <a:spLocks noGrp="1" noChangeArrowheads="1"/>
          </p:cNvSpPr>
          <p:nvPr>
            <p:ph type="body" idx="1"/>
          </p:nvPr>
        </p:nvSpPr>
        <p:spPr>
          <a:xfrm>
            <a:off x="279800" y="4343706"/>
            <a:ext cx="6130231" cy="4115405"/>
          </a:xfrm>
          <a:noFill/>
          <a:ln/>
        </p:spPr>
        <p:txBody>
          <a:bodyPr/>
          <a:lstStyle/>
          <a:p>
            <a:pPr eaLnBrk="1" hangingPunct="1"/>
            <a:r>
              <a:rPr lang="en-US" sz="1600" dirty="0"/>
              <a:t>4. How does Rule </a:t>
            </a:r>
            <a:r>
              <a:rPr lang="en-US" sz="1600" dirty="0" err="1"/>
              <a:t>10b5</a:t>
            </a:r>
            <a:r>
              <a:rPr lang="en-US" sz="1600" dirty="0"/>
              <a:t>-2(b)(3) apply here?</a:t>
            </a:r>
          </a:p>
          <a:p>
            <a:pPr eaLnBrk="1" hangingPunct="1"/>
            <a:r>
              <a:rPr lang="en-US" sz="1600" b="1" dirty="0"/>
              <a:t>Answer – </a:t>
            </a:r>
            <a:r>
              <a:rPr lang="en-US" sz="1600" dirty="0"/>
              <a:t>It essentially creates a fiduciary relationship among family members. Moreover, in this case Mrs. </a:t>
            </a:r>
            <a:r>
              <a:rPr lang="en-US" sz="1600" dirty="0" err="1"/>
              <a:t>Rocklage</a:t>
            </a:r>
            <a:r>
              <a:rPr lang="en-US" sz="1600" dirty="0"/>
              <a:t> has agreed to maintain the information from Mr. </a:t>
            </a:r>
            <a:r>
              <a:rPr lang="en-US" sz="1600" dirty="0" err="1"/>
              <a:t>Rocklage</a:t>
            </a:r>
            <a:r>
              <a:rPr lang="en-US" sz="1600" dirty="0"/>
              <a:t> in confidence.</a:t>
            </a:r>
          </a:p>
        </p:txBody>
      </p:sp>
    </p:spTree>
    <p:extLst>
      <p:ext uri="{BB962C8B-B14F-4D97-AF65-F5344CB8AC3E}">
        <p14:creationId xmlns:p14="http://schemas.microsoft.com/office/powerpoint/2010/main" val="135537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2/22/2021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2/22/2021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2/22/2021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Last Day!!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1439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SA SecurID - Wikiw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162" y="1165012"/>
            <a:ext cx="7247678" cy="441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84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508000" y="1676400"/>
            <a:ext cx="11176000" cy="2514600"/>
          </a:xfrm>
          <a:prstGeom prst="rect">
            <a:avLst/>
          </a:prstGeom>
          <a:solidFill>
            <a:schemeClr val="bg2">
              <a:lumMod val="75000"/>
            </a:schemeClr>
          </a:solidFill>
          <a:ln w="9525">
            <a:noFill/>
            <a:miter lim="800000"/>
            <a:headEnd/>
            <a:tailEnd/>
          </a:ln>
        </p:spPr>
        <p:txBody>
          <a:bodyPr wrap="none" anchor="ctr"/>
          <a:lstStyle/>
          <a:p>
            <a:pPr algn="ctr" defTabSz="914400" fontAlgn="base">
              <a:spcBef>
                <a:spcPct val="0"/>
              </a:spcBef>
              <a:spcAft>
                <a:spcPct val="0"/>
              </a:spcAft>
            </a:pPr>
            <a:endParaRPr lang="en-US" sz="2800">
              <a:solidFill>
                <a:srgbClr val="3E3E5C"/>
              </a:solidFill>
            </a:endParaRPr>
          </a:p>
        </p:txBody>
      </p:sp>
      <p:sp>
        <p:nvSpPr>
          <p:cNvPr id="105475" name="Rectangle 3"/>
          <p:cNvSpPr>
            <a:spLocks noChangeArrowheads="1"/>
          </p:cNvSpPr>
          <p:nvPr/>
        </p:nvSpPr>
        <p:spPr bwMode="auto">
          <a:xfrm>
            <a:off x="0" y="2198687"/>
            <a:ext cx="12192000" cy="1470025"/>
          </a:xfrm>
          <a:prstGeom prst="rect">
            <a:avLst/>
          </a:prstGeom>
          <a:noFill/>
          <a:ln w="9525">
            <a:noFill/>
            <a:miter lim="800000"/>
            <a:headEnd/>
            <a:tailEnd/>
          </a:ln>
        </p:spPr>
        <p:txBody>
          <a:bodyPr/>
          <a:lstStyle/>
          <a:p>
            <a:pPr algn="ctr" defTabSz="914400" fontAlgn="base">
              <a:spcBef>
                <a:spcPct val="0"/>
              </a:spcBef>
              <a:spcAft>
                <a:spcPct val="0"/>
              </a:spcAft>
            </a:pPr>
            <a:r>
              <a:rPr lang="en-US" sz="4800" dirty="0">
                <a:latin typeface="+mj-lt"/>
              </a:rPr>
              <a:t>Misappropriation Theory</a:t>
            </a:r>
          </a:p>
        </p:txBody>
      </p:sp>
      <p:sp>
        <p:nvSpPr>
          <p:cNvPr id="105476" name="Line 4"/>
          <p:cNvSpPr>
            <a:spLocks noChangeShapeType="1"/>
          </p:cNvSpPr>
          <p:nvPr/>
        </p:nvSpPr>
        <p:spPr bwMode="auto">
          <a:xfrm>
            <a:off x="3031067" y="3733800"/>
            <a:ext cx="5994400" cy="0"/>
          </a:xfrm>
          <a:prstGeom prst="line">
            <a:avLst/>
          </a:prstGeom>
          <a:noFill/>
          <a:ln w="9525">
            <a:solidFill>
              <a:schemeClr val="tx2"/>
            </a:solidFill>
            <a:round/>
            <a:headEnd/>
            <a:tailEnd/>
          </a:ln>
        </p:spPr>
        <p:txBody>
          <a:bodyPr/>
          <a:lstStyle/>
          <a:p>
            <a:pPr algn="ctr" defTabSz="914400" fontAlgn="base">
              <a:spcBef>
                <a:spcPct val="0"/>
              </a:spcBef>
              <a:spcAft>
                <a:spcPct val="0"/>
              </a:spcAft>
            </a:pPr>
            <a:endParaRPr lang="en-US" sz="2800">
              <a:solidFill>
                <a:srgbClr val="3E3E5C"/>
              </a:solidFill>
            </a:endParaRPr>
          </a:p>
        </p:txBody>
      </p:sp>
    </p:spTree>
    <p:extLst>
      <p:ext uri="{BB962C8B-B14F-4D97-AF65-F5344CB8AC3E}">
        <p14:creationId xmlns:p14="http://schemas.microsoft.com/office/powerpoint/2010/main" val="25819398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4953" name="Oval 25"/>
          <p:cNvSpPr>
            <a:spLocks noChangeArrowheads="1"/>
          </p:cNvSpPr>
          <p:nvPr/>
        </p:nvSpPr>
        <p:spPr bwMode="auto">
          <a:xfrm rot="-2123830">
            <a:off x="3392250" y="2603928"/>
            <a:ext cx="259766" cy="735747"/>
          </a:xfrm>
          <a:prstGeom prst="ellipse">
            <a:avLst/>
          </a:prstGeom>
          <a:solidFill>
            <a:srgbClr val="FFFF99">
              <a:alpha val="30196"/>
            </a:srgbClr>
          </a:solidFill>
          <a:ln w="38100" algn="ctr">
            <a:solidFill>
              <a:srgbClr val="800000"/>
            </a:solidFill>
            <a:prstDash val="dash"/>
            <a:round/>
            <a:headEnd/>
            <a:tailEnd/>
          </a:ln>
        </p:spPr>
        <p:txBody>
          <a:bodyPr wrap="none" anchor="ctr">
            <a:spAutoFit/>
          </a:bodyPr>
          <a:lstStyle/>
          <a:p>
            <a:pPr algn="ctr" defTabSz="914400" fontAlgn="base">
              <a:spcBef>
                <a:spcPct val="0"/>
              </a:spcBef>
              <a:spcAft>
                <a:spcPct val="0"/>
              </a:spcAft>
            </a:pPr>
            <a:endParaRPr lang="en-US" sz="2800">
              <a:solidFill>
                <a:srgbClr val="3E3E5C"/>
              </a:solidFill>
            </a:endParaRPr>
          </a:p>
        </p:txBody>
      </p:sp>
      <p:sp>
        <p:nvSpPr>
          <p:cNvPr id="1404954" name="Oval 26"/>
          <p:cNvSpPr>
            <a:spLocks noChangeArrowheads="1"/>
          </p:cNvSpPr>
          <p:nvPr/>
        </p:nvSpPr>
        <p:spPr bwMode="auto">
          <a:xfrm rot="1983954">
            <a:off x="5985169" y="2618216"/>
            <a:ext cx="259766" cy="735747"/>
          </a:xfrm>
          <a:prstGeom prst="ellipse">
            <a:avLst/>
          </a:prstGeom>
          <a:solidFill>
            <a:srgbClr val="FFFF99">
              <a:alpha val="30196"/>
            </a:srgbClr>
          </a:solidFill>
          <a:ln w="38100" algn="ctr">
            <a:solidFill>
              <a:srgbClr val="800000"/>
            </a:solidFill>
            <a:prstDash val="dash"/>
            <a:round/>
            <a:headEnd/>
            <a:tailEnd/>
          </a:ln>
        </p:spPr>
        <p:txBody>
          <a:bodyPr wrap="none" anchor="ctr">
            <a:spAutoFit/>
          </a:bodyPr>
          <a:lstStyle/>
          <a:p>
            <a:pPr algn="ctr" defTabSz="914400" fontAlgn="base">
              <a:spcBef>
                <a:spcPct val="0"/>
              </a:spcBef>
              <a:spcAft>
                <a:spcPct val="0"/>
              </a:spcAft>
            </a:pPr>
            <a:endParaRPr lang="en-US" sz="2800">
              <a:solidFill>
                <a:srgbClr val="3E3E5C"/>
              </a:solidFill>
            </a:endParaRPr>
          </a:p>
        </p:txBody>
      </p:sp>
      <p:sp>
        <p:nvSpPr>
          <p:cNvPr id="1404950" name="Rectangle 22"/>
          <p:cNvSpPr>
            <a:spLocks noChangeArrowheads="1"/>
          </p:cNvSpPr>
          <p:nvPr/>
        </p:nvSpPr>
        <p:spPr bwMode="auto">
          <a:xfrm>
            <a:off x="1253837" y="2246640"/>
            <a:ext cx="184731" cy="523220"/>
          </a:xfrm>
          <a:prstGeom prst="rect">
            <a:avLst/>
          </a:prstGeom>
          <a:solidFill>
            <a:srgbClr val="339933">
              <a:alpha val="30196"/>
            </a:srgbClr>
          </a:solidFill>
          <a:ln w="9525" algn="ctr">
            <a:solidFill>
              <a:srgbClr val="339933"/>
            </a:solidFill>
            <a:miter lim="800000"/>
            <a:headEnd/>
            <a:tailEnd/>
          </a:ln>
        </p:spPr>
        <p:txBody>
          <a:bodyPr wrap="none" anchor="ctr">
            <a:spAutoFit/>
          </a:bodyPr>
          <a:lstStyle/>
          <a:p>
            <a:pPr algn="ctr" defTabSz="914400" fontAlgn="base">
              <a:spcBef>
                <a:spcPct val="0"/>
              </a:spcBef>
              <a:spcAft>
                <a:spcPct val="0"/>
              </a:spcAft>
            </a:pPr>
            <a:endParaRPr lang="en-US" sz="2800">
              <a:solidFill>
                <a:srgbClr val="3E3E5C"/>
              </a:solidFill>
            </a:endParaRPr>
          </a:p>
        </p:txBody>
      </p:sp>
      <p:pic>
        <p:nvPicPr>
          <p:cNvPr id="1404935" name="Picture 7" descr="j0352203"/>
          <p:cNvPicPr>
            <a:picLocks noChangeAspect="1" noChangeArrowheads="1"/>
          </p:cNvPicPr>
          <p:nvPr/>
        </p:nvPicPr>
        <p:blipFill>
          <a:blip r:embed="rId3" cstate="print"/>
          <a:srcRect/>
          <a:stretch>
            <a:fillRect/>
          </a:stretch>
        </p:blipFill>
        <p:spPr bwMode="auto">
          <a:xfrm>
            <a:off x="450853" y="2012950"/>
            <a:ext cx="1756833" cy="1085850"/>
          </a:xfrm>
          <a:prstGeom prst="rect">
            <a:avLst/>
          </a:prstGeom>
          <a:noFill/>
          <a:ln w="9525">
            <a:noFill/>
            <a:miter lim="800000"/>
            <a:headEnd/>
            <a:tailEnd/>
          </a:ln>
        </p:spPr>
      </p:pic>
      <p:sp>
        <p:nvSpPr>
          <p:cNvPr id="1404944" name="AutoShape 16"/>
          <p:cNvSpPr>
            <a:spLocks/>
          </p:cNvSpPr>
          <p:nvPr/>
        </p:nvSpPr>
        <p:spPr bwMode="auto">
          <a:xfrm>
            <a:off x="9414933" y="3340100"/>
            <a:ext cx="2624667" cy="952500"/>
          </a:xfrm>
          <a:prstGeom prst="borderCallout1">
            <a:avLst>
              <a:gd name="adj1" fmla="val 12000"/>
              <a:gd name="adj2" fmla="val -3870"/>
              <a:gd name="adj3" fmla="val 120000"/>
              <a:gd name="adj4" fmla="val -41935"/>
            </a:avLst>
          </a:prstGeom>
          <a:solidFill>
            <a:srgbClr val="FFFF99">
              <a:alpha val="30196"/>
            </a:srgbClr>
          </a:solidFill>
          <a:ln w="9525" algn="ctr">
            <a:solidFill>
              <a:schemeClr val="folHlink"/>
            </a:solidFill>
            <a:miter lim="800000"/>
            <a:headEnd/>
            <a:tailEnd/>
          </a:ln>
        </p:spPr>
        <p:txBody>
          <a:bodyPr anchor="ctr"/>
          <a:lstStyle/>
          <a:p>
            <a:pPr algn="ctr" defTabSz="914400" fontAlgn="base">
              <a:spcBef>
                <a:spcPct val="0"/>
              </a:spcBef>
              <a:spcAft>
                <a:spcPct val="0"/>
              </a:spcAft>
            </a:pPr>
            <a:r>
              <a:rPr lang="en-US" sz="2600">
                <a:solidFill>
                  <a:srgbClr val="3E3E5C"/>
                </a:solidFill>
              </a:rPr>
              <a:t>tender offer</a:t>
            </a:r>
            <a:br>
              <a:rPr lang="en-US" sz="2600">
                <a:solidFill>
                  <a:srgbClr val="3E3E5C"/>
                </a:solidFill>
              </a:rPr>
            </a:br>
            <a:r>
              <a:rPr lang="en-US" sz="2600" i="1">
                <a:solidFill>
                  <a:srgbClr val="3E3E5C"/>
                </a:solidFill>
              </a:rPr>
              <a:t>confidential</a:t>
            </a:r>
          </a:p>
        </p:txBody>
      </p:sp>
      <p:sp>
        <p:nvSpPr>
          <p:cNvPr id="109575" name="Rectangle 2"/>
          <p:cNvSpPr>
            <a:spLocks noGrp="1" noChangeArrowheads="1"/>
          </p:cNvSpPr>
          <p:nvPr>
            <p:ph type="title"/>
          </p:nvPr>
        </p:nvSpPr>
        <p:spPr>
          <a:xfrm>
            <a:off x="2231136" y="109030"/>
            <a:ext cx="7729728" cy="1188720"/>
          </a:xfrm>
        </p:spPr>
        <p:txBody>
          <a:bodyPr/>
          <a:lstStyle/>
          <a:p>
            <a:pPr eaLnBrk="1" hangingPunct="1"/>
            <a:r>
              <a:rPr lang="en-US"/>
              <a:t>Misappropriation Theory</a:t>
            </a:r>
          </a:p>
        </p:txBody>
      </p:sp>
      <p:pic>
        <p:nvPicPr>
          <p:cNvPr id="1404932" name="Picture 4" descr="PE03853_"/>
          <p:cNvPicPr>
            <a:picLocks noChangeAspect="1" noChangeArrowheads="1"/>
          </p:cNvPicPr>
          <p:nvPr/>
        </p:nvPicPr>
        <p:blipFill>
          <a:blip r:embed="rId4" cstate="print"/>
          <a:srcRect/>
          <a:stretch>
            <a:fillRect/>
          </a:stretch>
        </p:blipFill>
        <p:spPr bwMode="auto">
          <a:xfrm flipH="1">
            <a:off x="666751" y="2705100"/>
            <a:ext cx="2222500" cy="2698750"/>
          </a:xfrm>
          <a:prstGeom prst="rect">
            <a:avLst/>
          </a:prstGeom>
          <a:noFill/>
          <a:ln w="9525">
            <a:noFill/>
            <a:miter lim="800000"/>
            <a:headEnd/>
            <a:tailEnd/>
          </a:ln>
        </p:spPr>
      </p:pic>
      <p:pic>
        <p:nvPicPr>
          <p:cNvPr id="1404933" name="Picture 5" descr="j0352133"/>
          <p:cNvPicPr>
            <a:picLocks noChangeAspect="1" noChangeArrowheads="1"/>
          </p:cNvPicPr>
          <p:nvPr/>
        </p:nvPicPr>
        <p:blipFill>
          <a:blip r:embed="rId5" cstate="print"/>
          <a:srcRect/>
          <a:stretch>
            <a:fillRect/>
          </a:stretch>
        </p:blipFill>
        <p:spPr bwMode="auto">
          <a:xfrm>
            <a:off x="7095068" y="2159000"/>
            <a:ext cx="2099733" cy="1866900"/>
          </a:xfrm>
          <a:prstGeom prst="rect">
            <a:avLst/>
          </a:prstGeom>
          <a:noFill/>
          <a:ln w="9525">
            <a:noFill/>
            <a:miter lim="800000"/>
            <a:headEnd/>
            <a:tailEnd/>
          </a:ln>
        </p:spPr>
      </p:pic>
      <p:pic>
        <p:nvPicPr>
          <p:cNvPr id="1404934" name="Picture 6" descr="j0352093"/>
          <p:cNvPicPr>
            <a:picLocks noChangeAspect="1" noChangeArrowheads="1"/>
          </p:cNvPicPr>
          <p:nvPr/>
        </p:nvPicPr>
        <p:blipFill>
          <a:blip r:embed="rId6" cstate="print"/>
          <a:srcRect/>
          <a:stretch>
            <a:fillRect/>
          </a:stretch>
        </p:blipFill>
        <p:spPr bwMode="auto">
          <a:xfrm>
            <a:off x="8904819" y="4781553"/>
            <a:ext cx="2017183" cy="1268413"/>
          </a:xfrm>
          <a:prstGeom prst="rect">
            <a:avLst/>
          </a:prstGeom>
          <a:noFill/>
          <a:ln w="9525">
            <a:noFill/>
            <a:miter lim="800000"/>
            <a:headEnd/>
            <a:tailEnd/>
          </a:ln>
        </p:spPr>
      </p:pic>
      <p:sp>
        <p:nvSpPr>
          <p:cNvPr id="1404937" name="Text Box 9"/>
          <p:cNvSpPr txBox="1">
            <a:spLocks noChangeArrowheads="1"/>
          </p:cNvSpPr>
          <p:nvPr/>
        </p:nvSpPr>
        <p:spPr bwMode="auto">
          <a:xfrm>
            <a:off x="851435" y="5360988"/>
            <a:ext cx="1662635" cy="523220"/>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2800" b="1">
                <a:solidFill>
                  <a:srgbClr val="660066"/>
                </a:solidFill>
              </a:rPr>
              <a:t>O’Hagan</a:t>
            </a:r>
          </a:p>
        </p:txBody>
      </p:sp>
      <p:sp>
        <p:nvSpPr>
          <p:cNvPr id="1404939" name="Text Box 11"/>
          <p:cNvSpPr txBox="1">
            <a:spLocks noChangeArrowheads="1"/>
          </p:cNvSpPr>
          <p:nvPr/>
        </p:nvSpPr>
        <p:spPr bwMode="auto">
          <a:xfrm>
            <a:off x="8653909" y="1793877"/>
            <a:ext cx="1242648" cy="954107"/>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2800" b="1">
                <a:solidFill>
                  <a:srgbClr val="660066"/>
                </a:solidFill>
              </a:rPr>
              <a:t>Grand</a:t>
            </a:r>
            <a:br>
              <a:rPr lang="en-US" sz="2800" b="1">
                <a:solidFill>
                  <a:srgbClr val="660066"/>
                </a:solidFill>
              </a:rPr>
            </a:br>
            <a:r>
              <a:rPr lang="en-US" sz="2800" b="1">
                <a:solidFill>
                  <a:srgbClr val="660066"/>
                </a:solidFill>
              </a:rPr>
              <a:t>Met</a:t>
            </a:r>
          </a:p>
        </p:txBody>
      </p:sp>
      <p:sp>
        <p:nvSpPr>
          <p:cNvPr id="1404940" name="Text Box 12"/>
          <p:cNvSpPr txBox="1">
            <a:spLocks noChangeArrowheads="1"/>
          </p:cNvSpPr>
          <p:nvPr/>
        </p:nvSpPr>
        <p:spPr bwMode="auto">
          <a:xfrm>
            <a:off x="7652097" y="5351463"/>
            <a:ext cx="1701107" cy="523220"/>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2800" b="1">
                <a:solidFill>
                  <a:srgbClr val="660066"/>
                </a:solidFill>
              </a:rPr>
              <a:t>Pillsbury</a:t>
            </a:r>
          </a:p>
        </p:txBody>
      </p:sp>
      <p:sp>
        <p:nvSpPr>
          <p:cNvPr id="1404941" name="Line 13"/>
          <p:cNvSpPr>
            <a:spLocks noChangeShapeType="1"/>
          </p:cNvSpPr>
          <p:nvPr/>
        </p:nvSpPr>
        <p:spPr bwMode="auto">
          <a:xfrm rot="21018288" flipV="1">
            <a:off x="2692400" y="2641600"/>
            <a:ext cx="1693333" cy="622300"/>
          </a:xfrm>
          <a:prstGeom prst="line">
            <a:avLst/>
          </a:prstGeom>
          <a:noFill/>
          <a:ln w="38100">
            <a:solidFill>
              <a:schemeClr val="accent1"/>
            </a:solidFill>
            <a:round/>
            <a:headEnd type="arrow" w="med" len="med"/>
            <a:tailEnd type="arrow" w="med" len="med"/>
          </a:ln>
        </p:spPr>
        <p:txBody>
          <a:bodyPr anchor="ctr">
            <a:spAutoFit/>
          </a:bodyPr>
          <a:lstStyle/>
          <a:p>
            <a:pPr algn="ctr" defTabSz="914400" fontAlgn="base">
              <a:spcBef>
                <a:spcPct val="0"/>
              </a:spcBef>
              <a:spcAft>
                <a:spcPct val="0"/>
              </a:spcAft>
            </a:pPr>
            <a:endParaRPr lang="en-US" sz="2800">
              <a:solidFill>
                <a:srgbClr val="3E3E5C"/>
              </a:solidFill>
            </a:endParaRPr>
          </a:p>
        </p:txBody>
      </p:sp>
      <p:sp>
        <p:nvSpPr>
          <p:cNvPr id="1404942" name="Line 14"/>
          <p:cNvSpPr>
            <a:spLocks noChangeShapeType="1"/>
          </p:cNvSpPr>
          <p:nvPr/>
        </p:nvSpPr>
        <p:spPr bwMode="auto">
          <a:xfrm>
            <a:off x="5266268" y="2590800"/>
            <a:ext cx="1693333" cy="800100"/>
          </a:xfrm>
          <a:prstGeom prst="line">
            <a:avLst/>
          </a:prstGeom>
          <a:noFill/>
          <a:ln w="38100">
            <a:solidFill>
              <a:schemeClr val="accent1"/>
            </a:solidFill>
            <a:round/>
            <a:headEnd type="arrow" w="med" len="med"/>
            <a:tailEnd type="arrow" w="med" len="med"/>
          </a:ln>
        </p:spPr>
        <p:txBody>
          <a:bodyPr anchor="ctr">
            <a:spAutoFit/>
          </a:bodyPr>
          <a:lstStyle/>
          <a:p>
            <a:pPr algn="ctr" defTabSz="914400" fontAlgn="base">
              <a:spcBef>
                <a:spcPct val="0"/>
              </a:spcBef>
              <a:spcAft>
                <a:spcPct val="0"/>
              </a:spcAft>
            </a:pPr>
            <a:endParaRPr lang="en-US" sz="2800">
              <a:solidFill>
                <a:srgbClr val="3E3E5C"/>
              </a:solidFill>
            </a:endParaRPr>
          </a:p>
        </p:txBody>
      </p:sp>
      <p:sp>
        <p:nvSpPr>
          <p:cNvPr id="1404945" name="Line 17"/>
          <p:cNvSpPr>
            <a:spLocks noChangeShapeType="1"/>
          </p:cNvSpPr>
          <p:nvPr/>
        </p:nvSpPr>
        <p:spPr bwMode="auto">
          <a:xfrm>
            <a:off x="3115735" y="5613400"/>
            <a:ext cx="3979333" cy="0"/>
          </a:xfrm>
          <a:prstGeom prst="line">
            <a:avLst/>
          </a:prstGeom>
          <a:noFill/>
          <a:ln w="38100">
            <a:solidFill>
              <a:srgbClr val="339933"/>
            </a:solidFill>
            <a:round/>
            <a:headEnd type="arrow" w="med" len="med"/>
            <a:tailEnd type="arrow" w="med" len="med"/>
          </a:ln>
        </p:spPr>
        <p:txBody>
          <a:bodyPr wrap="none" anchor="ctr">
            <a:spAutoFit/>
          </a:bodyPr>
          <a:lstStyle/>
          <a:p>
            <a:pPr algn="ctr" defTabSz="914400" fontAlgn="base">
              <a:spcBef>
                <a:spcPct val="0"/>
              </a:spcBef>
              <a:spcAft>
                <a:spcPct val="0"/>
              </a:spcAft>
            </a:pPr>
            <a:endParaRPr lang="en-US" sz="2800">
              <a:solidFill>
                <a:srgbClr val="3E3E5C"/>
              </a:solidFill>
            </a:endParaRPr>
          </a:p>
        </p:txBody>
      </p:sp>
      <p:sp>
        <p:nvSpPr>
          <p:cNvPr id="1404946" name="Text Box 18"/>
          <p:cNvSpPr txBox="1">
            <a:spLocks noChangeArrowheads="1"/>
          </p:cNvSpPr>
          <p:nvPr/>
        </p:nvSpPr>
        <p:spPr bwMode="auto">
          <a:xfrm>
            <a:off x="4128857" y="5094290"/>
            <a:ext cx="1984839" cy="954107"/>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2800">
                <a:solidFill>
                  <a:srgbClr val="339933"/>
                </a:solidFill>
              </a:rPr>
              <a:t>call options</a:t>
            </a:r>
          </a:p>
          <a:p>
            <a:pPr algn="ctr" defTabSz="914400" fontAlgn="base">
              <a:spcBef>
                <a:spcPct val="0"/>
              </a:spcBef>
              <a:spcAft>
                <a:spcPct val="0"/>
              </a:spcAft>
            </a:pPr>
            <a:r>
              <a:rPr lang="en-US" sz="2800">
                <a:solidFill>
                  <a:srgbClr val="339933"/>
                </a:solidFill>
              </a:rPr>
              <a:t>stocks</a:t>
            </a:r>
          </a:p>
        </p:txBody>
      </p:sp>
      <p:sp>
        <p:nvSpPr>
          <p:cNvPr id="1404947" name="AutoShape 19"/>
          <p:cNvSpPr>
            <a:spLocks/>
          </p:cNvSpPr>
          <p:nvPr/>
        </p:nvSpPr>
        <p:spPr bwMode="auto">
          <a:xfrm>
            <a:off x="9417052" y="3341688"/>
            <a:ext cx="2624667" cy="952500"/>
          </a:xfrm>
          <a:prstGeom prst="borderCallout1">
            <a:avLst>
              <a:gd name="adj1" fmla="val 12000"/>
              <a:gd name="adj2" fmla="val -3870"/>
              <a:gd name="adj3" fmla="val 120000"/>
              <a:gd name="adj4" fmla="val -41935"/>
            </a:avLst>
          </a:prstGeom>
          <a:solidFill>
            <a:srgbClr val="FFFF99"/>
          </a:solidFill>
          <a:ln w="9525" algn="ctr">
            <a:solidFill>
              <a:schemeClr val="folHlink"/>
            </a:solidFill>
            <a:miter lim="800000"/>
            <a:headEnd/>
            <a:tailEnd/>
          </a:ln>
        </p:spPr>
        <p:txBody>
          <a:bodyPr anchor="ctr"/>
          <a:lstStyle/>
          <a:p>
            <a:pPr algn="ctr" defTabSz="914400" fontAlgn="base">
              <a:spcBef>
                <a:spcPct val="0"/>
              </a:spcBef>
              <a:spcAft>
                <a:spcPct val="0"/>
              </a:spcAft>
            </a:pPr>
            <a:r>
              <a:rPr lang="en-US" sz="2600">
                <a:solidFill>
                  <a:srgbClr val="800000"/>
                </a:solidFill>
              </a:rPr>
              <a:t>tender offer</a:t>
            </a:r>
            <a:br>
              <a:rPr lang="en-US" sz="2600">
                <a:solidFill>
                  <a:srgbClr val="800000"/>
                </a:solidFill>
              </a:rPr>
            </a:br>
            <a:r>
              <a:rPr lang="en-US" sz="2600" i="1">
                <a:solidFill>
                  <a:srgbClr val="800000"/>
                </a:solidFill>
              </a:rPr>
              <a:t>public</a:t>
            </a:r>
          </a:p>
        </p:txBody>
      </p:sp>
      <p:sp>
        <p:nvSpPr>
          <p:cNvPr id="1404948" name="Text Box 20"/>
          <p:cNvSpPr txBox="1">
            <a:spLocks noChangeArrowheads="1"/>
          </p:cNvSpPr>
          <p:nvPr/>
        </p:nvSpPr>
        <p:spPr bwMode="auto">
          <a:xfrm>
            <a:off x="275167" y="1347788"/>
            <a:ext cx="2133600" cy="519112"/>
          </a:xfrm>
          <a:prstGeom prst="rect">
            <a:avLst/>
          </a:prstGeom>
          <a:noFill/>
          <a:ln w="9525" algn="ctr">
            <a:noFill/>
            <a:miter lim="800000"/>
            <a:headEnd/>
            <a:tailEnd/>
          </a:ln>
        </p:spPr>
        <p:txBody>
          <a:bodyPr>
            <a:spAutoFit/>
          </a:bodyPr>
          <a:lstStyle/>
          <a:p>
            <a:pPr algn="ctr" defTabSz="914400" fontAlgn="base">
              <a:spcBef>
                <a:spcPct val="0"/>
              </a:spcBef>
              <a:spcAft>
                <a:spcPct val="0"/>
              </a:spcAft>
            </a:pPr>
            <a:r>
              <a:rPr lang="en-US" sz="2800" b="1">
                <a:solidFill>
                  <a:srgbClr val="339933"/>
                </a:solidFill>
              </a:rPr>
              <a:t>$4.3m</a:t>
            </a:r>
          </a:p>
        </p:txBody>
      </p:sp>
      <p:sp>
        <p:nvSpPr>
          <p:cNvPr id="1404943" name="Line 15"/>
          <p:cNvSpPr>
            <a:spLocks noChangeShapeType="1"/>
          </p:cNvSpPr>
          <p:nvPr/>
        </p:nvSpPr>
        <p:spPr bwMode="auto">
          <a:xfrm>
            <a:off x="8246535" y="4114800"/>
            <a:ext cx="270933" cy="1117600"/>
          </a:xfrm>
          <a:prstGeom prst="line">
            <a:avLst/>
          </a:prstGeom>
          <a:noFill/>
          <a:ln w="38100">
            <a:solidFill>
              <a:schemeClr val="accent1"/>
            </a:solidFill>
            <a:round/>
            <a:headEnd/>
            <a:tailEnd type="arrow" w="med" len="med"/>
          </a:ln>
        </p:spPr>
        <p:txBody>
          <a:bodyPr anchor="ctr">
            <a:spAutoFit/>
          </a:bodyPr>
          <a:lstStyle/>
          <a:p>
            <a:pPr algn="ctr" defTabSz="914400" fontAlgn="base">
              <a:spcBef>
                <a:spcPct val="0"/>
              </a:spcBef>
              <a:spcAft>
                <a:spcPct val="0"/>
              </a:spcAft>
            </a:pPr>
            <a:endParaRPr lang="en-US" sz="2800">
              <a:solidFill>
                <a:srgbClr val="3E3E5C"/>
              </a:solidFill>
            </a:endParaRPr>
          </a:p>
        </p:txBody>
      </p:sp>
      <p:sp>
        <p:nvSpPr>
          <p:cNvPr id="1404951" name="Text Box 23"/>
          <p:cNvSpPr txBox="1">
            <a:spLocks noChangeArrowheads="1"/>
          </p:cNvSpPr>
          <p:nvPr/>
        </p:nvSpPr>
        <p:spPr bwMode="auto">
          <a:xfrm>
            <a:off x="3822692" y="3379788"/>
            <a:ext cx="1883849" cy="523220"/>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2800" b="1">
                <a:solidFill>
                  <a:srgbClr val="800000"/>
                </a:solidFill>
              </a:rPr>
              <a:t>deception</a:t>
            </a:r>
          </a:p>
        </p:txBody>
      </p:sp>
      <p:sp>
        <p:nvSpPr>
          <p:cNvPr id="1404938" name="Text Box 10"/>
          <p:cNvSpPr txBox="1">
            <a:spLocks noChangeArrowheads="1"/>
          </p:cNvSpPr>
          <p:nvPr/>
        </p:nvSpPr>
        <p:spPr bwMode="auto">
          <a:xfrm>
            <a:off x="3581472" y="1336678"/>
            <a:ext cx="2359941" cy="954107"/>
          </a:xfrm>
          <a:prstGeom prst="rect">
            <a:avLst/>
          </a:prstGeom>
          <a:solidFill>
            <a:srgbClr val="660066">
              <a:alpha val="30196"/>
            </a:srgbClr>
          </a:solidFill>
          <a:ln w="9525" algn="ctr">
            <a:solidFill>
              <a:schemeClr val="accent1"/>
            </a:solidFill>
            <a:miter lim="800000"/>
            <a:headEnd/>
            <a:tailEnd/>
          </a:ln>
        </p:spPr>
        <p:txBody>
          <a:bodyPr wrap="none">
            <a:spAutoFit/>
          </a:bodyPr>
          <a:lstStyle/>
          <a:p>
            <a:pPr algn="ctr" defTabSz="914400" fontAlgn="base">
              <a:spcBef>
                <a:spcPct val="0"/>
              </a:spcBef>
              <a:spcAft>
                <a:spcPct val="0"/>
              </a:spcAft>
            </a:pPr>
            <a:r>
              <a:rPr lang="en-US" sz="2800" b="1">
                <a:solidFill>
                  <a:srgbClr val="660066"/>
                </a:solidFill>
              </a:rPr>
              <a:t>Dorsey &amp;</a:t>
            </a:r>
            <a:br>
              <a:rPr lang="en-US" sz="2800" b="1">
                <a:solidFill>
                  <a:srgbClr val="660066"/>
                </a:solidFill>
              </a:rPr>
            </a:br>
            <a:r>
              <a:rPr lang="en-US" sz="2800" b="1">
                <a:solidFill>
                  <a:srgbClr val="660066"/>
                </a:solidFill>
              </a:rPr>
              <a:t>Whitney LLP</a:t>
            </a:r>
          </a:p>
        </p:txBody>
      </p:sp>
    </p:spTree>
    <p:extLst>
      <p:ext uri="{BB962C8B-B14F-4D97-AF65-F5344CB8AC3E}">
        <p14:creationId xmlns:p14="http://schemas.microsoft.com/office/powerpoint/2010/main" val="2716578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49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49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049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49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49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49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049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49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049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049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049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049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049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049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049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049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049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049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049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04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953" grpId="0" animBg="1"/>
      <p:bldP spid="1404954" grpId="0" animBg="1"/>
      <p:bldP spid="1404950" grpId="0" animBg="1"/>
      <p:bldP spid="1404944" grpId="0" animBg="1"/>
      <p:bldP spid="1404937" grpId="0"/>
      <p:bldP spid="1404939" grpId="0"/>
      <p:bldP spid="1404940" grpId="0"/>
      <p:bldP spid="1404941" grpId="0" animBg="1"/>
      <p:bldP spid="1404942" grpId="0" animBg="1"/>
      <p:bldP spid="1404945" grpId="0" animBg="1"/>
      <p:bldP spid="1404946" grpId="0"/>
      <p:bldP spid="1404947" grpId="0" animBg="1"/>
      <p:bldP spid="1404948" grpId="0"/>
      <p:bldP spid="1404943" grpId="0" animBg="1"/>
      <p:bldP spid="1404951" grpId="0"/>
      <p:bldP spid="14049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O’Hagan an insider?</a:t>
            </a:r>
            <a:br>
              <a:rPr lang="en-US" dirty="0"/>
            </a:br>
            <a:r>
              <a:rPr lang="en-US" dirty="0"/>
              <a:t>Is </a:t>
            </a:r>
            <a:r>
              <a:rPr lang="en-US" dirty="0" err="1"/>
              <a:t>o’hagan</a:t>
            </a:r>
            <a:r>
              <a:rPr lang="en-US" dirty="0"/>
              <a:t> a </a:t>
            </a:r>
            <a:r>
              <a:rPr lang="en-US" dirty="0" err="1"/>
              <a:t>tippee</a:t>
            </a:r>
            <a:r>
              <a:rPr lang="en-US" dirty="0"/>
              <a: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6610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60217" y="193964"/>
          <a:ext cx="11707091" cy="6664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4942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t>Misappropriation Theory</a:t>
            </a:r>
          </a:p>
        </p:txBody>
      </p:sp>
      <p:sp>
        <p:nvSpPr>
          <p:cNvPr id="117764" name="Rectangle 4"/>
          <p:cNvSpPr>
            <a:spLocks noChangeArrowheads="1"/>
          </p:cNvSpPr>
          <p:nvPr/>
        </p:nvSpPr>
        <p:spPr bwMode="auto">
          <a:xfrm>
            <a:off x="609803" y="3219538"/>
            <a:ext cx="10972393" cy="1938992"/>
          </a:xfrm>
          <a:prstGeom prst="rect">
            <a:avLst/>
          </a:prstGeom>
          <a:noFill/>
          <a:ln w="9525">
            <a:noFill/>
            <a:miter lim="800000"/>
            <a:headEnd/>
            <a:tailEnd/>
          </a:ln>
        </p:spPr>
        <p:txBody>
          <a:bodyPr wrap="square" anchor="ctr">
            <a:spAutoFit/>
          </a:bodyPr>
          <a:lstStyle/>
          <a:p>
            <a:pPr marL="573088" indent="-573088" defTabSz="914400" fontAlgn="base">
              <a:spcBef>
                <a:spcPct val="0"/>
              </a:spcBef>
              <a:spcAft>
                <a:spcPct val="0"/>
              </a:spcAft>
              <a:tabLst>
                <a:tab pos="573088" algn="l"/>
              </a:tabLst>
            </a:pPr>
            <a:r>
              <a:rPr lang="en-US" sz="4000" dirty="0">
                <a:solidFill>
                  <a:srgbClr val="800000"/>
                </a:solidFill>
              </a:rPr>
              <a:t>Why did the government choose not to pursue O’Hagan under the classical theory of insider trading set forth in </a:t>
            </a:r>
            <a:r>
              <a:rPr lang="en-US" sz="4000" i="1" dirty="0" err="1">
                <a:solidFill>
                  <a:srgbClr val="800000"/>
                </a:solidFill>
              </a:rPr>
              <a:t>Chiarella</a:t>
            </a:r>
            <a:r>
              <a:rPr lang="en-US" sz="4000" dirty="0">
                <a:solidFill>
                  <a:srgbClr val="800000"/>
                </a:solidFill>
              </a:rPr>
              <a:t> and </a:t>
            </a:r>
            <a:r>
              <a:rPr lang="en-US" sz="4000" i="1" dirty="0">
                <a:solidFill>
                  <a:srgbClr val="800000"/>
                </a:solidFill>
              </a:rPr>
              <a:t>Dirks</a:t>
            </a:r>
            <a:r>
              <a:rPr lang="en-US" sz="4000" dirty="0">
                <a:solidFill>
                  <a:srgbClr val="800000"/>
                </a:solidFill>
              </a:rPr>
              <a:t>?</a:t>
            </a:r>
            <a:endParaRPr lang="en-US" sz="4000" b="1" dirty="0">
              <a:solidFill>
                <a:srgbClr val="800000"/>
              </a:solidFill>
            </a:endParaRPr>
          </a:p>
        </p:txBody>
      </p:sp>
    </p:spTree>
    <p:extLst>
      <p:ext uri="{BB962C8B-B14F-4D97-AF65-F5344CB8AC3E}">
        <p14:creationId xmlns:p14="http://schemas.microsoft.com/office/powerpoint/2010/main" val="15998309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t>Misappropriation Theory</a:t>
            </a:r>
          </a:p>
        </p:txBody>
      </p:sp>
      <p:sp>
        <p:nvSpPr>
          <p:cNvPr id="118788" name="Rectangle 4"/>
          <p:cNvSpPr>
            <a:spLocks noChangeArrowheads="1"/>
          </p:cNvSpPr>
          <p:nvPr/>
        </p:nvSpPr>
        <p:spPr bwMode="auto">
          <a:xfrm>
            <a:off x="491068" y="2553168"/>
            <a:ext cx="11209867" cy="1938992"/>
          </a:xfrm>
          <a:prstGeom prst="rect">
            <a:avLst/>
          </a:prstGeom>
          <a:noFill/>
          <a:ln w="9525">
            <a:noFill/>
            <a:miter lim="800000"/>
            <a:headEnd/>
            <a:tailEnd/>
          </a:ln>
        </p:spPr>
        <p:txBody>
          <a:bodyPr anchor="ctr">
            <a:spAutoFit/>
          </a:bodyPr>
          <a:lstStyle/>
          <a:p>
            <a:pPr marL="682625" indent="-682625" defTabSz="914400" fontAlgn="base">
              <a:spcBef>
                <a:spcPct val="0"/>
              </a:spcBef>
              <a:spcAft>
                <a:spcPct val="0"/>
              </a:spcAft>
            </a:pPr>
            <a:r>
              <a:rPr lang="en-US" sz="4000" dirty="0">
                <a:solidFill>
                  <a:srgbClr val="800000"/>
                </a:solidFill>
              </a:rPr>
              <a:t>What if O’Hagan had told Grand Met and his law firm before the acquisition was announced that that he planned to buy Pillsbury options?</a:t>
            </a:r>
            <a:endParaRPr lang="en-US" altLang="ko-KR" sz="4000" dirty="0">
              <a:solidFill>
                <a:srgbClr val="800000"/>
              </a:solidFill>
              <a:ea typeface="Gulim" pitchFamily="34" charset="-127"/>
            </a:endParaRPr>
          </a:p>
        </p:txBody>
      </p:sp>
    </p:spTree>
    <p:extLst>
      <p:ext uri="{BB962C8B-B14F-4D97-AF65-F5344CB8AC3E}">
        <p14:creationId xmlns:p14="http://schemas.microsoft.com/office/powerpoint/2010/main" val="77063593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t>Misappropriation Theory</a:t>
            </a:r>
          </a:p>
        </p:txBody>
      </p:sp>
      <p:sp>
        <p:nvSpPr>
          <p:cNvPr id="118788" name="Rectangle 4"/>
          <p:cNvSpPr>
            <a:spLocks noChangeArrowheads="1"/>
          </p:cNvSpPr>
          <p:nvPr/>
        </p:nvSpPr>
        <p:spPr bwMode="auto">
          <a:xfrm>
            <a:off x="491068" y="2553168"/>
            <a:ext cx="11209867" cy="1938992"/>
          </a:xfrm>
          <a:prstGeom prst="rect">
            <a:avLst/>
          </a:prstGeom>
          <a:noFill/>
          <a:ln w="9525">
            <a:noFill/>
            <a:miter lim="800000"/>
            <a:headEnd/>
            <a:tailEnd/>
          </a:ln>
        </p:spPr>
        <p:txBody>
          <a:bodyPr anchor="ctr">
            <a:spAutoFit/>
          </a:bodyPr>
          <a:lstStyle/>
          <a:p>
            <a:pPr marL="682625" indent="-682625" defTabSz="914400" fontAlgn="base">
              <a:spcBef>
                <a:spcPct val="0"/>
              </a:spcBef>
              <a:spcAft>
                <a:spcPct val="0"/>
              </a:spcAft>
            </a:pPr>
            <a:r>
              <a:rPr lang="en-US" sz="4000" dirty="0">
                <a:solidFill>
                  <a:srgbClr val="800000"/>
                </a:solidFill>
              </a:rPr>
              <a:t>What if O’Hagan had told Grand Met and his law firm before the acquisition was announced that that he planned to buy Pillsbury options?</a:t>
            </a:r>
            <a:endParaRPr lang="en-US" altLang="ko-KR" sz="4000" dirty="0">
              <a:solidFill>
                <a:srgbClr val="800000"/>
              </a:solidFill>
              <a:ea typeface="Gulim" pitchFamily="34" charset="-127"/>
            </a:endParaRPr>
          </a:p>
        </p:txBody>
      </p:sp>
      <p:sp>
        <p:nvSpPr>
          <p:cNvPr id="2" name="TextBox 1"/>
          <p:cNvSpPr txBox="1"/>
          <p:nvPr/>
        </p:nvSpPr>
        <p:spPr>
          <a:xfrm rot="20268488">
            <a:off x="27709" y="2675189"/>
            <a:ext cx="12746182" cy="1446550"/>
          </a:xfrm>
          <a:prstGeom prst="rect">
            <a:avLst/>
          </a:prstGeom>
          <a:noFill/>
        </p:spPr>
        <p:txBody>
          <a:bodyPr wrap="square" rtlCol="0">
            <a:spAutoFit/>
          </a:bodyPr>
          <a:lstStyle/>
          <a:p>
            <a:r>
              <a:rPr lang="en-US" sz="8800" b="1" dirty="0">
                <a:latin typeface="Engravers MT" panose="02090707080505020304" pitchFamily="18" charset="0"/>
              </a:rPr>
              <a:t>Brazen </a:t>
            </a:r>
            <a:r>
              <a:rPr lang="en-US" sz="8800" b="1" dirty="0" err="1">
                <a:latin typeface="Engravers MT" panose="02090707080505020304" pitchFamily="18" charset="0"/>
              </a:rPr>
              <a:t>Tippee</a:t>
            </a:r>
            <a:endParaRPr lang="en-US" sz="8800" b="1" dirty="0">
              <a:latin typeface="Engravers MT" panose="02090707080505020304" pitchFamily="18" charset="0"/>
            </a:endParaRPr>
          </a:p>
        </p:txBody>
      </p:sp>
    </p:spTree>
    <p:extLst>
      <p:ext uri="{BB962C8B-B14F-4D97-AF65-F5344CB8AC3E}">
        <p14:creationId xmlns:p14="http://schemas.microsoft.com/office/powerpoint/2010/main" val="41185869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title"/>
          </p:nvPr>
        </p:nvSpPr>
        <p:spPr>
          <a:xfrm>
            <a:off x="2341202" y="58106"/>
            <a:ext cx="7729728" cy="1188720"/>
          </a:xfrm>
        </p:spPr>
        <p:txBody>
          <a:bodyPr/>
          <a:lstStyle/>
          <a:p>
            <a:pPr eaLnBrk="1" hangingPunct="1"/>
            <a:r>
              <a:rPr lang="en-US" dirty="0"/>
              <a:t>SEC v. </a:t>
            </a:r>
            <a:r>
              <a:rPr lang="en-US" dirty="0" err="1"/>
              <a:t>rocklage</a:t>
            </a:r>
            <a:endParaRPr lang="en-US" dirty="0"/>
          </a:p>
        </p:txBody>
      </p:sp>
      <p:pic>
        <p:nvPicPr>
          <p:cNvPr id="122884" name="Picture 30" descr="MCj02411130000[1]"/>
          <p:cNvPicPr>
            <a:picLocks noChangeAspect="1" noChangeArrowheads="1"/>
          </p:cNvPicPr>
          <p:nvPr/>
        </p:nvPicPr>
        <p:blipFill>
          <a:blip r:embed="rId3" cstate="print">
            <a:lum bright="54000"/>
          </a:blip>
          <a:srcRect/>
          <a:stretch>
            <a:fillRect/>
          </a:stretch>
        </p:blipFill>
        <p:spPr bwMode="auto">
          <a:xfrm>
            <a:off x="681567" y="3500441"/>
            <a:ext cx="1803400" cy="1042987"/>
          </a:xfrm>
          <a:prstGeom prst="rect">
            <a:avLst/>
          </a:prstGeom>
          <a:noFill/>
          <a:ln w="9525">
            <a:noFill/>
            <a:miter lim="800000"/>
            <a:headEnd/>
            <a:tailEnd/>
          </a:ln>
        </p:spPr>
      </p:pic>
      <p:pic>
        <p:nvPicPr>
          <p:cNvPr id="1764383" name="Picture 31" descr="MCj02411130000[1]"/>
          <p:cNvPicPr>
            <a:picLocks noChangeAspect="1" noChangeArrowheads="1"/>
          </p:cNvPicPr>
          <p:nvPr/>
        </p:nvPicPr>
        <p:blipFill>
          <a:blip r:embed="rId4" cstate="print">
            <a:lum bright="54000"/>
          </a:blip>
          <a:srcRect/>
          <a:stretch>
            <a:fillRect/>
          </a:stretch>
        </p:blipFill>
        <p:spPr bwMode="auto">
          <a:xfrm>
            <a:off x="675217" y="3500441"/>
            <a:ext cx="1803400" cy="1042987"/>
          </a:xfrm>
          <a:prstGeom prst="rect">
            <a:avLst/>
          </a:prstGeom>
          <a:noFill/>
          <a:ln w="9525">
            <a:noFill/>
            <a:miter lim="800000"/>
            <a:headEnd/>
            <a:tailEnd/>
          </a:ln>
        </p:spPr>
      </p:pic>
      <p:sp>
        <p:nvSpPr>
          <p:cNvPr id="122886" name="Rectangle 32"/>
          <p:cNvSpPr>
            <a:spLocks noChangeArrowheads="1"/>
          </p:cNvSpPr>
          <p:nvPr/>
        </p:nvSpPr>
        <p:spPr bwMode="auto">
          <a:xfrm>
            <a:off x="543986" y="1319775"/>
            <a:ext cx="2103967" cy="1492716"/>
          </a:xfrm>
          <a:prstGeom prst="rect">
            <a:avLst/>
          </a:prstGeom>
          <a:solidFill>
            <a:srgbClr val="7D08AC"/>
          </a:solidFill>
          <a:ln w="9525" algn="ctr">
            <a:noFill/>
            <a:miter lim="800000"/>
            <a:headEnd/>
            <a:tailEnd/>
          </a:ln>
        </p:spPr>
        <p:txBody>
          <a:bodyPr anchor="ctr">
            <a:spAutoFit/>
          </a:bodyPr>
          <a:lstStyle/>
          <a:p>
            <a:pPr algn="ctr" defTabSz="914400" fontAlgn="base">
              <a:spcBef>
                <a:spcPct val="0"/>
              </a:spcBef>
              <a:spcAft>
                <a:spcPct val="0"/>
              </a:spcAft>
            </a:pPr>
            <a:endParaRPr lang="en-US" sz="2800" b="1">
              <a:solidFill>
                <a:srgbClr val="FFFFFF"/>
              </a:solidFill>
              <a:latin typeface="Gulim" pitchFamily="34" charset="-127"/>
              <a:ea typeface="Gulim" pitchFamily="34" charset="-127"/>
            </a:endParaRPr>
          </a:p>
          <a:p>
            <a:pPr algn="ctr" defTabSz="914400" fontAlgn="base">
              <a:spcBef>
                <a:spcPct val="0"/>
              </a:spcBef>
              <a:spcAft>
                <a:spcPct val="0"/>
              </a:spcAft>
            </a:pPr>
            <a:r>
              <a:rPr lang="en-US" sz="2800" b="1">
                <a:solidFill>
                  <a:srgbClr val="FFFFFF"/>
                </a:solidFill>
                <a:latin typeface="Gulim" pitchFamily="34" charset="-127"/>
                <a:ea typeface="Gulim" pitchFamily="34" charset="-127"/>
              </a:rPr>
              <a:t>CUBIST</a:t>
            </a:r>
            <a:r>
              <a:rPr lang="en-US" sz="2000" b="1">
                <a:solidFill>
                  <a:srgbClr val="FFFFFF"/>
                </a:solidFill>
                <a:latin typeface="Gulim" pitchFamily="34" charset="-127"/>
                <a:ea typeface="Gulim" pitchFamily="34" charset="-127"/>
              </a:rPr>
              <a:t> </a:t>
            </a:r>
          </a:p>
          <a:p>
            <a:pPr algn="ctr" defTabSz="914400" fontAlgn="base">
              <a:spcBef>
                <a:spcPct val="0"/>
              </a:spcBef>
              <a:spcAft>
                <a:spcPct val="0"/>
              </a:spcAft>
            </a:pPr>
            <a:r>
              <a:rPr lang="en-US" sz="700" b="1">
                <a:solidFill>
                  <a:srgbClr val="FFFFFF"/>
                </a:solidFill>
                <a:latin typeface="Gulim" pitchFamily="34" charset="-127"/>
                <a:ea typeface="Gulim" pitchFamily="34" charset="-127"/>
              </a:rPr>
              <a:t>PHARMACEUTICALS</a:t>
            </a:r>
          </a:p>
          <a:p>
            <a:pPr algn="ctr" defTabSz="914400" fontAlgn="base">
              <a:spcBef>
                <a:spcPct val="0"/>
              </a:spcBef>
              <a:spcAft>
                <a:spcPct val="0"/>
              </a:spcAft>
            </a:pPr>
            <a:endParaRPr lang="en-US" sz="700" b="1">
              <a:solidFill>
                <a:srgbClr val="FFFFFF"/>
              </a:solidFill>
              <a:latin typeface="Gulim" pitchFamily="34" charset="-127"/>
              <a:ea typeface="Gulim" pitchFamily="34" charset="-127"/>
            </a:endParaRPr>
          </a:p>
          <a:p>
            <a:pPr algn="ctr" defTabSz="914400" fontAlgn="base">
              <a:spcBef>
                <a:spcPct val="0"/>
              </a:spcBef>
              <a:spcAft>
                <a:spcPct val="0"/>
              </a:spcAft>
            </a:pPr>
            <a:endParaRPr lang="en-US" sz="700" b="1">
              <a:solidFill>
                <a:srgbClr val="FFFFFF"/>
              </a:solidFill>
              <a:latin typeface="Gulim" pitchFamily="34" charset="-127"/>
              <a:ea typeface="Gulim" pitchFamily="34" charset="-127"/>
            </a:endParaRPr>
          </a:p>
          <a:p>
            <a:pPr algn="ctr" defTabSz="914400" fontAlgn="base">
              <a:spcBef>
                <a:spcPct val="0"/>
              </a:spcBef>
              <a:spcAft>
                <a:spcPct val="0"/>
              </a:spcAft>
            </a:pPr>
            <a:endParaRPr lang="en-US" sz="700" b="1">
              <a:solidFill>
                <a:srgbClr val="FFFFFF"/>
              </a:solidFill>
              <a:latin typeface="Gulim" pitchFamily="34" charset="-127"/>
              <a:ea typeface="Gulim" pitchFamily="34" charset="-127"/>
            </a:endParaRPr>
          </a:p>
          <a:p>
            <a:pPr algn="ctr" defTabSz="914400" fontAlgn="base">
              <a:spcBef>
                <a:spcPct val="0"/>
              </a:spcBef>
              <a:spcAft>
                <a:spcPct val="0"/>
              </a:spcAft>
            </a:pPr>
            <a:endParaRPr lang="en-US" sz="700" b="1">
              <a:solidFill>
                <a:srgbClr val="FFFFFF"/>
              </a:solidFill>
              <a:latin typeface="Gulim" pitchFamily="34" charset="-127"/>
              <a:ea typeface="Gulim" pitchFamily="34" charset="-127"/>
            </a:endParaRPr>
          </a:p>
        </p:txBody>
      </p:sp>
      <p:pic>
        <p:nvPicPr>
          <p:cNvPr id="122887" name="Picture 36" descr="j0287501"/>
          <p:cNvPicPr>
            <a:picLocks noChangeAspect="1" noChangeArrowheads="1"/>
          </p:cNvPicPr>
          <p:nvPr/>
        </p:nvPicPr>
        <p:blipFill>
          <a:blip r:embed="rId5" cstate="print"/>
          <a:srcRect/>
          <a:stretch>
            <a:fillRect/>
          </a:stretch>
        </p:blipFill>
        <p:spPr bwMode="auto">
          <a:xfrm>
            <a:off x="2787651" y="1317625"/>
            <a:ext cx="2413000" cy="2719388"/>
          </a:xfrm>
          <a:prstGeom prst="rect">
            <a:avLst/>
          </a:prstGeom>
          <a:noFill/>
          <a:ln w="9525">
            <a:noFill/>
            <a:miter lim="800000"/>
            <a:headEnd/>
            <a:tailEnd/>
          </a:ln>
        </p:spPr>
      </p:pic>
      <p:sp>
        <p:nvSpPr>
          <p:cNvPr id="122888" name="Text Box 37"/>
          <p:cNvSpPr txBox="1">
            <a:spLocks noChangeArrowheads="1"/>
          </p:cNvSpPr>
          <p:nvPr/>
        </p:nvSpPr>
        <p:spPr bwMode="auto">
          <a:xfrm>
            <a:off x="3234163" y="4024315"/>
            <a:ext cx="1685077" cy="954107"/>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2800">
                <a:solidFill>
                  <a:srgbClr val="4F4FFF"/>
                </a:solidFill>
              </a:rPr>
              <a:t>Rocklage</a:t>
            </a:r>
          </a:p>
          <a:p>
            <a:pPr algn="ctr" defTabSz="914400" fontAlgn="base">
              <a:spcBef>
                <a:spcPct val="0"/>
              </a:spcBef>
              <a:spcAft>
                <a:spcPct val="0"/>
              </a:spcAft>
            </a:pPr>
            <a:r>
              <a:rPr lang="en-US" sz="2800">
                <a:solidFill>
                  <a:srgbClr val="4F4FFF"/>
                </a:solidFill>
              </a:rPr>
              <a:t>CEO</a:t>
            </a:r>
          </a:p>
        </p:txBody>
      </p:sp>
      <p:grpSp>
        <p:nvGrpSpPr>
          <p:cNvPr id="2" name="Group 40"/>
          <p:cNvGrpSpPr>
            <a:grpSpLocks/>
          </p:cNvGrpSpPr>
          <p:nvPr/>
        </p:nvGrpSpPr>
        <p:grpSpPr bwMode="auto">
          <a:xfrm>
            <a:off x="7272868" y="865191"/>
            <a:ext cx="4919133" cy="2674937"/>
            <a:chOff x="3436" y="545"/>
            <a:chExt cx="2324" cy="1685"/>
          </a:xfrm>
        </p:grpSpPr>
        <p:pic>
          <p:nvPicPr>
            <p:cNvPr id="122897" name="Picture 33" descr="j0281098"/>
            <p:cNvPicPr>
              <a:picLocks noChangeAspect="1" noChangeArrowheads="1"/>
            </p:cNvPicPr>
            <p:nvPr/>
          </p:nvPicPr>
          <p:blipFill>
            <a:blip r:embed="rId6" cstate="print"/>
            <a:srcRect/>
            <a:stretch>
              <a:fillRect/>
            </a:stretch>
          </p:blipFill>
          <p:spPr bwMode="auto">
            <a:xfrm>
              <a:off x="3436" y="545"/>
              <a:ext cx="1687" cy="1685"/>
            </a:xfrm>
            <a:prstGeom prst="rect">
              <a:avLst/>
            </a:prstGeom>
            <a:noFill/>
            <a:ln w="9525">
              <a:noFill/>
              <a:miter lim="800000"/>
              <a:headEnd/>
              <a:tailEnd/>
            </a:ln>
          </p:spPr>
        </p:pic>
        <p:sp>
          <p:nvSpPr>
            <p:cNvPr id="122898" name="Text Box 38"/>
            <p:cNvSpPr txBox="1">
              <a:spLocks noChangeArrowheads="1"/>
            </p:cNvSpPr>
            <p:nvPr/>
          </p:nvSpPr>
          <p:spPr bwMode="auto">
            <a:xfrm>
              <a:off x="4964" y="1524"/>
              <a:ext cx="796" cy="601"/>
            </a:xfrm>
            <a:prstGeom prst="rect">
              <a:avLst/>
            </a:prstGeom>
            <a:noFill/>
            <a:ln w="9525" algn="ctr">
              <a:noFill/>
              <a:miter lim="800000"/>
              <a:headEnd/>
              <a:tailEnd/>
            </a:ln>
          </p:spPr>
          <p:txBody>
            <a:bodyPr wrap="none">
              <a:spAutoFit/>
            </a:bodyPr>
            <a:lstStyle/>
            <a:p>
              <a:pPr algn="r" defTabSz="914400" fontAlgn="base">
                <a:spcBef>
                  <a:spcPct val="0"/>
                </a:spcBef>
                <a:spcAft>
                  <a:spcPct val="0"/>
                </a:spcAft>
              </a:pPr>
              <a:r>
                <a:rPr lang="en-US" sz="2800">
                  <a:solidFill>
                    <a:srgbClr val="1111FF"/>
                  </a:solidFill>
                </a:rPr>
                <a:t>Mrs. </a:t>
              </a:r>
            </a:p>
            <a:p>
              <a:pPr algn="r" defTabSz="914400" fontAlgn="base">
                <a:spcBef>
                  <a:spcPct val="0"/>
                </a:spcBef>
                <a:spcAft>
                  <a:spcPct val="0"/>
                </a:spcAft>
              </a:pPr>
              <a:r>
                <a:rPr lang="en-US" sz="2800">
                  <a:solidFill>
                    <a:srgbClr val="1111FF"/>
                  </a:solidFill>
                </a:rPr>
                <a:t>Rocklage</a:t>
              </a:r>
            </a:p>
          </p:txBody>
        </p:sp>
      </p:grpSp>
      <p:grpSp>
        <p:nvGrpSpPr>
          <p:cNvPr id="3" name="Group 41"/>
          <p:cNvGrpSpPr>
            <a:grpSpLocks/>
          </p:cNvGrpSpPr>
          <p:nvPr/>
        </p:nvGrpSpPr>
        <p:grpSpPr bwMode="auto">
          <a:xfrm>
            <a:off x="7272868" y="3965578"/>
            <a:ext cx="4464052" cy="2100263"/>
            <a:chOff x="3436" y="2470"/>
            <a:chExt cx="2109" cy="1323"/>
          </a:xfrm>
        </p:grpSpPr>
        <p:pic>
          <p:nvPicPr>
            <p:cNvPr id="122895" name="Picture 35" descr="j0287503"/>
            <p:cNvPicPr>
              <a:picLocks noChangeAspect="1" noChangeArrowheads="1"/>
            </p:cNvPicPr>
            <p:nvPr/>
          </p:nvPicPr>
          <p:blipFill>
            <a:blip r:embed="rId7" cstate="print"/>
            <a:srcRect/>
            <a:stretch>
              <a:fillRect/>
            </a:stretch>
          </p:blipFill>
          <p:spPr bwMode="auto">
            <a:xfrm>
              <a:off x="3436" y="2470"/>
              <a:ext cx="1704" cy="1323"/>
            </a:xfrm>
            <a:prstGeom prst="rect">
              <a:avLst/>
            </a:prstGeom>
            <a:noFill/>
            <a:ln w="9525">
              <a:noFill/>
              <a:miter lim="800000"/>
              <a:headEnd/>
              <a:tailEnd/>
            </a:ln>
          </p:spPr>
        </p:pic>
        <p:sp>
          <p:nvSpPr>
            <p:cNvPr id="122896" name="Text Box 39"/>
            <p:cNvSpPr txBox="1">
              <a:spLocks noChangeArrowheads="1"/>
            </p:cNvSpPr>
            <p:nvPr/>
          </p:nvSpPr>
          <p:spPr bwMode="auto">
            <a:xfrm>
              <a:off x="4900" y="2535"/>
              <a:ext cx="645" cy="330"/>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2800">
                  <a:solidFill>
                    <a:srgbClr val="697D05"/>
                  </a:solidFill>
                </a:rPr>
                <a:t>Brother</a:t>
              </a:r>
            </a:p>
          </p:txBody>
        </p:sp>
      </p:grpSp>
      <p:sp>
        <p:nvSpPr>
          <p:cNvPr id="1764394" name="AutoShape 42"/>
          <p:cNvSpPr>
            <a:spLocks noChangeArrowheads="1"/>
          </p:cNvSpPr>
          <p:nvPr/>
        </p:nvSpPr>
        <p:spPr bwMode="auto">
          <a:xfrm>
            <a:off x="5308600" y="1913961"/>
            <a:ext cx="1794933" cy="1039356"/>
          </a:xfrm>
          <a:prstGeom prst="rightArrow">
            <a:avLst>
              <a:gd name="adj1" fmla="val 50000"/>
              <a:gd name="adj2" fmla="val 33438"/>
            </a:avLst>
          </a:prstGeom>
          <a:solidFill>
            <a:srgbClr val="881AF6">
              <a:alpha val="39999"/>
            </a:srgbClr>
          </a:solidFill>
          <a:ln w="9525" algn="ctr">
            <a:noFill/>
            <a:miter lim="800000"/>
            <a:headEn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sp>
        <p:nvSpPr>
          <p:cNvPr id="1764395" name="AutoShape 43"/>
          <p:cNvSpPr>
            <a:spLocks noChangeArrowheads="1"/>
          </p:cNvSpPr>
          <p:nvPr/>
        </p:nvSpPr>
        <p:spPr bwMode="auto">
          <a:xfrm rot="5400000">
            <a:off x="8411634" y="3210948"/>
            <a:ext cx="622300" cy="1039356"/>
          </a:xfrm>
          <a:prstGeom prst="rightArrow">
            <a:avLst>
              <a:gd name="adj1" fmla="val 50000"/>
              <a:gd name="adj2" fmla="val 25000"/>
            </a:avLst>
          </a:prstGeom>
          <a:solidFill>
            <a:srgbClr val="881AF6">
              <a:alpha val="39999"/>
            </a:srgbClr>
          </a:solidFill>
          <a:ln w="9525" algn="ctr">
            <a:noFill/>
            <a:miter lim="800000"/>
            <a:headEn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sp>
        <p:nvSpPr>
          <p:cNvPr id="1764396" name="Text Box 44"/>
          <p:cNvSpPr txBox="1">
            <a:spLocks noChangeArrowheads="1"/>
          </p:cNvSpPr>
          <p:nvPr/>
        </p:nvSpPr>
        <p:spPr bwMode="auto">
          <a:xfrm>
            <a:off x="465669" y="4514852"/>
            <a:ext cx="2391833" cy="954107"/>
          </a:xfrm>
          <a:prstGeom prst="rect">
            <a:avLst/>
          </a:prstGeom>
          <a:noFill/>
          <a:ln w="9525" algn="ctr">
            <a:noFill/>
            <a:miter lim="800000"/>
            <a:headEnd/>
            <a:tailEnd/>
          </a:ln>
        </p:spPr>
        <p:txBody>
          <a:bodyPr>
            <a:spAutoFit/>
          </a:bodyPr>
          <a:lstStyle/>
          <a:p>
            <a:pPr algn="ctr" defTabSz="914400" fontAlgn="base">
              <a:spcBef>
                <a:spcPct val="0"/>
              </a:spcBef>
              <a:spcAft>
                <a:spcPct val="0"/>
              </a:spcAft>
            </a:pPr>
            <a:r>
              <a:rPr lang="en-US" sz="2800">
                <a:solidFill>
                  <a:srgbClr val="3E3E5C"/>
                </a:solidFill>
              </a:rPr>
              <a:t>Failed Clinical Trial</a:t>
            </a:r>
          </a:p>
        </p:txBody>
      </p:sp>
      <p:sp>
        <p:nvSpPr>
          <p:cNvPr id="1764397" name="Text Box 45"/>
          <p:cNvSpPr txBox="1">
            <a:spLocks noChangeArrowheads="1"/>
          </p:cNvSpPr>
          <p:nvPr/>
        </p:nvSpPr>
        <p:spPr bwMode="auto">
          <a:xfrm>
            <a:off x="5900525" y="4119564"/>
            <a:ext cx="1324401" cy="1815882"/>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2800">
                <a:solidFill>
                  <a:srgbClr val="3E3E5C"/>
                </a:solidFill>
              </a:rPr>
              <a:t>Sold</a:t>
            </a:r>
          </a:p>
          <a:p>
            <a:pPr algn="ctr" defTabSz="914400" fontAlgn="base">
              <a:spcBef>
                <a:spcPct val="0"/>
              </a:spcBef>
              <a:spcAft>
                <a:spcPct val="0"/>
              </a:spcAft>
            </a:pPr>
            <a:r>
              <a:rPr lang="en-US" sz="2800">
                <a:solidFill>
                  <a:srgbClr val="3E3E5C"/>
                </a:solidFill>
              </a:rPr>
              <a:t>Cubist</a:t>
            </a:r>
          </a:p>
          <a:p>
            <a:pPr algn="ctr" defTabSz="914400" fontAlgn="base">
              <a:spcBef>
                <a:spcPct val="0"/>
              </a:spcBef>
              <a:spcAft>
                <a:spcPct val="0"/>
              </a:spcAft>
            </a:pPr>
            <a:r>
              <a:rPr lang="en-US" sz="2800">
                <a:solidFill>
                  <a:srgbClr val="3E3E5C"/>
                </a:solidFill>
              </a:rPr>
              <a:t>Shares</a:t>
            </a:r>
          </a:p>
          <a:p>
            <a:pPr algn="ctr" defTabSz="914400" fontAlgn="base">
              <a:spcBef>
                <a:spcPct val="0"/>
              </a:spcBef>
              <a:spcAft>
                <a:spcPct val="0"/>
              </a:spcAft>
            </a:pPr>
            <a:r>
              <a:rPr lang="en-US" sz="2800">
                <a:solidFill>
                  <a:srgbClr val="3E3E5C"/>
                </a:solidFill>
              </a:rPr>
              <a:t>$$$</a:t>
            </a:r>
          </a:p>
        </p:txBody>
      </p:sp>
    </p:spTree>
    <p:extLst>
      <p:ext uri="{BB962C8B-B14F-4D97-AF65-F5344CB8AC3E}">
        <p14:creationId xmlns:p14="http://schemas.microsoft.com/office/powerpoint/2010/main" val="279754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6438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7643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764394"/>
                                        </p:tgtEl>
                                        <p:attrNameLst>
                                          <p:attrName>style.visibility</p:attrName>
                                        </p:attrNameLst>
                                      </p:cBhvr>
                                      <p:to>
                                        <p:strVal val="visible"/>
                                      </p:to>
                                    </p:set>
                                    <p:animEffect transition="in" filter="slide(fromLeft)">
                                      <p:cBhvr>
                                        <p:cTn id="13" dur="500"/>
                                        <p:tgtEl>
                                          <p:spTgt spid="1764394"/>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764395"/>
                                        </p:tgtEl>
                                        <p:attrNameLst>
                                          <p:attrName>style.visibility</p:attrName>
                                        </p:attrNameLst>
                                      </p:cBhvr>
                                      <p:to>
                                        <p:strVal val="visible"/>
                                      </p:to>
                                    </p:set>
                                    <p:animEffect transition="in" filter="slide(fromTop)">
                                      <p:cBhvr>
                                        <p:cTn id="22" dur="500"/>
                                        <p:tgtEl>
                                          <p:spTgt spid="1764395"/>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764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4394" grpId="0" animBg="1"/>
      <p:bldP spid="1764395" grpId="0" animBg="1"/>
      <p:bldP spid="1764396" grpId="0"/>
      <p:bldP spid="17643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231136" y="121386"/>
            <a:ext cx="7729728" cy="1188720"/>
          </a:xfrm>
        </p:spPr>
        <p:txBody>
          <a:bodyPr/>
          <a:lstStyle/>
          <a:p>
            <a:pPr eaLnBrk="1" hangingPunct="1"/>
            <a:r>
              <a:rPr lang="en-US" dirty="0"/>
              <a:t>Rule 10b5-2</a:t>
            </a:r>
          </a:p>
        </p:txBody>
      </p:sp>
      <p:sp>
        <p:nvSpPr>
          <p:cNvPr id="1770500" name="Rectangle 4"/>
          <p:cNvSpPr>
            <a:spLocks noChangeArrowheads="1"/>
          </p:cNvSpPr>
          <p:nvPr/>
        </p:nvSpPr>
        <p:spPr bwMode="auto">
          <a:xfrm>
            <a:off x="294216" y="1984458"/>
            <a:ext cx="11603567" cy="4706937"/>
          </a:xfrm>
          <a:prstGeom prst="rect">
            <a:avLst/>
          </a:prstGeom>
          <a:noFill/>
          <a:ln w="9525">
            <a:noFill/>
            <a:miter lim="800000"/>
            <a:headEnd/>
            <a:tailEnd/>
          </a:ln>
        </p:spPr>
        <p:txBody>
          <a:bodyPr/>
          <a:lstStyle/>
          <a:p>
            <a:pPr defTabSz="914400" eaLnBrk="0" fontAlgn="base" hangingPunct="0">
              <a:spcBef>
                <a:spcPct val="0"/>
              </a:spcBef>
              <a:spcAft>
                <a:spcPts val="900"/>
              </a:spcAft>
            </a:pPr>
            <a:r>
              <a:rPr lang="en-US" sz="2300" dirty="0">
                <a:solidFill>
                  <a:srgbClr val="006600"/>
                </a:solidFill>
                <a:cs typeface="Times New Roman" pitchFamily="18" charset="0"/>
              </a:rPr>
              <a:t>A duty of trust or confidence arises, in addition to other circumstances, whenever:</a:t>
            </a:r>
          </a:p>
          <a:p>
            <a:pPr lvl="1" defTabSz="914400" eaLnBrk="0" fontAlgn="base" hangingPunct="0">
              <a:spcBef>
                <a:spcPct val="0"/>
              </a:spcBef>
              <a:spcAft>
                <a:spcPts val="900"/>
              </a:spcAft>
            </a:pPr>
            <a:r>
              <a:rPr lang="en-US" sz="2300" dirty="0">
                <a:solidFill>
                  <a:srgbClr val="006600"/>
                </a:solidFill>
                <a:cs typeface="Times New Roman" pitchFamily="18" charset="0"/>
              </a:rPr>
              <a:t>a person agrees to maintain information in confidence;</a:t>
            </a:r>
          </a:p>
          <a:p>
            <a:pPr lvl="1" defTabSz="914400" eaLnBrk="0" fontAlgn="base" hangingPunct="0">
              <a:spcBef>
                <a:spcPct val="0"/>
              </a:spcBef>
              <a:spcAft>
                <a:spcPts val="900"/>
              </a:spcAft>
            </a:pPr>
            <a:r>
              <a:rPr lang="en-US" sz="2300" dirty="0">
                <a:solidFill>
                  <a:srgbClr val="006600"/>
                </a:solidFill>
                <a:cs typeface="Times New Roman" pitchFamily="18" charset="0"/>
              </a:rPr>
              <a:t>persons sharing confidence have a history, pattern, or practice of sharing confidences such that the recipient of material non-public information knows or reasonably should know that the person communicating the information expects that the recipient will maintain its confidentiality; or</a:t>
            </a:r>
          </a:p>
          <a:p>
            <a:pPr lvl="1" defTabSz="914400" eaLnBrk="0" fontAlgn="base" hangingPunct="0">
              <a:spcBef>
                <a:spcPct val="0"/>
              </a:spcBef>
              <a:spcAft>
                <a:spcPts val="900"/>
              </a:spcAft>
            </a:pPr>
            <a:r>
              <a:rPr lang="en-US" sz="2300" dirty="0">
                <a:solidFill>
                  <a:srgbClr val="006600"/>
                </a:solidFill>
                <a:cs typeface="Times New Roman" pitchFamily="18" charset="0"/>
              </a:rPr>
              <a:t>a person receives or obtains material non-public information from a spouse, parent, child, or sibling, unless the recipient can demonstrate that, under the facts and circumstances of that family relationship, no duty of trust or confidence existed.</a:t>
            </a:r>
          </a:p>
        </p:txBody>
      </p:sp>
      <p:sp>
        <p:nvSpPr>
          <p:cNvPr id="6" name="Rectangle 5"/>
          <p:cNvSpPr>
            <a:spLocks noChangeArrowheads="1"/>
          </p:cNvSpPr>
          <p:nvPr/>
        </p:nvSpPr>
        <p:spPr bwMode="auto">
          <a:xfrm>
            <a:off x="294216" y="1973861"/>
            <a:ext cx="10334355" cy="506078"/>
          </a:xfrm>
          <a:prstGeom prst="rect">
            <a:avLst/>
          </a:prstGeom>
          <a:solidFill>
            <a:srgbClr val="00760B">
              <a:alpha val="15000"/>
            </a:srgbClr>
          </a:solidFill>
          <a:ln w="9525">
            <a:solidFill>
              <a:srgbClr val="00760B"/>
            </a:solidFill>
            <a:miter lim="800000"/>
            <a:headEnd/>
            <a:tailEnd/>
          </a:ln>
        </p:spPr>
        <p:txBody>
          <a:bodyPr wrap="none" anchor="ctr"/>
          <a:lstStyle/>
          <a:p>
            <a:pPr algn="ctr" defTabSz="914400" fontAlgn="base">
              <a:spcBef>
                <a:spcPct val="0"/>
              </a:spcBef>
              <a:spcAft>
                <a:spcPct val="0"/>
              </a:spcAft>
            </a:pPr>
            <a:endParaRPr lang="en-US" sz="2800">
              <a:solidFill>
                <a:srgbClr val="3E3E5C"/>
              </a:solidFill>
            </a:endParaRPr>
          </a:p>
        </p:txBody>
      </p:sp>
      <p:cxnSp>
        <p:nvCxnSpPr>
          <p:cNvPr id="3" name="Straight Connector 2"/>
          <p:cNvCxnSpPr/>
          <p:nvPr/>
        </p:nvCxnSpPr>
        <p:spPr>
          <a:xfrm flipV="1">
            <a:off x="8978303" y="4848161"/>
            <a:ext cx="2687968" cy="122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33597" y="5216376"/>
            <a:ext cx="817233" cy="511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951556" y="3305387"/>
            <a:ext cx="5953511" cy="5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07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70500"/>
                                        </p:tgtEl>
                                        <p:attrNameLst>
                                          <p:attrName>style.visibility</p:attrName>
                                        </p:attrNameLst>
                                      </p:cBhvr>
                                      <p:to>
                                        <p:strVal val="visible"/>
                                      </p:to>
                                    </p:set>
                                    <p:animEffect transition="in" filter="strips(downRight)">
                                      <p:cBhvr>
                                        <p:cTn id="7" dur="500"/>
                                        <p:tgtEl>
                                          <p:spTgt spid="177050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0500"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43148"/>
            <a:ext cx="7729728" cy="1188720"/>
          </a:xfrm>
        </p:spPr>
        <p:txBody>
          <a:bodyPr/>
          <a:lstStyle/>
          <a:p>
            <a:r>
              <a:rPr lang="en-US" dirty="0"/>
              <a:t>After </a:t>
            </a:r>
            <a:r>
              <a:rPr lang="en-US" i="1" dirty="0" err="1"/>
              <a:t>newman</a:t>
            </a:r>
            <a:endParaRPr lang="en-US" dirty="0"/>
          </a:p>
        </p:txBody>
      </p:sp>
      <p:sp>
        <p:nvSpPr>
          <p:cNvPr id="3" name="Content Placeholder 2"/>
          <p:cNvSpPr>
            <a:spLocks noGrp="1"/>
          </p:cNvSpPr>
          <p:nvPr>
            <p:ph idx="1"/>
          </p:nvPr>
        </p:nvSpPr>
        <p:spPr>
          <a:xfrm>
            <a:off x="164306" y="1525190"/>
            <a:ext cx="11240768" cy="4836319"/>
          </a:xfrm>
        </p:spPr>
        <p:txBody>
          <a:bodyPr>
            <a:noAutofit/>
          </a:bodyPr>
          <a:lstStyle/>
          <a:p>
            <a:r>
              <a:rPr lang="en-US" sz="2800" dirty="0">
                <a:solidFill>
                  <a:schemeClr val="tx1"/>
                </a:solidFill>
              </a:rPr>
              <a:t>A.  The corporate insider was entrusted with a fiduciary duty</a:t>
            </a:r>
          </a:p>
          <a:p>
            <a:endParaRPr lang="en-US" sz="2800" dirty="0">
              <a:solidFill>
                <a:schemeClr val="tx1"/>
              </a:solidFill>
            </a:endParaRPr>
          </a:p>
          <a:p>
            <a:r>
              <a:rPr lang="en-US" sz="2800" dirty="0">
                <a:solidFill>
                  <a:schemeClr val="tx1"/>
                </a:solidFill>
              </a:rPr>
              <a:t>B.  The corporate insider breached his fiduciary duty by (a) disclosing confidential information to a </a:t>
            </a:r>
            <a:r>
              <a:rPr lang="en-US" sz="2800" dirty="0" err="1">
                <a:solidFill>
                  <a:schemeClr val="tx1"/>
                </a:solidFill>
              </a:rPr>
              <a:t>tippee</a:t>
            </a:r>
            <a:r>
              <a:rPr lang="en-US" sz="2800" dirty="0">
                <a:solidFill>
                  <a:schemeClr val="tx1"/>
                </a:solidFill>
              </a:rPr>
              <a:t> (b) in exchange for a personal benefit</a:t>
            </a:r>
          </a:p>
          <a:p>
            <a:r>
              <a:rPr lang="en-US" sz="2800" dirty="0">
                <a:solidFill>
                  <a:schemeClr val="tx1"/>
                </a:solidFill>
              </a:rPr>
              <a:t>C.  The </a:t>
            </a:r>
            <a:r>
              <a:rPr lang="en-US" sz="2800" dirty="0" err="1">
                <a:solidFill>
                  <a:schemeClr val="tx1"/>
                </a:solidFill>
              </a:rPr>
              <a:t>tippee</a:t>
            </a:r>
            <a:r>
              <a:rPr lang="en-US" sz="2800" dirty="0">
                <a:solidFill>
                  <a:schemeClr val="tx1"/>
                </a:solidFill>
              </a:rPr>
              <a:t> knew of the tipper’s breach: he knew the information was confidential and knew about the personal benefit</a:t>
            </a:r>
          </a:p>
          <a:p>
            <a:endParaRPr lang="en-US" sz="2400" dirty="0">
              <a:solidFill>
                <a:schemeClr val="tx1"/>
              </a:solidFill>
            </a:endParaRPr>
          </a:p>
          <a:p>
            <a:r>
              <a:rPr lang="en-US" sz="2800" dirty="0">
                <a:solidFill>
                  <a:schemeClr val="tx1"/>
                </a:solidFill>
              </a:rPr>
              <a:t>D.  The </a:t>
            </a:r>
            <a:r>
              <a:rPr lang="en-US" sz="2800" dirty="0" err="1">
                <a:solidFill>
                  <a:schemeClr val="tx1"/>
                </a:solidFill>
              </a:rPr>
              <a:t>tippee</a:t>
            </a:r>
            <a:r>
              <a:rPr lang="en-US" sz="2800" dirty="0">
                <a:solidFill>
                  <a:schemeClr val="tx1"/>
                </a:solidFill>
              </a:rPr>
              <a:t> still used that information to trade in a security or tip another individual for personal benefit.</a:t>
            </a:r>
          </a:p>
        </p:txBody>
      </p:sp>
      <p:sp>
        <p:nvSpPr>
          <p:cNvPr id="4" name="Rectangle 3"/>
          <p:cNvSpPr/>
          <p:nvPr/>
        </p:nvSpPr>
        <p:spPr>
          <a:xfrm>
            <a:off x="8422481" y="3086100"/>
            <a:ext cx="2728913" cy="5072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06507" y="4066353"/>
            <a:ext cx="4805363" cy="5072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880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t>Misappropriation Theory</a:t>
            </a:r>
          </a:p>
        </p:txBody>
      </p:sp>
      <p:sp>
        <p:nvSpPr>
          <p:cNvPr id="129028" name="Rectangle 4"/>
          <p:cNvSpPr>
            <a:spLocks noChangeArrowheads="1"/>
          </p:cNvSpPr>
          <p:nvPr/>
        </p:nvSpPr>
        <p:spPr bwMode="auto">
          <a:xfrm>
            <a:off x="719666" y="3371164"/>
            <a:ext cx="10752667" cy="1938992"/>
          </a:xfrm>
          <a:prstGeom prst="rect">
            <a:avLst/>
          </a:prstGeom>
          <a:noFill/>
          <a:ln w="9525">
            <a:noFill/>
            <a:miter lim="800000"/>
            <a:headEnd/>
            <a:tailEnd/>
          </a:ln>
        </p:spPr>
        <p:txBody>
          <a:bodyPr anchor="ctr">
            <a:spAutoFit/>
          </a:bodyPr>
          <a:lstStyle/>
          <a:p>
            <a:pPr marL="457200" indent="-457200" defTabSz="914400" fontAlgn="base">
              <a:spcBef>
                <a:spcPct val="0"/>
              </a:spcBef>
              <a:spcAft>
                <a:spcPct val="0"/>
              </a:spcAft>
              <a:tabLst>
                <a:tab pos="457200" algn="l"/>
              </a:tabLst>
            </a:pPr>
            <a:r>
              <a:rPr lang="en-US" sz="4000" dirty="0">
                <a:solidFill>
                  <a:srgbClr val="800000"/>
                </a:solidFill>
                <a:ea typeface="Gulim" pitchFamily="34" charset="-127"/>
              </a:rPr>
              <a:t>	Why was Mrs. </a:t>
            </a:r>
            <a:r>
              <a:rPr lang="en-US" sz="4000" dirty="0" err="1">
                <a:solidFill>
                  <a:srgbClr val="800000"/>
                </a:solidFill>
                <a:ea typeface="Gulim" pitchFamily="34" charset="-127"/>
              </a:rPr>
              <a:t>Rocklage’s</a:t>
            </a:r>
            <a:r>
              <a:rPr lang="en-US" sz="4000" dirty="0">
                <a:solidFill>
                  <a:srgbClr val="800000"/>
                </a:solidFill>
                <a:ea typeface="Gulim" pitchFamily="34" charset="-127"/>
              </a:rPr>
              <a:t> disclosure to her husband of her intention to tip her brother relevant to the court’s decision?</a:t>
            </a:r>
          </a:p>
        </p:txBody>
      </p:sp>
    </p:spTree>
    <p:extLst>
      <p:ext uri="{BB962C8B-B14F-4D97-AF65-F5344CB8AC3E}">
        <p14:creationId xmlns:p14="http://schemas.microsoft.com/office/powerpoint/2010/main" val="33657823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t>Misappropriation Theory</a:t>
            </a:r>
          </a:p>
        </p:txBody>
      </p:sp>
      <p:sp>
        <p:nvSpPr>
          <p:cNvPr id="128004" name="Rectangle 4"/>
          <p:cNvSpPr>
            <a:spLocks noChangeArrowheads="1"/>
          </p:cNvSpPr>
          <p:nvPr/>
        </p:nvSpPr>
        <p:spPr bwMode="auto">
          <a:xfrm>
            <a:off x="1687667" y="2933772"/>
            <a:ext cx="8816666" cy="707886"/>
          </a:xfrm>
          <a:prstGeom prst="rect">
            <a:avLst/>
          </a:prstGeom>
          <a:noFill/>
          <a:ln w="9525">
            <a:noFill/>
            <a:miter lim="800000"/>
            <a:headEnd/>
            <a:tailEnd/>
          </a:ln>
        </p:spPr>
        <p:txBody>
          <a:bodyPr wrap="square" anchor="ctr">
            <a:spAutoFit/>
          </a:bodyPr>
          <a:lstStyle/>
          <a:p>
            <a:pPr marL="573088" indent="-573088" defTabSz="914400" fontAlgn="base">
              <a:spcBef>
                <a:spcPct val="0"/>
              </a:spcBef>
              <a:spcAft>
                <a:spcPct val="0"/>
              </a:spcAft>
              <a:tabLst>
                <a:tab pos="457200" algn="l"/>
              </a:tabLst>
            </a:pPr>
            <a:r>
              <a:rPr lang="en-US" sz="4000" dirty="0">
                <a:solidFill>
                  <a:srgbClr val="800000"/>
                </a:solidFill>
                <a:ea typeface="Gulim" pitchFamily="34" charset="-127"/>
              </a:rPr>
              <a:t>What was the SEC’s theory of deception?</a:t>
            </a:r>
          </a:p>
        </p:txBody>
      </p:sp>
    </p:spTree>
    <p:extLst>
      <p:ext uri="{BB962C8B-B14F-4D97-AF65-F5344CB8AC3E}">
        <p14:creationId xmlns:p14="http://schemas.microsoft.com/office/powerpoint/2010/main" val="35655158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7" name="Picture 36" descr="j0287501"/>
          <p:cNvPicPr>
            <a:picLocks noChangeAspect="1" noChangeArrowheads="1"/>
          </p:cNvPicPr>
          <p:nvPr/>
        </p:nvPicPr>
        <p:blipFill>
          <a:blip r:embed="rId3" cstate="print"/>
          <a:srcRect/>
          <a:stretch>
            <a:fillRect/>
          </a:stretch>
        </p:blipFill>
        <p:spPr bwMode="auto">
          <a:xfrm>
            <a:off x="388118" y="378677"/>
            <a:ext cx="2413000" cy="2719388"/>
          </a:xfrm>
          <a:prstGeom prst="rect">
            <a:avLst/>
          </a:prstGeom>
          <a:noFill/>
          <a:ln w="9525">
            <a:noFill/>
            <a:miter lim="800000"/>
            <a:headEnd/>
            <a:tailEnd/>
          </a:ln>
        </p:spPr>
      </p:pic>
      <p:sp>
        <p:nvSpPr>
          <p:cNvPr id="122888" name="Text Box 37"/>
          <p:cNvSpPr txBox="1">
            <a:spLocks noChangeArrowheads="1"/>
          </p:cNvSpPr>
          <p:nvPr/>
        </p:nvSpPr>
        <p:spPr bwMode="auto">
          <a:xfrm>
            <a:off x="752079" y="3746587"/>
            <a:ext cx="1685077" cy="954107"/>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2800" dirty="0" err="1">
                <a:solidFill>
                  <a:srgbClr val="4F4FFF"/>
                </a:solidFill>
              </a:rPr>
              <a:t>Rocklage</a:t>
            </a:r>
            <a:endParaRPr lang="en-US" sz="2800" dirty="0">
              <a:solidFill>
                <a:srgbClr val="4F4FFF"/>
              </a:solidFill>
            </a:endParaRPr>
          </a:p>
          <a:p>
            <a:pPr algn="ctr" defTabSz="914400" fontAlgn="base">
              <a:spcBef>
                <a:spcPct val="0"/>
              </a:spcBef>
              <a:spcAft>
                <a:spcPct val="0"/>
              </a:spcAft>
            </a:pPr>
            <a:r>
              <a:rPr lang="en-US" sz="2800" dirty="0">
                <a:solidFill>
                  <a:srgbClr val="4F4FFF"/>
                </a:solidFill>
              </a:rPr>
              <a:t>CEO</a:t>
            </a:r>
          </a:p>
        </p:txBody>
      </p:sp>
      <p:grpSp>
        <p:nvGrpSpPr>
          <p:cNvPr id="2" name="Group 40"/>
          <p:cNvGrpSpPr>
            <a:grpSpLocks/>
          </p:cNvGrpSpPr>
          <p:nvPr/>
        </p:nvGrpSpPr>
        <p:grpSpPr bwMode="auto">
          <a:xfrm>
            <a:off x="4514254" y="479492"/>
            <a:ext cx="4413250" cy="2784474"/>
            <a:chOff x="3436" y="476"/>
            <a:chExt cx="2085" cy="1754"/>
          </a:xfrm>
        </p:grpSpPr>
        <p:pic>
          <p:nvPicPr>
            <p:cNvPr id="122897" name="Picture 33" descr="j0281098"/>
            <p:cNvPicPr>
              <a:picLocks noChangeAspect="1" noChangeArrowheads="1"/>
            </p:cNvPicPr>
            <p:nvPr/>
          </p:nvPicPr>
          <p:blipFill>
            <a:blip r:embed="rId4" cstate="print"/>
            <a:srcRect/>
            <a:stretch>
              <a:fillRect/>
            </a:stretch>
          </p:blipFill>
          <p:spPr bwMode="auto">
            <a:xfrm>
              <a:off x="3436" y="545"/>
              <a:ext cx="1687" cy="1685"/>
            </a:xfrm>
            <a:prstGeom prst="rect">
              <a:avLst/>
            </a:prstGeom>
            <a:noFill/>
            <a:ln w="9525">
              <a:noFill/>
              <a:miter lim="800000"/>
              <a:headEnd/>
              <a:tailEnd/>
            </a:ln>
          </p:spPr>
        </p:pic>
        <p:sp>
          <p:nvSpPr>
            <p:cNvPr id="122898" name="Text Box 38"/>
            <p:cNvSpPr txBox="1">
              <a:spLocks noChangeArrowheads="1"/>
            </p:cNvSpPr>
            <p:nvPr/>
          </p:nvSpPr>
          <p:spPr bwMode="auto">
            <a:xfrm>
              <a:off x="4725" y="476"/>
              <a:ext cx="796" cy="601"/>
            </a:xfrm>
            <a:prstGeom prst="rect">
              <a:avLst/>
            </a:prstGeom>
            <a:noFill/>
            <a:ln w="9525" algn="ctr">
              <a:noFill/>
              <a:miter lim="800000"/>
              <a:headEnd/>
              <a:tailEnd/>
            </a:ln>
          </p:spPr>
          <p:txBody>
            <a:bodyPr wrap="none">
              <a:spAutoFit/>
            </a:bodyPr>
            <a:lstStyle/>
            <a:p>
              <a:pPr algn="r" defTabSz="914400" fontAlgn="base">
                <a:spcBef>
                  <a:spcPct val="0"/>
                </a:spcBef>
                <a:spcAft>
                  <a:spcPct val="0"/>
                </a:spcAft>
              </a:pPr>
              <a:r>
                <a:rPr lang="en-US" sz="2800" dirty="0">
                  <a:solidFill>
                    <a:srgbClr val="1111FF"/>
                  </a:solidFill>
                </a:rPr>
                <a:t>Mrs. </a:t>
              </a:r>
            </a:p>
            <a:p>
              <a:pPr algn="r" defTabSz="914400" fontAlgn="base">
                <a:spcBef>
                  <a:spcPct val="0"/>
                </a:spcBef>
                <a:spcAft>
                  <a:spcPct val="0"/>
                </a:spcAft>
              </a:pPr>
              <a:r>
                <a:rPr lang="en-US" sz="2800" dirty="0" err="1">
                  <a:solidFill>
                    <a:srgbClr val="1111FF"/>
                  </a:solidFill>
                </a:rPr>
                <a:t>Rocklage</a:t>
              </a:r>
              <a:endParaRPr lang="en-US" sz="2800" dirty="0">
                <a:solidFill>
                  <a:srgbClr val="1111FF"/>
                </a:solidFill>
              </a:endParaRPr>
            </a:p>
          </p:txBody>
        </p:sp>
      </p:grpSp>
      <p:grpSp>
        <p:nvGrpSpPr>
          <p:cNvPr id="3" name="Group 41"/>
          <p:cNvGrpSpPr>
            <a:grpSpLocks/>
          </p:cNvGrpSpPr>
          <p:nvPr/>
        </p:nvGrpSpPr>
        <p:grpSpPr bwMode="auto">
          <a:xfrm>
            <a:off x="7677904" y="4591543"/>
            <a:ext cx="4464052" cy="2100263"/>
            <a:chOff x="3436" y="2470"/>
            <a:chExt cx="2109" cy="1323"/>
          </a:xfrm>
        </p:grpSpPr>
        <p:pic>
          <p:nvPicPr>
            <p:cNvPr id="122895" name="Picture 35" descr="j0287503"/>
            <p:cNvPicPr>
              <a:picLocks noChangeAspect="1" noChangeArrowheads="1"/>
            </p:cNvPicPr>
            <p:nvPr/>
          </p:nvPicPr>
          <p:blipFill>
            <a:blip r:embed="rId5" cstate="print"/>
            <a:srcRect/>
            <a:stretch>
              <a:fillRect/>
            </a:stretch>
          </p:blipFill>
          <p:spPr bwMode="auto">
            <a:xfrm>
              <a:off x="3436" y="2470"/>
              <a:ext cx="1704" cy="1323"/>
            </a:xfrm>
            <a:prstGeom prst="rect">
              <a:avLst/>
            </a:prstGeom>
            <a:noFill/>
            <a:ln w="9525">
              <a:noFill/>
              <a:miter lim="800000"/>
              <a:headEnd/>
              <a:tailEnd/>
            </a:ln>
          </p:spPr>
        </p:pic>
        <p:sp>
          <p:nvSpPr>
            <p:cNvPr id="122896" name="Text Box 39"/>
            <p:cNvSpPr txBox="1">
              <a:spLocks noChangeArrowheads="1"/>
            </p:cNvSpPr>
            <p:nvPr/>
          </p:nvSpPr>
          <p:spPr bwMode="auto">
            <a:xfrm>
              <a:off x="4900" y="2535"/>
              <a:ext cx="645" cy="330"/>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2800">
                  <a:solidFill>
                    <a:srgbClr val="697D05"/>
                  </a:solidFill>
                </a:rPr>
                <a:t>Brother</a:t>
              </a:r>
            </a:p>
          </p:txBody>
        </p:sp>
      </p:grpSp>
      <p:sp>
        <p:nvSpPr>
          <p:cNvPr id="1764394" name="AutoShape 42"/>
          <p:cNvSpPr>
            <a:spLocks noChangeArrowheads="1"/>
          </p:cNvSpPr>
          <p:nvPr/>
        </p:nvSpPr>
        <p:spPr bwMode="auto">
          <a:xfrm>
            <a:off x="2878383" y="1847210"/>
            <a:ext cx="1558606" cy="615153"/>
          </a:xfrm>
          <a:prstGeom prst="rightArrow">
            <a:avLst>
              <a:gd name="adj1" fmla="val 50000"/>
              <a:gd name="adj2" fmla="val 33438"/>
            </a:avLst>
          </a:prstGeom>
          <a:solidFill>
            <a:srgbClr val="881AF6">
              <a:alpha val="39999"/>
            </a:srgbClr>
          </a:solidFill>
          <a:ln w="9525" algn="ctr">
            <a:noFill/>
            <a:miter lim="800000"/>
            <a:headEnd/>
            <a:tailEnd/>
          </a:ln>
        </p:spPr>
        <p:txBody>
          <a:bodyPr wrap="square" anchor="ctr">
            <a:spAutoFit/>
          </a:bodyPr>
          <a:lstStyle/>
          <a:p>
            <a:pPr algn="ctr" defTabSz="914400" fontAlgn="base">
              <a:spcBef>
                <a:spcPct val="0"/>
              </a:spcBef>
              <a:spcAft>
                <a:spcPct val="0"/>
              </a:spcAft>
            </a:pPr>
            <a:endParaRPr lang="en-US" sz="2800">
              <a:solidFill>
                <a:srgbClr val="3E3E5C"/>
              </a:solidFill>
            </a:endParaRPr>
          </a:p>
        </p:txBody>
      </p:sp>
      <p:sp>
        <p:nvSpPr>
          <p:cNvPr id="1764395" name="AutoShape 43"/>
          <p:cNvSpPr>
            <a:spLocks noChangeArrowheads="1"/>
          </p:cNvSpPr>
          <p:nvPr/>
        </p:nvSpPr>
        <p:spPr bwMode="auto">
          <a:xfrm rot="2972971">
            <a:off x="6080038" y="3865314"/>
            <a:ext cx="1672859" cy="569010"/>
          </a:xfrm>
          <a:prstGeom prst="rightArrow">
            <a:avLst>
              <a:gd name="adj1" fmla="val 50000"/>
              <a:gd name="adj2" fmla="val 25000"/>
            </a:avLst>
          </a:prstGeom>
          <a:solidFill>
            <a:srgbClr val="881AF6">
              <a:alpha val="39999"/>
            </a:srgbClr>
          </a:solidFill>
          <a:ln w="9525" algn="ctr">
            <a:noFill/>
            <a:miter lim="800000"/>
            <a:headEnd/>
            <a:tailEnd/>
          </a:ln>
        </p:spPr>
        <p:txBody>
          <a:bodyPr wrap="square" anchor="ctr">
            <a:spAutoFit/>
          </a:bodyPr>
          <a:lstStyle/>
          <a:p>
            <a:pPr algn="ctr" defTabSz="914400" fontAlgn="base">
              <a:spcBef>
                <a:spcPct val="0"/>
              </a:spcBef>
              <a:spcAft>
                <a:spcPct val="0"/>
              </a:spcAft>
            </a:pPr>
            <a:endParaRPr lang="en-US" sz="2800">
              <a:solidFill>
                <a:srgbClr val="3E3E5C"/>
              </a:solidFill>
            </a:endParaRPr>
          </a:p>
        </p:txBody>
      </p:sp>
      <p:sp>
        <p:nvSpPr>
          <p:cNvPr id="5" name="Down Arrow 4"/>
          <p:cNvSpPr/>
          <p:nvPr/>
        </p:nvSpPr>
        <p:spPr>
          <a:xfrm>
            <a:off x="3455081" y="589029"/>
            <a:ext cx="165697" cy="1073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57686" y="214792"/>
            <a:ext cx="1270255" cy="369332"/>
          </a:xfrm>
          <a:prstGeom prst="rect">
            <a:avLst/>
          </a:prstGeom>
          <a:noFill/>
          <a:ln>
            <a:solidFill>
              <a:srgbClr val="C00000"/>
            </a:solidFill>
          </a:ln>
        </p:spPr>
        <p:txBody>
          <a:bodyPr wrap="square" rtlCol="0">
            <a:spAutoFit/>
          </a:bodyPr>
          <a:lstStyle/>
          <a:p>
            <a:r>
              <a:rPr lang="en-US" dirty="0"/>
              <a:t>Deception?</a:t>
            </a:r>
          </a:p>
        </p:txBody>
      </p:sp>
      <p:sp>
        <p:nvSpPr>
          <p:cNvPr id="21" name="TextBox 20"/>
          <p:cNvSpPr txBox="1"/>
          <p:nvPr/>
        </p:nvSpPr>
        <p:spPr>
          <a:xfrm>
            <a:off x="7242637" y="3590809"/>
            <a:ext cx="1270255" cy="369332"/>
          </a:xfrm>
          <a:prstGeom prst="rect">
            <a:avLst/>
          </a:prstGeom>
          <a:noFill/>
          <a:ln>
            <a:solidFill>
              <a:srgbClr val="C00000"/>
            </a:solidFill>
          </a:ln>
        </p:spPr>
        <p:txBody>
          <a:bodyPr wrap="square" rtlCol="0">
            <a:spAutoFit/>
          </a:bodyPr>
          <a:lstStyle/>
          <a:p>
            <a:r>
              <a:rPr lang="en-US" dirty="0"/>
              <a:t>Deception?</a:t>
            </a:r>
          </a:p>
        </p:txBody>
      </p:sp>
      <p:sp>
        <p:nvSpPr>
          <p:cNvPr id="4" name="TextBox 3"/>
          <p:cNvSpPr txBox="1"/>
          <p:nvPr/>
        </p:nvSpPr>
        <p:spPr>
          <a:xfrm>
            <a:off x="5703147" y="214792"/>
            <a:ext cx="1876213" cy="369332"/>
          </a:xfrm>
          <a:prstGeom prst="rect">
            <a:avLst/>
          </a:prstGeom>
          <a:solidFill>
            <a:srgbClr val="00B0F0"/>
          </a:solidFill>
          <a:ln>
            <a:solidFill>
              <a:schemeClr val="tx1"/>
            </a:solidFill>
          </a:ln>
        </p:spPr>
        <p:txBody>
          <a:bodyPr wrap="square" rtlCol="0">
            <a:spAutoFit/>
          </a:bodyPr>
          <a:lstStyle/>
          <a:p>
            <a:pPr algn="ctr"/>
            <a:r>
              <a:rPr lang="en-US" dirty="0"/>
              <a:t>DISCLOSURE</a:t>
            </a:r>
          </a:p>
        </p:txBody>
      </p:sp>
    </p:spTree>
    <p:extLst>
      <p:ext uri="{BB962C8B-B14F-4D97-AF65-F5344CB8AC3E}">
        <p14:creationId xmlns:p14="http://schemas.microsoft.com/office/powerpoint/2010/main" val="2786934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764394"/>
                                        </p:tgtEl>
                                        <p:attrNameLst>
                                          <p:attrName>style.visibility</p:attrName>
                                        </p:attrNameLst>
                                      </p:cBhvr>
                                      <p:to>
                                        <p:strVal val="visible"/>
                                      </p:to>
                                    </p:set>
                                    <p:animEffect transition="in" filter="slide(fromLeft)">
                                      <p:cBhvr>
                                        <p:cTn id="7" dur="500"/>
                                        <p:tgtEl>
                                          <p:spTgt spid="176439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1764395"/>
                                        </p:tgtEl>
                                        <p:attrNameLst>
                                          <p:attrName>style.visibility</p:attrName>
                                        </p:attrNameLst>
                                      </p:cBhvr>
                                      <p:to>
                                        <p:strVal val="visible"/>
                                      </p:to>
                                    </p:set>
                                    <p:animEffect transition="in" filter="slide(fromTop)">
                                      <p:cBhvr>
                                        <p:cTn id="16" dur="500"/>
                                        <p:tgtEl>
                                          <p:spTgt spid="1764395"/>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4394" grpId="0" animBg="1"/>
      <p:bldP spid="17643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231136" y="133628"/>
            <a:ext cx="7729728" cy="1188720"/>
          </a:xfrm>
        </p:spPr>
        <p:txBody>
          <a:bodyPr/>
          <a:lstStyle/>
          <a:p>
            <a:pPr eaLnBrk="1" hangingPunct="1"/>
            <a:r>
              <a:rPr lang="en-US" dirty="0"/>
              <a:t>Sec v. </a:t>
            </a:r>
            <a:r>
              <a:rPr lang="en-US" dirty="0" err="1"/>
              <a:t>cuban</a:t>
            </a:r>
            <a:endParaRPr lang="en-US" dirty="0"/>
          </a:p>
        </p:txBody>
      </p:sp>
      <p:pic>
        <p:nvPicPr>
          <p:cNvPr id="2" name="Picture 1"/>
          <p:cNvPicPr>
            <a:picLocks noChangeAspect="1"/>
          </p:cNvPicPr>
          <p:nvPr/>
        </p:nvPicPr>
        <p:blipFill>
          <a:blip r:embed="rId3" cstate="print"/>
          <a:stretch>
            <a:fillRect/>
          </a:stretch>
        </p:blipFill>
        <p:spPr>
          <a:xfrm>
            <a:off x="259587" y="1213585"/>
            <a:ext cx="2724751" cy="847073"/>
          </a:xfrm>
          <a:prstGeom prst="rect">
            <a:avLst/>
          </a:prstGeom>
        </p:spPr>
      </p:pic>
      <p:pic>
        <p:nvPicPr>
          <p:cNvPr id="15" name="Picture 2" descr="j03794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5119" y="4407285"/>
            <a:ext cx="1913575" cy="142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j02324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86091" y="1924452"/>
            <a:ext cx="10646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63435" y="3675531"/>
            <a:ext cx="851515" cy="461665"/>
          </a:xfrm>
          <a:prstGeom prst="rect">
            <a:avLst/>
          </a:prstGeom>
          <a:noFill/>
        </p:spPr>
        <p:txBody>
          <a:bodyPr wrap="none" rtlCol="0">
            <a:spAutoFit/>
          </a:bodyPr>
          <a:lstStyle/>
          <a:p>
            <a:pPr algn="ctr" defTabSz="914400" fontAlgn="base">
              <a:spcBef>
                <a:spcPct val="0"/>
              </a:spcBef>
              <a:spcAft>
                <a:spcPct val="0"/>
              </a:spcAft>
            </a:pPr>
            <a:r>
              <a:rPr lang="en-US" sz="2400" dirty="0">
                <a:solidFill>
                  <a:srgbClr val="3E3E5C"/>
                </a:solidFill>
              </a:rPr>
              <a:t>CEO</a:t>
            </a:r>
          </a:p>
        </p:txBody>
      </p:sp>
      <p:pic>
        <p:nvPicPr>
          <p:cNvPr id="4" name="Picture 3"/>
          <p:cNvPicPr>
            <a:picLocks noChangeAspect="1"/>
          </p:cNvPicPr>
          <p:nvPr/>
        </p:nvPicPr>
        <p:blipFill>
          <a:blip r:embed="rId6" cstate="print"/>
          <a:stretch>
            <a:fillRect/>
          </a:stretch>
        </p:blipFill>
        <p:spPr>
          <a:xfrm>
            <a:off x="5147058" y="2397600"/>
            <a:ext cx="2277881" cy="1708411"/>
          </a:xfrm>
          <a:prstGeom prst="rect">
            <a:avLst/>
          </a:prstGeom>
        </p:spPr>
      </p:pic>
      <p:sp>
        <p:nvSpPr>
          <p:cNvPr id="23" name="TextBox 22"/>
          <p:cNvSpPr txBox="1"/>
          <p:nvPr/>
        </p:nvSpPr>
        <p:spPr>
          <a:xfrm>
            <a:off x="5745187" y="4038207"/>
            <a:ext cx="1093569" cy="461665"/>
          </a:xfrm>
          <a:prstGeom prst="rect">
            <a:avLst/>
          </a:prstGeom>
          <a:noFill/>
        </p:spPr>
        <p:txBody>
          <a:bodyPr wrap="none" rtlCol="0">
            <a:spAutoFit/>
          </a:bodyPr>
          <a:lstStyle/>
          <a:p>
            <a:pPr algn="ctr" defTabSz="914400" fontAlgn="base">
              <a:spcBef>
                <a:spcPct val="0"/>
              </a:spcBef>
              <a:spcAft>
                <a:spcPct val="0"/>
              </a:spcAft>
            </a:pPr>
            <a:r>
              <a:rPr lang="en-US" sz="2400" dirty="0">
                <a:solidFill>
                  <a:srgbClr val="3E3E5C"/>
                </a:solidFill>
              </a:rPr>
              <a:t>Cuban</a:t>
            </a:r>
          </a:p>
        </p:txBody>
      </p:sp>
      <p:pic>
        <p:nvPicPr>
          <p:cNvPr id="5" name="Picture 4"/>
          <p:cNvPicPr>
            <a:picLocks noChangeAspect="1"/>
          </p:cNvPicPr>
          <p:nvPr/>
        </p:nvPicPr>
        <p:blipFill>
          <a:blip r:embed="rId7" cstate="print"/>
          <a:stretch>
            <a:fillRect/>
          </a:stretch>
        </p:blipFill>
        <p:spPr>
          <a:xfrm>
            <a:off x="1045952" y="4339999"/>
            <a:ext cx="2054289" cy="1577401"/>
          </a:xfrm>
          <a:prstGeom prst="rect">
            <a:avLst/>
          </a:prstGeom>
        </p:spPr>
      </p:pic>
      <p:cxnSp>
        <p:nvCxnSpPr>
          <p:cNvPr id="9" name="Straight Arrow Connector 8"/>
          <p:cNvCxnSpPr/>
          <p:nvPr/>
        </p:nvCxnSpPr>
        <p:spPr bwMode="auto">
          <a:xfrm>
            <a:off x="3397729" y="2842868"/>
            <a:ext cx="1300779" cy="504651"/>
          </a:xfrm>
          <a:prstGeom prst="straightConnector1">
            <a:avLst/>
          </a:prstGeom>
          <a:noFill/>
          <a:ln w="38100" cap="flat" cmpd="sng" algn="ctr">
            <a:solidFill>
              <a:srgbClr val="FAA100"/>
            </a:solidFill>
            <a:prstDash val="solid"/>
            <a:round/>
            <a:headEnd type="none" w="med" len="med"/>
            <a:tailEnd type="arrow"/>
          </a:ln>
          <a:effectLst/>
        </p:spPr>
      </p:cxnSp>
      <p:cxnSp>
        <p:nvCxnSpPr>
          <p:cNvPr id="25" name="Straight Arrow Connector 24"/>
          <p:cNvCxnSpPr/>
          <p:nvPr/>
        </p:nvCxnSpPr>
        <p:spPr bwMode="auto">
          <a:xfrm flipV="1">
            <a:off x="3522435" y="4171782"/>
            <a:ext cx="1265783" cy="690695"/>
          </a:xfrm>
          <a:prstGeom prst="straightConnector1">
            <a:avLst/>
          </a:prstGeom>
          <a:noFill/>
          <a:ln w="38100" cap="flat" cmpd="sng" algn="ctr">
            <a:solidFill>
              <a:srgbClr val="FAA100"/>
            </a:solidFill>
            <a:prstDash val="solid"/>
            <a:round/>
            <a:headEnd type="none" w="med" len="med"/>
            <a:tailEnd type="arrow"/>
          </a:ln>
          <a:effectLst/>
        </p:spPr>
      </p:cxnSp>
      <p:sp>
        <p:nvSpPr>
          <p:cNvPr id="13" name="TextBox 12"/>
          <p:cNvSpPr txBox="1"/>
          <p:nvPr/>
        </p:nvSpPr>
        <p:spPr>
          <a:xfrm>
            <a:off x="4004348" y="2565310"/>
            <a:ext cx="356188" cy="461665"/>
          </a:xfrm>
          <a:prstGeom prst="rect">
            <a:avLst/>
          </a:prstGeom>
          <a:solidFill>
            <a:srgbClr val="FAA100"/>
          </a:solidFill>
        </p:spPr>
        <p:txBody>
          <a:bodyPr wrap="none" rtlCol="0">
            <a:spAutoFit/>
          </a:bodyPr>
          <a:lstStyle/>
          <a:p>
            <a:pPr algn="ctr" defTabSz="914400" fontAlgn="base">
              <a:spcBef>
                <a:spcPct val="0"/>
              </a:spcBef>
              <a:spcAft>
                <a:spcPct val="0"/>
              </a:spcAft>
            </a:pPr>
            <a:r>
              <a:rPr lang="en-US" sz="2400" dirty="0">
                <a:solidFill>
                  <a:srgbClr val="FFFFFF"/>
                </a:solidFill>
              </a:rPr>
              <a:t>1</a:t>
            </a:r>
          </a:p>
        </p:txBody>
      </p:sp>
      <p:sp>
        <p:nvSpPr>
          <p:cNvPr id="31" name="TextBox 30"/>
          <p:cNvSpPr txBox="1"/>
          <p:nvPr/>
        </p:nvSpPr>
        <p:spPr>
          <a:xfrm>
            <a:off x="4207548" y="4593330"/>
            <a:ext cx="356188" cy="461665"/>
          </a:xfrm>
          <a:prstGeom prst="rect">
            <a:avLst/>
          </a:prstGeom>
          <a:solidFill>
            <a:srgbClr val="FAA100"/>
          </a:solidFill>
        </p:spPr>
        <p:txBody>
          <a:bodyPr wrap="none" rtlCol="0">
            <a:spAutoFit/>
          </a:bodyPr>
          <a:lstStyle/>
          <a:p>
            <a:pPr algn="ctr" defTabSz="914400" fontAlgn="base">
              <a:spcBef>
                <a:spcPct val="0"/>
              </a:spcBef>
              <a:spcAft>
                <a:spcPct val="0"/>
              </a:spcAft>
            </a:pPr>
            <a:r>
              <a:rPr lang="en-US" sz="2400" dirty="0">
                <a:solidFill>
                  <a:srgbClr val="FFFFFF"/>
                </a:solidFill>
              </a:rPr>
              <a:t>2</a:t>
            </a:r>
          </a:p>
        </p:txBody>
      </p:sp>
      <p:cxnSp>
        <p:nvCxnSpPr>
          <p:cNvPr id="32" name="Straight Arrow Connector 31"/>
          <p:cNvCxnSpPr/>
          <p:nvPr/>
        </p:nvCxnSpPr>
        <p:spPr bwMode="auto">
          <a:xfrm flipV="1">
            <a:off x="7705108" y="3120421"/>
            <a:ext cx="1276997" cy="1004"/>
          </a:xfrm>
          <a:prstGeom prst="straightConnector1">
            <a:avLst/>
          </a:prstGeom>
          <a:noFill/>
          <a:ln w="38100" cap="flat" cmpd="sng" algn="ctr">
            <a:solidFill>
              <a:srgbClr val="FAA100"/>
            </a:solidFill>
            <a:prstDash val="solid"/>
            <a:round/>
            <a:headEnd type="none" w="med" len="med"/>
            <a:tailEnd type="arrow"/>
          </a:ln>
          <a:effectLst/>
        </p:spPr>
      </p:cxnSp>
      <p:sp>
        <p:nvSpPr>
          <p:cNvPr id="33" name="TextBox 32"/>
          <p:cNvSpPr txBox="1"/>
          <p:nvPr/>
        </p:nvSpPr>
        <p:spPr>
          <a:xfrm>
            <a:off x="8154740" y="2591544"/>
            <a:ext cx="356188" cy="461665"/>
          </a:xfrm>
          <a:prstGeom prst="rect">
            <a:avLst/>
          </a:prstGeom>
          <a:solidFill>
            <a:srgbClr val="FAA100"/>
          </a:solidFill>
        </p:spPr>
        <p:txBody>
          <a:bodyPr wrap="none" rtlCol="0">
            <a:spAutoFit/>
          </a:bodyPr>
          <a:lstStyle/>
          <a:p>
            <a:pPr algn="ctr" defTabSz="914400" fontAlgn="base">
              <a:spcBef>
                <a:spcPct val="0"/>
              </a:spcBef>
              <a:spcAft>
                <a:spcPct val="0"/>
              </a:spcAft>
            </a:pPr>
            <a:r>
              <a:rPr lang="en-US" sz="2400" dirty="0">
                <a:solidFill>
                  <a:srgbClr val="FFFFFF"/>
                </a:solidFill>
              </a:rPr>
              <a:t>3</a:t>
            </a:r>
          </a:p>
        </p:txBody>
      </p:sp>
      <p:sp>
        <p:nvSpPr>
          <p:cNvPr id="35" name="Text Box 18"/>
          <p:cNvSpPr txBox="1">
            <a:spLocks noChangeArrowheads="1"/>
          </p:cNvSpPr>
          <p:nvPr/>
        </p:nvSpPr>
        <p:spPr bwMode="auto">
          <a:xfrm>
            <a:off x="9042239" y="2283715"/>
            <a:ext cx="2799340" cy="1200329"/>
          </a:xfrm>
          <a:prstGeom prst="rect">
            <a:avLst/>
          </a:prstGeom>
          <a:solidFill>
            <a:srgbClr val="CCFFCC"/>
          </a:solidFill>
          <a:ln w="9525" algn="ctr">
            <a:noFill/>
            <a:miter lim="800000"/>
            <a:headEnd/>
            <a:tailEnd/>
          </a:ln>
        </p:spPr>
        <p:txBody>
          <a:bodyPr wrap="square">
            <a:spAutoFit/>
          </a:bodyPr>
          <a:lstStyle/>
          <a:p>
            <a:pPr algn="ctr" defTabSz="914400" fontAlgn="base">
              <a:spcBef>
                <a:spcPct val="0"/>
              </a:spcBef>
              <a:spcAft>
                <a:spcPct val="0"/>
              </a:spcAft>
            </a:pPr>
            <a:r>
              <a:rPr lang="en-US" sz="2400" dirty="0">
                <a:solidFill>
                  <a:srgbClr val="3E3E5C"/>
                </a:solidFill>
                <a:latin typeface="Swis721 BlkEx BT" pitchFamily="34" charset="0"/>
              </a:rPr>
              <a:t>Sold entire block of </a:t>
            </a:r>
            <a:r>
              <a:rPr lang="en-US" sz="2400" dirty="0" err="1">
                <a:solidFill>
                  <a:srgbClr val="3E3E5C"/>
                </a:solidFill>
                <a:latin typeface="Swis721 BlkEx BT" pitchFamily="34" charset="0"/>
              </a:rPr>
              <a:t>Mamma.com</a:t>
            </a:r>
            <a:r>
              <a:rPr lang="en-US" sz="2400" dirty="0">
                <a:solidFill>
                  <a:srgbClr val="3E3E5C"/>
                </a:solidFill>
                <a:latin typeface="Swis721 BlkEx BT" pitchFamily="34" charset="0"/>
              </a:rPr>
              <a:t> shares</a:t>
            </a:r>
          </a:p>
        </p:txBody>
      </p:sp>
      <p:sp>
        <p:nvSpPr>
          <p:cNvPr id="27" name="TextBox 26"/>
          <p:cNvSpPr txBox="1"/>
          <p:nvPr/>
        </p:nvSpPr>
        <p:spPr>
          <a:xfrm>
            <a:off x="5811090" y="5038103"/>
            <a:ext cx="3583032" cy="954107"/>
          </a:xfrm>
          <a:prstGeom prst="rect">
            <a:avLst/>
          </a:prstGeom>
          <a:noFill/>
        </p:spPr>
        <p:txBody>
          <a:bodyPr wrap="none" rtlCol="0">
            <a:spAutoFit/>
          </a:bodyPr>
          <a:lstStyle/>
          <a:p>
            <a:pPr algn="ctr" defTabSz="914400" fontAlgn="base">
              <a:spcBef>
                <a:spcPct val="0"/>
              </a:spcBef>
              <a:spcAft>
                <a:spcPct val="0"/>
              </a:spcAft>
            </a:pPr>
            <a:r>
              <a:rPr lang="en-US" sz="2800" dirty="0">
                <a:solidFill>
                  <a:srgbClr val="3E3E5C"/>
                </a:solidFill>
              </a:rPr>
              <a:t>PIPE announced and</a:t>
            </a:r>
          </a:p>
          <a:p>
            <a:pPr algn="ctr" defTabSz="914400" fontAlgn="base">
              <a:spcBef>
                <a:spcPct val="0"/>
              </a:spcBef>
              <a:spcAft>
                <a:spcPct val="0"/>
              </a:spcAft>
            </a:pPr>
            <a:r>
              <a:rPr lang="en-US" sz="2800" dirty="0">
                <a:solidFill>
                  <a:srgbClr val="3E3E5C"/>
                </a:solidFill>
              </a:rPr>
              <a:t>stock drops 8.5%</a:t>
            </a:r>
          </a:p>
        </p:txBody>
      </p:sp>
      <p:sp>
        <p:nvSpPr>
          <p:cNvPr id="40" name="TextBox 39"/>
          <p:cNvSpPr txBox="1"/>
          <p:nvPr/>
        </p:nvSpPr>
        <p:spPr>
          <a:xfrm>
            <a:off x="8559787" y="4552278"/>
            <a:ext cx="356188" cy="461665"/>
          </a:xfrm>
          <a:prstGeom prst="rect">
            <a:avLst/>
          </a:prstGeom>
          <a:solidFill>
            <a:srgbClr val="FAA100"/>
          </a:solidFill>
        </p:spPr>
        <p:txBody>
          <a:bodyPr wrap="none" rtlCol="0">
            <a:spAutoFit/>
          </a:bodyPr>
          <a:lstStyle/>
          <a:p>
            <a:pPr algn="ctr" defTabSz="914400" fontAlgn="base">
              <a:spcBef>
                <a:spcPct val="0"/>
              </a:spcBef>
              <a:spcAft>
                <a:spcPct val="0"/>
              </a:spcAft>
            </a:pPr>
            <a:r>
              <a:rPr lang="en-US" sz="2400" dirty="0">
                <a:solidFill>
                  <a:srgbClr val="FFFFFF"/>
                </a:solidFill>
              </a:rPr>
              <a:t>4</a:t>
            </a:r>
          </a:p>
        </p:txBody>
      </p:sp>
    </p:spTree>
    <p:extLst>
      <p:ext uri="{BB962C8B-B14F-4D97-AF65-F5344CB8AC3E}">
        <p14:creationId xmlns:p14="http://schemas.microsoft.com/office/powerpoint/2010/main" val="3635529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13" grpId="0" animBg="1"/>
      <p:bldP spid="31" grpId="0" animBg="1"/>
      <p:bldP spid="33" grpId="0" animBg="1"/>
      <p:bldP spid="35" grpId="0" animBg="1"/>
      <p:bldP spid="27" grpId="0"/>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Cuban a core insider?</a:t>
            </a:r>
          </a:p>
        </p:txBody>
      </p:sp>
      <p:sp>
        <p:nvSpPr>
          <p:cNvPr id="3" name="Content Placeholder 2"/>
          <p:cNvSpPr>
            <a:spLocks noGrp="1"/>
          </p:cNvSpPr>
          <p:nvPr>
            <p:ph idx="1"/>
          </p:nvPr>
        </p:nvSpPr>
        <p:spPr/>
        <p:txBody>
          <a:bodyPr/>
          <a:lstStyle/>
          <a:p>
            <a:r>
              <a:rPr lang="en-US" sz="3600" dirty="0"/>
              <a:t>“large minority stakeholder” – 6.3%</a:t>
            </a:r>
          </a:p>
        </p:txBody>
      </p:sp>
    </p:spTree>
    <p:extLst>
      <p:ext uri="{BB962C8B-B14F-4D97-AF65-F5344CB8AC3E}">
        <p14:creationId xmlns:p14="http://schemas.microsoft.com/office/powerpoint/2010/main" val="2632534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231136" y="119565"/>
            <a:ext cx="7729728" cy="1188720"/>
          </a:xfrm>
        </p:spPr>
        <p:txBody>
          <a:bodyPr/>
          <a:lstStyle/>
          <a:p>
            <a:pPr eaLnBrk="1" hangingPunct="1"/>
            <a:r>
              <a:rPr lang="en-US"/>
              <a:t>Misappropriation Theory</a:t>
            </a:r>
          </a:p>
        </p:txBody>
      </p:sp>
      <p:sp>
        <p:nvSpPr>
          <p:cNvPr id="128004" name="Rectangle 4"/>
          <p:cNvSpPr>
            <a:spLocks noChangeArrowheads="1"/>
          </p:cNvSpPr>
          <p:nvPr/>
        </p:nvSpPr>
        <p:spPr bwMode="auto">
          <a:xfrm>
            <a:off x="304800" y="1913488"/>
            <a:ext cx="11196387" cy="3170099"/>
          </a:xfrm>
          <a:prstGeom prst="rect">
            <a:avLst/>
          </a:prstGeom>
          <a:noFill/>
          <a:ln w="9525">
            <a:noFill/>
            <a:miter lim="800000"/>
            <a:headEnd/>
            <a:tailEnd/>
          </a:ln>
        </p:spPr>
        <p:txBody>
          <a:bodyPr wrap="square" anchor="ctr">
            <a:spAutoFit/>
          </a:bodyPr>
          <a:lstStyle/>
          <a:p>
            <a:pPr marL="682625" indent="-682625" algn="just" defTabSz="914400" fontAlgn="base">
              <a:spcBef>
                <a:spcPct val="0"/>
              </a:spcBef>
              <a:spcAft>
                <a:spcPct val="0"/>
              </a:spcAft>
              <a:tabLst>
                <a:tab pos="682625" algn="l"/>
              </a:tabLst>
            </a:pPr>
            <a:r>
              <a:rPr lang="en-US" sz="4000" dirty="0">
                <a:solidFill>
                  <a:srgbClr val="800000"/>
                </a:solidFill>
                <a:ea typeface="Gulim" pitchFamily="34" charset="-127"/>
              </a:rPr>
              <a:t>	Why does it matter whether Cuban agreed not to trade based on confidential information? Isn't it enough that Cuban agreed not to tell others of the confidential information he obtained from Mamma.com?</a:t>
            </a:r>
          </a:p>
        </p:txBody>
      </p:sp>
    </p:spTree>
    <p:extLst>
      <p:ext uri="{BB962C8B-B14F-4D97-AF65-F5344CB8AC3E}">
        <p14:creationId xmlns:p14="http://schemas.microsoft.com/office/powerpoint/2010/main" val="6923737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231136" y="0"/>
            <a:ext cx="7729728" cy="1188720"/>
          </a:xfrm>
        </p:spPr>
        <p:txBody>
          <a:bodyPr/>
          <a:lstStyle/>
          <a:p>
            <a:pPr eaLnBrk="1" hangingPunct="1"/>
            <a:r>
              <a:rPr lang="en-US" dirty="0"/>
              <a:t>Rule 10b5-2(b)(1)</a:t>
            </a:r>
          </a:p>
        </p:txBody>
      </p:sp>
      <p:sp>
        <p:nvSpPr>
          <p:cNvPr id="1770500" name="Rectangle 4"/>
          <p:cNvSpPr>
            <a:spLocks noChangeArrowheads="1"/>
          </p:cNvSpPr>
          <p:nvPr/>
        </p:nvSpPr>
        <p:spPr bwMode="auto">
          <a:xfrm>
            <a:off x="294216" y="1810475"/>
            <a:ext cx="11603567" cy="4706937"/>
          </a:xfrm>
          <a:prstGeom prst="rect">
            <a:avLst/>
          </a:prstGeom>
          <a:noFill/>
          <a:ln w="9525">
            <a:noFill/>
            <a:miter lim="800000"/>
            <a:headEnd/>
            <a:tailEnd/>
          </a:ln>
        </p:spPr>
        <p:txBody>
          <a:bodyPr/>
          <a:lstStyle/>
          <a:p>
            <a:pPr defTabSz="914400" eaLnBrk="0" fontAlgn="base" hangingPunct="0">
              <a:spcBef>
                <a:spcPct val="0"/>
              </a:spcBef>
              <a:spcAft>
                <a:spcPts val="900"/>
              </a:spcAft>
            </a:pPr>
            <a:r>
              <a:rPr lang="en-US" sz="2300" dirty="0">
                <a:solidFill>
                  <a:srgbClr val="006600"/>
                </a:solidFill>
                <a:cs typeface="Times New Roman" pitchFamily="18" charset="0"/>
              </a:rPr>
              <a:t>A duty of trust or confidence arises, in addition to other circumstances, whenever:</a:t>
            </a:r>
          </a:p>
          <a:p>
            <a:pPr lvl="1" defTabSz="914400" eaLnBrk="0" fontAlgn="base" hangingPunct="0">
              <a:spcBef>
                <a:spcPct val="0"/>
              </a:spcBef>
              <a:spcAft>
                <a:spcPts val="900"/>
              </a:spcAft>
            </a:pPr>
            <a:r>
              <a:rPr lang="en-US" sz="2300" dirty="0">
                <a:solidFill>
                  <a:srgbClr val="FF0000"/>
                </a:solidFill>
                <a:cs typeface="Times New Roman" pitchFamily="18" charset="0"/>
              </a:rPr>
              <a:t>a person agrees to maintain information in confidence;</a:t>
            </a:r>
          </a:p>
          <a:p>
            <a:pPr lvl="1" defTabSz="914400" eaLnBrk="0" fontAlgn="base" hangingPunct="0">
              <a:spcBef>
                <a:spcPct val="0"/>
              </a:spcBef>
              <a:spcAft>
                <a:spcPts val="900"/>
              </a:spcAft>
            </a:pPr>
            <a:r>
              <a:rPr lang="en-US" sz="2300" dirty="0">
                <a:solidFill>
                  <a:srgbClr val="006600"/>
                </a:solidFill>
                <a:cs typeface="Times New Roman" pitchFamily="18" charset="0"/>
              </a:rPr>
              <a:t>persons sharing confidence have a history, pattern, or practice of sharing confidences such that the recipient of material non-public information knows or reasonably should know that the person communicating the information expects that the recipient will maintain its confidentiality; or</a:t>
            </a:r>
          </a:p>
          <a:p>
            <a:pPr lvl="1" defTabSz="914400" eaLnBrk="0" fontAlgn="base" hangingPunct="0">
              <a:spcBef>
                <a:spcPct val="0"/>
              </a:spcBef>
              <a:spcAft>
                <a:spcPts val="900"/>
              </a:spcAft>
            </a:pPr>
            <a:r>
              <a:rPr lang="en-US" sz="2300" dirty="0">
                <a:solidFill>
                  <a:srgbClr val="006600"/>
                </a:solidFill>
                <a:cs typeface="Times New Roman" pitchFamily="18" charset="0"/>
              </a:rPr>
              <a:t>a person receives or obtains material non-public information from a spouse, parent, child, or sibling, unless the recipient can demonstrate that, under the facts and circumstances of that family relationship, no duty of trust or confidence existed.</a:t>
            </a:r>
          </a:p>
        </p:txBody>
      </p:sp>
      <p:sp>
        <p:nvSpPr>
          <p:cNvPr id="6" name="Rectangle 5"/>
          <p:cNvSpPr>
            <a:spLocks noChangeArrowheads="1"/>
          </p:cNvSpPr>
          <p:nvPr/>
        </p:nvSpPr>
        <p:spPr bwMode="auto">
          <a:xfrm>
            <a:off x="294217" y="1660343"/>
            <a:ext cx="10238158" cy="506078"/>
          </a:xfrm>
          <a:prstGeom prst="rect">
            <a:avLst/>
          </a:prstGeom>
          <a:solidFill>
            <a:srgbClr val="00760B">
              <a:alpha val="15000"/>
            </a:srgbClr>
          </a:solidFill>
          <a:ln w="9525">
            <a:solidFill>
              <a:srgbClr val="00760B"/>
            </a:solidFill>
            <a:miter lim="800000"/>
            <a:headEnd/>
            <a:tailEnd/>
          </a:ln>
        </p:spPr>
        <p:txBody>
          <a:bodyPr wrap="none" anchor="ctr"/>
          <a:lstStyle/>
          <a:p>
            <a:pPr algn="ctr" defTabSz="914400" fontAlgn="base">
              <a:spcBef>
                <a:spcPct val="0"/>
              </a:spcBef>
              <a:spcAft>
                <a:spcPct val="0"/>
              </a:spcAft>
            </a:pPr>
            <a:endParaRPr lang="en-US" sz="2800">
              <a:solidFill>
                <a:srgbClr val="3E3E5C"/>
              </a:solidFill>
            </a:endParaRPr>
          </a:p>
        </p:txBody>
      </p:sp>
    </p:spTree>
    <p:extLst>
      <p:ext uri="{BB962C8B-B14F-4D97-AF65-F5344CB8AC3E}">
        <p14:creationId xmlns:p14="http://schemas.microsoft.com/office/powerpoint/2010/main" val="2527181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70500"/>
                                        </p:tgtEl>
                                        <p:attrNameLst>
                                          <p:attrName>style.visibility</p:attrName>
                                        </p:attrNameLst>
                                      </p:cBhvr>
                                      <p:to>
                                        <p:strVal val="visible"/>
                                      </p:to>
                                    </p:set>
                                    <p:animEffect transition="in" filter="strips(downRight)">
                                      <p:cBhvr>
                                        <p:cTn id="7" dur="500"/>
                                        <p:tgtEl>
                                          <p:spTgt spid="177050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0500"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231136" y="204080"/>
            <a:ext cx="7729728" cy="1188720"/>
          </a:xfrm>
        </p:spPr>
        <p:txBody>
          <a:bodyPr>
            <a:normAutofit fontScale="90000"/>
          </a:bodyPr>
          <a:lstStyle/>
          <a:p>
            <a:pPr eaLnBrk="1" hangingPunct="1"/>
            <a:r>
              <a:rPr lang="en-US" sz="3700" dirty="0"/>
              <a:t>What about the brazen thief?</a:t>
            </a:r>
          </a:p>
        </p:txBody>
      </p:sp>
      <p:sp>
        <p:nvSpPr>
          <p:cNvPr id="124931" name="Rectangle 3"/>
          <p:cNvSpPr>
            <a:spLocks noGrp="1" noChangeArrowheads="1"/>
          </p:cNvSpPr>
          <p:nvPr>
            <p:ph idx="1"/>
          </p:nvPr>
        </p:nvSpPr>
        <p:spPr/>
        <p:txBody>
          <a:bodyPr/>
          <a:lstStyle/>
          <a:p>
            <a:pPr eaLnBrk="1" hangingPunct="1"/>
            <a:r>
              <a:rPr lang="en-US" i="1" dirty="0"/>
              <a:t>SEC v. </a:t>
            </a:r>
            <a:r>
              <a:rPr lang="en-US" i="1" dirty="0" err="1"/>
              <a:t>Dorozhko</a:t>
            </a:r>
            <a:endParaRPr lang="en-US" i="1" dirty="0"/>
          </a:p>
        </p:txBody>
      </p:sp>
      <p:pic>
        <p:nvPicPr>
          <p:cNvPr id="19" name="Picture 4" descr="j02865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391" y="2208548"/>
            <a:ext cx="240453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descr="MCj04061080000[1]"/>
          <p:cNvPicPr>
            <a:picLocks noChangeAspect="1" noChangeArrowheads="1"/>
          </p:cNvPicPr>
          <p:nvPr/>
        </p:nvPicPr>
        <p:blipFill>
          <a:blip r:embed="rId4" cstate="print">
            <a:duotone>
              <a:prstClr val="black"/>
              <a:schemeClr val="accent2">
                <a:tint val="45000"/>
                <a:satMod val="400000"/>
              </a:schemeClr>
            </a:duotone>
            <a:lum bright="37000" contrast="40000"/>
            <a:extLst>
              <a:ext uri="{28A0092B-C50C-407E-A947-70E740481C1C}">
                <a14:useLocalDpi xmlns:a14="http://schemas.microsoft.com/office/drawing/2010/main" val="0"/>
              </a:ext>
            </a:extLst>
          </a:blip>
          <a:srcRect/>
          <a:stretch>
            <a:fillRect/>
          </a:stretch>
        </p:blipFill>
        <p:spPr bwMode="auto">
          <a:xfrm>
            <a:off x="4100816" y="2060661"/>
            <a:ext cx="2639323" cy="155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8"/>
          <p:cNvSpPr txBox="1">
            <a:spLocks noChangeArrowheads="1"/>
          </p:cNvSpPr>
          <p:nvPr/>
        </p:nvSpPr>
        <p:spPr bwMode="auto">
          <a:xfrm>
            <a:off x="3935987" y="3517106"/>
            <a:ext cx="3173452" cy="954107"/>
          </a:xfrm>
          <a:prstGeom prst="rect">
            <a:avLst/>
          </a:prstGeom>
          <a:noFill/>
          <a:ln w="9525" algn="ctr">
            <a:noFill/>
            <a:miter lim="800000"/>
            <a:headEnd/>
            <a:tailEnd/>
          </a:ln>
        </p:spPr>
        <p:txBody>
          <a:bodyPr wrap="square">
            <a:spAutoFit/>
          </a:bodyPr>
          <a:lstStyle/>
          <a:p>
            <a:pPr algn="ctr" defTabSz="914400" fontAlgn="base">
              <a:spcBef>
                <a:spcPct val="0"/>
              </a:spcBef>
              <a:spcAft>
                <a:spcPct val="0"/>
              </a:spcAft>
            </a:pPr>
            <a:r>
              <a:rPr lang="en-US" sz="2800" dirty="0" err="1">
                <a:solidFill>
                  <a:srgbClr val="000000"/>
                </a:solidFill>
                <a:latin typeface="Swis721 BlkEx BT" pitchFamily="34" charset="0"/>
              </a:rPr>
              <a:t>Dorozhko</a:t>
            </a:r>
            <a:endParaRPr lang="en-US" sz="2800" dirty="0">
              <a:solidFill>
                <a:srgbClr val="000000"/>
              </a:solidFill>
              <a:latin typeface="Swis721 BlkEx BT" pitchFamily="34" charset="0"/>
            </a:endParaRPr>
          </a:p>
          <a:p>
            <a:pPr algn="ctr" defTabSz="914400" fontAlgn="base">
              <a:spcBef>
                <a:spcPct val="0"/>
              </a:spcBef>
              <a:spcAft>
                <a:spcPct val="0"/>
              </a:spcAft>
            </a:pPr>
            <a:r>
              <a:rPr lang="en-US" sz="2800" dirty="0">
                <a:solidFill>
                  <a:srgbClr val="000000"/>
                </a:solidFill>
                <a:latin typeface="Swis721 BlkEx BT" pitchFamily="34" charset="0"/>
              </a:rPr>
              <a:t>(the “hacker”)</a:t>
            </a:r>
          </a:p>
        </p:txBody>
      </p:sp>
      <p:sp>
        <p:nvSpPr>
          <p:cNvPr id="22" name="Text Box 18"/>
          <p:cNvSpPr txBox="1">
            <a:spLocks noChangeArrowheads="1"/>
          </p:cNvSpPr>
          <p:nvPr/>
        </p:nvSpPr>
        <p:spPr bwMode="auto">
          <a:xfrm>
            <a:off x="304134" y="3551753"/>
            <a:ext cx="3173452" cy="523220"/>
          </a:xfrm>
          <a:prstGeom prst="rect">
            <a:avLst/>
          </a:prstGeom>
          <a:noFill/>
          <a:ln w="9525" algn="ctr">
            <a:noFill/>
            <a:miter lim="800000"/>
            <a:headEnd/>
            <a:tailEnd/>
          </a:ln>
        </p:spPr>
        <p:txBody>
          <a:bodyPr wrap="square">
            <a:spAutoFit/>
          </a:bodyPr>
          <a:lstStyle/>
          <a:p>
            <a:pPr algn="ctr" defTabSz="914400" fontAlgn="base">
              <a:spcBef>
                <a:spcPct val="0"/>
              </a:spcBef>
              <a:spcAft>
                <a:spcPct val="0"/>
              </a:spcAft>
            </a:pPr>
            <a:r>
              <a:rPr lang="en-US" sz="2800" dirty="0">
                <a:solidFill>
                  <a:srgbClr val="000000"/>
                </a:solidFill>
                <a:latin typeface="Swis721 BlkEx BT" pitchFamily="34" charset="0"/>
              </a:rPr>
              <a:t>IMS Health</a:t>
            </a:r>
          </a:p>
        </p:txBody>
      </p:sp>
      <p:cxnSp>
        <p:nvCxnSpPr>
          <p:cNvPr id="7" name="Straight Arrow Connector 6"/>
          <p:cNvCxnSpPr/>
          <p:nvPr/>
        </p:nvCxnSpPr>
        <p:spPr bwMode="auto">
          <a:xfrm>
            <a:off x="2960402" y="2960623"/>
            <a:ext cx="1121367" cy="1"/>
          </a:xfrm>
          <a:prstGeom prst="straightConnector1">
            <a:avLst/>
          </a:prstGeom>
          <a:noFill/>
          <a:ln w="38100" cap="flat" cmpd="sng" algn="ctr">
            <a:solidFill>
              <a:srgbClr val="60597B"/>
            </a:solidFill>
            <a:prstDash val="solid"/>
            <a:round/>
            <a:headEnd type="arrow"/>
            <a:tailEnd type="arrow"/>
          </a:ln>
          <a:effectLst/>
        </p:spPr>
      </p:cxnSp>
      <p:cxnSp>
        <p:nvCxnSpPr>
          <p:cNvPr id="29" name="Straight Arrow Connector 28"/>
          <p:cNvCxnSpPr/>
          <p:nvPr/>
        </p:nvCxnSpPr>
        <p:spPr bwMode="auto">
          <a:xfrm>
            <a:off x="7042159" y="3977338"/>
            <a:ext cx="1031645" cy="673864"/>
          </a:xfrm>
          <a:prstGeom prst="straightConnector1">
            <a:avLst/>
          </a:prstGeom>
          <a:noFill/>
          <a:ln w="38100" cap="flat" cmpd="sng" algn="ctr">
            <a:solidFill>
              <a:srgbClr val="60597B"/>
            </a:solidFill>
            <a:prstDash val="solid"/>
            <a:round/>
            <a:headEnd type="arrow"/>
            <a:tailEnd type="arrow"/>
          </a:ln>
          <a:effectLst/>
        </p:spPr>
      </p:cxnSp>
      <p:sp>
        <p:nvSpPr>
          <p:cNvPr id="30" name="Text Box 18"/>
          <p:cNvSpPr txBox="1">
            <a:spLocks noChangeArrowheads="1"/>
          </p:cNvSpPr>
          <p:nvPr/>
        </p:nvSpPr>
        <p:spPr bwMode="auto">
          <a:xfrm>
            <a:off x="8502631" y="2047214"/>
            <a:ext cx="3173452" cy="1384995"/>
          </a:xfrm>
          <a:prstGeom prst="rect">
            <a:avLst/>
          </a:prstGeom>
          <a:solidFill>
            <a:schemeClr val="accent6">
              <a:lumMod val="50000"/>
            </a:schemeClr>
          </a:solidFill>
          <a:ln w="9525" algn="ctr">
            <a:noFill/>
            <a:miter lim="800000"/>
            <a:headEnd/>
            <a:tailEnd/>
          </a:ln>
        </p:spPr>
        <p:txBody>
          <a:bodyPr wrap="square">
            <a:spAutoFit/>
          </a:bodyPr>
          <a:lstStyle/>
          <a:p>
            <a:pPr algn="ctr" defTabSz="914400" fontAlgn="base">
              <a:spcBef>
                <a:spcPct val="0"/>
              </a:spcBef>
              <a:spcAft>
                <a:spcPct val="0"/>
              </a:spcAft>
            </a:pPr>
            <a:r>
              <a:rPr lang="en-US" sz="2800" dirty="0">
                <a:solidFill>
                  <a:srgbClr val="FFFFFF"/>
                </a:solidFill>
                <a:latin typeface="Swis721 BlkEx BT" pitchFamily="34" charset="0"/>
              </a:rPr>
              <a:t>Purchased</a:t>
            </a:r>
          </a:p>
          <a:p>
            <a:pPr algn="ctr" defTabSz="914400" fontAlgn="base">
              <a:spcBef>
                <a:spcPct val="0"/>
              </a:spcBef>
              <a:spcAft>
                <a:spcPct val="0"/>
              </a:spcAft>
            </a:pPr>
            <a:r>
              <a:rPr lang="en-US" sz="2800" dirty="0">
                <a:solidFill>
                  <a:srgbClr val="FFFFFF"/>
                </a:solidFill>
                <a:latin typeface="Swis721 BlkEx BT" pitchFamily="34" charset="0"/>
              </a:rPr>
              <a:t>$41,670.90 of</a:t>
            </a:r>
          </a:p>
          <a:p>
            <a:pPr algn="ctr" defTabSz="914400" fontAlgn="base">
              <a:spcBef>
                <a:spcPct val="0"/>
              </a:spcBef>
              <a:spcAft>
                <a:spcPct val="0"/>
              </a:spcAft>
            </a:pPr>
            <a:r>
              <a:rPr lang="en-US" sz="2800" dirty="0">
                <a:solidFill>
                  <a:srgbClr val="FFFFFF"/>
                </a:solidFill>
                <a:latin typeface="Swis721 BlkEx BT" pitchFamily="34" charset="0"/>
              </a:rPr>
              <a:t>IMS put options</a:t>
            </a:r>
          </a:p>
        </p:txBody>
      </p:sp>
      <p:pic>
        <p:nvPicPr>
          <p:cNvPr id="10" name="Picture 9"/>
          <p:cNvPicPr>
            <a:picLocks noChangeAspect="1"/>
          </p:cNvPicPr>
          <p:nvPr/>
        </p:nvPicPr>
        <p:blipFill>
          <a:blip r:embed="rId5" cstate="print"/>
          <a:stretch>
            <a:fillRect/>
          </a:stretch>
        </p:blipFill>
        <p:spPr>
          <a:xfrm>
            <a:off x="5844480" y="4705607"/>
            <a:ext cx="4809067" cy="546100"/>
          </a:xfrm>
          <a:prstGeom prst="rect">
            <a:avLst/>
          </a:prstGeom>
        </p:spPr>
      </p:pic>
      <p:cxnSp>
        <p:nvCxnSpPr>
          <p:cNvPr id="34" name="Straight Arrow Connector 33"/>
          <p:cNvCxnSpPr/>
          <p:nvPr/>
        </p:nvCxnSpPr>
        <p:spPr bwMode="auto">
          <a:xfrm flipV="1">
            <a:off x="8525052" y="4037213"/>
            <a:ext cx="1017729" cy="599181"/>
          </a:xfrm>
          <a:prstGeom prst="straightConnector1">
            <a:avLst/>
          </a:prstGeom>
          <a:noFill/>
          <a:ln w="38100" cap="flat" cmpd="sng" algn="ctr">
            <a:solidFill>
              <a:srgbClr val="60597B"/>
            </a:solidFill>
            <a:prstDash val="solid"/>
            <a:round/>
            <a:headEnd type="arrow"/>
            <a:tailEnd type="arrow"/>
          </a:ln>
          <a:effectLst/>
        </p:spPr>
      </p:cxnSp>
      <p:sp>
        <p:nvSpPr>
          <p:cNvPr id="38" name="Text Box 18"/>
          <p:cNvSpPr txBox="1">
            <a:spLocks noChangeArrowheads="1"/>
          </p:cNvSpPr>
          <p:nvPr/>
        </p:nvSpPr>
        <p:spPr bwMode="auto">
          <a:xfrm>
            <a:off x="5386597" y="5261166"/>
            <a:ext cx="5984003" cy="830997"/>
          </a:xfrm>
          <a:prstGeom prst="rect">
            <a:avLst/>
          </a:prstGeom>
          <a:solidFill>
            <a:srgbClr val="00760B">
              <a:alpha val="14902"/>
            </a:srgbClr>
          </a:solidFill>
          <a:ln w="9525" algn="ctr">
            <a:noFill/>
            <a:miter lim="800000"/>
            <a:headEnd/>
            <a:tailEnd/>
          </a:ln>
        </p:spPr>
        <p:txBody>
          <a:bodyPr wrap="square">
            <a:spAutoFit/>
          </a:bodyPr>
          <a:lstStyle/>
          <a:p>
            <a:pPr algn="ctr" defTabSz="914400" fontAlgn="base">
              <a:spcBef>
                <a:spcPct val="0"/>
              </a:spcBef>
              <a:spcAft>
                <a:spcPct val="0"/>
              </a:spcAft>
            </a:pPr>
            <a:r>
              <a:rPr lang="en-US" sz="2400" dirty="0">
                <a:solidFill>
                  <a:srgbClr val="00760B"/>
                </a:solidFill>
                <a:latin typeface="Swis721 BlkEx BT" pitchFamily="34" charset="0"/>
              </a:rPr>
              <a:t>Account opened earlier the same month and never used</a:t>
            </a:r>
          </a:p>
        </p:txBody>
      </p:sp>
    </p:spTree>
    <p:extLst>
      <p:ext uri="{BB962C8B-B14F-4D97-AF65-F5344CB8AC3E}">
        <p14:creationId xmlns:p14="http://schemas.microsoft.com/office/powerpoint/2010/main" val="2479390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a:bodyPr>
          <a:lstStyle/>
          <a:p>
            <a:pPr eaLnBrk="1" hangingPunct="1"/>
            <a:r>
              <a:rPr lang="en-US" sz="3700" dirty="0"/>
              <a:t>Sec v. </a:t>
            </a:r>
            <a:r>
              <a:rPr lang="en-US" sz="3700" dirty="0" err="1"/>
              <a:t>Dorozhko</a:t>
            </a:r>
            <a:endParaRPr lang="en-US" sz="3700" dirty="0"/>
          </a:p>
        </p:txBody>
      </p:sp>
      <p:sp>
        <p:nvSpPr>
          <p:cNvPr id="14" name="Rectangle 4"/>
          <p:cNvSpPr>
            <a:spLocks noChangeArrowheads="1"/>
          </p:cNvSpPr>
          <p:nvPr/>
        </p:nvSpPr>
        <p:spPr bwMode="auto">
          <a:xfrm>
            <a:off x="344905" y="2296211"/>
            <a:ext cx="11502189" cy="3785652"/>
          </a:xfrm>
          <a:prstGeom prst="rect">
            <a:avLst/>
          </a:prstGeom>
          <a:noFill/>
          <a:ln w="9525">
            <a:noFill/>
            <a:miter lim="800000"/>
            <a:headEnd/>
            <a:tailEnd/>
          </a:ln>
        </p:spPr>
        <p:txBody>
          <a:bodyPr wrap="square" anchor="ctr">
            <a:spAutoFit/>
          </a:bodyPr>
          <a:lstStyle/>
          <a:p>
            <a:pPr marL="457200" indent="-457200" defTabSz="914400" fontAlgn="base">
              <a:spcBef>
                <a:spcPct val="0"/>
              </a:spcBef>
              <a:spcAft>
                <a:spcPct val="0"/>
              </a:spcAft>
              <a:tabLst>
                <a:tab pos="457200" algn="l"/>
              </a:tabLst>
            </a:pPr>
            <a:r>
              <a:rPr lang="en-US" sz="4000" dirty="0" err="1">
                <a:solidFill>
                  <a:srgbClr val="800000"/>
                </a:solidFill>
                <a:ea typeface="Gulim" pitchFamily="34" charset="-127"/>
              </a:rPr>
              <a:t>Dorozhko</a:t>
            </a:r>
            <a:r>
              <a:rPr lang="en-US" sz="4000" dirty="0">
                <a:solidFill>
                  <a:srgbClr val="800000"/>
                </a:solidFill>
                <a:ea typeface="Gulim" pitchFamily="34" charset="-127"/>
              </a:rPr>
              <a:t> is not a core insider.</a:t>
            </a:r>
          </a:p>
          <a:p>
            <a:pPr marL="457200" indent="-457200" defTabSz="914400" fontAlgn="base">
              <a:spcBef>
                <a:spcPct val="0"/>
              </a:spcBef>
              <a:spcAft>
                <a:spcPct val="0"/>
              </a:spcAft>
              <a:tabLst>
                <a:tab pos="457200" algn="l"/>
              </a:tabLst>
            </a:pPr>
            <a:r>
              <a:rPr lang="en-US" sz="4000" dirty="0" err="1">
                <a:solidFill>
                  <a:srgbClr val="800000"/>
                </a:solidFill>
                <a:ea typeface="Gulim" pitchFamily="34" charset="-127"/>
              </a:rPr>
              <a:t>Dorozhko</a:t>
            </a:r>
            <a:r>
              <a:rPr lang="en-US" sz="4000" dirty="0">
                <a:solidFill>
                  <a:srgbClr val="800000"/>
                </a:solidFill>
                <a:ea typeface="Gulim" pitchFamily="34" charset="-127"/>
              </a:rPr>
              <a:t> is not a temporary insider.</a:t>
            </a:r>
          </a:p>
          <a:p>
            <a:pPr marL="457200" indent="-457200" defTabSz="914400" fontAlgn="base">
              <a:spcBef>
                <a:spcPct val="0"/>
              </a:spcBef>
              <a:spcAft>
                <a:spcPct val="0"/>
              </a:spcAft>
              <a:tabLst>
                <a:tab pos="457200" algn="l"/>
              </a:tabLst>
            </a:pPr>
            <a:r>
              <a:rPr lang="en-US" sz="4000" dirty="0" err="1">
                <a:solidFill>
                  <a:srgbClr val="800000"/>
                </a:solidFill>
                <a:ea typeface="Gulim" pitchFamily="34" charset="-127"/>
              </a:rPr>
              <a:t>Dorozhko</a:t>
            </a:r>
            <a:r>
              <a:rPr lang="en-US" sz="4000" dirty="0">
                <a:solidFill>
                  <a:srgbClr val="800000"/>
                </a:solidFill>
                <a:ea typeface="Gulim" pitchFamily="34" charset="-127"/>
              </a:rPr>
              <a:t> does not “misappropriate” the information because he does not breach a fiduciary duty.</a:t>
            </a:r>
          </a:p>
          <a:p>
            <a:pPr marL="457200" indent="-457200" defTabSz="914400" fontAlgn="base">
              <a:spcBef>
                <a:spcPct val="0"/>
              </a:spcBef>
              <a:spcAft>
                <a:spcPct val="0"/>
              </a:spcAft>
              <a:tabLst>
                <a:tab pos="457200" algn="l"/>
              </a:tabLst>
            </a:pPr>
            <a:r>
              <a:rPr lang="en-US" sz="4000" dirty="0" err="1">
                <a:solidFill>
                  <a:srgbClr val="800000"/>
                </a:solidFill>
                <a:ea typeface="Gulim" pitchFamily="34" charset="-127"/>
              </a:rPr>
              <a:t>Dorozhko</a:t>
            </a:r>
            <a:r>
              <a:rPr lang="en-US" sz="4000" dirty="0">
                <a:solidFill>
                  <a:srgbClr val="800000"/>
                </a:solidFill>
                <a:ea typeface="Gulim" pitchFamily="34" charset="-127"/>
              </a:rPr>
              <a:t> is not a </a:t>
            </a:r>
            <a:r>
              <a:rPr lang="en-US" sz="4000" dirty="0" err="1">
                <a:solidFill>
                  <a:srgbClr val="800000"/>
                </a:solidFill>
                <a:ea typeface="Gulim" pitchFamily="34" charset="-127"/>
              </a:rPr>
              <a:t>tippee</a:t>
            </a:r>
            <a:r>
              <a:rPr lang="en-US" sz="4000" dirty="0">
                <a:solidFill>
                  <a:srgbClr val="800000"/>
                </a:solidFill>
                <a:ea typeface="Gulim" pitchFamily="34" charset="-127"/>
              </a:rPr>
              <a:t>.</a:t>
            </a:r>
          </a:p>
          <a:p>
            <a:pPr marL="457200" indent="-457200" defTabSz="914400" fontAlgn="base">
              <a:spcBef>
                <a:spcPct val="0"/>
              </a:spcBef>
              <a:spcAft>
                <a:spcPct val="0"/>
              </a:spcAft>
              <a:tabLst>
                <a:tab pos="457200" algn="l"/>
              </a:tabLst>
            </a:pPr>
            <a:r>
              <a:rPr lang="en-US" sz="4000" dirty="0">
                <a:solidFill>
                  <a:srgbClr val="800000"/>
                </a:solidFill>
                <a:ea typeface="Gulim" pitchFamily="34" charset="-127"/>
              </a:rPr>
              <a:t>Is </a:t>
            </a:r>
            <a:r>
              <a:rPr lang="en-US" sz="4000" dirty="0" err="1">
                <a:solidFill>
                  <a:srgbClr val="800000"/>
                </a:solidFill>
                <a:ea typeface="Gulim" pitchFamily="34" charset="-127"/>
              </a:rPr>
              <a:t>Dorozhko</a:t>
            </a:r>
            <a:r>
              <a:rPr lang="en-US" sz="4000" dirty="0">
                <a:solidFill>
                  <a:srgbClr val="800000"/>
                </a:solidFill>
                <a:ea typeface="Gulim" pitchFamily="34" charset="-127"/>
              </a:rPr>
              <a:t> “deceptive”?</a:t>
            </a:r>
          </a:p>
        </p:txBody>
      </p:sp>
    </p:spTree>
    <p:extLst>
      <p:ext uri="{BB962C8B-B14F-4D97-AF65-F5344CB8AC3E}">
        <p14:creationId xmlns:p14="http://schemas.microsoft.com/office/powerpoint/2010/main" val="298094275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770468" y="2186711"/>
            <a:ext cx="10752667" cy="2554545"/>
          </a:xfrm>
          <a:prstGeom prst="rect">
            <a:avLst/>
          </a:prstGeom>
          <a:noFill/>
          <a:ln w="9525">
            <a:noFill/>
            <a:miter lim="800000"/>
            <a:headEnd/>
            <a:tailEnd/>
          </a:ln>
        </p:spPr>
        <p:txBody>
          <a:bodyPr anchor="ctr">
            <a:spAutoFit/>
          </a:bodyPr>
          <a:lstStyle/>
          <a:p>
            <a:pPr marL="573088" indent="-573088" defTabSz="914400" fontAlgn="base">
              <a:spcBef>
                <a:spcPct val="0"/>
              </a:spcBef>
              <a:spcAft>
                <a:spcPct val="0"/>
              </a:spcAft>
              <a:tabLst>
                <a:tab pos="573088" algn="l"/>
              </a:tabLst>
            </a:pPr>
            <a:r>
              <a:rPr lang="en-US" altLang="ko-KR" sz="4000" dirty="0">
                <a:solidFill>
                  <a:srgbClr val="800000"/>
                </a:solidFill>
                <a:ea typeface="Gulim" pitchFamily="34" charset="-127"/>
              </a:rPr>
              <a:t>	Is there a misrepresentation if </a:t>
            </a:r>
            <a:r>
              <a:rPr lang="en-US" altLang="ko-KR" sz="4000" dirty="0" err="1">
                <a:solidFill>
                  <a:srgbClr val="800000"/>
                </a:solidFill>
                <a:ea typeface="Gulim" pitchFamily="34" charset="-127"/>
              </a:rPr>
              <a:t>Dorozhko</a:t>
            </a:r>
            <a:r>
              <a:rPr lang="en-US" altLang="ko-KR" sz="4000" dirty="0">
                <a:solidFill>
                  <a:srgbClr val="800000"/>
                </a:solidFill>
                <a:ea typeface="Gulim" pitchFamily="34" charset="-127"/>
              </a:rPr>
              <a:t> merely enters a false account ID and password into IMS's automated computer servers even if no person ever sees the ID or password?</a:t>
            </a:r>
            <a:endParaRPr lang="en-US" sz="4000" dirty="0">
              <a:solidFill>
                <a:srgbClr val="800000"/>
              </a:solidFill>
              <a:ea typeface="Gulim" pitchFamily="34" charset="-127"/>
            </a:endParaRPr>
          </a:p>
        </p:txBody>
      </p:sp>
    </p:spTree>
    <p:extLst>
      <p:ext uri="{BB962C8B-B14F-4D97-AF65-F5344CB8AC3E}">
        <p14:creationId xmlns:p14="http://schemas.microsoft.com/office/powerpoint/2010/main" val="26713921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231136" y="133496"/>
            <a:ext cx="7729728" cy="1188720"/>
          </a:xfrm>
        </p:spPr>
        <p:txBody>
          <a:bodyPr/>
          <a:lstStyle/>
          <a:p>
            <a:pPr eaLnBrk="1" hangingPunct="1"/>
            <a:r>
              <a:rPr lang="en-US" dirty="0"/>
              <a:t>Salman v. united states (U.S. 2016)</a:t>
            </a:r>
          </a:p>
        </p:txBody>
      </p:sp>
      <p:cxnSp>
        <p:nvCxnSpPr>
          <p:cNvPr id="32" name="Straight Arrow Connector 31"/>
          <p:cNvCxnSpPr/>
          <p:nvPr/>
        </p:nvCxnSpPr>
        <p:spPr bwMode="auto">
          <a:xfrm>
            <a:off x="2983086" y="3434859"/>
            <a:ext cx="1038841" cy="23576"/>
          </a:xfrm>
          <a:prstGeom prst="straightConnector1">
            <a:avLst/>
          </a:prstGeom>
          <a:noFill/>
          <a:ln w="38100" cap="flat" cmpd="sng" algn="ctr">
            <a:solidFill>
              <a:schemeClr val="accent6">
                <a:lumMod val="75000"/>
              </a:schemeClr>
            </a:solidFill>
            <a:prstDash val="solid"/>
            <a:round/>
            <a:headEnd type="none" w="med" len="med"/>
            <a:tailEnd type="arrow"/>
          </a:ln>
          <a:effectLst/>
        </p:spPr>
      </p:cxnSp>
      <p:sp>
        <p:nvSpPr>
          <p:cNvPr id="14" name="TextBox 13"/>
          <p:cNvSpPr txBox="1"/>
          <p:nvPr/>
        </p:nvSpPr>
        <p:spPr>
          <a:xfrm>
            <a:off x="4288002" y="4392228"/>
            <a:ext cx="1425390" cy="954107"/>
          </a:xfrm>
          <a:prstGeom prst="rect">
            <a:avLst/>
          </a:prstGeom>
          <a:noFill/>
        </p:spPr>
        <p:txBody>
          <a:bodyPr wrap="none" rtlCol="0">
            <a:spAutoFit/>
          </a:bodyPr>
          <a:lstStyle/>
          <a:p>
            <a:pPr algn="ctr" defTabSz="914400" fontAlgn="base">
              <a:spcBef>
                <a:spcPct val="0"/>
              </a:spcBef>
              <a:spcAft>
                <a:spcPct val="0"/>
              </a:spcAft>
            </a:pPr>
            <a:r>
              <a:rPr lang="en-US" sz="2800" dirty="0">
                <a:solidFill>
                  <a:srgbClr val="5C5CE7">
                    <a:lumMod val="75000"/>
                  </a:srgbClr>
                </a:solidFill>
              </a:rPr>
              <a:t>Michael</a:t>
            </a:r>
          </a:p>
          <a:p>
            <a:pPr algn="ctr" defTabSz="914400" fontAlgn="base">
              <a:spcBef>
                <a:spcPct val="0"/>
              </a:spcBef>
              <a:spcAft>
                <a:spcPct val="0"/>
              </a:spcAft>
            </a:pPr>
            <a:r>
              <a:rPr lang="en-US" sz="2800" dirty="0">
                <a:solidFill>
                  <a:srgbClr val="5C5CE7">
                    <a:lumMod val="75000"/>
                  </a:srgbClr>
                </a:solidFill>
              </a:rPr>
              <a:t>Kara</a:t>
            </a:r>
          </a:p>
        </p:txBody>
      </p:sp>
      <p:pic>
        <p:nvPicPr>
          <p:cNvPr id="23" name="Picture 30" descr="j02341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3912" y="2812569"/>
            <a:ext cx="2235739" cy="12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8765709" y="4352542"/>
            <a:ext cx="1404551" cy="523220"/>
          </a:xfrm>
          <a:prstGeom prst="rect">
            <a:avLst/>
          </a:prstGeom>
          <a:noFill/>
        </p:spPr>
        <p:txBody>
          <a:bodyPr wrap="none" rtlCol="0">
            <a:spAutoFit/>
          </a:bodyPr>
          <a:lstStyle/>
          <a:p>
            <a:pPr algn="ctr" defTabSz="914400" fontAlgn="base">
              <a:spcBef>
                <a:spcPct val="0"/>
              </a:spcBef>
              <a:spcAft>
                <a:spcPct val="0"/>
              </a:spcAft>
            </a:pPr>
            <a:r>
              <a:rPr lang="en-US" sz="2800" dirty="0">
                <a:solidFill>
                  <a:srgbClr val="5C5CE7">
                    <a:lumMod val="75000"/>
                  </a:srgbClr>
                </a:solidFill>
              </a:rPr>
              <a:t>Salman</a:t>
            </a:r>
          </a:p>
        </p:txBody>
      </p:sp>
      <p:cxnSp>
        <p:nvCxnSpPr>
          <p:cNvPr id="28" name="Straight Arrow Connector 27"/>
          <p:cNvCxnSpPr/>
          <p:nvPr/>
        </p:nvCxnSpPr>
        <p:spPr bwMode="auto">
          <a:xfrm rot="-60000">
            <a:off x="7491584" y="3453454"/>
            <a:ext cx="1039821" cy="24923"/>
          </a:xfrm>
          <a:prstGeom prst="straightConnector1">
            <a:avLst/>
          </a:prstGeom>
          <a:noFill/>
          <a:ln w="38100" cap="flat" cmpd="sng" algn="ctr">
            <a:solidFill>
              <a:schemeClr val="accent6">
                <a:lumMod val="75000"/>
              </a:schemeClr>
            </a:solidFill>
            <a:prstDash val="solid"/>
            <a:round/>
            <a:headEnd type="none" w="med" len="med"/>
            <a:tailEnd type="arrow"/>
          </a:ln>
          <a:effectLst/>
        </p:spPr>
      </p:cxnSp>
      <p:sp>
        <p:nvSpPr>
          <p:cNvPr id="3" name="Line Callout 1 2"/>
          <p:cNvSpPr/>
          <p:nvPr/>
        </p:nvSpPr>
        <p:spPr bwMode="auto">
          <a:xfrm>
            <a:off x="2685482" y="1422271"/>
            <a:ext cx="2642876" cy="1015663"/>
          </a:xfrm>
          <a:prstGeom prst="borderCallout1">
            <a:avLst>
              <a:gd name="adj1" fmla="val 18750"/>
              <a:gd name="adj2" fmla="val -8333"/>
              <a:gd name="adj3" fmla="val 160929"/>
              <a:gd name="adj4" fmla="val -27761"/>
            </a:avLst>
          </a:prstGeom>
          <a:solidFill>
            <a:srgbClr val="6666FF">
              <a:alpha val="14902"/>
            </a:srgb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defTabSz="914400" fontAlgn="base">
              <a:spcBef>
                <a:spcPct val="0"/>
              </a:spcBef>
              <a:spcAft>
                <a:spcPct val="0"/>
              </a:spcAft>
            </a:pPr>
            <a:r>
              <a:rPr lang="en-US" sz="2000" dirty="0">
                <a:solidFill>
                  <a:srgbClr val="5C5CE7">
                    <a:lumMod val="75000"/>
                  </a:srgbClr>
                </a:solidFill>
              </a:rPr>
              <a:t>Healthcare </a:t>
            </a:r>
          </a:p>
          <a:p>
            <a:pPr algn="ctr" defTabSz="914400" fontAlgn="base">
              <a:spcBef>
                <a:spcPct val="0"/>
              </a:spcBef>
              <a:spcAft>
                <a:spcPct val="0"/>
              </a:spcAft>
            </a:pPr>
            <a:r>
              <a:rPr lang="en-US" sz="2000" dirty="0">
                <a:solidFill>
                  <a:srgbClr val="5C5CE7">
                    <a:lumMod val="75000"/>
                  </a:srgbClr>
                </a:solidFill>
              </a:rPr>
              <a:t>Investment</a:t>
            </a:r>
          </a:p>
          <a:p>
            <a:pPr algn="ctr" defTabSz="914400" fontAlgn="base">
              <a:spcBef>
                <a:spcPct val="0"/>
              </a:spcBef>
              <a:spcAft>
                <a:spcPct val="0"/>
              </a:spcAft>
            </a:pPr>
            <a:r>
              <a:rPr lang="en-US" sz="2000" dirty="0">
                <a:solidFill>
                  <a:srgbClr val="5C5CE7">
                    <a:lumMod val="75000"/>
                  </a:srgbClr>
                </a:solidFill>
              </a:rPr>
              <a:t>Information</a:t>
            </a:r>
          </a:p>
        </p:txBody>
      </p:sp>
      <p:pic>
        <p:nvPicPr>
          <p:cNvPr id="25" name="Picture 24" descr="j0234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13" y="2694594"/>
            <a:ext cx="265218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descr="j02341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805" y="2827828"/>
            <a:ext cx="3401483"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999213" y="4392229"/>
            <a:ext cx="1205779" cy="954107"/>
          </a:xfrm>
          <a:prstGeom prst="rect">
            <a:avLst/>
          </a:prstGeom>
          <a:noFill/>
        </p:spPr>
        <p:txBody>
          <a:bodyPr wrap="none" rtlCol="0">
            <a:spAutoFit/>
          </a:bodyPr>
          <a:lstStyle/>
          <a:p>
            <a:pPr algn="ctr" defTabSz="914400" fontAlgn="base">
              <a:spcBef>
                <a:spcPct val="0"/>
              </a:spcBef>
              <a:spcAft>
                <a:spcPct val="0"/>
              </a:spcAft>
            </a:pPr>
            <a:r>
              <a:rPr lang="en-US" sz="2800" dirty="0">
                <a:solidFill>
                  <a:srgbClr val="5C5CE7">
                    <a:lumMod val="75000"/>
                  </a:srgbClr>
                </a:solidFill>
              </a:rPr>
              <a:t>Maher</a:t>
            </a:r>
          </a:p>
          <a:p>
            <a:pPr algn="ctr" defTabSz="914400" fontAlgn="base">
              <a:spcBef>
                <a:spcPct val="0"/>
              </a:spcBef>
              <a:spcAft>
                <a:spcPct val="0"/>
              </a:spcAft>
            </a:pPr>
            <a:r>
              <a:rPr lang="en-US" sz="2800" dirty="0">
                <a:solidFill>
                  <a:srgbClr val="5C5CE7">
                    <a:lumMod val="75000"/>
                  </a:srgbClr>
                </a:solidFill>
              </a:rPr>
              <a:t>Kara</a:t>
            </a:r>
          </a:p>
        </p:txBody>
      </p:sp>
    </p:spTree>
    <p:extLst>
      <p:ext uri="{BB962C8B-B14F-4D97-AF65-F5344CB8AC3E}">
        <p14:creationId xmlns:p14="http://schemas.microsoft.com/office/powerpoint/2010/main" val="200152127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511848" y="2160246"/>
            <a:ext cx="10752667" cy="2554545"/>
          </a:xfrm>
          <a:prstGeom prst="rect">
            <a:avLst/>
          </a:prstGeom>
          <a:noFill/>
          <a:ln w="9525">
            <a:noFill/>
            <a:miter lim="800000"/>
            <a:headEnd/>
            <a:tailEnd/>
          </a:ln>
        </p:spPr>
        <p:txBody>
          <a:bodyPr anchor="ctr">
            <a:spAutoFit/>
          </a:bodyPr>
          <a:lstStyle/>
          <a:p>
            <a:pPr marL="573088" indent="-573088" defTabSz="914400" fontAlgn="base">
              <a:spcBef>
                <a:spcPct val="0"/>
              </a:spcBef>
              <a:spcAft>
                <a:spcPct val="0"/>
              </a:spcAft>
              <a:tabLst>
                <a:tab pos="573088" algn="l"/>
              </a:tabLst>
            </a:pPr>
            <a:r>
              <a:rPr lang="en-US" altLang="ko-KR" sz="4000" dirty="0">
                <a:solidFill>
                  <a:srgbClr val="800000"/>
                </a:solidFill>
                <a:ea typeface="Gulim" pitchFamily="34" charset="-127"/>
              </a:rPr>
              <a:t>	Would </a:t>
            </a:r>
            <a:r>
              <a:rPr lang="en-US" altLang="ko-KR" sz="4000" dirty="0" err="1">
                <a:solidFill>
                  <a:srgbClr val="800000"/>
                </a:solidFill>
                <a:ea typeface="Gulim" pitchFamily="34" charset="-127"/>
              </a:rPr>
              <a:t>Dorozhko</a:t>
            </a:r>
            <a:r>
              <a:rPr lang="en-US" altLang="ko-KR" sz="4000" dirty="0">
                <a:solidFill>
                  <a:srgbClr val="800000"/>
                </a:solidFill>
                <a:ea typeface="Gulim" pitchFamily="34" charset="-127"/>
              </a:rPr>
              <a:t> have violated Rule 10b-5 if he had simply picked the locks of IMS's corporate headquarters at night and stolen the information?</a:t>
            </a:r>
            <a:endParaRPr lang="en-US" sz="4000" dirty="0">
              <a:solidFill>
                <a:srgbClr val="800000"/>
              </a:solidFill>
              <a:ea typeface="Gulim" pitchFamily="34" charset="-127"/>
            </a:endParaRPr>
          </a:p>
        </p:txBody>
      </p:sp>
    </p:spTree>
    <p:extLst>
      <p:ext uri="{BB962C8B-B14F-4D97-AF65-F5344CB8AC3E}">
        <p14:creationId xmlns:p14="http://schemas.microsoft.com/office/powerpoint/2010/main" val="330541238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ll street mov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484" y="102897"/>
            <a:ext cx="4554970" cy="656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79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654" y="98887"/>
            <a:ext cx="12131040" cy="5078313"/>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latin typeface="Cambria" panose="02040503050406030204" pitchFamily="18" charset="0"/>
                <a:ea typeface="Calibri" panose="020F0502020204030204" pitchFamily="34" charset="0"/>
                <a:cs typeface="Times New Roman" panose="02020603050405020304" pitchFamily="18" charset="0"/>
              </a:rPr>
              <a:t>Steve Rogers and Bucky Barnes design a line of jewelry made of a rare metal, </a:t>
            </a:r>
            <a:r>
              <a:rPr lang="en-US" dirty="0" err="1">
                <a:latin typeface="Cambria" panose="02040503050406030204" pitchFamily="18" charset="0"/>
                <a:ea typeface="Calibri" panose="020F0502020204030204" pitchFamily="34" charset="0"/>
                <a:cs typeface="Times New Roman" panose="02020603050405020304" pitchFamily="18" charset="0"/>
              </a:rPr>
              <a:t>vibranium</a:t>
            </a:r>
            <a:r>
              <a:rPr lang="en-US" dirty="0">
                <a:latin typeface="Cambria" panose="02040503050406030204" pitchFamily="18" charset="0"/>
                <a:ea typeface="Calibri" panose="020F0502020204030204" pitchFamily="34" charset="0"/>
                <a:cs typeface="Times New Roman" panose="02020603050405020304" pitchFamily="18" charset="0"/>
              </a:rPr>
              <a:t>.  They purchase </a:t>
            </a:r>
            <a:r>
              <a:rPr lang="en-US" dirty="0" err="1">
                <a:latin typeface="Cambria" panose="02040503050406030204" pitchFamily="18" charset="0"/>
                <a:ea typeface="Calibri" panose="020F0502020204030204" pitchFamily="34" charset="0"/>
                <a:cs typeface="Times New Roman" panose="02020603050405020304" pitchFamily="18" charset="0"/>
              </a:rPr>
              <a:t>vibranium</a:t>
            </a:r>
            <a:r>
              <a:rPr lang="en-US" dirty="0">
                <a:latin typeface="Cambria" panose="02040503050406030204" pitchFamily="18" charset="0"/>
                <a:ea typeface="Calibri" panose="020F0502020204030204" pitchFamily="34" charset="0"/>
                <a:cs typeface="Times New Roman" panose="02020603050405020304" pitchFamily="18" charset="0"/>
              </a:rPr>
              <a:t> from the King of a small African country for this purpose.  The jewelry is very popular on Etsy, creating revenues of over $25 million in 2018. The company, Brooklyn Bling, headquartered in New York, would like to expand into other lines, such as fine watches and tiaras, but that means outside capital. Steve and Bucky come to you to give them legal advice on how to raise additional capital. You find out during discussions that on November 11, 2019, the company sold $7 million of common stock to 26 investors, mostly friends from the army. Steve and Bucky offered the shares on a Facebook page for veterans. </a:t>
            </a:r>
            <a:r>
              <a:rPr lang="en-US" b="1" dirty="0">
                <a:latin typeface="Cambria" panose="02040503050406030204" pitchFamily="18" charset="0"/>
                <a:ea typeface="Calibri" panose="020F0502020204030204" pitchFamily="34" charset="0"/>
                <a:cs typeface="Times New Roman" panose="02020603050405020304" pitchFamily="18" charset="0"/>
              </a:rPr>
              <a:t>Which of the following statements is the most accurate?</a:t>
            </a:r>
            <a:endParaRPr lang="en-US" dirty="0">
              <a:latin typeface="Cambria" panose="02040503050406030204" pitchFamily="18" charset="0"/>
              <a:ea typeface="Calibri" panose="020F0502020204030204" pitchFamily="34" charset="0"/>
              <a:cs typeface="Times New Roman" panose="02020603050405020304" pitchFamily="18" charset="0"/>
            </a:endParaRP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The 2019 offering could qualify as an exempt offering under Rule 504 if the conditions of 502 were met.</a:t>
            </a:r>
          </a:p>
          <a:p>
            <a:pPr marL="685800" marR="0">
              <a:spcBef>
                <a:spcPts val="0"/>
              </a:spcBef>
              <a:spcAft>
                <a:spcPts val="0"/>
              </a:spcAft>
            </a:pPr>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The 2019 offering could qualify as an exempt offering under Rule 147 as long as all purchasers were from New York.</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The 2019 offering could qualify as an exempt offering under Rule 147 as long as all purchasers were from New York and Brooklyn Bling is incorporated in New York.</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The 2019 offering could qualify under 144A as long as all purchasers were accredited investors.</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None of the above.</a:t>
            </a:r>
          </a:p>
        </p:txBody>
      </p:sp>
      <p:sp>
        <p:nvSpPr>
          <p:cNvPr id="5" name="TextBox 4"/>
          <p:cNvSpPr txBox="1"/>
          <p:nvPr/>
        </p:nvSpPr>
        <p:spPr>
          <a:xfrm>
            <a:off x="189654" y="2885440"/>
            <a:ext cx="284480" cy="369332"/>
          </a:xfrm>
          <a:prstGeom prst="rect">
            <a:avLst/>
          </a:prstGeom>
          <a:solidFill>
            <a:schemeClr val="accent2"/>
          </a:solidFill>
        </p:spPr>
        <p:txBody>
          <a:bodyPr wrap="square" rtlCol="0">
            <a:spAutoFit/>
          </a:bodyPr>
          <a:lstStyle/>
          <a:p>
            <a:pPr algn="ctr"/>
            <a:r>
              <a:rPr lang="en-US" dirty="0"/>
              <a:t>B</a:t>
            </a:r>
          </a:p>
        </p:txBody>
      </p:sp>
      <p:sp>
        <p:nvSpPr>
          <p:cNvPr id="6" name="TextBox 5"/>
          <p:cNvSpPr txBox="1"/>
          <p:nvPr/>
        </p:nvSpPr>
        <p:spPr>
          <a:xfrm>
            <a:off x="189654" y="3538289"/>
            <a:ext cx="284480" cy="369332"/>
          </a:xfrm>
          <a:prstGeom prst="rect">
            <a:avLst/>
          </a:prstGeom>
          <a:solidFill>
            <a:schemeClr val="accent2"/>
          </a:solidFill>
        </p:spPr>
        <p:txBody>
          <a:bodyPr wrap="square" rtlCol="0">
            <a:spAutoFit/>
          </a:bodyPr>
          <a:lstStyle/>
          <a:p>
            <a:pPr algn="ctr"/>
            <a:r>
              <a:rPr lang="en-US" dirty="0"/>
              <a:t>C</a:t>
            </a:r>
          </a:p>
        </p:txBody>
      </p:sp>
      <p:sp>
        <p:nvSpPr>
          <p:cNvPr id="7" name="TextBox 6"/>
          <p:cNvSpPr txBox="1"/>
          <p:nvPr/>
        </p:nvSpPr>
        <p:spPr>
          <a:xfrm>
            <a:off x="189654" y="4191138"/>
            <a:ext cx="284480" cy="369332"/>
          </a:xfrm>
          <a:prstGeom prst="rect">
            <a:avLst/>
          </a:prstGeom>
          <a:solidFill>
            <a:schemeClr val="accent2"/>
          </a:solidFill>
        </p:spPr>
        <p:txBody>
          <a:bodyPr wrap="square" rtlCol="0">
            <a:spAutoFit/>
          </a:bodyPr>
          <a:lstStyle/>
          <a:p>
            <a:pPr algn="ctr"/>
            <a:r>
              <a:rPr lang="en-US" dirty="0"/>
              <a:t>D</a:t>
            </a:r>
          </a:p>
        </p:txBody>
      </p:sp>
      <p:sp>
        <p:nvSpPr>
          <p:cNvPr id="8" name="TextBox 7"/>
          <p:cNvSpPr txBox="1"/>
          <p:nvPr/>
        </p:nvSpPr>
        <p:spPr>
          <a:xfrm>
            <a:off x="213361" y="4807867"/>
            <a:ext cx="284480" cy="369332"/>
          </a:xfrm>
          <a:prstGeom prst="rect">
            <a:avLst/>
          </a:prstGeom>
          <a:solidFill>
            <a:schemeClr val="accent2"/>
          </a:solidFill>
        </p:spPr>
        <p:txBody>
          <a:bodyPr wrap="square" rtlCol="0">
            <a:spAutoFit/>
          </a:bodyPr>
          <a:lstStyle/>
          <a:p>
            <a:pPr algn="ctr"/>
            <a:r>
              <a:rPr lang="en-US" dirty="0"/>
              <a:t>E</a:t>
            </a:r>
          </a:p>
        </p:txBody>
      </p:sp>
      <p:sp>
        <p:nvSpPr>
          <p:cNvPr id="9" name="TextBox 8"/>
          <p:cNvSpPr txBox="1"/>
          <p:nvPr/>
        </p:nvSpPr>
        <p:spPr>
          <a:xfrm>
            <a:off x="189654" y="2268711"/>
            <a:ext cx="284480" cy="369332"/>
          </a:xfrm>
          <a:prstGeom prst="rect">
            <a:avLst/>
          </a:prstGeom>
          <a:solidFill>
            <a:schemeClr val="accent2"/>
          </a:solidFill>
        </p:spPr>
        <p:txBody>
          <a:bodyPr wrap="square" rtlCol="0">
            <a:spAutoFit/>
          </a:bodyPr>
          <a:lstStyle/>
          <a:p>
            <a:pPr algn="ctr"/>
            <a:r>
              <a:rPr lang="en-US" dirty="0"/>
              <a:t>A</a:t>
            </a:r>
          </a:p>
        </p:txBody>
      </p:sp>
    </p:spTree>
    <p:extLst>
      <p:ext uri="{BB962C8B-B14F-4D97-AF65-F5344CB8AC3E}">
        <p14:creationId xmlns:p14="http://schemas.microsoft.com/office/powerpoint/2010/main" val="131251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053" y="1041688"/>
            <a:ext cx="12192000" cy="4524315"/>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latin typeface="Cambria" panose="02040503050406030204" pitchFamily="18" charset="0"/>
                <a:ea typeface="Calibri" panose="020F0502020204030204" pitchFamily="34" charset="0"/>
                <a:cs typeface="Times New Roman" panose="02020603050405020304" pitchFamily="18" charset="0"/>
              </a:rPr>
              <a:t>Steve and Bucky want to go ahead and raise $25 million in 2020.  They ask you to give them advice on an initial public offering for Brooklyn Bling (“BB”).  </a:t>
            </a:r>
            <a:r>
              <a:rPr lang="en-US" b="1" dirty="0">
                <a:latin typeface="Cambria" panose="02040503050406030204" pitchFamily="18" charset="0"/>
                <a:ea typeface="Calibri" panose="020F0502020204030204" pitchFamily="34" charset="0"/>
                <a:cs typeface="Times New Roman" panose="02020603050405020304" pitchFamily="18" charset="0"/>
              </a:rPr>
              <a:t>Which of the following statements is the most accurate?</a:t>
            </a:r>
            <a:endParaRPr lang="en-US" dirty="0">
              <a:latin typeface="Cambria" panose="02040503050406030204" pitchFamily="18" charset="0"/>
              <a:ea typeface="Calibri" panose="020F0502020204030204" pitchFamily="34" charset="0"/>
              <a:cs typeface="Times New Roman" panose="02020603050405020304" pitchFamily="18" charset="0"/>
            </a:endParaRP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An IPO may be the most cost-effective way for BB to raise $25 million.</a:t>
            </a:r>
          </a:p>
          <a:p>
            <a:pPr marL="685800" marR="0">
              <a:spcBef>
                <a:spcPts val="0"/>
              </a:spcBef>
              <a:spcAft>
                <a:spcPts val="0"/>
              </a:spcAft>
            </a:pPr>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In considering an IPO, BB should know that the legal, accounting, and investment banking fees for a crowdfunding campaign would be the same, and they could raise just as much capital.</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In considering an IPO, BB should know that because they are an emerging growth company, some of the accounting and disclosure burdens would be reduced, for up to five years.</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An IPO subjects an issuer to liability for false misstatements and omissions in the prospectus under Rule 11.</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An IPO is often inevitable if an issuer has more than 500 shareholders and must therefore comply with the disclosure requirements of a public company anyway.</a:t>
            </a:r>
          </a:p>
          <a:p>
            <a:r>
              <a:rPr lang="en-US" dirty="0">
                <a:latin typeface="Cambria" panose="02040503050406030204" pitchFamily="18" charset="0"/>
                <a:ea typeface="Calibri" panose="020F0502020204030204" pitchFamily="34" charset="0"/>
                <a:cs typeface="Times New Roman" panose="02020603050405020304" pitchFamily="18" charset="0"/>
              </a:rPr>
              <a:t> </a:t>
            </a:r>
          </a:p>
        </p:txBody>
      </p:sp>
      <p:sp>
        <p:nvSpPr>
          <p:cNvPr id="6" name="TextBox 5"/>
          <p:cNvSpPr txBox="1"/>
          <p:nvPr/>
        </p:nvSpPr>
        <p:spPr>
          <a:xfrm>
            <a:off x="88053" y="1899379"/>
            <a:ext cx="284480" cy="369332"/>
          </a:xfrm>
          <a:prstGeom prst="rect">
            <a:avLst/>
          </a:prstGeom>
          <a:solidFill>
            <a:schemeClr val="accent2"/>
          </a:solidFill>
        </p:spPr>
        <p:txBody>
          <a:bodyPr wrap="square" rtlCol="0">
            <a:spAutoFit/>
          </a:bodyPr>
          <a:lstStyle/>
          <a:p>
            <a:pPr algn="ctr"/>
            <a:r>
              <a:rPr lang="en-US" dirty="0"/>
              <a:t>A</a:t>
            </a:r>
          </a:p>
        </p:txBody>
      </p:sp>
      <p:sp>
        <p:nvSpPr>
          <p:cNvPr id="7" name="TextBox 6"/>
          <p:cNvSpPr txBox="1"/>
          <p:nvPr/>
        </p:nvSpPr>
        <p:spPr>
          <a:xfrm>
            <a:off x="88053" y="2459211"/>
            <a:ext cx="284480" cy="369332"/>
          </a:xfrm>
          <a:prstGeom prst="rect">
            <a:avLst/>
          </a:prstGeom>
          <a:solidFill>
            <a:schemeClr val="accent2"/>
          </a:solidFill>
        </p:spPr>
        <p:txBody>
          <a:bodyPr wrap="square" rtlCol="0">
            <a:spAutoFit/>
          </a:bodyPr>
          <a:lstStyle/>
          <a:p>
            <a:pPr algn="ctr"/>
            <a:r>
              <a:rPr lang="en-US" dirty="0"/>
              <a:t>B</a:t>
            </a:r>
          </a:p>
        </p:txBody>
      </p:sp>
      <p:sp>
        <p:nvSpPr>
          <p:cNvPr id="8" name="TextBox 7"/>
          <p:cNvSpPr txBox="1"/>
          <p:nvPr/>
        </p:nvSpPr>
        <p:spPr>
          <a:xfrm>
            <a:off x="88053" y="3329921"/>
            <a:ext cx="284480" cy="369332"/>
          </a:xfrm>
          <a:prstGeom prst="rect">
            <a:avLst/>
          </a:prstGeom>
          <a:solidFill>
            <a:schemeClr val="accent2"/>
          </a:solidFill>
        </p:spPr>
        <p:txBody>
          <a:bodyPr wrap="square" rtlCol="0">
            <a:spAutoFit/>
          </a:bodyPr>
          <a:lstStyle/>
          <a:p>
            <a:pPr algn="ctr"/>
            <a:r>
              <a:rPr lang="en-US" dirty="0"/>
              <a:t>C</a:t>
            </a:r>
          </a:p>
        </p:txBody>
      </p:sp>
      <p:sp>
        <p:nvSpPr>
          <p:cNvPr id="9" name="TextBox 8"/>
          <p:cNvSpPr txBox="1"/>
          <p:nvPr/>
        </p:nvSpPr>
        <p:spPr>
          <a:xfrm>
            <a:off x="88053" y="4077006"/>
            <a:ext cx="284480" cy="369332"/>
          </a:xfrm>
          <a:prstGeom prst="rect">
            <a:avLst/>
          </a:prstGeom>
          <a:solidFill>
            <a:schemeClr val="accent2"/>
          </a:solidFill>
        </p:spPr>
        <p:txBody>
          <a:bodyPr wrap="square" rtlCol="0">
            <a:spAutoFit/>
          </a:bodyPr>
          <a:lstStyle/>
          <a:p>
            <a:pPr algn="ctr"/>
            <a:r>
              <a:rPr lang="en-US" dirty="0"/>
              <a:t>D</a:t>
            </a:r>
          </a:p>
        </p:txBody>
      </p:sp>
      <p:sp>
        <p:nvSpPr>
          <p:cNvPr id="10" name="TextBox 9"/>
          <p:cNvSpPr txBox="1"/>
          <p:nvPr/>
        </p:nvSpPr>
        <p:spPr>
          <a:xfrm>
            <a:off x="81280" y="4598738"/>
            <a:ext cx="284480" cy="369332"/>
          </a:xfrm>
          <a:prstGeom prst="rect">
            <a:avLst/>
          </a:prstGeom>
          <a:solidFill>
            <a:schemeClr val="accent2"/>
          </a:solidFill>
        </p:spPr>
        <p:txBody>
          <a:bodyPr wrap="square" rtlCol="0">
            <a:spAutoFit/>
          </a:bodyPr>
          <a:lstStyle/>
          <a:p>
            <a:pPr algn="ctr"/>
            <a:r>
              <a:rPr lang="en-US" dirty="0"/>
              <a:t>E</a:t>
            </a:r>
          </a:p>
        </p:txBody>
      </p:sp>
    </p:spTree>
    <p:extLst>
      <p:ext uri="{BB962C8B-B14F-4D97-AF65-F5344CB8AC3E}">
        <p14:creationId xmlns:p14="http://schemas.microsoft.com/office/powerpoint/2010/main" val="1331006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507" y="335846"/>
            <a:ext cx="12056533" cy="5355312"/>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latin typeface="Cambria" panose="02040503050406030204" pitchFamily="18" charset="0"/>
                <a:ea typeface="Calibri" panose="020F0502020204030204" pitchFamily="34" charset="0"/>
                <a:cs typeface="Times New Roman" panose="02020603050405020304" pitchFamily="18" charset="0"/>
              </a:rPr>
              <a:t>Citigroup, N.A., an extremely large international bank, purchased $200 million worth of Exxon Corporation bonds in a Rule 144A transaction.  Exxon has registered common shares and preferred shares.  A few months later, Citigroup begins to rethink its investment following an Exxon pipeline oil spill that drained into a residential neighborhood in Arkansas.  </a:t>
            </a:r>
            <a:r>
              <a:rPr lang="en-US" b="1" dirty="0">
                <a:latin typeface="Cambria" panose="02040503050406030204" pitchFamily="18" charset="0"/>
                <a:ea typeface="Calibri" panose="020F0502020204030204" pitchFamily="34" charset="0"/>
                <a:cs typeface="Times New Roman" panose="02020603050405020304" pitchFamily="18" charset="0"/>
              </a:rPr>
              <a:t>Which of the following statements is the most accurate?</a:t>
            </a:r>
            <a:endParaRPr lang="en-US" dirty="0">
              <a:latin typeface="Cambria" panose="02040503050406030204" pitchFamily="18" charset="0"/>
              <a:ea typeface="Calibri" panose="020F0502020204030204" pitchFamily="34" charset="0"/>
              <a:cs typeface="Times New Roman" panose="02020603050405020304" pitchFamily="18" charset="0"/>
            </a:endParaRP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endParaRPr lang="en-US" dirty="0">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Citigroup may resell the bonds at any time because they are unrestricted.</a:t>
            </a:r>
          </a:p>
          <a:p>
            <a:pPr marL="685800" marR="0">
              <a:spcBef>
                <a:spcPts val="0"/>
              </a:spcBef>
              <a:spcAft>
                <a:spcPts val="0"/>
              </a:spcAft>
            </a:pPr>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endParaRPr lang="en-US" dirty="0">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Citigroup may resell the bonds at any time because Citigroup qualifies as a “Qualified Institution Buyer.”</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endParaRPr lang="en-US" dirty="0">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Citigroup may resell the bonds at any time to accredited investors under 4(a)(7).</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endParaRPr lang="en-US" dirty="0">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Citigroup may resell the bonds twelve months after purchasing.</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endParaRPr lang="en-US" dirty="0">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(c) and (d).</a:t>
            </a:r>
          </a:p>
        </p:txBody>
      </p:sp>
      <p:sp>
        <p:nvSpPr>
          <p:cNvPr id="5" name="TextBox 4"/>
          <p:cNvSpPr txBox="1"/>
          <p:nvPr/>
        </p:nvSpPr>
        <p:spPr>
          <a:xfrm>
            <a:off x="91440" y="4461673"/>
            <a:ext cx="284480" cy="369332"/>
          </a:xfrm>
          <a:prstGeom prst="rect">
            <a:avLst/>
          </a:prstGeom>
          <a:solidFill>
            <a:schemeClr val="accent2"/>
          </a:solidFill>
        </p:spPr>
        <p:txBody>
          <a:bodyPr wrap="square" rtlCol="0">
            <a:spAutoFit/>
          </a:bodyPr>
          <a:lstStyle/>
          <a:p>
            <a:pPr algn="ctr"/>
            <a:r>
              <a:rPr lang="en-US" dirty="0"/>
              <a:t>D</a:t>
            </a:r>
          </a:p>
        </p:txBody>
      </p:sp>
      <p:sp>
        <p:nvSpPr>
          <p:cNvPr id="6" name="TextBox 5"/>
          <p:cNvSpPr txBox="1"/>
          <p:nvPr/>
        </p:nvSpPr>
        <p:spPr>
          <a:xfrm>
            <a:off x="91440" y="5266420"/>
            <a:ext cx="284480" cy="369332"/>
          </a:xfrm>
          <a:prstGeom prst="rect">
            <a:avLst/>
          </a:prstGeom>
          <a:solidFill>
            <a:schemeClr val="accent2"/>
          </a:solidFill>
        </p:spPr>
        <p:txBody>
          <a:bodyPr wrap="square" rtlCol="0">
            <a:spAutoFit/>
          </a:bodyPr>
          <a:lstStyle/>
          <a:p>
            <a:pPr algn="ctr"/>
            <a:r>
              <a:rPr lang="en-US" dirty="0"/>
              <a:t>E</a:t>
            </a:r>
          </a:p>
        </p:txBody>
      </p:sp>
      <p:sp>
        <p:nvSpPr>
          <p:cNvPr id="7" name="TextBox 6"/>
          <p:cNvSpPr txBox="1"/>
          <p:nvPr/>
        </p:nvSpPr>
        <p:spPr>
          <a:xfrm>
            <a:off x="91440" y="3633583"/>
            <a:ext cx="284480" cy="369332"/>
          </a:xfrm>
          <a:prstGeom prst="rect">
            <a:avLst/>
          </a:prstGeom>
          <a:solidFill>
            <a:schemeClr val="accent2"/>
          </a:solidFill>
        </p:spPr>
        <p:txBody>
          <a:bodyPr wrap="square" rtlCol="0">
            <a:spAutoFit/>
          </a:bodyPr>
          <a:lstStyle/>
          <a:p>
            <a:pPr algn="ctr"/>
            <a:r>
              <a:rPr lang="en-US" dirty="0"/>
              <a:t>C</a:t>
            </a:r>
          </a:p>
        </p:txBody>
      </p:sp>
      <p:sp>
        <p:nvSpPr>
          <p:cNvPr id="8" name="TextBox 7"/>
          <p:cNvSpPr txBox="1"/>
          <p:nvPr/>
        </p:nvSpPr>
        <p:spPr>
          <a:xfrm>
            <a:off x="74507" y="2828836"/>
            <a:ext cx="284480" cy="369332"/>
          </a:xfrm>
          <a:prstGeom prst="rect">
            <a:avLst/>
          </a:prstGeom>
          <a:solidFill>
            <a:schemeClr val="accent2"/>
          </a:solidFill>
        </p:spPr>
        <p:txBody>
          <a:bodyPr wrap="square" rtlCol="0">
            <a:spAutoFit/>
          </a:bodyPr>
          <a:lstStyle/>
          <a:p>
            <a:pPr algn="ctr"/>
            <a:r>
              <a:rPr lang="en-US" dirty="0"/>
              <a:t>B</a:t>
            </a:r>
          </a:p>
        </p:txBody>
      </p:sp>
      <p:sp>
        <p:nvSpPr>
          <p:cNvPr id="9" name="TextBox 8"/>
          <p:cNvSpPr txBox="1"/>
          <p:nvPr/>
        </p:nvSpPr>
        <p:spPr>
          <a:xfrm>
            <a:off x="74507" y="1989494"/>
            <a:ext cx="284480" cy="369332"/>
          </a:xfrm>
          <a:prstGeom prst="rect">
            <a:avLst/>
          </a:prstGeom>
          <a:solidFill>
            <a:schemeClr val="accent2"/>
          </a:solidFill>
        </p:spPr>
        <p:txBody>
          <a:bodyPr wrap="square" rtlCol="0">
            <a:spAutoFit/>
          </a:bodyPr>
          <a:lstStyle/>
          <a:p>
            <a:pPr algn="ctr"/>
            <a:r>
              <a:rPr lang="en-US" dirty="0"/>
              <a:t>A</a:t>
            </a:r>
          </a:p>
        </p:txBody>
      </p:sp>
    </p:spTree>
    <p:extLst>
      <p:ext uri="{BB962C8B-B14F-4D97-AF65-F5344CB8AC3E}">
        <p14:creationId xmlns:p14="http://schemas.microsoft.com/office/powerpoint/2010/main" val="2923694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00" y="818168"/>
            <a:ext cx="12192000" cy="5078313"/>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latin typeface="Cambria" panose="02040503050406030204" pitchFamily="18" charset="0"/>
                <a:ea typeface="Calibri" panose="020F0502020204030204" pitchFamily="34" charset="0"/>
                <a:cs typeface="Times New Roman" panose="02020603050405020304" pitchFamily="18" charset="0"/>
              </a:rPr>
              <a:t>Investors in </a:t>
            </a:r>
            <a:r>
              <a:rPr lang="en-US" dirty="0" err="1">
                <a:latin typeface="Cambria" panose="02040503050406030204" pitchFamily="18" charset="0"/>
                <a:ea typeface="Calibri" panose="020F0502020204030204" pitchFamily="34" charset="0"/>
                <a:cs typeface="Times New Roman" panose="02020603050405020304" pitchFamily="18" charset="0"/>
              </a:rPr>
              <a:t>Sunrun</a:t>
            </a:r>
            <a:r>
              <a:rPr lang="en-US" dirty="0">
                <a:latin typeface="Cambria" panose="02040503050406030204" pitchFamily="18" charset="0"/>
                <a:ea typeface="Calibri" panose="020F0502020204030204" pitchFamily="34" charset="0"/>
                <a:cs typeface="Times New Roman" panose="02020603050405020304" pitchFamily="18" charset="0"/>
              </a:rPr>
              <a:t> Inc.’s IPO filed a lawsuit alleging misstatements in the “Industry Overview” section of the registration statement regarding the profitability of solar units under state law subsidies that had already been modified by state legislatures at the time of the IPO.  </a:t>
            </a:r>
            <a:r>
              <a:rPr lang="en-US" b="1" dirty="0">
                <a:latin typeface="Cambria" panose="02040503050406030204" pitchFamily="18" charset="0"/>
                <a:ea typeface="Calibri" panose="020F0502020204030204" pitchFamily="34" charset="0"/>
                <a:cs typeface="Times New Roman" panose="02020603050405020304" pitchFamily="18" charset="0"/>
              </a:rPr>
              <a:t>Which of the following statements is the most correct regarding this lawsuit?</a:t>
            </a:r>
            <a:endParaRPr lang="en-US" dirty="0">
              <a:latin typeface="Cambria" panose="02040503050406030204" pitchFamily="18" charset="0"/>
              <a:ea typeface="Calibri" panose="020F0502020204030204" pitchFamily="34" charset="0"/>
              <a:cs typeface="Times New Roman" panose="02020603050405020304" pitchFamily="18" charset="0"/>
            </a:endParaRP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Investors will need to prove that the statements about the subsidies were incorrect when the registration statement was declared effective.</a:t>
            </a:r>
          </a:p>
          <a:p>
            <a:pPr marL="685800" marR="0">
              <a:spcBef>
                <a:spcPts val="0"/>
              </a:spcBef>
              <a:spcAft>
                <a:spcPts val="0"/>
              </a:spcAft>
            </a:pPr>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Investors will need to prove that the statements about the subsidies were incorrect when the registration statement was declared effective and that the defendants knew that the statements were incorrect.</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To successfully sue the accounting firm, investors will need to prove that the accountants ignored red flags when reviewing the “Industry Overview” section.</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To successfully sue the underwriters, investors will need to prove that the underwriters were “primary actors” in the fraudulent misstatement.</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(a) and (d).</a:t>
            </a:r>
          </a:p>
        </p:txBody>
      </p:sp>
      <p:sp>
        <p:nvSpPr>
          <p:cNvPr id="5" name="TextBox 4"/>
          <p:cNvSpPr txBox="1"/>
          <p:nvPr/>
        </p:nvSpPr>
        <p:spPr>
          <a:xfrm>
            <a:off x="108373" y="2186752"/>
            <a:ext cx="284480" cy="369332"/>
          </a:xfrm>
          <a:prstGeom prst="rect">
            <a:avLst/>
          </a:prstGeom>
          <a:solidFill>
            <a:schemeClr val="accent2"/>
          </a:solidFill>
        </p:spPr>
        <p:txBody>
          <a:bodyPr wrap="square" rtlCol="0">
            <a:spAutoFit/>
          </a:bodyPr>
          <a:lstStyle/>
          <a:p>
            <a:pPr algn="ctr"/>
            <a:r>
              <a:rPr lang="en-US" dirty="0"/>
              <a:t>A</a:t>
            </a:r>
          </a:p>
        </p:txBody>
      </p:sp>
      <p:sp>
        <p:nvSpPr>
          <p:cNvPr id="6" name="TextBox 5"/>
          <p:cNvSpPr txBox="1"/>
          <p:nvPr/>
        </p:nvSpPr>
        <p:spPr>
          <a:xfrm>
            <a:off x="108373" y="3004570"/>
            <a:ext cx="284480" cy="369332"/>
          </a:xfrm>
          <a:prstGeom prst="rect">
            <a:avLst/>
          </a:prstGeom>
          <a:solidFill>
            <a:schemeClr val="accent2"/>
          </a:solidFill>
        </p:spPr>
        <p:txBody>
          <a:bodyPr wrap="square" rtlCol="0">
            <a:spAutoFit/>
          </a:bodyPr>
          <a:lstStyle/>
          <a:p>
            <a:pPr algn="ctr"/>
            <a:r>
              <a:rPr lang="en-US" dirty="0"/>
              <a:t>B</a:t>
            </a:r>
          </a:p>
        </p:txBody>
      </p:sp>
      <p:sp>
        <p:nvSpPr>
          <p:cNvPr id="7" name="TextBox 6"/>
          <p:cNvSpPr txBox="1"/>
          <p:nvPr/>
        </p:nvSpPr>
        <p:spPr>
          <a:xfrm>
            <a:off x="108373" y="3868788"/>
            <a:ext cx="284480" cy="369332"/>
          </a:xfrm>
          <a:prstGeom prst="rect">
            <a:avLst/>
          </a:prstGeom>
          <a:solidFill>
            <a:schemeClr val="accent2"/>
          </a:solidFill>
        </p:spPr>
        <p:txBody>
          <a:bodyPr wrap="square" rtlCol="0">
            <a:spAutoFit/>
          </a:bodyPr>
          <a:lstStyle/>
          <a:p>
            <a:pPr algn="ctr"/>
            <a:r>
              <a:rPr lang="en-US" dirty="0"/>
              <a:t>C</a:t>
            </a:r>
          </a:p>
        </p:txBody>
      </p:sp>
      <p:sp>
        <p:nvSpPr>
          <p:cNvPr id="8" name="TextBox 7"/>
          <p:cNvSpPr txBox="1"/>
          <p:nvPr/>
        </p:nvSpPr>
        <p:spPr>
          <a:xfrm>
            <a:off x="108373" y="4686606"/>
            <a:ext cx="284480" cy="369332"/>
          </a:xfrm>
          <a:prstGeom prst="rect">
            <a:avLst/>
          </a:prstGeom>
          <a:solidFill>
            <a:schemeClr val="accent2"/>
          </a:solidFill>
        </p:spPr>
        <p:txBody>
          <a:bodyPr wrap="square" rtlCol="0">
            <a:spAutoFit/>
          </a:bodyPr>
          <a:lstStyle/>
          <a:p>
            <a:pPr algn="ctr"/>
            <a:r>
              <a:rPr lang="en-US" dirty="0"/>
              <a:t>D</a:t>
            </a:r>
          </a:p>
        </p:txBody>
      </p:sp>
      <p:sp>
        <p:nvSpPr>
          <p:cNvPr id="9" name="TextBox 8"/>
          <p:cNvSpPr txBox="1"/>
          <p:nvPr/>
        </p:nvSpPr>
        <p:spPr>
          <a:xfrm>
            <a:off x="108373" y="5527149"/>
            <a:ext cx="284480" cy="369332"/>
          </a:xfrm>
          <a:prstGeom prst="rect">
            <a:avLst/>
          </a:prstGeom>
          <a:solidFill>
            <a:schemeClr val="accent2"/>
          </a:solidFill>
        </p:spPr>
        <p:txBody>
          <a:bodyPr wrap="square" rtlCol="0">
            <a:spAutoFit/>
          </a:bodyPr>
          <a:lstStyle/>
          <a:p>
            <a:pPr algn="ctr"/>
            <a:r>
              <a:rPr lang="en-US" dirty="0"/>
              <a:t>E</a:t>
            </a:r>
          </a:p>
        </p:txBody>
      </p:sp>
    </p:spTree>
    <p:extLst>
      <p:ext uri="{BB962C8B-B14F-4D97-AF65-F5344CB8AC3E}">
        <p14:creationId xmlns:p14="http://schemas.microsoft.com/office/powerpoint/2010/main" val="1766956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507" y="1028343"/>
            <a:ext cx="12117493" cy="3970318"/>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latin typeface="Cambria" panose="02040503050406030204" pitchFamily="18" charset="0"/>
                <a:ea typeface="Calibri" panose="020F0502020204030204" pitchFamily="34" charset="0"/>
                <a:cs typeface="Times New Roman" panose="02020603050405020304" pitchFamily="18" charset="0"/>
              </a:rPr>
              <a:t>Carol Danvers, a pilot in the Air Force, would like to borrow money from her local bank, Pegasus Bank, to make some renovations on some old planes. She is signing papers to borrow $500,000 for two years when she notices she is asked to sign a “Promissory Note.” Carol remembers from law school that “notes” are listed in Section 2(a)(1) of the Securities Act of 1933.  </a:t>
            </a:r>
            <a:r>
              <a:rPr lang="en-US" b="1" dirty="0">
                <a:latin typeface="Cambria" panose="02040503050406030204" pitchFamily="18" charset="0"/>
                <a:ea typeface="Calibri" panose="020F0502020204030204" pitchFamily="34" charset="0"/>
                <a:cs typeface="Times New Roman" panose="02020603050405020304" pitchFamily="18" charset="0"/>
              </a:rPr>
              <a:t>Which of the following statements is most correct?</a:t>
            </a:r>
            <a:endParaRPr lang="en-US" dirty="0">
              <a:latin typeface="Cambria" panose="02040503050406030204" pitchFamily="18" charset="0"/>
              <a:ea typeface="Calibri" panose="020F0502020204030204" pitchFamily="34" charset="0"/>
              <a:cs typeface="Times New Roman" panose="02020603050405020304" pitchFamily="18" charset="0"/>
            </a:endParaRP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Carol’s note is not a security under the </a:t>
            </a:r>
            <a:r>
              <a:rPr lang="en-US" i="1" dirty="0" err="1">
                <a:latin typeface="Cambria" panose="02040503050406030204" pitchFamily="18" charset="0"/>
                <a:ea typeface="Calibri" panose="020F0502020204030204" pitchFamily="34" charset="0"/>
                <a:cs typeface="Times New Roman" panose="02020603050405020304" pitchFamily="18" charset="0"/>
              </a:rPr>
              <a:t>Reves</a:t>
            </a:r>
            <a:r>
              <a:rPr lang="en-US" dirty="0">
                <a:latin typeface="Cambria" panose="02040503050406030204" pitchFamily="18" charset="0"/>
                <a:ea typeface="Calibri" panose="020F0502020204030204" pitchFamily="34" charset="0"/>
                <a:cs typeface="Times New Roman" panose="02020603050405020304" pitchFamily="18" charset="0"/>
              </a:rPr>
              <a:t> “family resemblance” test.</a:t>
            </a:r>
          </a:p>
          <a:p>
            <a:pPr marL="342900" marR="0" lvl="0" indent="-342900">
              <a:spcBef>
                <a:spcPts val="0"/>
              </a:spcBef>
              <a:spcAft>
                <a:spcPts val="0"/>
              </a:spcAft>
              <a:buFont typeface="+mj-lt"/>
              <a:buAutoNum type="alphaLcPeriod"/>
            </a:pPr>
            <a:endParaRPr lang="en-US" dirty="0">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Carol’s note is not a security under the </a:t>
            </a:r>
            <a:r>
              <a:rPr lang="en-US" i="1" dirty="0">
                <a:latin typeface="Cambria" panose="02040503050406030204" pitchFamily="18" charset="0"/>
                <a:ea typeface="Calibri" panose="020F0502020204030204" pitchFamily="34" charset="0"/>
                <a:cs typeface="Times New Roman" panose="02020603050405020304" pitchFamily="18" charset="0"/>
              </a:rPr>
              <a:t>Howey</a:t>
            </a:r>
            <a:r>
              <a:rPr lang="en-US" dirty="0">
                <a:latin typeface="Cambria" panose="02040503050406030204" pitchFamily="18" charset="0"/>
                <a:ea typeface="Calibri" panose="020F0502020204030204" pitchFamily="34" charset="0"/>
                <a:cs typeface="Times New Roman" panose="02020603050405020304" pitchFamily="18" charset="0"/>
              </a:rPr>
              <a:t> test.</a:t>
            </a:r>
          </a:p>
          <a:p>
            <a:pPr marL="342900" marR="0" lvl="0" indent="-342900">
              <a:spcBef>
                <a:spcPts val="0"/>
              </a:spcBef>
              <a:spcAft>
                <a:spcPts val="0"/>
              </a:spcAft>
              <a:buFont typeface="+mj-lt"/>
              <a:buAutoNum type="alphaLcPeriod"/>
            </a:pPr>
            <a:endParaRPr lang="en-US" dirty="0">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Carol’s note is a security, so Pegasus Bank should register the note or find an exemption.</a:t>
            </a:r>
          </a:p>
          <a:p>
            <a:pPr marL="342900" marR="0" lvl="0" indent="-342900">
              <a:spcBef>
                <a:spcPts val="0"/>
              </a:spcBef>
              <a:spcAft>
                <a:spcPts val="0"/>
              </a:spcAft>
              <a:buFont typeface="+mj-lt"/>
              <a:buAutoNum type="alphaLcPeriod"/>
            </a:pPr>
            <a:endParaRPr lang="en-US" dirty="0">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Carol’s note is a security, but it is exempt under Section 3.</a:t>
            </a:r>
          </a:p>
          <a:p>
            <a:pPr marL="342900" marR="0" lvl="0" indent="-342900">
              <a:spcBef>
                <a:spcPts val="0"/>
              </a:spcBef>
              <a:spcAft>
                <a:spcPts val="0"/>
              </a:spcAft>
              <a:buFont typeface="+mj-lt"/>
              <a:buAutoNum type="alphaLcPeriod"/>
            </a:pPr>
            <a:endParaRPr lang="en-US" dirty="0">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None of the above.</a:t>
            </a:r>
          </a:p>
        </p:txBody>
      </p:sp>
    </p:spTree>
    <p:extLst>
      <p:ext uri="{BB962C8B-B14F-4D97-AF65-F5344CB8AC3E}">
        <p14:creationId xmlns:p14="http://schemas.microsoft.com/office/powerpoint/2010/main" val="4110914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03548" y="94827"/>
            <a:ext cx="9903609" cy="6471366"/>
          </a:xfrm>
          <a:prstGeom prst="rect">
            <a:avLst/>
          </a:prstGeom>
        </p:spPr>
      </p:pic>
    </p:spTree>
    <p:extLst>
      <p:ext uri="{BB962C8B-B14F-4D97-AF65-F5344CB8AC3E}">
        <p14:creationId xmlns:p14="http://schemas.microsoft.com/office/powerpoint/2010/main" val="648274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99850" y="272309"/>
            <a:ext cx="11360256" cy="6194969"/>
          </a:xfrm>
          <a:prstGeom prst="rect">
            <a:avLst/>
          </a:prstGeom>
        </p:spPr>
      </p:pic>
    </p:spTree>
    <p:extLst>
      <p:ext uri="{BB962C8B-B14F-4D97-AF65-F5344CB8AC3E}">
        <p14:creationId xmlns:p14="http://schemas.microsoft.com/office/powerpoint/2010/main" val="211948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Salman v. U.S. (2016)</a:t>
            </a:r>
            <a:br>
              <a:rPr lang="en-US" dirty="0"/>
            </a:br>
            <a:r>
              <a:rPr lang="en-US" dirty="0"/>
              <a:t>Justice Alito’s insider trading</a:t>
            </a:r>
          </a:p>
        </p:txBody>
      </p:sp>
      <p:sp>
        <p:nvSpPr>
          <p:cNvPr id="3" name="Content Placeholder 2"/>
          <p:cNvSpPr>
            <a:spLocks noGrp="1"/>
          </p:cNvSpPr>
          <p:nvPr>
            <p:ph idx="1"/>
          </p:nvPr>
        </p:nvSpPr>
        <p:spPr>
          <a:xfrm>
            <a:off x="671326" y="2374159"/>
            <a:ext cx="10849347" cy="4183804"/>
          </a:xfrm>
        </p:spPr>
        <p:txBody>
          <a:bodyPr>
            <a:noAutofit/>
          </a:bodyPr>
          <a:lstStyle/>
          <a:p>
            <a:r>
              <a:rPr lang="en-US" sz="2400" dirty="0"/>
              <a:t>1.  “A </a:t>
            </a:r>
            <a:r>
              <a:rPr lang="en-US" sz="2400" dirty="0" err="1"/>
              <a:t>Tippee</a:t>
            </a:r>
            <a:r>
              <a:rPr lang="en-US" sz="2400" dirty="0"/>
              <a:t> acquires the Tipper’s duty to disclose or abstain from trading if the </a:t>
            </a:r>
            <a:r>
              <a:rPr lang="en-US" sz="2400" dirty="0" err="1"/>
              <a:t>tippee</a:t>
            </a:r>
            <a:r>
              <a:rPr lang="en-US" sz="2400" dirty="0"/>
              <a:t> knows the information was disclosed in breach of the tipper’s duty.”</a:t>
            </a:r>
          </a:p>
          <a:p>
            <a:endParaRPr lang="en-US" sz="2400" dirty="0"/>
          </a:p>
          <a:p>
            <a:r>
              <a:rPr lang="en-US" sz="2400" dirty="0"/>
              <a:t>2.  “A tipper breaches such a fiduciary duty when the tipper discloses the inside information for a personal benefit.”</a:t>
            </a:r>
          </a:p>
          <a:p>
            <a:endParaRPr lang="en-US" sz="2400" dirty="0"/>
          </a:p>
          <a:p>
            <a:r>
              <a:rPr lang="en-US" sz="2400" dirty="0"/>
              <a:t>3.  </a:t>
            </a:r>
            <a:r>
              <a:rPr lang="en-US" sz="2400" dirty="0">
                <a:solidFill>
                  <a:srgbClr val="C00000"/>
                </a:solidFill>
              </a:rPr>
              <a:t>“A jury can infer a personal benefit – and thus a breach of the tipper’s duty – where the tipper receives something of value in exchange for the tip or makes a gift of confidential information to a trading relative or friend</a:t>
            </a:r>
            <a:r>
              <a:rPr lang="en-US" sz="2400" dirty="0"/>
              <a:t>.”</a:t>
            </a:r>
          </a:p>
        </p:txBody>
      </p:sp>
    </p:spTree>
    <p:extLst>
      <p:ext uri="{BB962C8B-B14F-4D97-AF65-F5344CB8AC3E}">
        <p14:creationId xmlns:p14="http://schemas.microsoft.com/office/powerpoint/2010/main" val="344433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Salmon v. U.S. (2016)</a:t>
            </a:r>
            <a:br>
              <a:rPr lang="en-US" dirty="0"/>
            </a:br>
            <a:r>
              <a:rPr lang="en-US" dirty="0"/>
              <a:t>Justice Alito’s insider trading</a:t>
            </a:r>
          </a:p>
        </p:txBody>
      </p:sp>
      <p:sp>
        <p:nvSpPr>
          <p:cNvPr id="3" name="Content Placeholder 2"/>
          <p:cNvSpPr>
            <a:spLocks noGrp="1"/>
          </p:cNvSpPr>
          <p:nvPr>
            <p:ph idx="1"/>
          </p:nvPr>
        </p:nvSpPr>
        <p:spPr>
          <a:xfrm>
            <a:off x="671326" y="2374159"/>
            <a:ext cx="10849347" cy="4183804"/>
          </a:xfrm>
        </p:spPr>
        <p:txBody>
          <a:bodyPr>
            <a:noAutofit/>
          </a:bodyPr>
          <a:lstStyle/>
          <a:p>
            <a:r>
              <a:rPr lang="en-US" sz="2400" dirty="0">
                <a:solidFill>
                  <a:schemeClr val="bg1">
                    <a:lumMod val="75000"/>
                  </a:schemeClr>
                </a:solidFill>
              </a:rPr>
              <a:t>1.  “A </a:t>
            </a:r>
            <a:r>
              <a:rPr lang="en-US" sz="2400" dirty="0" err="1">
                <a:solidFill>
                  <a:schemeClr val="bg1">
                    <a:lumMod val="75000"/>
                  </a:schemeClr>
                </a:solidFill>
              </a:rPr>
              <a:t>Tippee</a:t>
            </a:r>
            <a:r>
              <a:rPr lang="en-US" sz="2400" dirty="0">
                <a:solidFill>
                  <a:schemeClr val="bg1">
                    <a:lumMod val="75000"/>
                  </a:schemeClr>
                </a:solidFill>
              </a:rPr>
              <a:t> acquires the Tipper’s duty to disclose or abstain from trading if the </a:t>
            </a:r>
            <a:r>
              <a:rPr lang="en-US" sz="2400" dirty="0" err="1">
                <a:solidFill>
                  <a:schemeClr val="bg1">
                    <a:lumMod val="75000"/>
                  </a:schemeClr>
                </a:solidFill>
              </a:rPr>
              <a:t>tippee</a:t>
            </a:r>
            <a:r>
              <a:rPr lang="en-US" sz="2400" dirty="0">
                <a:solidFill>
                  <a:schemeClr val="bg1">
                    <a:lumMod val="75000"/>
                  </a:schemeClr>
                </a:solidFill>
              </a:rPr>
              <a:t> knows the information was disclosed in breach of the tipper’s duty.”</a:t>
            </a:r>
          </a:p>
          <a:p>
            <a:endParaRPr lang="en-US" sz="2400" dirty="0">
              <a:solidFill>
                <a:schemeClr val="bg1">
                  <a:lumMod val="75000"/>
                </a:schemeClr>
              </a:solidFill>
            </a:endParaRPr>
          </a:p>
          <a:p>
            <a:r>
              <a:rPr lang="en-US" sz="2400" dirty="0">
                <a:solidFill>
                  <a:schemeClr val="bg1">
                    <a:lumMod val="75000"/>
                  </a:schemeClr>
                </a:solidFill>
              </a:rPr>
              <a:t>2.  “A tipper breaches such a fiduciary duty when the tipper discloses the inside information for a personal benefit.”</a:t>
            </a:r>
          </a:p>
          <a:p>
            <a:endParaRPr lang="en-US" sz="2400" dirty="0">
              <a:solidFill>
                <a:schemeClr val="bg1">
                  <a:lumMod val="75000"/>
                </a:schemeClr>
              </a:solidFill>
            </a:endParaRPr>
          </a:p>
          <a:p>
            <a:r>
              <a:rPr lang="en-US" sz="2400" dirty="0">
                <a:solidFill>
                  <a:schemeClr val="bg1">
                    <a:lumMod val="75000"/>
                  </a:schemeClr>
                </a:solidFill>
              </a:rPr>
              <a:t>3.  “A jury can infer a personal benefit – and thus a breach of the tipper’s duty – where the tipper receives </a:t>
            </a:r>
            <a:r>
              <a:rPr lang="en-US" sz="2400" dirty="0">
                <a:solidFill>
                  <a:srgbClr val="C00000"/>
                </a:solidFill>
              </a:rPr>
              <a:t>something of value </a:t>
            </a:r>
            <a:r>
              <a:rPr lang="en-US" sz="2400" dirty="0">
                <a:solidFill>
                  <a:schemeClr val="bg1">
                    <a:lumMod val="75000"/>
                  </a:schemeClr>
                </a:solidFill>
              </a:rPr>
              <a:t>in exchange for the tip </a:t>
            </a:r>
            <a:r>
              <a:rPr lang="en-US" sz="2400" dirty="0">
                <a:solidFill>
                  <a:srgbClr val="C00000"/>
                </a:solidFill>
              </a:rPr>
              <a:t>or makes a gift of confidential information to a trading </a:t>
            </a:r>
            <a:r>
              <a:rPr lang="en-US" sz="2400" dirty="0">
                <a:solidFill>
                  <a:schemeClr val="bg1">
                    <a:lumMod val="75000"/>
                  </a:schemeClr>
                </a:solidFill>
              </a:rPr>
              <a:t>relative or </a:t>
            </a:r>
            <a:r>
              <a:rPr lang="en-US" sz="2400" dirty="0">
                <a:solidFill>
                  <a:srgbClr val="C00000"/>
                </a:solidFill>
              </a:rPr>
              <a:t>friend</a:t>
            </a:r>
            <a:r>
              <a:rPr lang="en-US" sz="2400" dirty="0"/>
              <a:t>.”</a:t>
            </a:r>
          </a:p>
        </p:txBody>
      </p:sp>
    </p:spTree>
    <p:extLst>
      <p:ext uri="{BB962C8B-B14F-4D97-AF65-F5344CB8AC3E}">
        <p14:creationId xmlns:p14="http://schemas.microsoft.com/office/powerpoint/2010/main" val="12034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a:t>What is a personal benefit?</a:t>
            </a:r>
            <a:endParaRPr lang="en-US" i="1" dirty="0"/>
          </a:p>
        </p:txBody>
      </p:sp>
      <p:sp>
        <p:nvSpPr>
          <p:cNvPr id="65540" name="Rectangle 4"/>
          <p:cNvSpPr>
            <a:spLocks noChangeArrowheads="1"/>
          </p:cNvSpPr>
          <p:nvPr/>
        </p:nvSpPr>
        <p:spPr bwMode="auto">
          <a:xfrm>
            <a:off x="374573" y="2899327"/>
            <a:ext cx="11442853" cy="2554545"/>
          </a:xfrm>
          <a:prstGeom prst="rect">
            <a:avLst/>
          </a:prstGeom>
          <a:noFill/>
          <a:ln w="9525">
            <a:noFill/>
            <a:miter lim="800000"/>
            <a:headEnd/>
            <a:tailEnd/>
          </a:ln>
        </p:spPr>
        <p:txBody>
          <a:bodyPr wrap="square" anchor="ctr">
            <a:spAutoFit/>
          </a:bodyPr>
          <a:lstStyle/>
          <a:p>
            <a:pPr marL="461963" indent="-461963" defTabSz="914400" fontAlgn="base">
              <a:spcBef>
                <a:spcPct val="0"/>
              </a:spcBef>
              <a:spcAft>
                <a:spcPct val="0"/>
              </a:spcAft>
            </a:pPr>
            <a:r>
              <a:rPr lang="en-US" sz="4000" dirty="0">
                <a:solidFill>
                  <a:srgbClr val="800000"/>
                </a:solidFill>
              </a:rPr>
              <a:t>Does a tipper have to expect something of tangible value in return?  </a:t>
            </a:r>
          </a:p>
          <a:p>
            <a:pPr marL="461963" indent="-461963" defTabSz="914400" fontAlgn="base">
              <a:spcBef>
                <a:spcPct val="0"/>
              </a:spcBef>
              <a:spcAft>
                <a:spcPct val="0"/>
              </a:spcAft>
            </a:pPr>
            <a:r>
              <a:rPr lang="en-US" sz="4000" dirty="0">
                <a:solidFill>
                  <a:srgbClr val="800000"/>
                </a:solidFill>
              </a:rPr>
              <a:t>Even if the tip is to a family member or friend?</a:t>
            </a:r>
          </a:p>
          <a:p>
            <a:pPr marL="461963" indent="-461963" defTabSz="914400" fontAlgn="base">
              <a:spcBef>
                <a:spcPct val="0"/>
              </a:spcBef>
              <a:spcAft>
                <a:spcPct val="0"/>
              </a:spcAft>
            </a:pPr>
            <a:r>
              <a:rPr lang="en-US" sz="4000" dirty="0">
                <a:solidFill>
                  <a:srgbClr val="800000"/>
                </a:solidFill>
              </a:rPr>
              <a:t>Who is a “friend”?</a:t>
            </a:r>
          </a:p>
        </p:txBody>
      </p:sp>
    </p:spTree>
    <p:extLst>
      <p:ext uri="{BB962C8B-B14F-4D97-AF65-F5344CB8AC3E}">
        <p14:creationId xmlns:p14="http://schemas.microsoft.com/office/powerpoint/2010/main" val="28237320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v. Martoma</a:t>
            </a:r>
          </a:p>
        </p:txBody>
      </p:sp>
      <p:pic>
        <p:nvPicPr>
          <p:cNvPr id="5" name="Picture 4"/>
          <p:cNvPicPr>
            <a:picLocks noChangeAspect="1"/>
          </p:cNvPicPr>
          <p:nvPr/>
        </p:nvPicPr>
        <p:blipFill>
          <a:blip r:embed="rId2"/>
          <a:stretch>
            <a:fillRect/>
          </a:stretch>
        </p:blipFill>
        <p:spPr>
          <a:xfrm>
            <a:off x="657437" y="4624459"/>
            <a:ext cx="2857500" cy="1600200"/>
          </a:xfrm>
          <a:prstGeom prst="rect">
            <a:avLst/>
          </a:prstGeom>
        </p:spPr>
      </p:pic>
      <p:pic>
        <p:nvPicPr>
          <p:cNvPr id="1030" name="Picture 6" descr="Image result for steve co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37" y="1106911"/>
            <a:ext cx="1924050" cy="23717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7825749" y="3149601"/>
            <a:ext cx="3517786" cy="2490118"/>
          </a:xfrm>
          <a:prstGeom prst="rect">
            <a:avLst/>
          </a:prstGeom>
        </p:spPr>
      </p:pic>
      <p:sp>
        <p:nvSpPr>
          <p:cNvPr id="10" name="TextBox 9"/>
          <p:cNvSpPr txBox="1"/>
          <p:nvPr/>
        </p:nvSpPr>
        <p:spPr>
          <a:xfrm>
            <a:off x="4036907" y="3813387"/>
            <a:ext cx="2695786" cy="369332"/>
          </a:xfrm>
          <a:prstGeom prst="rect">
            <a:avLst/>
          </a:prstGeom>
          <a:noFill/>
          <a:ln>
            <a:solidFill>
              <a:schemeClr val="tx1"/>
            </a:solidFill>
          </a:ln>
        </p:spPr>
        <p:txBody>
          <a:bodyPr wrap="square" rtlCol="0">
            <a:spAutoFit/>
          </a:bodyPr>
          <a:lstStyle/>
          <a:p>
            <a:pPr algn="ctr"/>
            <a:r>
              <a:rPr lang="en-US" dirty="0" err="1"/>
              <a:t>Bapineuzumab</a:t>
            </a:r>
            <a:endParaRPr lang="en-US" dirty="0"/>
          </a:p>
        </p:txBody>
      </p:sp>
      <p:pic>
        <p:nvPicPr>
          <p:cNvPr id="1036" name="Picture 12" descr="Image result for elan pl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3387" y="2699522"/>
            <a:ext cx="1292648" cy="6894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stretch>
            <a:fillRect/>
          </a:stretch>
        </p:blipFill>
        <p:spPr>
          <a:xfrm>
            <a:off x="5460952" y="2742720"/>
            <a:ext cx="2009880" cy="646215"/>
          </a:xfrm>
          <a:prstGeom prst="rect">
            <a:avLst/>
          </a:prstGeom>
        </p:spPr>
      </p:pic>
    </p:spTree>
    <p:extLst>
      <p:ext uri="{BB962C8B-B14F-4D97-AF65-F5344CB8AC3E}">
        <p14:creationId xmlns:p14="http://schemas.microsoft.com/office/powerpoint/2010/main" val="220108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271965"/>
            <a:ext cx="7729728" cy="1188720"/>
          </a:xfrm>
        </p:spPr>
        <p:txBody>
          <a:bodyPr/>
          <a:lstStyle/>
          <a:p>
            <a:r>
              <a:rPr lang="en-US" dirty="0"/>
              <a:t>What about eavesdroppers?</a:t>
            </a:r>
          </a:p>
        </p:txBody>
      </p:sp>
      <p:pic>
        <p:nvPicPr>
          <p:cNvPr id="1026" name="Picture 2" descr="Image result for eavesdropp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2718" y="1689365"/>
            <a:ext cx="7386563" cy="500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89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avesdro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556" y="343910"/>
            <a:ext cx="10119475" cy="618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6721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2260</TotalTime>
  <Words>5082</Words>
  <Application>Microsoft Office PowerPoint</Application>
  <PresentationFormat>Widescreen</PresentationFormat>
  <Paragraphs>273</Paragraphs>
  <Slides>38</Slides>
  <Notes>19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Gulim</vt:lpstr>
      <vt:lpstr>Arial</vt:lpstr>
      <vt:lpstr>Calibri</vt:lpstr>
      <vt:lpstr>Cambria</vt:lpstr>
      <vt:lpstr>Engravers MT</vt:lpstr>
      <vt:lpstr>Gill Sans MT</vt:lpstr>
      <vt:lpstr>Swis721 BlkEx BT</vt:lpstr>
      <vt:lpstr>Parcel</vt:lpstr>
      <vt:lpstr>Last Day!!</vt:lpstr>
      <vt:lpstr>After newman</vt:lpstr>
      <vt:lpstr>Salman v. united states (U.S. 2016)</vt:lpstr>
      <vt:lpstr>Salman v. U.S. (2016) Justice Alito’s insider trading</vt:lpstr>
      <vt:lpstr>Salmon v. U.S. (2016) Justice Alito’s insider trading</vt:lpstr>
      <vt:lpstr>What is a personal benefit?</vt:lpstr>
      <vt:lpstr>U.S. v. Martoma</vt:lpstr>
      <vt:lpstr>What about eavesdroppers?</vt:lpstr>
      <vt:lpstr>PowerPoint Presentation</vt:lpstr>
      <vt:lpstr>PowerPoint Presentation</vt:lpstr>
      <vt:lpstr>PowerPoint Presentation</vt:lpstr>
      <vt:lpstr>Misappropriation Theory</vt:lpstr>
      <vt:lpstr>Is O’Hagan an insider? Is o’hagan a tippee?</vt:lpstr>
      <vt:lpstr>PowerPoint Presentation</vt:lpstr>
      <vt:lpstr>Misappropriation Theory</vt:lpstr>
      <vt:lpstr>Misappropriation Theory</vt:lpstr>
      <vt:lpstr>Misappropriation Theory</vt:lpstr>
      <vt:lpstr>SEC v. rocklage</vt:lpstr>
      <vt:lpstr>Rule 10b5-2</vt:lpstr>
      <vt:lpstr>Misappropriation Theory</vt:lpstr>
      <vt:lpstr>Misappropriation Theory</vt:lpstr>
      <vt:lpstr>PowerPoint Presentation</vt:lpstr>
      <vt:lpstr>Sec v. cuban</vt:lpstr>
      <vt:lpstr>Is Cuban a core insider?</vt:lpstr>
      <vt:lpstr>Misappropriation Theory</vt:lpstr>
      <vt:lpstr>Rule 10b5-2(b)(1)</vt:lpstr>
      <vt:lpstr>What about the brazen thief?</vt:lpstr>
      <vt:lpstr>Sec v. Dorozhko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 Reuben Clark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two days!</dc:title>
  <dc:creator>Christine Hurt</dc:creator>
  <cp:lastModifiedBy>Christine Hurt</cp:lastModifiedBy>
  <cp:revision>14</cp:revision>
  <dcterms:created xsi:type="dcterms:W3CDTF">2020-11-16T15:45:15Z</dcterms:created>
  <dcterms:modified xsi:type="dcterms:W3CDTF">2021-02-22T17:01:50Z</dcterms:modified>
</cp:coreProperties>
</file>