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  <p:sldMasterId id="2147483720" r:id="rId2"/>
  </p:sldMasterIdLst>
  <p:sldIdLst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79" r:id="rId11"/>
    <p:sldId id="264" r:id="rId12"/>
    <p:sldId id="281" r:id="rId13"/>
    <p:sldId id="280" r:id="rId14"/>
    <p:sldId id="265" r:id="rId15"/>
    <p:sldId id="266" r:id="rId16"/>
    <p:sldId id="267" r:id="rId17"/>
    <p:sldId id="282" r:id="rId18"/>
    <p:sldId id="283" r:id="rId19"/>
    <p:sldId id="286" r:id="rId20"/>
    <p:sldId id="288" r:id="rId21"/>
    <p:sldId id="289" r:id="rId22"/>
    <p:sldId id="290" r:id="rId23"/>
    <p:sldId id="291" r:id="rId24"/>
    <p:sldId id="292" r:id="rId25"/>
    <p:sldId id="285" r:id="rId26"/>
    <p:sldId id="268" r:id="rId27"/>
    <p:sldId id="293" r:id="rId28"/>
    <p:sldId id="287" r:id="rId29"/>
    <p:sldId id="269" r:id="rId30"/>
    <p:sldId id="29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7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18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547B-C802-472F-A0C9-BE8AC785C98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FA5-48B9-4685-9FFB-A83BC1A8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26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547B-C802-472F-A0C9-BE8AC785C98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FA5-48B9-4685-9FFB-A83BC1A8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98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547B-C802-472F-A0C9-BE8AC785C98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FA5-48B9-4685-9FFB-A83BC1A8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24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547B-C802-472F-A0C9-BE8AC785C98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FA5-48B9-4685-9FFB-A83BC1A8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84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547B-C802-472F-A0C9-BE8AC785C98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FA5-48B9-4685-9FFB-A83BC1A8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22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547B-C802-472F-A0C9-BE8AC785C98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FA5-48B9-4685-9FFB-A83BC1A8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43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547B-C802-472F-A0C9-BE8AC785C98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FA5-48B9-4685-9FFB-A83BC1A8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04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547B-C802-472F-A0C9-BE8AC785C98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FA5-48B9-4685-9FFB-A83BC1A8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7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9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547B-C802-472F-A0C9-BE8AC785C98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FA5-48B9-4685-9FFB-A83BC1A8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99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547B-C802-472F-A0C9-BE8AC785C98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FA5-48B9-4685-9FFB-A83BC1A8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51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547B-C802-472F-A0C9-BE8AC785C98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FA5-48B9-4685-9FFB-A83BC1A8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3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4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103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1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3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0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547B-C802-472F-A0C9-BE8AC785C98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5FA5-48B9-4685-9FFB-A83BC1A8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351 Capstone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Jones transfers to T two parcels of land and inventory</a:t>
            </a:r>
          </a:p>
          <a:p>
            <a:pPr lvl="1"/>
            <a:r>
              <a:rPr lang="en-US" dirty="0" err="1"/>
              <a:t>Gainacre</a:t>
            </a:r>
            <a:r>
              <a:rPr lang="en-US" dirty="0"/>
              <a:t> – ($5k/10k)</a:t>
            </a:r>
          </a:p>
          <a:p>
            <a:pPr lvl="1"/>
            <a:r>
              <a:rPr lang="en-US" dirty="0" err="1"/>
              <a:t>Lossacre</a:t>
            </a:r>
            <a:r>
              <a:rPr lang="en-US" dirty="0"/>
              <a:t> – ($12k/10k)</a:t>
            </a:r>
          </a:p>
          <a:p>
            <a:pPr lvl="1"/>
            <a:r>
              <a:rPr lang="en-US" dirty="0"/>
              <a:t>Inventory – ($2k/5k)</a:t>
            </a:r>
          </a:p>
          <a:p>
            <a:r>
              <a:rPr lang="en-US" dirty="0"/>
              <a:t>Jones receives $15k of Common Stock; $5k of Preferred Stock (not NQPS); $5k cash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C73-4277-4D03-A159-88B8FAF3D6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98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444439"/>
              </p:ext>
            </p:extLst>
          </p:nvPr>
        </p:nvGraphicFramePr>
        <p:xfrm>
          <a:off x="472191" y="67454"/>
          <a:ext cx="11227633" cy="4968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9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9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9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94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34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3668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Realized</a:t>
                      </a:r>
                    </a:p>
                    <a:p>
                      <a:pPr algn="ctr"/>
                      <a:r>
                        <a:rPr lang="en-US" sz="2400" dirty="0"/>
                        <a:t>Gain/Loss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Allocation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Recog</a:t>
                      </a:r>
                      <a:r>
                        <a:rPr lang="en-US" sz="2400" dirty="0"/>
                        <a:t>.</a:t>
                      </a:r>
                    </a:p>
                    <a:p>
                      <a:pPr algn="ctr"/>
                      <a:r>
                        <a:rPr lang="en-US" sz="2400" dirty="0"/>
                        <a:t>Gain/Loss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Stock</a:t>
                      </a:r>
                    </a:p>
                    <a:p>
                      <a:pPr algn="ctr"/>
                      <a:r>
                        <a:rPr lang="en-US" sz="2400" dirty="0"/>
                        <a:t>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T’s</a:t>
                      </a:r>
                    </a:p>
                    <a:p>
                      <a:pPr algn="ctr"/>
                      <a:r>
                        <a:rPr lang="en-US" sz="2400" dirty="0"/>
                        <a:t>Basis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870">
                <a:tc>
                  <a:txBody>
                    <a:bodyPr/>
                    <a:lstStyle/>
                    <a:p>
                      <a:r>
                        <a:rPr lang="en-US" sz="2400" dirty="0" err="1"/>
                        <a:t>Gainacre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6k stock</a:t>
                      </a:r>
                    </a:p>
                    <a:p>
                      <a:r>
                        <a:rPr lang="en-US" sz="2400" dirty="0"/>
                        <a:t>2k pfd</a:t>
                      </a:r>
                    </a:p>
                    <a:p>
                      <a:r>
                        <a:rPr lang="en-US" sz="2400" dirty="0"/>
                        <a:t>2k 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2k gain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2400" dirty="0"/>
                        <a:t>Stock -- $12,750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Pfd – </a:t>
                      </a:r>
                    </a:p>
                    <a:p>
                      <a:r>
                        <a:rPr lang="en-US" sz="2400" dirty="0"/>
                        <a:t>$4,250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3984">
                <a:tc>
                  <a:txBody>
                    <a:bodyPr/>
                    <a:lstStyle/>
                    <a:p>
                      <a:r>
                        <a:rPr lang="en-US" sz="2400" dirty="0" err="1"/>
                        <a:t>Lossacre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&lt;2k&gt;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6k stock</a:t>
                      </a:r>
                    </a:p>
                    <a:p>
                      <a:r>
                        <a:rPr lang="en-US" sz="2400" dirty="0"/>
                        <a:t>2k pfd</a:t>
                      </a:r>
                    </a:p>
                    <a:p>
                      <a:r>
                        <a:rPr lang="en-US" sz="2400" dirty="0"/>
                        <a:t>2k cash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1870">
                <a:tc>
                  <a:txBody>
                    <a:bodyPr/>
                    <a:lstStyle/>
                    <a:p>
                      <a:r>
                        <a:rPr lang="en-US" sz="2400" dirty="0"/>
                        <a:t>Inventory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3k stock</a:t>
                      </a:r>
                    </a:p>
                    <a:p>
                      <a:r>
                        <a:rPr lang="en-US" sz="2400" dirty="0"/>
                        <a:t>1k pfd</a:t>
                      </a:r>
                    </a:p>
                    <a:p>
                      <a:r>
                        <a:rPr lang="en-US" sz="2400" dirty="0"/>
                        <a:t>1k 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1k gain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C73-4277-4D03-A159-88B8FAF3D64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4335" y="5340687"/>
            <a:ext cx="10143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What about T Corporation’s Basis in the three properties?</a:t>
            </a:r>
          </a:p>
          <a:p>
            <a:endParaRPr lang="en-US" sz="2000" dirty="0"/>
          </a:p>
          <a:p>
            <a:r>
              <a:rPr lang="en-US" sz="2000" b="1" dirty="0"/>
              <a:t>T’s Basis = Original Basis + Gain Recognized for each property (362(e) – only adjust basis to FMV if there is a NET built-in loss.)</a:t>
            </a:r>
          </a:p>
        </p:txBody>
      </p:sp>
    </p:spTree>
    <p:extLst>
      <p:ext uri="{BB962C8B-B14F-4D97-AF65-F5344CB8AC3E}">
        <p14:creationId xmlns:p14="http://schemas.microsoft.com/office/powerpoint/2010/main" val="3812954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72" y="125283"/>
            <a:ext cx="4460823" cy="721662"/>
          </a:xfrm>
        </p:spPr>
        <p:txBody>
          <a:bodyPr>
            <a:normAutofit/>
          </a:bodyPr>
          <a:lstStyle/>
          <a:p>
            <a:r>
              <a:rPr lang="en-US" dirty="0" smtClean="0"/>
              <a:t>T Corp.’s Basis?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A8C4-4D03-42B2-901A-4FE162713DF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418" y="1076521"/>
            <a:ext cx="6775787" cy="10445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48328" y="1264795"/>
            <a:ext cx="2284307" cy="6405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$</a:t>
            </a:r>
            <a:r>
              <a:rPr lang="en-US" sz="3200" dirty="0"/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6693109" y="1196702"/>
            <a:ext cx="2338464" cy="756351"/>
          </a:xfrm>
          <a:prstGeom prst="rect">
            <a:avLst/>
          </a:prstGeom>
          <a:solidFill>
            <a:srgbClr val="EE9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$2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0247033" y="1247033"/>
            <a:ext cx="1791248" cy="6383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$7</a:t>
            </a:r>
            <a:endParaRPr lang="en-US" sz="2800" dirty="0"/>
          </a:p>
        </p:txBody>
      </p:sp>
      <p:pic>
        <p:nvPicPr>
          <p:cNvPr id="12" name="Picture 4" descr="Image result for indiana jones 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2" y="888722"/>
            <a:ext cx="2032417" cy="135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qual 13"/>
          <p:cNvSpPr/>
          <p:nvPr/>
        </p:nvSpPr>
        <p:spPr>
          <a:xfrm>
            <a:off x="9270357" y="1314481"/>
            <a:ext cx="880523" cy="50342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418" y="2749622"/>
            <a:ext cx="6775787" cy="10445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083" y="4422723"/>
            <a:ext cx="6775787" cy="1044516"/>
          </a:xfrm>
          <a:prstGeom prst="rect">
            <a:avLst/>
          </a:prstGeom>
        </p:spPr>
      </p:pic>
      <p:pic>
        <p:nvPicPr>
          <p:cNvPr id="17" name="Picture 8" descr="https://assets.atlasobscura.com/media/W1siZiIsInVwbG9hZHMvcGxhY2VfaW1hZ2VzLzJjNTFmNTlmMjkyMzUxODIxOV9pbmR5IGhvdXNlLkpQRyJdLFsicCIsInRodW1iIiwieDM5MD4iXSxbInAiLCJjb252ZXJ0IiwiLXF1YWxpdHkgODEgLWF1dG8tb3JpZW50Il1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5" y="2586398"/>
            <a:ext cx="1551482" cy="12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548328" y="2951582"/>
            <a:ext cx="2284307" cy="6405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$12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6693109" y="2867810"/>
            <a:ext cx="2338464" cy="756351"/>
          </a:xfrm>
          <a:prstGeom prst="rect">
            <a:avLst/>
          </a:prstGeom>
          <a:solidFill>
            <a:srgbClr val="EE9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$0</a:t>
            </a:r>
            <a:endParaRPr lang="en-US" sz="2800" dirty="0"/>
          </a:p>
        </p:txBody>
      </p:sp>
      <p:pic>
        <p:nvPicPr>
          <p:cNvPr id="20" name="Picture 10" descr="Image result for indiana jones objec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4" y="4295754"/>
            <a:ext cx="1790752" cy="129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490866" y="4624683"/>
            <a:ext cx="2284307" cy="6405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$2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6620657" y="4513272"/>
            <a:ext cx="2305986" cy="815731"/>
          </a:xfrm>
          <a:prstGeom prst="rect">
            <a:avLst/>
          </a:prstGeom>
          <a:solidFill>
            <a:srgbClr val="EE9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$1</a:t>
            </a:r>
            <a:endParaRPr lang="en-US" sz="2800" dirty="0"/>
          </a:p>
        </p:txBody>
      </p:sp>
      <p:sp>
        <p:nvSpPr>
          <p:cNvPr id="23" name="Equal 22"/>
          <p:cNvSpPr/>
          <p:nvPr/>
        </p:nvSpPr>
        <p:spPr>
          <a:xfrm>
            <a:off x="9270357" y="4669425"/>
            <a:ext cx="880523" cy="50342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qual 23"/>
          <p:cNvSpPr/>
          <p:nvPr/>
        </p:nvSpPr>
        <p:spPr>
          <a:xfrm>
            <a:off x="9270357" y="2994273"/>
            <a:ext cx="880523" cy="50342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296367" y="4601976"/>
            <a:ext cx="1791248" cy="6383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$3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10247033" y="2921341"/>
            <a:ext cx="1791248" cy="6383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$12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6232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306296"/>
              </p:ext>
            </p:extLst>
          </p:nvPr>
        </p:nvGraphicFramePr>
        <p:xfrm>
          <a:off x="472191" y="67454"/>
          <a:ext cx="11227633" cy="4968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9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9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9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94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34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3668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Realized</a:t>
                      </a:r>
                    </a:p>
                    <a:p>
                      <a:pPr algn="ctr"/>
                      <a:r>
                        <a:rPr lang="en-US" sz="2400" dirty="0"/>
                        <a:t>Gain/Loss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Allocation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Recog</a:t>
                      </a:r>
                      <a:r>
                        <a:rPr lang="en-US" sz="2400" dirty="0"/>
                        <a:t>.</a:t>
                      </a:r>
                    </a:p>
                    <a:p>
                      <a:pPr algn="ctr"/>
                      <a:r>
                        <a:rPr lang="en-US" sz="2400" dirty="0"/>
                        <a:t>Gain/Loss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Stock</a:t>
                      </a:r>
                    </a:p>
                    <a:p>
                      <a:pPr algn="ctr"/>
                      <a:r>
                        <a:rPr lang="en-US" sz="2400" dirty="0"/>
                        <a:t>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T’s</a:t>
                      </a:r>
                    </a:p>
                    <a:p>
                      <a:pPr algn="ctr"/>
                      <a:r>
                        <a:rPr lang="en-US" sz="2400" dirty="0"/>
                        <a:t>Basis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870">
                <a:tc>
                  <a:txBody>
                    <a:bodyPr/>
                    <a:lstStyle/>
                    <a:p>
                      <a:r>
                        <a:rPr lang="en-US" sz="2400" dirty="0" err="1"/>
                        <a:t>Gainacre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6k stock</a:t>
                      </a:r>
                    </a:p>
                    <a:p>
                      <a:r>
                        <a:rPr lang="en-US" sz="2400" dirty="0"/>
                        <a:t>2k pfd</a:t>
                      </a:r>
                    </a:p>
                    <a:p>
                      <a:r>
                        <a:rPr lang="en-US" sz="2400" dirty="0"/>
                        <a:t>2k 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2k gain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2400" dirty="0"/>
                        <a:t>Stock -- $12,750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Pfd – </a:t>
                      </a:r>
                    </a:p>
                    <a:p>
                      <a:r>
                        <a:rPr lang="en-US" sz="2400" dirty="0"/>
                        <a:t>$4,250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$7k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3984">
                <a:tc>
                  <a:txBody>
                    <a:bodyPr/>
                    <a:lstStyle/>
                    <a:p>
                      <a:r>
                        <a:rPr lang="en-US" sz="2400" dirty="0" err="1"/>
                        <a:t>Lossacre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&lt;2k&gt;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6k stock</a:t>
                      </a:r>
                    </a:p>
                    <a:p>
                      <a:r>
                        <a:rPr lang="en-US" sz="2400" dirty="0"/>
                        <a:t>2k pfd</a:t>
                      </a:r>
                    </a:p>
                    <a:p>
                      <a:r>
                        <a:rPr lang="en-US" sz="2400" dirty="0"/>
                        <a:t>2k cash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$12k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1870">
                <a:tc>
                  <a:txBody>
                    <a:bodyPr/>
                    <a:lstStyle/>
                    <a:p>
                      <a:r>
                        <a:rPr lang="en-US" sz="2400" dirty="0"/>
                        <a:t>Inventory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3k stock</a:t>
                      </a:r>
                    </a:p>
                    <a:p>
                      <a:r>
                        <a:rPr lang="en-US" sz="2400" dirty="0"/>
                        <a:t>1k pfd</a:t>
                      </a:r>
                    </a:p>
                    <a:p>
                      <a:r>
                        <a:rPr lang="en-US" sz="2400" dirty="0"/>
                        <a:t>1k 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1k gain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$3k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C73-4277-4D03-A159-88B8FAF3D64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4335" y="5340687"/>
            <a:ext cx="10143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2000" b="1" dirty="0"/>
              <a:t>T’s Basis = Original Basis + Gain Recognized for each property (362(e) – only adjust basis to FMV if there is a NET built-in loss.)</a:t>
            </a:r>
          </a:p>
        </p:txBody>
      </p:sp>
    </p:spTree>
    <p:extLst>
      <p:ext uri="{BB962C8B-B14F-4D97-AF65-F5344CB8AC3E}">
        <p14:creationId xmlns:p14="http://schemas.microsoft.com/office/powerpoint/2010/main" val="2774069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Jones began with an aggregate built-in gain of 6k (19k basis and 25k FMV).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Jones recognized </a:t>
            </a:r>
            <a:r>
              <a:rPr lang="en-US" dirty="0"/>
              <a:t>3k of gain, </a:t>
            </a:r>
            <a:r>
              <a:rPr lang="en-US" dirty="0" smtClean="0"/>
              <a:t>leaving 3K of gain to be DEFERRED and DUPLICATED.</a:t>
            </a:r>
          </a:p>
          <a:p>
            <a:endParaRPr lang="en-US" dirty="0" smtClean="0"/>
          </a:p>
          <a:p>
            <a:r>
              <a:rPr lang="en-US" dirty="0" smtClean="0"/>
              <a:t>Jones </a:t>
            </a:r>
            <a:r>
              <a:rPr lang="en-US" dirty="0"/>
              <a:t>now has a BIG of 3k </a:t>
            </a:r>
            <a:r>
              <a:rPr lang="en-US" dirty="0" smtClean="0"/>
              <a:t>in the stock (17k </a:t>
            </a:r>
            <a:r>
              <a:rPr lang="en-US" dirty="0"/>
              <a:t>basis in 20k stock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T Corp now has a BIG of 3k in the property (22k basis in 25k property)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09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(b)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as before, except T’s basis in </a:t>
            </a:r>
            <a:r>
              <a:rPr lang="en-US" dirty="0" err="1"/>
              <a:t>Lossacre</a:t>
            </a:r>
            <a:r>
              <a:rPr lang="en-US" dirty="0"/>
              <a:t> is </a:t>
            </a:r>
            <a:r>
              <a:rPr lang="en-US" dirty="0">
                <a:solidFill>
                  <a:srgbClr val="C00000"/>
                </a:solidFill>
              </a:rPr>
              <a:t>$20,000</a:t>
            </a:r>
          </a:p>
          <a:p>
            <a:r>
              <a:rPr lang="en-US" dirty="0"/>
              <a:t>Built-in loss of </a:t>
            </a:r>
            <a:r>
              <a:rPr lang="en-US" dirty="0">
                <a:solidFill>
                  <a:srgbClr val="C00000"/>
                </a:solidFill>
              </a:rPr>
              <a:t>$</a:t>
            </a:r>
            <a:r>
              <a:rPr lang="en-US" dirty="0" smtClean="0">
                <a:solidFill>
                  <a:srgbClr val="C00000"/>
                </a:solidFill>
              </a:rPr>
              <a:t>10,000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AGGREGATE BUILT IN LOSS OF $2K  (27k Basis/25k FMV)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C73-4277-4D03-A159-88B8FAF3D64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40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59" y="79766"/>
            <a:ext cx="2725711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 (b)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191839"/>
              </p:ext>
            </p:extLst>
          </p:nvPr>
        </p:nvGraphicFramePr>
        <p:xfrm>
          <a:off x="569627" y="567128"/>
          <a:ext cx="11272602" cy="5327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5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56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4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9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9001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Realized</a:t>
                      </a:r>
                    </a:p>
                    <a:p>
                      <a:pPr algn="ctr"/>
                      <a:r>
                        <a:rPr lang="en-US" sz="2400" dirty="0"/>
                        <a:t>Gain/Loss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Recog</a:t>
                      </a:r>
                      <a:r>
                        <a:rPr lang="en-US" sz="2400" dirty="0"/>
                        <a:t>.</a:t>
                      </a:r>
                    </a:p>
                    <a:p>
                      <a:pPr algn="ctr"/>
                      <a:r>
                        <a:rPr lang="en-US" sz="2400" dirty="0"/>
                        <a:t>Gain/Loss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Stock</a:t>
                      </a:r>
                    </a:p>
                    <a:p>
                      <a:pPr algn="ctr"/>
                      <a:r>
                        <a:rPr lang="en-US" sz="2400" dirty="0"/>
                        <a:t>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T’s</a:t>
                      </a:r>
                    </a:p>
                    <a:p>
                      <a:pPr algn="ctr"/>
                      <a:r>
                        <a:rPr lang="en-US" sz="2400" dirty="0"/>
                        <a:t>Basis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13">
                <a:tc>
                  <a:txBody>
                    <a:bodyPr/>
                    <a:lstStyle/>
                    <a:p>
                      <a:r>
                        <a:rPr lang="en-US" sz="2400" dirty="0" err="1"/>
                        <a:t>Gainacre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6k stock</a:t>
                      </a:r>
                    </a:p>
                    <a:p>
                      <a:r>
                        <a:rPr lang="en-US" sz="2400" dirty="0"/>
                        <a:t>2k pfd</a:t>
                      </a:r>
                    </a:p>
                    <a:p>
                      <a:r>
                        <a:rPr lang="en-US" sz="2400" dirty="0"/>
                        <a:t>2k 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2k gain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2400" dirty="0"/>
                        <a:t>Stock -- $18,750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Pfd – </a:t>
                      </a:r>
                    </a:p>
                    <a:p>
                      <a:r>
                        <a:rPr lang="en-US" sz="2400" dirty="0"/>
                        <a:t>$6,250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9225">
                <a:tc>
                  <a:txBody>
                    <a:bodyPr/>
                    <a:lstStyle/>
                    <a:p>
                      <a:r>
                        <a:rPr lang="en-US" sz="2400" dirty="0" err="1"/>
                        <a:t>Lossacre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&lt;10k&gt;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6k stock</a:t>
                      </a:r>
                    </a:p>
                    <a:p>
                      <a:r>
                        <a:rPr lang="en-US" sz="2400" dirty="0"/>
                        <a:t>2k pfd</a:t>
                      </a:r>
                    </a:p>
                    <a:p>
                      <a:r>
                        <a:rPr lang="en-US" sz="2400" dirty="0"/>
                        <a:t>2k cash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4017">
                <a:tc>
                  <a:txBody>
                    <a:bodyPr/>
                    <a:lstStyle/>
                    <a:p>
                      <a:r>
                        <a:rPr lang="en-US" sz="2400" dirty="0"/>
                        <a:t>Inventory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3k stock</a:t>
                      </a:r>
                    </a:p>
                    <a:p>
                      <a:r>
                        <a:rPr lang="en-US" sz="2400" dirty="0"/>
                        <a:t>1k pfd</a:t>
                      </a:r>
                    </a:p>
                    <a:p>
                      <a:r>
                        <a:rPr lang="en-US" sz="2400" dirty="0"/>
                        <a:t>1k 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1k gain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89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C73-4277-4D03-A159-88B8FAF3D64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9796" y="5894505"/>
            <a:ext cx="1198213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Does not change the Gain/Loss recognized.  Jones still does not recognize built-in loss in </a:t>
            </a:r>
            <a:r>
              <a:rPr lang="en-US" sz="2800" dirty="0" err="1"/>
              <a:t>Lossacre</a:t>
            </a:r>
            <a:r>
              <a:rPr lang="en-US" sz="2800" dirty="0"/>
              <a:t>.  </a:t>
            </a:r>
            <a:endParaRPr lang="en-US" sz="2800" dirty="0" smtClean="0"/>
          </a:p>
          <a:p>
            <a:endParaRPr lang="en-US" sz="2000" dirty="0"/>
          </a:p>
        </p:txBody>
      </p:sp>
      <p:sp>
        <p:nvSpPr>
          <p:cNvPr id="3" name="Oval 2"/>
          <p:cNvSpPr/>
          <p:nvPr/>
        </p:nvSpPr>
        <p:spPr>
          <a:xfrm>
            <a:off x="4354643" y="2375941"/>
            <a:ext cx="1071796" cy="67230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70230" y="79766"/>
            <a:ext cx="1941225" cy="55093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15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59" y="79766"/>
            <a:ext cx="2725711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 (b)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454970"/>
              </p:ext>
            </p:extLst>
          </p:nvPr>
        </p:nvGraphicFramePr>
        <p:xfrm>
          <a:off x="569627" y="442210"/>
          <a:ext cx="11272602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5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56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4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9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3478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Realized</a:t>
                      </a:r>
                    </a:p>
                    <a:p>
                      <a:pPr algn="ctr"/>
                      <a:r>
                        <a:rPr lang="en-US" sz="2400" dirty="0"/>
                        <a:t>Gain/Loss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Recog</a:t>
                      </a:r>
                      <a:r>
                        <a:rPr lang="en-US" sz="2400" dirty="0"/>
                        <a:t>.</a:t>
                      </a:r>
                    </a:p>
                    <a:p>
                      <a:pPr algn="ctr"/>
                      <a:r>
                        <a:rPr lang="en-US" sz="2400" dirty="0"/>
                        <a:t>Gain/Loss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Stock</a:t>
                      </a:r>
                    </a:p>
                    <a:p>
                      <a:pPr algn="ctr"/>
                      <a:r>
                        <a:rPr lang="en-US" sz="2400" dirty="0"/>
                        <a:t>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T’s</a:t>
                      </a:r>
                    </a:p>
                    <a:p>
                      <a:pPr algn="ctr"/>
                      <a:r>
                        <a:rPr lang="en-US" sz="2400" dirty="0"/>
                        <a:t>Basis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690">
                <a:tc>
                  <a:txBody>
                    <a:bodyPr/>
                    <a:lstStyle/>
                    <a:p>
                      <a:r>
                        <a:rPr lang="en-US" sz="2400" dirty="0" err="1"/>
                        <a:t>Gainacre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6k stock</a:t>
                      </a:r>
                    </a:p>
                    <a:p>
                      <a:r>
                        <a:rPr lang="en-US" sz="2400" dirty="0"/>
                        <a:t>2k pfd</a:t>
                      </a:r>
                    </a:p>
                    <a:p>
                      <a:r>
                        <a:rPr lang="en-US" sz="2400" dirty="0"/>
                        <a:t>2k 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2k gain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2400" dirty="0"/>
                        <a:t>Stock -- $18,750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Pfd – </a:t>
                      </a:r>
                    </a:p>
                    <a:p>
                      <a:r>
                        <a:rPr lang="en-US" sz="2400" dirty="0"/>
                        <a:t>$6,250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596">
                <a:tc>
                  <a:txBody>
                    <a:bodyPr/>
                    <a:lstStyle/>
                    <a:p>
                      <a:r>
                        <a:rPr lang="en-US" sz="2400" dirty="0" err="1"/>
                        <a:t>Lossacre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&lt;10k&gt;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6k stock</a:t>
                      </a:r>
                    </a:p>
                    <a:p>
                      <a:r>
                        <a:rPr lang="en-US" sz="2400" dirty="0"/>
                        <a:t>2k pfd</a:t>
                      </a:r>
                    </a:p>
                    <a:p>
                      <a:r>
                        <a:rPr lang="en-US" sz="2400" dirty="0"/>
                        <a:t>2k cash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9690">
                <a:tc>
                  <a:txBody>
                    <a:bodyPr/>
                    <a:lstStyle/>
                    <a:p>
                      <a:r>
                        <a:rPr lang="en-US" sz="2400" dirty="0"/>
                        <a:t>Inventory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3k stock</a:t>
                      </a:r>
                    </a:p>
                    <a:p>
                      <a:r>
                        <a:rPr lang="en-US" sz="2400" dirty="0"/>
                        <a:t>1k pfd</a:t>
                      </a:r>
                    </a:p>
                    <a:p>
                      <a:r>
                        <a:rPr lang="en-US" sz="2400" dirty="0"/>
                        <a:t>1k 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1k gain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70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C73-4277-4D03-A159-88B8FAF3D64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9902" y="6198255"/>
            <a:ext cx="12289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Jones</a:t>
            </a:r>
            <a:r>
              <a:rPr lang="en-US" sz="2800" dirty="0"/>
              <a:t>’ </a:t>
            </a:r>
            <a:r>
              <a:rPr lang="en-US" sz="2800" dirty="0" smtClean="0"/>
              <a:t>basis increases </a:t>
            </a:r>
            <a:r>
              <a:rPr lang="en-US" sz="2800" dirty="0"/>
              <a:t>= 27k minus 5k plus 3k = </a:t>
            </a:r>
            <a:r>
              <a:rPr lang="en-US" sz="2800" dirty="0">
                <a:solidFill>
                  <a:srgbClr val="C00000"/>
                </a:solidFill>
              </a:rPr>
              <a:t>25k</a:t>
            </a:r>
            <a:r>
              <a:rPr lang="en-US" sz="2800" dirty="0"/>
              <a:t>. (built-in loss in stock 25k/20k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4354643" y="2375941"/>
            <a:ext cx="1071796" cy="67230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859186" y="77018"/>
            <a:ext cx="1647670" cy="55093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09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59" y="79766"/>
            <a:ext cx="2725711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 (b)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775636"/>
              </p:ext>
            </p:extLst>
          </p:nvPr>
        </p:nvGraphicFramePr>
        <p:xfrm>
          <a:off x="569627" y="442210"/>
          <a:ext cx="11272602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5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56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4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9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3478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Realized</a:t>
                      </a:r>
                    </a:p>
                    <a:p>
                      <a:pPr algn="ctr"/>
                      <a:r>
                        <a:rPr lang="en-US" sz="2400" dirty="0"/>
                        <a:t>Gain/Loss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Recog</a:t>
                      </a:r>
                      <a:r>
                        <a:rPr lang="en-US" sz="2400" dirty="0"/>
                        <a:t>.</a:t>
                      </a:r>
                    </a:p>
                    <a:p>
                      <a:pPr algn="ctr"/>
                      <a:r>
                        <a:rPr lang="en-US" sz="2400" dirty="0"/>
                        <a:t>Gain/Loss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Stock</a:t>
                      </a:r>
                    </a:p>
                    <a:p>
                      <a:pPr algn="ctr"/>
                      <a:r>
                        <a:rPr lang="en-US" sz="2400" dirty="0"/>
                        <a:t>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T’s</a:t>
                      </a:r>
                    </a:p>
                    <a:p>
                      <a:pPr algn="ctr"/>
                      <a:r>
                        <a:rPr lang="en-US" sz="2400" dirty="0"/>
                        <a:t>Basis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690">
                <a:tc>
                  <a:txBody>
                    <a:bodyPr/>
                    <a:lstStyle/>
                    <a:p>
                      <a:r>
                        <a:rPr lang="en-US" sz="2400" dirty="0" err="1"/>
                        <a:t>Gainacre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6k stock</a:t>
                      </a:r>
                    </a:p>
                    <a:p>
                      <a:r>
                        <a:rPr lang="en-US" sz="2400" dirty="0"/>
                        <a:t>2k pfd</a:t>
                      </a:r>
                    </a:p>
                    <a:p>
                      <a:r>
                        <a:rPr lang="en-US" sz="2400" dirty="0"/>
                        <a:t>2k 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2k gain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2400" dirty="0"/>
                        <a:t>Stock -- $18,750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Pfd – </a:t>
                      </a:r>
                    </a:p>
                    <a:p>
                      <a:r>
                        <a:rPr lang="en-US" sz="2400" dirty="0"/>
                        <a:t>$6,250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596">
                <a:tc>
                  <a:txBody>
                    <a:bodyPr/>
                    <a:lstStyle/>
                    <a:p>
                      <a:r>
                        <a:rPr lang="en-US" sz="2400" dirty="0" err="1"/>
                        <a:t>Lossacre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&lt;10k&gt;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6k stock</a:t>
                      </a:r>
                    </a:p>
                    <a:p>
                      <a:r>
                        <a:rPr lang="en-US" sz="2400" dirty="0"/>
                        <a:t>2k pfd</a:t>
                      </a:r>
                    </a:p>
                    <a:p>
                      <a:r>
                        <a:rPr lang="en-US" sz="2400" dirty="0"/>
                        <a:t>2k cash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9690">
                <a:tc>
                  <a:txBody>
                    <a:bodyPr/>
                    <a:lstStyle/>
                    <a:p>
                      <a:r>
                        <a:rPr lang="en-US" sz="2400" dirty="0"/>
                        <a:t>Inventory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3k stock</a:t>
                      </a:r>
                    </a:p>
                    <a:p>
                      <a:r>
                        <a:rPr lang="en-US" sz="2400" dirty="0"/>
                        <a:t>1k pfd</a:t>
                      </a:r>
                    </a:p>
                    <a:p>
                      <a:r>
                        <a:rPr lang="en-US" sz="2400" dirty="0"/>
                        <a:t>1k 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1k gain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70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94413" y="6016734"/>
            <a:ext cx="10623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But</a:t>
            </a:r>
            <a:r>
              <a:rPr lang="en-US" sz="2800" dirty="0"/>
              <a:t>, T’s basis in the transferred property will change. (NET built-in loss)</a:t>
            </a:r>
          </a:p>
        </p:txBody>
      </p:sp>
      <p:sp>
        <p:nvSpPr>
          <p:cNvPr id="3" name="Oval 2"/>
          <p:cNvSpPr/>
          <p:nvPr/>
        </p:nvSpPr>
        <p:spPr>
          <a:xfrm>
            <a:off x="4354643" y="2375941"/>
            <a:ext cx="1071796" cy="67230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365698" y="14889"/>
            <a:ext cx="1647670" cy="55093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42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an AGGREGATE BUILT-IN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924" y="1295401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Section </a:t>
            </a:r>
            <a:r>
              <a:rPr lang="en-US" dirty="0"/>
              <a:t>362(e)(2) – if the transferee’s </a:t>
            </a:r>
            <a:r>
              <a:rPr lang="en-US" dirty="0" smtClean="0"/>
              <a:t>aggregate adjusted bases </a:t>
            </a:r>
            <a:r>
              <a:rPr lang="en-US" dirty="0"/>
              <a:t>in the property transferred by a given transferor in a </a:t>
            </a:r>
            <a:r>
              <a:rPr lang="en-US" dirty="0" smtClean="0"/>
              <a:t>section </a:t>
            </a:r>
            <a:r>
              <a:rPr lang="en-US" dirty="0"/>
              <a:t>351 transaction exceeds the aggregate fair market value of such property immediately after the transaction, then the </a:t>
            </a:r>
            <a:r>
              <a:rPr lang="en-US" dirty="0" smtClean="0"/>
              <a:t>transferee’s </a:t>
            </a:r>
            <a:r>
              <a:rPr lang="en-US" dirty="0"/>
              <a:t>basis must be reduced by the excess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C73-4277-4D03-A159-88B8FAF3D64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1754" y="5611804"/>
            <a:ext cx="30480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arlemagne Std" panose="04020705060702020204" pitchFamily="82" charset="0"/>
              </a:rPr>
              <a:t>SUBSTITUTE BASIS</a:t>
            </a:r>
          </a:p>
        </p:txBody>
      </p:sp>
      <p:sp>
        <p:nvSpPr>
          <p:cNvPr id="8" name="Minus 7"/>
          <p:cNvSpPr/>
          <p:nvPr/>
        </p:nvSpPr>
        <p:spPr>
          <a:xfrm>
            <a:off x="7819203" y="5733458"/>
            <a:ext cx="574457" cy="715813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37625" y="5488693"/>
            <a:ext cx="305078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harlemagne Std" panose="04020705060702020204" pitchFamily="82" charset="0"/>
              </a:rPr>
              <a:t>Shareholder’s Gain </a:t>
            </a:r>
            <a:r>
              <a:rPr lang="en-US" sz="2400" dirty="0">
                <a:latin typeface="Charlemagne Std" panose="04020705060702020204" pitchFamily="82" charset="0"/>
              </a:rPr>
              <a:t>recognized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34880" y="5675867"/>
            <a:ext cx="210436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rlemagne Std" panose="04020705060702020204" pitchFamily="82" charset="0"/>
              </a:rPr>
              <a:t>Excess basis</a:t>
            </a:r>
          </a:p>
        </p:txBody>
      </p:sp>
      <p:sp>
        <p:nvSpPr>
          <p:cNvPr id="11" name="Plus 10"/>
          <p:cNvSpPr/>
          <p:nvPr/>
        </p:nvSpPr>
        <p:spPr>
          <a:xfrm>
            <a:off x="3980467" y="5764969"/>
            <a:ext cx="586445" cy="647775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 On a Second – We Need to Back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Aggregate Adjusted Basis?</a:t>
            </a:r>
          </a:p>
          <a:p>
            <a:r>
              <a:rPr lang="en-US" dirty="0" smtClean="0"/>
              <a:t>362(e)?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269" y="3336636"/>
            <a:ext cx="8653462" cy="121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5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223" y="200233"/>
            <a:ext cx="3231630" cy="1082675"/>
          </a:xfrm>
        </p:spPr>
        <p:txBody>
          <a:bodyPr/>
          <a:lstStyle/>
          <a:p>
            <a:r>
              <a:rPr lang="en-US" dirty="0"/>
              <a:t>351 Transfer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3733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 Corp.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3886200" y="2438400"/>
            <a:ext cx="1371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38350" y="1847560"/>
            <a:ext cx="220980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Jones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2971800"/>
            <a:ext cx="1162050" cy="762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/>
              <a:t>Gainacre</a:t>
            </a:r>
            <a:endParaRPr lang="en-US" sz="1600" dirty="0"/>
          </a:p>
          <a:p>
            <a:r>
              <a:rPr lang="en-US" sz="1600" dirty="0" smtClean="0"/>
              <a:t>5B/10FMV</a:t>
            </a:r>
            <a:endParaRPr lang="en-US" sz="1600" dirty="0"/>
          </a:p>
        </p:txBody>
      </p:sp>
      <p:cxnSp>
        <p:nvCxnSpPr>
          <p:cNvPr id="11" name="Elbow Connector 10"/>
          <p:cNvCxnSpPr/>
          <p:nvPr/>
        </p:nvCxnSpPr>
        <p:spPr>
          <a:xfrm>
            <a:off x="3886200" y="3733800"/>
            <a:ext cx="838200" cy="6096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257800" y="1981200"/>
            <a:ext cx="22860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$15 Common Stock</a:t>
            </a:r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4419600" y="2247900"/>
            <a:ext cx="838200" cy="1905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362200" y="4038600"/>
            <a:ext cx="1828800" cy="685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Lossacre</a:t>
            </a:r>
            <a:endParaRPr lang="en-US" dirty="0"/>
          </a:p>
          <a:p>
            <a:pPr algn="ctr"/>
            <a:r>
              <a:rPr lang="en-US" dirty="0" smtClean="0"/>
              <a:t>12B/10FMV</a:t>
            </a:r>
            <a:endParaRPr lang="en-US" dirty="0"/>
          </a:p>
        </p:txBody>
      </p:sp>
      <p:sp>
        <p:nvSpPr>
          <p:cNvPr id="18" name="Isosceles Triangle 17"/>
          <p:cNvSpPr/>
          <p:nvPr/>
        </p:nvSpPr>
        <p:spPr>
          <a:xfrm>
            <a:off x="2362201" y="4876800"/>
            <a:ext cx="2057398" cy="12192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INV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2B/5FMV</a:t>
            </a:r>
          </a:p>
        </p:txBody>
      </p:sp>
      <p:cxnSp>
        <p:nvCxnSpPr>
          <p:cNvPr id="20" name="Elbow Connector 19"/>
          <p:cNvCxnSpPr>
            <a:stCxn id="18" idx="5"/>
          </p:cNvCxnSpPr>
          <p:nvPr/>
        </p:nvCxnSpPr>
        <p:spPr>
          <a:xfrm flipV="1">
            <a:off x="3905250" y="4724400"/>
            <a:ext cx="1200150" cy="7620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239000" y="2667000"/>
            <a:ext cx="2286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$5 Pfd. Stock</a:t>
            </a:r>
          </a:p>
        </p:txBody>
      </p:sp>
      <p:cxnSp>
        <p:nvCxnSpPr>
          <p:cNvPr id="23" name="Elbow Connector 22"/>
          <p:cNvCxnSpPr/>
          <p:nvPr/>
        </p:nvCxnSpPr>
        <p:spPr>
          <a:xfrm rot="10800000">
            <a:off x="4191000" y="2343150"/>
            <a:ext cx="3048000" cy="4000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ecagon 23"/>
          <p:cNvSpPr/>
          <p:nvPr/>
        </p:nvSpPr>
        <p:spPr>
          <a:xfrm>
            <a:off x="8077200" y="1713610"/>
            <a:ext cx="838200" cy="800100"/>
          </a:xfrm>
          <a:prstGeom prst="decagon">
            <a:avLst/>
          </a:prstGeom>
          <a:solidFill>
            <a:srgbClr val="4491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$5</a:t>
            </a:r>
          </a:p>
        </p:txBody>
      </p:sp>
      <p:cxnSp>
        <p:nvCxnSpPr>
          <p:cNvPr id="26" name="Elbow Connector 25"/>
          <p:cNvCxnSpPr/>
          <p:nvPr/>
        </p:nvCxnSpPr>
        <p:spPr>
          <a:xfrm rot="10800000" flipV="1">
            <a:off x="4305300" y="1981200"/>
            <a:ext cx="3771900" cy="59942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jones fem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7" y="509783"/>
            <a:ext cx="2422525" cy="12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1705" y="3447738"/>
            <a:ext cx="3642610" cy="16576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 CORPORATION</a:t>
            </a:r>
            <a:endParaRPr lang="en-US" dirty="0"/>
          </a:p>
        </p:txBody>
      </p:sp>
      <p:pic>
        <p:nvPicPr>
          <p:cNvPr id="1028" name="Picture 4" descr="Image result for indiana jones 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10" y="2601383"/>
            <a:ext cx="1698625" cy="113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ssets.atlasobscura.com/media/W1siZiIsInVwbG9hZHMvcGxhY2VfaW1hZ2VzLzJjNTFmNTlmMjkyMzUxODIxOV9pbmR5IGhvdXNlLkpQRyJdLFsicCIsInRodW1iIiwieDM5MD4iXSxbInAiLCJjb252ZXJ0IiwiLXF1YWxpdHkgODEgLWF1dG8tb3JpZW50Il1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44" y="3996121"/>
            <a:ext cx="928737" cy="72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indiana jones objec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7" y="4797546"/>
            <a:ext cx="1790752" cy="129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1684597"/>
            <a:ext cx="1602772" cy="9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865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				</a:t>
            </a:r>
          </a:p>
          <a:p>
            <a:pPr>
              <a:buNone/>
            </a:pPr>
            <a:r>
              <a:rPr lang="en-US" dirty="0"/>
              <a:t>					   Amy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				Land		$200 cash</a:t>
            </a:r>
          </a:p>
          <a:p>
            <a:pPr>
              <a:buNone/>
            </a:pPr>
            <a:r>
              <a:rPr lang="en-US" sz="2000" dirty="0"/>
              <a:t>			Basis = $1200		      $800 worth stock (100% 	             FMV = $1000		                                      X stock)</a:t>
            </a:r>
          </a:p>
          <a:p>
            <a:pPr>
              <a:buNone/>
            </a:pPr>
            <a:r>
              <a:rPr lang="en-US" sz="2000" dirty="0"/>
              <a:t>	</a:t>
            </a:r>
          </a:p>
          <a:p>
            <a:pPr>
              <a:buNone/>
            </a:pPr>
            <a:r>
              <a:rPr lang="en-US" sz="2000" dirty="0"/>
              <a:t>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C73-4277-4D03-A159-88B8FAF3D64A}" type="slidenum">
              <a:rPr lang="en-US" sz="320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 sz="3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3886200"/>
            <a:ext cx="266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ACR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5143500" y="28575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6172200" y="2819400"/>
            <a:ext cx="1066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28775"/>
            <a:ext cx="2133600" cy="15429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1619250"/>
            <a:ext cx="1981200" cy="14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32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Gain or Loss realized by Amy</a:t>
            </a:r>
            <a:r>
              <a:rPr lang="en-US" dirty="0" smtClean="0"/>
              <a:t>? Amount </a:t>
            </a:r>
            <a:r>
              <a:rPr lang="en-US" dirty="0"/>
              <a:t>realized = $200 cash + $800 </a:t>
            </a:r>
            <a:r>
              <a:rPr lang="en-US" dirty="0" err="1"/>
              <a:t>fmv</a:t>
            </a:r>
            <a:r>
              <a:rPr lang="en-US" dirty="0"/>
              <a:t> stock = $1000</a:t>
            </a:r>
          </a:p>
          <a:p>
            <a:pPr lvl="1"/>
            <a:r>
              <a:rPr lang="en-US" dirty="0"/>
              <a:t>Basis in Land = $1200</a:t>
            </a:r>
          </a:p>
          <a:p>
            <a:pPr lvl="1"/>
            <a:r>
              <a:rPr lang="en-US" dirty="0"/>
              <a:t>Loss realized = $1000 - $1200 = </a:t>
            </a:r>
            <a:r>
              <a:rPr lang="en-US" b="1" dirty="0">
                <a:solidFill>
                  <a:srgbClr val="FF0000"/>
                </a:solidFill>
              </a:rPr>
              <a:t>$200</a:t>
            </a:r>
          </a:p>
          <a:p>
            <a:r>
              <a:rPr lang="en-US" dirty="0"/>
              <a:t>Gain or Loss recognized by Amy?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None</a:t>
            </a:r>
            <a:r>
              <a:rPr lang="en-US" dirty="0"/>
              <a:t>.  No loss can be recognized even if there is boot.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C73-4277-4D03-A159-88B8FAF3D64A}" type="slidenum">
              <a:rPr lang="en-US" sz="320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 sz="3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906" y="28575"/>
            <a:ext cx="1740694" cy="125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2:  Basis?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Amy’s basis in stock?</a:t>
            </a:r>
          </a:p>
          <a:p>
            <a:r>
              <a:rPr lang="en-US" dirty="0" smtClean="0"/>
              <a:t>$</a:t>
            </a:r>
            <a:r>
              <a:rPr lang="en-US" dirty="0"/>
              <a:t>1200 - $200 = </a:t>
            </a:r>
            <a:r>
              <a:rPr lang="en-US" b="1" dirty="0">
                <a:solidFill>
                  <a:srgbClr val="FF0000"/>
                </a:solidFill>
              </a:rPr>
              <a:t>$1000 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unless </a:t>
            </a:r>
            <a:r>
              <a:rPr lang="en-US" dirty="0"/>
              <a:t>362(2)(E) election (preserves $200 loss in $800 FMV stock)</a:t>
            </a:r>
          </a:p>
          <a:p>
            <a:endParaRPr lang="en-US" dirty="0"/>
          </a:p>
          <a:p>
            <a:r>
              <a:rPr lang="en-US" dirty="0"/>
              <a:t>Corp’s basis in land </a:t>
            </a:r>
            <a:r>
              <a:rPr lang="en-US" dirty="0" smtClean="0"/>
              <a:t>– FMV</a:t>
            </a:r>
          </a:p>
          <a:p>
            <a:pPr lvl="1"/>
            <a:r>
              <a:rPr lang="en-US" dirty="0" smtClean="0"/>
              <a:t>1200 + 0 - 200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C73-4277-4D03-A159-88B8FAF3D64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23020"/>
            <a:ext cx="1752600" cy="1277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906" y="28575"/>
            <a:ext cx="1740694" cy="1258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413" y="5539334"/>
            <a:ext cx="8405812" cy="9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02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2:  Basis?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Only one property – so no gain properties; so no gain to the extent of the BOOT.</a:t>
            </a:r>
            <a:endParaRPr lang="en-US" dirty="0"/>
          </a:p>
          <a:p>
            <a:endParaRPr lang="en-US" dirty="0"/>
          </a:p>
          <a:p>
            <a:r>
              <a:rPr lang="en-US" dirty="0"/>
              <a:t>Corp’s basis in land </a:t>
            </a:r>
            <a:r>
              <a:rPr lang="en-US" dirty="0" smtClean="0"/>
              <a:t>– FMV</a:t>
            </a:r>
          </a:p>
          <a:p>
            <a:pPr lvl="1"/>
            <a:r>
              <a:rPr lang="en-US" dirty="0" smtClean="0"/>
              <a:t>1200 + 0 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 [ZERO GAIN] </a:t>
            </a:r>
            <a:r>
              <a:rPr lang="en-US" dirty="0" smtClean="0"/>
              <a:t>- 200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C73-4277-4D03-A159-88B8FAF3D64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23020"/>
            <a:ext cx="1752600" cy="1277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906" y="28575"/>
            <a:ext cx="1740694" cy="1258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094" y="4858570"/>
            <a:ext cx="8405812" cy="9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3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20" y="837684"/>
            <a:ext cx="7245011" cy="964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20" y="2617008"/>
            <a:ext cx="7245011" cy="964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19" y="4396332"/>
            <a:ext cx="7245011" cy="964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95" y="484603"/>
            <a:ext cx="2409825" cy="5229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33141" y="996845"/>
            <a:ext cx="1873770" cy="6071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$5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833141" y="2795664"/>
            <a:ext cx="1873770" cy="6071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$20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833141" y="4574988"/>
            <a:ext cx="1873770" cy="6071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$2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591331" y="921895"/>
            <a:ext cx="2016178" cy="763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$2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5591331" y="2717406"/>
            <a:ext cx="2016178" cy="763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$0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3776056" y="4365983"/>
            <a:ext cx="45719" cy="1421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$1</a:t>
            </a:r>
            <a:endParaRPr lang="en-US" sz="3200" dirty="0"/>
          </a:p>
        </p:txBody>
      </p:sp>
      <p:pic>
        <p:nvPicPr>
          <p:cNvPr id="4098" name="Picture 2" descr="Image result for question 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144" y="837684"/>
            <a:ext cx="886611" cy="88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3776056" y="6145307"/>
            <a:ext cx="45719" cy="1421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$1</a:t>
            </a:r>
            <a:endParaRPr lang="en-US" sz="3200" dirty="0"/>
          </a:p>
        </p:txBody>
      </p:sp>
      <p:pic>
        <p:nvPicPr>
          <p:cNvPr id="15" name="Picture 2" descr="Image result for question 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144" y="2617008"/>
            <a:ext cx="886611" cy="88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3776056" y="7924631"/>
            <a:ext cx="45719" cy="1421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$1</a:t>
            </a:r>
            <a:endParaRPr lang="en-US" sz="3200" dirty="0"/>
          </a:p>
        </p:txBody>
      </p:sp>
      <p:pic>
        <p:nvPicPr>
          <p:cNvPr id="17" name="Picture 2" descr="Image result for question 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144" y="4396332"/>
            <a:ext cx="886611" cy="88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591331" y="4457828"/>
            <a:ext cx="2016178" cy="763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$1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0532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578" y="234497"/>
            <a:ext cx="11353800" cy="1325563"/>
          </a:xfrm>
        </p:spPr>
        <p:txBody>
          <a:bodyPr/>
          <a:lstStyle/>
          <a:p>
            <a:pPr algn="ctr"/>
            <a:r>
              <a:rPr lang="en-US" dirty="0" smtClean="0"/>
              <a:t>What is the excess of “aggregate adjusted basis” to FMV?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690688"/>
            <a:ext cx="10479741" cy="5257800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T’s aggregate </a:t>
            </a:r>
            <a:r>
              <a:rPr lang="en-US" dirty="0" smtClean="0"/>
              <a:t>adjusted basis </a:t>
            </a:r>
            <a:r>
              <a:rPr lang="en-US" dirty="0"/>
              <a:t>is </a:t>
            </a:r>
            <a:r>
              <a:rPr lang="en-US" dirty="0" smtClean="0"/>
              <a:t>27k </a:t>
            </a:r>
            <a:r>
              <a:rPr lang="en-US" dirty="0"/>
              <a:t>plus 3k recognized gain = $</a:t>
            </a:r>
            <a:r>
              <a:rPr lang="en-US" dirty="0" smtClean="0"/>
              <a:t>30k</a:t>
            </a:r>
            <a:endParaRPr lang="en-US" dirty="0"/>
          </a:p>
          <a:p>
            <a:r>
              <a:rPr lang="en-US" dirty="0"/>
              <a:t>Remember – Section 362 (if no election) requires built-in loss property to be transferred with a basis of </a:t>
            </a:r>
            <a:r>
              <a:rPr lang="en-US" dirty="0" smtClean="0"/>
              <a:t>no more than FMV </a:t>
            </a:r>
            <a:r>
              <a:rPr lang="en-US" dirty="0"/>
              <a:t>to the corp.</a:t>
            </a:r>
          </a:p>
          <a:p>
            <a:endParaRPr lang="en-US" dirty="0"/>
          </a:p>
          <a:p>
            <a:r>
              <a:rPr lang="en-US" dirty="0"/>
              <a:t>Section 362 (e)(2) (A) – the corp.’s aggregate adjusted bases cannot exceed aggregate FMV of the property (30k/25k)</a:t>
            </a:r>
          </a:p>
          <a:p>
            <a:endParaRPr lang="en-US" dirty="0"/>
          </a:p>
          <a:p>
            <a:r>
              <a:rPr lang="en-US" dirty="0"/>
              <a:t>Section 362(e)(2)(B) -- Must reduce T’s basis by the excess (</a:t>
            </a:r>
            <a:r>
              <a:rPr lang="en-US" b="1" dirty="0"/>
              <a:t>$5k</a:t>
            </a:r>
            <a:r>
              <a:rPr lang="en-US" dirty="0"/>
              <a:t>) </a:t>
            </a:r>
            <a:r>
              <a:rPr lang="en-US" b="1" dirty="0"/>
              <a:t>in the built-in loss asset</a:t>
            </a:r>
          </a:p>
          <a:p>
            <a:endParaRPr lang="en-US" dirty="0"/>
          </a:p>
          <a:p>
            <a:r>
              <a:rPr lang="en-US" dirty="0"/>
              <a:t>Section 362(e)(2)(C) – can make an election to have </a:t>
            </a:r>
            <a:r>
              <a:rPr lang="en-US" dirty="0" err="1"/>
              <a:t>sh’ders</a:t>
            </a:r>
            <a:r>
              <a:rPr lang="en-US" dirty="0"/>
              <a:t> basis in stock not exceed FMV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C73-4277-4D03-A159-88B8FAF3D64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5999" y="1690688"/>
            <a:ext cx="4863993" cy="39936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555556" y="3649916"/>
            <a:ext cx="3357923" cy="153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062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362(e)(2)(B)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aggregate reduction in basis by reason of subparagraph (A) shall be allocated among the property so transferred in proportion to their respective built-in losses immediately before the transaction.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31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20" y="837684"/>
            <a:ext cx="7245011" cy="964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20" y="2617008"/>
            <a:ext cx="7245011" cy="964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19" y="4396332"/>
            <a:ext cx="7245011" cy="964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95" y="484603"/>
            <a:ext cx="2409825" cy="5229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33141" y="996845"/>
            <a:ext cx="1873770" cy="6071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$5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833141" y="2795664"/>
            <a:ext cx="1873770" cy="6071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$20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833141" y="4574988"/>
            <a:ext cx="1873770" cy="6071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$2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591331" y="921895"/>
            <a:ext cx="2016178" cy="763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$2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5591331" y="2717406"/>
            <a:ext cx="2016178" cy="763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$0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3776056" y="4365983"/>
            <a:ext cx="45719" cy="1421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$1</a:t>
            </a:r>
            <a:endParaRPr lang="en-US" sz="3200" dirty="0"/>
          </a:p>
        </p:txBody>
      </p:sp>
      <p:pic>
        <p:nvPicPr>
          <p:cNvPr id="4098" name="Picture 2" descr="Image result for question 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144" y="837684"/>
            <a:ext cx="886611" cy="88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3776056" y="6145307"/>
            <a:ext cx="45719" cy="1421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$1</a:t>
            </a:r>
            <a:endParaRPr lang="en-US" sz="3200" dirty="0"/>
          </a:p>
        </p:txBody>
      </p:sp>
      <p:pic>
        <p:nvPicPr>
          <p:cNvPr id="15" name="Picture 2" descr="Image result for question 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144" y="2617008"/>
            <a:ext cx="886611" cy="88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3776056" y="7924631"/>
            <a:ext cx="45719" cy="1421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$1</a:t>
            </a:r>
            <a:endParaRPr lang="en-US" sz="3200" dirty="0"/>
          </a:p>
        </p:txBody>
      </p:sp>
      <p:pic>
        <p:nvPicPr>
          <p:cNvPr id="17" name="Picture 2" descr="Image result for question 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144" y="4396332"/>
            <a:ext cx="886611" cy="88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591331" y="4457828"/>
            <a:ext cx="2016178" cy="763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$1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8202414" y="4574988"/>
            <a:ext cx="1325788" cy="4734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$5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7188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35" y="63977"/>
            <a:ext cx="2680741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Question(b)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359526"/>
              </p:ext>
            </p:extLst>
          </p:nvPr>
        </p:nvGraphicFramePr>
        <p:xfrm>
          <a:off x="966864" y="644577"/>
          <a:ext cx="10920336" cy="5186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6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67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39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455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Realized</a:t>
                      </a:r>
                    </a:p>
                    <a:p>
                      <a:pPr algn="ctr"/>
                      <a:r>
                        <a:rPr lang="en-US" sz="2400" dirty="0"/>
                        <a:t>Gain/Loss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Recog</a:t>
                      </a:r>
                      <a:r>
                        <a:rPr lang="en-US" sz="2400" dirty="0"/>
                        <a:t>.</a:t>
                      </a:r>
                    </a:p>
                    <a:p>
                      <a:pPr algn="ctr"/>
                      <a:r>
                        <a:rPr lang="en-US" sz="2400" dirty="0"/>
                        <a:t>Gain/Loss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Stock</a:t>
                      </a:r>
                    </a:p>
                    <a:p>
                      <a:pPr algn="ctr"/>
                      <a:r>
                        <a:rPr lang="en-US" sz="2400" dirty="0"/>
                        <a:t>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T’s</a:t>
                      </a:r>
                    </a:p>
                    <a:p>
                      <a:pPr algn="ctr"/>
                      <a:r>
                        <a:rPr lang="en-US" sz="2400" dirty="0"/>
                        <a:t>Basis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001">
                <a:tc>
                  <a:txBody>
                    <a:bodyPr/>
                    <a:lstStyle/>
                    <a:p>
                      <a:r>
                        <a:rPr lang="en-US" sz="2400" dirty="0" err="1"/>
                        <a:t>Gainacre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6k stock</a:t>
                      </a:r>
                    </a:p>
                    <a:p>
                      <a:r>
                        <a:rPr lang="en-US" sz="2400" dirty="0"/>
                        <a:t>2k pfd</a:t>
                      </a:r>
                    </a:p>
                    <a:p>
                      <a:r>
                        <a:rPr lang="en-US" sz="2400" dirty="0"/>
                        <a:t>2k 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2k gain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2400" dirty="0"/>
                        <a:t>Stock -- $18,750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Pfd – </a:t>
                      </a:r>
                    </a:p>
                    <a:p>
                      <a:r>
                        <a:rPr lang="en-US" sz="2400" dirty="0"/>
                        <a:t>$6,250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$7k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501">
                <a:tc>
                  <a:txBody>
                    <a:bodyPr/>
                    <a:lstStyle/>
                    <a:p>
                      <a:r>
                        <a:rPr lang="en-US" sz="2400" dirty="0" err="1"/>
                        <a:t>Lossacre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&lt;10k&gt;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6k stock</a:t>
                      </a:r>
                    </a:p>
                    <a:p>
                      <a:r>
                        <a:rPr lang="en-US" sz="2400" dirty="0"/>
                        <a:t>2k pfd</a:t>
                      </a:r>
                    </a:p>
                    <a:p>
                      <a:r>
                        <a:rPr lang="en-US" sz="2400" dirty="0"/>
                        <a:t>2k cash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$15k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5001">
                <a:tc>
                  <a:txBody>
                    <a:bodyPr/>
                    <a:lstStyle/>
                    <a:p>
                      <a:r>
                        <a:rPr lang="en-US" sz="2400" dirty="0"/>
                        <a:t>Inventory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3k stock</a:t>
                      </a:r>
                    </a:p>
                    <a:p>
                      <a:r>
                        <a:rPr lang="en-US" sz="2400" dirty="0"/>
                        <a:t>1k pfd</a:t>
                      </a:r>
                    </a:p>
                    <a:p>
                      <a:r>
                        <a:rPr lang="en-US" sz="2400" dirty="0"/>
                        <a:t>1k 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1k gain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$3k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9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C73-4277-4D03-A159-88B8FAF3D64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599" y="5492174"/>
            <a:ext cx="101108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T’s Basis =  The property with the built-in loss basis will be reduced by the amount that the adj. bases exceeds the FMV ($5000) .</a:t>
            </a:r>
          </a:p>
          <a:p>
            <a:endParaRPr lang="en-US" sz="2000" b="1" dirty="0"/>
          </a:p>
          <a:p>
            <a:r>
              <a:rPr lang="en-US" sz="2000" b="1" dirty="0"/>
              <a:t>Prop. Reg. 1.362-4(b)(4)(ii)</a:t>
            </a:r>
          </a:p>
        </p:txBody>
      </p:sp>
      <p:sp>
        <p:nvSpPr>
          <p:cNvPr id="6" name="Oval 5"/>
          <p:cNvSpPr/>
          <p:nvPr/>
        </p:nvSpPr>
        <p:spPr>
          <a:xfrm>
            <a:off x="10365698" y="14889"/>
            <a:ext cx="1647670" cy="55093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03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8613" y="200233"/>
            <a:ext cx="6178240" cy="10826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if the $5 was an Assumption of Liability?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3733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 Corp.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3886200" y="2438400"/>
            <a:ext cx="1371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38350" y="1847560"/>
            <a:ext cx="220980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Jones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2971800"/>
            <a:ext cx="1162050" cy="762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/>
              <a:t>Gainacre</a:t>
            </a:r>
            <a:endParaRPr lang="en-US" sz="1600" dirty="0"/>
          </a:p>
          <a:p>
            <a:r>
              <a:rPr lang="en-US" sz="1600" dirty="0" smtClean="0"/>
              <a:t>5B/10FMV</a:t>
            </a:r>
            <a:endParaRPr lang="en-US" sz="1600" dirty="0"/>
          </a:p>
        </p:txBody>
      </p:sp>
      <p:cxnSp>
        <p:nvCxnSpPr>
          <p:cNvPr id="11" name="Elbow Connector 10"/>
          <p:cNvCxnSpPr/>
          <p:nvPr/>
        </p:nvCxnSpPr>
        <p:spPr>
          <a:xfrm>
            <a:off x="3886200" y="3733800"/>
            <a:ext cx="838200" cy="6096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257800" y="1981200"/>
            <a:ext cx="22860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$15 Common Stock</a:t>
            </a:r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4419600" y="2247900"/>
            <a:ext cx="838200" cy="1905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362200" y="4038600"/>
            <a:ext cx="1828800" cy="685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Lossacre</a:t>
            </a:r>
            <a:endParaRPr lang="en-US" dirty="0"/>
          </a:p>
          <a:p>
            <a:pPr algn="ctr"/>
            <a:r>
              <a:rPr lang="en-US" dirty="0" smtClean="0"/>
              <a:t>12B/10FMV</a:t>
            </a:r>
            <a:endParaRPr lang="en-US" dirty="0"/>
          </a:p>
        </p:txBody>
      </p:sp>
      <p:sp>
        <p:nvSpPr>
          <p:cNvPr id="18" name="Isosceles Triangle 17"/>
          <p:cNvSpPr/>
          <p:nvPr/>
        </p:nvSpPr>
        <p:spPr>
          <a:xfrm>
            <a:off x="2362201" y="4876800"/>
            <a:ext cx="2057398" cy="12192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INV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2B/5FMV</a:t>
            </a:r>
          </a:p>
        </p:txBody>
      </p:sp>
      <p:cxnSp>
        <p:nvCxnSpPr>
          <p:cNvPr id="20" name="Elbow Connector 19"/>
          <p:cNvCxnSpPr>
            <a:stCxn id="18" idx="5"/>
          </p:cNvCxnSpPr>
          <p:nvPr/>
        </p:nvCxnSpPr>
        <p:spPr>
          <a:xfrm flipV="1">
            <a:off x="3905250" y="4724400"/>
            <a:ext cx="1200150" cy="7620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239000" y="2667000"/>
            <a:ext cx="2286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$5 Pfd. Stock</a:t>
            </a:r>
          </a:p>
        </p:txBody>
      </p:sp>
      <p:cxnSp>
        <p:nvCxnSpPr>
          <p:cNvPr id="23" name="Elbow Connector 22"/>
          <p:cNvCxnSpPr/>
          <p:nvPr/>
        </p:nvCxnSpPr>
        <p:spPr>
          <a:xfrm rot="10800000">
            <a:off x="4191000" y="2343150"/>
            <a:ext cx="3048000" cy="4000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ecagon 23"/>
          <p:cNvSpPr/>
          <p:nvPr/>
        </p:nvSpPr>
        <p:spPr>
          <a:xfrm>
            <a:off x="8077200" y="1713610"/>
            <a:ext cx="838200" cy="800100"/>
          </a:xfrm>
          <a:prstGeom prst="dec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$5</a:t>
            </a:r>
          </a:p>
        </p:txBody>
      </p:sp>
      <p:cxnSp>
        <p:nvCxnSpPr>
          <p:cNvPr id="26" name="Elbow Connector 25"/>
          <p:cNvCxnSpPr/>
          <p:nvPr/>
        </p:nvCxnSpPr>
        <p:spPr>
          <a:xfrm rot="10800000" flipV="1">
            <a:off x="4305300" y="1981200"/>
            <a:ext cx="3771900" cy="59942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jones fem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7" y="509783"/>
            <a:ext cx="2422525" cy="12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1705" y="3447738"/>
            <a:ext cx="3642610" cy="16576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 CORPORATION</a:t>
            </a:r>
            <a:endParaRPr lang="en-US" dirty="0"/>
          </a:p>
        </p:txBody>
      </p:sp>
      <p:pic>
        <p:nvPicPr>
          <p:cNvPr id="1028" name="Picture 4" descr="Image result for indiana jones 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10" y="2601383"/>
            <a:ext cx="1698625" cy="113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ssets.atlasobscura.com/media/W1siZiIsInVwbG9hZHMvcGxhY2VfaW1hZ2VzLzJjNTFmNTlmMjkyMzUxODIxOV9pbmR5IGhvdXNlLkpQRyJdLFsicCIsInRodW1iIiwieDM5MD4iXSxbInAiLCJjb252ZXJ0IiwiLXF1YWxpdHkgODEgLWF1dG8tb3JpZW50Il1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44" y="3996121"/>
            <a:ext cx="928737" cy="72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indiana jones objec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7" y="4797546"/>
            <a:ext cx="1790752" cy="129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ecagon 24"/>
          <p:cNvSpPr/>
          <p:nvPr/>
        </p:nvSpPr>
        <p:spPr>
          <a:xfrm>
            <a:off x="3924300" y="5694680"/>
            <a:ext cx="838200" cy="800100"/>
          </a:xfrm>
          <a:prstGeom prst="dec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$5</a:t>
            </a:r>
          </a:p>
        </p:txBody>
      </p:sp>
    </p:spTree>
    <p:extLst>
      <p:ext uri="{BB962C8B-B14F-4D97-AF65-F5344CB8AC3E}">
        <p14:creationId xmlns:p14="http://schemas.microsoft.com/office/powerpoint/2010/main" val="40619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223" y="200233"/>
            <a:ext cx="3231630" cy="1082675"/>
          </a:xfrm>
        </p:spPr>
        <p:txBody>
          <a:bodyPr/>
          <a:lstStyle/>
          <a:p>
            <a:r>
              <a:rPr lang="en-US" dirty="0"/>
              <a:t>351 Transfer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3733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 Corp.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3886200" y="2438400"/>
            <a:ext cx="1371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38350" y="1847560"/>
            <a:ext cx="220980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Jones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2971800"/>
            <a:ext cx="1162050" cy="762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/>
              <a:t>Gainacre</a:t>
            </a:r>
            <a:endParaRPr lang="en-US" sz="1600" dirty="0"/>
          </a:p>
          <a:p>
            <a:r>
              <a:rPr lang="en-US" sz="1600" dirty="0" smtClean="0"/>
              <a:t>5B/10FMV</a:t>
            </a:r>
            <a:endParaRPr lang="en-US" sz="1600" dirty="0"/>
          </a:p>
        </p:txBody>
      </p:sp>
      <p:cxnSp>
        <p:nvCxnSpPr>
          <p:cNvPr id="11" name="Elbow Connector 10"/>
          <p:cNvCxnSpPr/>
          <p:nvPr/>
        </p:nvCxnSpPr>
        <p:spPr>
          <a:xfrm>
            <a:off x="3886200" y="3733800"/>
            <a:ext cx="838200" cy="6096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257800" y="1981200"/>
            <a:ext cx="22860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$15 Common Stock</a:t>
            </a:r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4419600" y="2247900"/>
            <a:ext cx="838200" cy="1905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362200" y="4038600"/>
            <a:ext cx="1828800" cy="685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Lossacre</a:t>
            </a:r>
            <a:endParaRPr lang="en-US" dirty="0"/>
          </a:p>
          <a:p>
            <a:pPr algn="ctr"/>
            <a:r>
              <a:rPr lang="en-US" dirty="0" smtClean="0"/>
              <a:t>12B/10FMV</a:t>
            </a:r>
            <a:endParaRPr lang="en-US" dirty="0"/>
          </a:p>
        </p:txBody>
      </p:sp>
      <p:sp>
        <p:nvSpPr>
          <p:cNvPr id="18" name="Isosceles Triangle 17"/>
          <p:cNvSpPr/>
          <p:nvPr/>
        </p:nvSpPr>
        <p:spPr>
          <a:xfrm>
            <a:off x="2362201" y="4876800"/>
            <a:ext cx="2057398" cy="12192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INV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2B/5FMV</a:t>
            </a:r>
          </a:p>
        </p:txBody>
      </p:sp>
      <p:cxnSp>
        <p:nvCxnSpPr>
          <p:cNvPr id="20" name="Elbow Connector 19"/>
          <p:cNvCxnSpPr>
            <a:stCxn id="18" idx="5"/>
          </p:cNvCxnSpPr>
          <p:nvPr/>
        </p:nvCxnSpPr>
        <p:spPr>
          <a:xfrm flipV="1">
            <a:off x="3905250" y="4724400"/>
            <a:ext cx="1200150" cy="7620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239000" y="2667000"/>
            <a:ext cx="2286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$5 Pfd. Stock</a:t>
            </a:r>
          </a:p>
        </p:txBody>
      </p:sp>
      <p:cxnSp>
        <p:nvCxnSpPr>
          <p:cNvPr id="23" name="Elbow Connector 22"/>
          <p:cNvCxnSpPr/>
          <p:nvPr/>
        </p:nvCxnSpPr>
        <p:spPr>
          <a:xfrm rot="10800000">
            <a:off x="4191000" y="2343150"/>
            <a:ext cx="3048000" cy="4000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ecagon 23"/>
          <p:cNvSpPr/>
          <p:nvPr/>
        </p:nvSpPr>
        <p:spPr>
          <a:xfrm>
            <a:off x="8077200" y="1713610"/>
            <a:ext cx="838200" cy="800100"/>
          </a:xfrm>
          <a:prstGeom prst="decagon">
            <a:avLst/>
          </a:prstGeom>
          <a:solidFill>
            <a:srgbClr val="4491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$5</a:t>
            </a:r>
          </a:p>
        </p:txBody>
      </p:sp>
      <p:cxnSp>
        <p:nvCxnSpPr>
          <p:cNvPr id="26" name="Elbow Connector 25"/>
          <p:cNvCxnSpPr/>
          <p:nvPr/>
        </p:nvCxnSpPr>
        <p:spPr>
          <a:xfrm rot="10800000" flipV="1">
            <a:off x="4305300" y="1981200"/>
            <a:ext cx="3771900" cy="59942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jones fem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7" y="509783"/>
            <a:ext cx="2422525" cy="12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1705" y="3447738"/>
            <a:ext cx="3642610" cy="16576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 CORPORATION</a:t>
            </a:r>
            <a:endParaRPr lang="en-US" dirty="0"/>
          </a:p>
        </p:txBody>
      </p:sp>
      <p:pic>
        <p:nvPicPr>
          <p:cNvPr id="1028" name="Picture 4" descr="Image result for indiana jones 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10" y="2601383"/>
            <a:ext cx="1698625" cy="113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ssets.atlasobscura.com/media/W1siZiIsInVwbG9hZHMvcGxhY2VfaW1hZ2VzLzJjNTFmNTlmMjkyMzUxODIxOV9pbmR5IGhvdXNlLkpQRyJdLFsicCIsInRodW1iIiwieDM5MD4iXSxbInAiLCJjb252ZXJ0IiwiLXF1YWxpdHkgODEgLWF1dG8tb3JpZW50Il1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44" y="3996121"/>
            <a:ext cx="928737" cy="72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indiana jones objec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7" y="4797546"/>
            <a:ext cx="1790752" cy="129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1684597"/>
            <a:ext cx="1602772" cy="9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14020" y="5388964"/>
            <a:ext cx="255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AGGREGATE</a:t>
            </a:r>
          </a:p>
          <a:p>
            <a:pPr algn="ctr"/>
            <a:r>
              <a:rPr lang="en-US" sz="3200" dirty="0" smtClean="0"/>
              <a:t>19B/25FMV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528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Transferor transfers multiple properties for BOOT, then </a:t>
            </a:r>
            <a:r>
              <a:rPr lang="en-US" dirty="0" smtClean="0"/>
              <a:t>what do you do?</a:t>
            </a:r>
          </a:p>
          <a:p>
            <a:endParaRPr lang="en-US" dirty="0"/>
          </a:p>
          <a:p>
            <a:r>
              <a:rPr lang="en-US" dirty="0" smtClean="0"/>
              <a:t>Is there aggregate built-in gain?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Then, separate </a:t>
            </a:r>
            <a:r>
              <a:rPr lang="en-US" dirty="0"/>
              <a:t>each asset to see if there is gain, then allocate the BOOT to each asset according to FMV, then </a:t>
            </a:r>
            <a:r>
              <a:rPr lang="en-US" i="1" dirty="0"/>
              <a:t>Recognize Gain to the Extent of the </a:t>
            </a:r>
            <a:r>
              <a:rPr lang="en-US" i="1" dirty="0" smtClean="0"/>
              <a:t>Boot</a:t>
            </a:r>
            <a:r>
              <a:rPr lang="en-US" dirty="0"/>
              <a:t> </a:t>
            </a:r>
            <a:r>
              <a:rPr lang="en-US" dirty="0" smtClean="0"/>
              <a:t>for each asset.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8872" y="188497"/>
            <a:ext cx="8894255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Palatino Linotype" panose="02040502050505030304" pitchFamily="18" charset="0"/>
              </a:rPr>
              <a:t>GAIN TO THE EXTENT OF THE BOOT</a:t>
            </a:r>
          </a:p>
        </p:txBody>
      </p:sp>
    </p:spTree>
    <p:extLst>
      <p:ext uri="{BB962C8B-B14F-4D97-AF65-F5344CB8AC3E}">
        <p14:creationId xmlns:p14="http://schemas.microsoft.com/office/powerpoint/2010/main" val="57689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 (a)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01078"/>
              </p:ext>
            </p:extLst>
          </p:nvPr>
        </p:nvGraphicFramePr>
        <p:xfrm>
          <a:off x="1981201" y="914400"/>
          <a:ext cx="9493770" cy="3934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1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1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2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8612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Realized</a:t>
                      </a:r>
                    </a:p>
                    <a:p>
                      <a:r>
                        <a:rPr lang="en-US" sz="2400" dirty="0"/>
                        <a:t>Gain/Loss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Common 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Preferred </a:t>
                      </a:r>
                    </a:p>
                    <a:p>
                      <a:r>
                        <a:rPr lang="en-US" sz="2400" dirty="0"/>
                        <a:t>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Cash/</a:t>
                      </a:r>
                    </a:p>
                    <a:p>
                      <a:r>
                        <a:rPr lang="en-US" sz="2400" dirty="0"/>
                        <a:t>BOOT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199">
                <a:tc>
                  <a:txBody>
                    <a:bodyPr/>
                    <a:lstStyle/>
                    <a:p>
                      <a:r>
                        <a:rPr lang="en-US" sz="2400" dirty="0" err="1"/>
                        <a:t>Gainacre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    </a:t>
                      </a:r>
                    </a:p>
                    <a:p>
                      <a:pPr algn="ctr"/>
                      <a:r>
                        <a:rPr lang="en-US" sz="2800" dirty="0"/>
                        <a:t>$15k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US" sz="2800" baseline="0" dirty="0"/>
                    </a:p>
                    <a:p>
                      <a:pPr algn="ctr"/>
                      <a:r>
                        <a:rPr lang="en-US" sz="2800" baseline="0" dirty="0"/>
                        <a:t>  </a:t>
                      </a:r>
                    </a:p>
                    <a:p>
                      <a:pPr algn="ctr"/>
                      <a:r>
                        <a:rPr lang="en-US" sz="2800" dirty="0"/>
                        <a:t>  $5k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en-US" sz="2800" dirty="0"/>
                        <a:t>$5k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199">
                <a:tc>
                  <a:txBody>
                    <a:bodyPr/>
                    <a:lstStyle/>
                    <a:p>
                      <a:r>
                        <a:rPr lang="en-US" sz="2400" dirty="0" err="1"/>
                        <a:t>Lossacre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&lt;2k&gt;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199">
                <a:tc>
                  <a:txBody>
                    <a:bodyPr/>
                    <a:lstStyle/>
                    <a:p>
                      <a:r>
                        <a:rPr lang="en-US" sz="2400" dirty="0"/>
                        <a:t>Inventory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3k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1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C73-4277-4D03-A159-88B8FAF3D64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5181601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How do we figure out how much gain/loss on each asset with an aggregate $5,000 BOOT and aggregate $15k Common and $5k preferred?</a:t>
            </a:r>
          </a:p>
        </p:txBody>
      </p:sp>
    </p:spTree>
    <p:extLst>
      <p:ext uri="{BB962C8B-B14F-4D97-AF65-F5344CB8AC3E}">
        <p14:creationId xmlns:p14="http://schemas.microsoft.com/office/powerpoint/2010/main" val="1719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39" y="132232"/>
            <a:ext cx="301802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 (a)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845098"/>
              </p:ext>
            </p:extLst>
          </p:nvPr>
        </p:nvGraphicFramePr>
        <p:xfrm>
          <a:off x="1499016" y="742012"/>
          <a:ext cx="9908499" cy="5158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9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9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70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588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Realized</a:t>
                      </a:r>
                    </a:p>
                    <a:p>
                      <a:r>
                        <a:rPr lang="en-US" sz="2400" dirty="0"/>
                        <a:t>Gain/Loss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Allocation</a:t>
                      </a:r>
                    </a:p>
                    <a:p>
                      <a:r>
                        <a:rPr lang="en-US" sz="2400" dirty="0"/>
                        <a:t>Percentage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Allocation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4115">
                <a:tc>
                  <a:txBody>
                    <a:bodyPr/>
                    <a:lstStyle/>
                    <a:p>
                      <a:r>
                        <a:rPr lang="en-US" sz="2400" dirty="0" err="1"/>
                        <a:t>Gainacre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40%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6k stock</a:t>
                      </a:r>
                    </a:p>
                    <a:p>
                      <a:r>
                        <a:rPr lang="en-US" sz="2400" dirty="0"/>
                        <a:t>2k pfd</a:t>
                      </a:r>
                    </a:p>
                    <a:p>
                      <a:r>
                        <a:rPr lang="en-US" sz="2400" dirty="0"/>
                        <a:t>2k cash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349">
                <a:tc>
                  <a:txBody>
                    <a:bodyPr/>
                    <a:lstStyle/>
                    <a:p>
                      <a:r>
                        <a:rPr lang="en-US" sz="2400" dirty="0" err="1"/>
                        <a:t>Lossacre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&lt;2k&gt;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40%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6k stock</a:t>
                      </a:r>
                    </a:p>
                    <a:p>
                      <a:r>
                        <a:rPr lang="en-US" sz="2400" dirty="0"/>
                        <a:t>2k pfd</a:t>
                      </a:r>
                    </a:p>
                    <a:p>
                      <a:r>
                        <a:rPr lang="en-US" sz="2400" dirty="0"/>
                        <a:t>2k cash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4115">
                <a:tc>
                  <a:txBody>
                    <a:bodyPr/>
                    <a:lstStyle/>
                    <a:p>
                      <a:r>
                        <a:rPr lang="en-US" sz="2400" dirty="0"/>
                        <a:t>Inventory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20%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3k stock</a:t>
                      </a:r>
                    </a:p>
                    <a:p>
                      <a:r>
                        <a:rPr lang="en-US" sz="2400" dirty="0"/>
                        <a:t>1k pfd</a:t>
                      </a:r>
                    </a:p>
                    <a:p>
                      <a:r>
                        <a:rPr lang="en-US" sz="2400" dirty="0"/>
                        <a:t>1k cash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1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C73-4277-4D03-A159-88B8FAF3D64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595" y="5833130"/>
            <a:ext cx="1144499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Total FMV = </a:t>
            </a:r>
            <a:r>
              <a:rPr lang="en-US" sz="2400" b="1" dirty="0"/>
              <a:t>$25k</a:t>
            </a:r>
            <a:r>
              <a:rPr lang="en-US" sz="2400" dirty="0"/>
              <a:t>, so </a:t>
            </a:r>
            <a:r>
              <a:rPr lang="en-US" sz="2400" dirty="0" err="1"/>
              <a:t>Gainacre</a:t>
            </a:r>
            <a:r>
              <a:rPr lang="en-US" sz="2400" dirty="0"/>
              <a:t> (10/25) is allocated </a:t>
            </a:r>
            <a:r>
              <a:rPr lang="en-US" sz="2400" b="1" dirty="0"/>
              <a:t>40%</a:t>
            </a:r>
            <a:r>
              <a:rPr lang="en-US" sz="2400" dirty="0"/>
              <a:t> of stock and boot; </a:t>
            </a:r>
            <a:r>
              <a:rPr lang="en-US" sz="2400" dirty="0" err="1"/>
              <a:t>Lossacre</a:t>
            </a:r>
            <a:r>
              <a:rPr lang="en-US" sz="2400" dirty="0"/>
              <a:t> (10/25) is allocated </a:t>
            </a:r>
            <a:r>
              <a:rPr lang="en-US" sz="2400" b="1" dirty="0"/>
              <a:t>40%</a:t>
            </a:r>
            <a:r>
              <a:rPr lang="en-US" sz="2400" dirty="0"/>
              <a:t> of stock and boot; Inventory (5/25) is allocated </a:t>
            </a:r>
            <a:r>
              <a:rPr lang="en-US" sz="2400" b="1" dirty="0"/>
              <a:t>20%</a:t>
            </a:r>
            <a:r>
              <a:rPr lang="en-US" sz="2400" dirty="0"/>
              <a:t> of stock and boot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6142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49" y="94756"/>
            <a:ext cx="2778177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 (a)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26599"/>
              </p:ext>
            </p:extLst>
          </p:nvPr>
        </p:nvGraphicFramePr>
        <p:xfrm>
          <a:off x="1120515" y="728565"/>
          <a:ext cx="9950969" cy="5284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0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0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02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958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Realized</a:t>
                      </a:r>
                    </a:p>
                    <a:p>
                      <a:r>
                        <a:rPr lang="en-US" sz="2400" dirty="0"/>
                        <a:t>Gain/Loss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Recog</a:t>
                      </a:r>
                      <a:r>
                        <a:rPr lang="en-US" sz="2400" dirty="0"/>
                        <a:t>.</a:t>
                      </a:r>
                    </a:p>
                    <a:p>
                      <a:r>
                        <a:rPr lang="en-US" sz="2400" dirty="0"/>
                        <a:t>Gain/Loss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9402">
                <a:tc>
                  <a:txBody>
                    <a:bodyPr/>
                    <a:lstStyle/>
                    <a:p>
                      <a:r>
                        <a:rPr lang="en-US" sz="2400" dirty="0" err="1"/>
                        <a:t>Gainacre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6k stock</a:t>
                      </a:r>
                    </a:p>
                    <a:p>
                      <a:r>
                        <a:rPr lang="en-US" sz="2400" dirty="0"/>
                        <a:t>2k pfd</a:t>
                      </a:r>
                    </a:p>
                    <a:p>
                      <a:r>
                        <a:rPr lang="en-US" sz="2400" dirty="0"/>
                        <a:t>2k cash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2k gain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223">
                <a:tc>
                  <a:txBody>
                    <a:bodyPr/>
                    <a:lstStyle/>
                    <a:p>
                      <a:r>
                        <a:rPr lang="en-US" sz="2400" dirty="0" err="1"/>
                        <a:t>Lossacre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&lt;2k&gt;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6k stock</a:t>
                      </a:r>
                    </a:p>
                    <a:p>
                      <a:r>
                        <a:rPr lang="en-US" sz="2400" dirty="0"/>
                        <a:t>2k pfd</a:t>
                      </a:r>
                    </a:p>
                    <a:p>
                      <a:r>
                        <a:rPr lang="en-US" sz="2400" dirty="0"/>
                        <a:t>2k cash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9402">
                <a:tc>
                  <a:txBody>
                    <a:bodyPr/>
                    <a:lstStyle/>
                    <a:p>
                      <a:r>
                        <a:rPr lang="en-US" sz="2400" dirty="0"/>
                        <a:t>Inventory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3k stock</a:t>
                      </a:r>
                    </a:p>
                    <a:p>
                      <a:r>
                        <a:rPr lang="en-US" sz="2400" dirty="0"/>
                        <a:t>1k pfd</a:t>
                      </a:r>
                    </a:p>
                    <a:p>
                      <a:r>
                        <a:rPr lang="en-US" sz="2400" dirty="0"/>
                        <a:t>1k cash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1k gain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4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DC73-4277-4D03-A159-88B8FAF3D64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199" y="5597099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Realized Gains are recognized TO THE EXTENT OF THE BOOT.  Realized Losses are </a:t>
            </a:r>
            <a:r>
              <a:rPr lang="en-US" sz="2400" dirty="0" smtClean="0"/>
              <a:t>NOT </a:t>
            </a:r>
            <a:r>
              <a:rPr lang="en-US" sz="2400" dirty="0"/>
              <a:t>recognized.</a:t>
            </a:r>
          </a:p>
        </p:txBody>
      </p:sp>
      <p:pic>
        <p:nvPicPr>
          <p:cNvPr id="2050" name="Picture 2" descr="Image result for check 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484" y="1746354"/>
            <a:ext cx="926685" cy="69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heck 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484" y="4402112"/>
            <a:ext cx="926685" cy="69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410026" y="2296159"/>
            <a:ext cx="1132840" cy="5283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10026" y="3505199"/>
            <a:ext cx="1132840" cy="5283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10026" y="5075552"/>
            <a:ext cx="1132840" cy="5283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8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Jones’ Basis in T Stock?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7464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</a:t>
            </a:r>
            <a:r>
              <a:rPr lang="en-US" dirty="0"/>
              <a:t>, now we have Common Stock and Preferred Stock</a:t>
            </a:r>
          </a:p>
          <a:p>
            <a:endParaRPr lang="en-US" dirty="0"/>
          </a:p>
          <a:p>
            <a:r>
              <a:rPr lang="en-US" dirty="0"/>
              <a:t>Allocate pro rata among the different types of qualifying stock.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1569562"/>
            <a:ext cx="8143875" cy="1352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26680" y="6227094"/>
            <a:ext cx="1236689" cy="4572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2895125"/>
            <a:ext cx="8143875" cy="1352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53456" y="3182266"/>
            <a:ext cx="2219826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$19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367352" y="3261191"/>
            <a:ext cx="1335505" cy="433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$5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7732426" y="3158922"/>
            <a:ext cx="2189747" cy="637674"/>
          </a:xfrm>
          <a:prstGeom prst="rect">
            <a:avLst/>
          </a:prstGeom>
          <a:solidFill>
            <a:srgbClr val="EE9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$3</a:t>
            </a:r>
            <a:endParaRPr lang="en-US" sz="2800" dirty="0"/>
          </a:p>
        </p:txBody>
      </p:sp>
      <p:sp>
        <p:nvSpPr>
          <p:cNvPr id="11" name="Right Arrow 10"/>
          <p:cNvSpPr/>
          <p:nvPr/>
        </p:nvSpPr>
        <p:spPr>
          <a:xfrm>
            <a:off x="49127" y="4217133"/>
            <a:ext cx="1783829" cy="947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NORMALLY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421" y="4143227"/>
            <a:ext cx="83820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7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0058" y="1333581"/>
            <a:ext cx="2571563" cy="86979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Jones’ Basis in </a:t>
            </a:r>
          </a:p>
          <a:p>
            <a:pPr algn="ctr"/>
            <a:r>
              <a:rPr lang="en-US" dirty="0" smtClean="0"/>
              <a:t>Common Stock</a:t>
            </a:r>
          </a:p>
        </p:txBody>
      </p:sp>
      <p:sp>
        <p:nvSpPr>
          <p:cNvPr id="13" name="Equal 12"/>
          <p:cNvSpPr/>
          <p:nvPr/>
        </p:nvSpPr>
        <p:spPr>
          <a:xfrm>
            <a:off x="3737267" y="1478546"/>
            <a:ext cx="998034" cy="579863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10947" y="1333581"/>
            <a:ext cx="2571563" cy="86979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$17 (75%)</a:t>
            </a:r>
          </a:p>
        </p:txBody>
      </p:sp>
      <p:sp>
        <p:nvSpPr>
          <p:cNvPr id="15" name="Title 7"/>
          <p:cNvSpPr txBox="1">
            <a:spLocks/>
          </p:cNvSpPr>
          <p:nvPr/>
        </p:nvSpPr>
        <p:spPr>
          <a:xfrm>
            <a:off x="390058" y="152889"/>
            <a:ext cx="5645046" cy="817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Common Stock (15k/20k)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510946" y="2355411"/>
            <a:ext cx="2571563" cy="86979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$12,750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0058" y="4669012"/>
            <a:ext cx="2571563" cy="8697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Jones’ Basis in </a:t>
            </a:r>
          </a:p>
          <a:p>
            <a:pPr algn="ctr"/>
            <a:r>
              <a:rPr lang="en-US" dirty="0" smtClean="0"/>
              <a:t>Preferred Stock</a:t>
            </a:r>
          </a:p>
        </p:txBody>
      </p:sp>
      <p:sp>
        <p:nvSpPr>
          <p:cNvPr id="19" name="Equal 18"/>
          <p:cNvSpPr/>
          <p:nvPr/>
        </p:nvSpPr>
        <p:spPr>
          <a:xfrm>
            <a:off x="3737267" y="4813977"/>
            <a:ext cx="998034" cy="579863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itle 7"/>
          <p:cNvSpPr txBox="1">
            <a:spLocks/>
          </p:cNvSpPr>
          <p:nvPr/>
        </p:nvSpPr>
        <p:spPr>
          <a:xfrm>
            <a:off x="390058" y="3399657"/>
            <a:ext cx="4993848" cy="817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Preferred Stock (5k/20k)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510946" y="4669010"/>
            <a:ext cx="2571563" cy="8697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$17 (25%)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10945" y="5700716"/>
            <a:ext cx="2571563" cy="8697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$4,250</a:t>
            </a:r>
          </a:p>
        </p:txBody>
      </p:sp>
    </p:spTree>
    <p:extLst>
      <p:ext uri="{BB962C8B-B14F-4D97-AF65-F5344CB8AC3E}">
        <p14:creationId xmlns:p14="http://schemas.microsoft.com/office/powerpoint/2010/main" val="821671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1599</Words>
  <Application>Microsoft Office PowerPoint</Application>
  <PresentationFormat>Widescreen</PresentationFormat>
  <Paragraphs>542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Charlemagne Std</vt:lpstr>
      <vt:lpstr>Palatino Linotype</vt:lpstr>
      <vt:lpstr>Office Theme</vt:lpstr>
      <vt:lpstr>1_Office Theme</vt:lpstr>
      <vt:lpstr>351 Capstone</vt:lpstr>
      <vt:lpstr>351 Transfer</vt:lpstr>
      <vt:lpstr>351 Transfer</vt:lpstr>
      <vt:lpstr>PowerPoint Presentation</vt:lpstr>
      <vt:lpstr>Question (a)</vt:lpstr>
      <vt:lpstr>Question (a)</vt:lpstr>
      <vt:lpstr>Question (a)</vt:lpstr>
      <vt:lpstr>What is Jones’ Basis in T Stock?</vt:lpstr>
      <vt:lpstr>PowerPoint Presentation</vt:lpstr>
      <vt:lpstr>PowerPoint Presentation</vt:lpstr>
      <vt:lpstr>T Corp.’s Basis?</vt:lpstr>
      <vt:lpstr>PowerPoint Presentation</vt:lpstr>
      <vt:lpstr>Note</vt:lpstr>
      <vt:lpstr>Question (b)</vt:lpstr>
      <vt:lpstr>Question (b)</vt:lpstr>
      <vt:lpstr>Question (b)</vt:lpstr>
      <vt:lpstr>Question (b)</vt:lpstr>
      <vt:lpstr>If an AGGREGATE BUILT-IN LOSS</vt:lpstr>
      <vt:lpstr>Hold On a Second – We Need to Back Up</vt:lpstr>
      <vt:lpstr>Question #3</vt:lpstr>
      <vt:lpstr>Question #3, Cont’d</vt:lpstr>
      <vt:lpstr>Question 2:  Basis?</vt:lpstr>
      <vt:lpstr>Question 2:  Basis?</vt:lpstr>
      <vt:lpstr>PowerPoint Presentation</vt:lpstr>
      <vt:lpstr>What is the excess of “aggregate adjusted basis” to FMV?</vt:lpstr>
      <vt:lpstr>362(e)(2)(B)</vt:lpstr>
      <vt:lpstr>PowerPoint Presentation</vt:lpstr>
      <vt:lpstr>Question(b)</vt:lpstr>
      <vt:lpstr>What if the $5 was an Assumption of Liability?</vt:lpstr>
    </vt:vector>
  </TitlesOfParts>
  <Company>J. Reuben Clark Law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351 Capstone</dc:title>
  <dc:creator>Christine Hurt</dc:creator>
  <cp:lastModifiedBy>Christine Hurt</cp:lastModifiedBy>
  <cp:revision>14</cp:revision>
  <dcterms:created xsi:type="dcterms:W3CDTF">2018-09-19T18:34:55Z</dcterms:created>
  <dcterms:modified xsi:type="dcterms:W3CDTF">2019-09-30T23:01:02Z</dcterms:modified>
</cp:coreProperties>
</file>