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sldIdLst>
    <p:sldId id="331" r:id="rId3"/>
    <p:sldId id="453" r:id="rId4"/>
    <p:sldId id="457" r:id="rId5"/>
    <p:sldId id="458" r:id="rId6"/>
    <p:sldId id="455" r:id="rId7"/>
    <p:sldId id="456" r:id="rId8"/>
    <p:sldId id="412" r:id="rId9"/>
    <p:sldId id="413" r:id="rId10"/>
    <p:sldId id="416" r:id="rId11"/>
    <p:sldId id="415" r:id="rId12"/>
    <p:sldId id="417" r:id="rId13"/>
    <p:sldId id="418" r:id="rId14"/>
    <p:sldId id="379" r:id="rId15"/>
    <p:sldId id="380" r:id="rId16"/>
    <p:sldId id="381" r:id="rId17"/>
    <p:sldId id="382" r:id="rId18"/>
    <p:sldId id="367" r:id="rId19"/>
    <p:sldId id="368" r:id="rId20"/>
    <p:sldId id="422" r:id="rId21"/>
    <p:sldId id="374" r:id="rId22"/>
    <p:sldId id="375" r:id="rId23"/>
    <p:sldId id="369" r:id="rId24"/>
    <p:sldId id="370" r:id="rId25"/>
    <p:sldId id="423" r:id="rId26"/>
    <p:sldId id="376" r:id="rId27"/>
    <p:sldId id="371" r:id="rId28"/>
    <p:sldId id="372" r:id="rId29"/>
    <p:sldId id="373" r:id="rId30"/>
    <p:sldId id="421" r:id="rId31"/>
    <p:sldId id="377" r:id="rId32"/>
    <p:sldId id="356" r:id="rId33"/>
    <p:sldId id="357" r:id="rId34"/>
    <p:sldId id="358" r:id="rId35"/>
    <p:sldId id="359" r:id="rId36"/>
    <p:sldId id="360" r:id="rId37"/>
    <p:sldId id="361" r:id="rId38"/>
    <p:sldId id="362" r:id="rId39"/>
    <p:sldId id="363" r:id="rId40"/>
    <p:sldId id="392" r:id="rId41"/>
    <p:sldId id="393" r:id="rId42"/>
    <p:sldId id="394" r:id="rId43"/>
    <p:sldId id="395" r:id="rId44"/>
    <p:sldId id="396" r:id="rId45"/>
    <p:sldId id="397" r:id="rId46"/>
    <p:sldId id="398" r:id="rId47"/>
    <p:sldId id="431" r:id="rId48"/>
    <p:sldId id="432" r:id="rId49"/>
    <p:sldId id="433" r:id="rId50"/>
    <p:sldId id="434" r:id="rId51"/>
    <p:sldId id="435" r:id="rId52"/>
    <p:sldId id="437" r:id="rId53"/>
    <p:sldId id="438" r:id="rId54"/>
    <p:sldId id="436" r:id="rId55"/>
    <p:sldId id="439" r:id="rId56"/>
    <p:sldId id="400" r:id="rId57"/>
    <p:sldId id="401" r:id="rId58"/>
    <p:sldId id="402" r:id="rId59"/>
    <p:sldId id="399" r:id="rId60"/>
    <p:sldId id="404" r:id="rId61"/>
    <p:sldId id="405" r:id="rId62"/>
    <p:sldId id="406" r:id="rId63"/>
    <p:sldId id="407" r:id="rId64"/>
    <p:sldId id="348" r:id="rId65"/>
    <p:sldId id="350" r:id="rId66"/>
    <p:sldId id="351" r:id="rId67"/>
    <p:sldId id="352" r:id="rId68"/>
    <p:sldId id="353" r:id="rId69"/>
    <p:sldId id="355" r:id="rId70"/>
    <p:sldId id="354" r:id="rId71"/>
    <p:sldId id="440" r:id="rId72"/>
    <p:sldId id="441" r:id="rId73"/>
    <p:sldId id="442" r:id="rId74"/>
    <p:sldId id="443" r:id="rId75"/>
    <p:sldId id="444" r:id="rId76"/>
    <p:sldId id="445" r:id="rId77"/>
    <p:sldId id="446" r:id="rId78"/>
    <p:sldId id="447" r:id="rId79"/>
    <p:sldId id="448" r:id="rId80"/>
    <p:sldId id="449" r:id="rId81"/>
    <p:sldId id="450" r:id="rId82"/>
    <p:sldId id="451" r:id="rId83"/>
    <p:sldId id="452" r:id="rId84"/>
    <p:sldId id="426" r:id="rId85"/>
    <p:sldId id="427"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D1B03-4D52-48E2-8AB6-E82D4E1BA4CE}"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337796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1B03-4D52-48E2-8AB6-E82D4E1BA4CE}"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171189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1B03-4D52-48E2-8AB6-E82D4E1BA4CE}"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3470448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2AE3FB-5B91-4CC6-A1BB-8AFD8531B57C}"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60105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AE3FB-5B91-4CC6-A1BB-8AFD8531B57C}"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311516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2AE3FB-5B91-4CC6-A1BB-8AFD8531B57C}"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143453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2AE3FB-5B91-4CC6-A1BB-8AFD8531B57C}"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92499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2AE3FB-5B91-4CC6-A1BB-8AFD8531B57C}"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3866682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2AE3FB-5B91-4CC6-A1BB-8AFD8531B57C}"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1490228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AE3FB-5B91-4CC6-A1BB-8AFD8531B57C}"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763616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C2AE3FB-5B91-4CC6-A1BB-8AFD8531B57C}"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93056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1B03-4D52-48E2-8AB6-E82D4E1BA4CE}"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1376349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C2AE3FB-5B91-4CC6-A1BB-8AFD8531B57C}"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250874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AE3FB-5B91-4CC6-A1BB-8AFD8531B57C}"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2994242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AE3FB-5B91-4CC6-A1BB-8AFD8531B57C}"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9579D-C8A3-4A75-B3F4-09501DF2C1CD}" type="slidenum">
              <a:rPr lang="en-US" smtClean="0"/>
              <a:t>‹#›</a:t>
            </a:fld>
            <a:endParaRPr lang="en-US"/>
          </a:p>
        </p:txBody>
      </p:sp>
    </p:spTree>
    <p:extLst>
      <p:ext uri="{BB962C8B-B14F-4D97-AF65-F5344CB8AC3E}">
        <p14:creationId xmlns:p14="http://schemas.microsoft.com/office/powerpoint/2010/main" val="14771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1B03-4D52-48E2-8AB6-E82D4E1BA4CE}"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114901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D1B03-4D52-48E2-8AB6-E82D4E1BA4CE}"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186227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D1B03-4D52-48E2-8AB6-E82D4E1BA4CE}"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323911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1B03-4D52-48E2-8AB6-E82D4E1BA4CE}"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68358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1B03-4D52-48E2-8AB6-E82D4E1BA4CE}"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289390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1B03-4D52-48E2-8AB6-E82D4E1BA4CE}"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140849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1B03-4D52-48E2-8AB6-E82D4E1BA4CE}"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004CB-569C-459F-9DD1-7E7F95B97434}" type="slidenum">
              <a:rPr lang="en-US" smtClean="0"/>
              <a:t>‹#›</a:t>
            </a:fld>
            <a:endParaRPr lang="en-US"/>
          </a:p>
        </p:txBody>
      </p:sp>
    </p:spTree>
    <p:extLst>
      <p:ext uri="{BB962C8B-B14F-4D97-AF65-F5344CB8AC3E}">
        <p14:creationId xmlns:p14="http://schemas.microsoft.com/office/powerpoint/2010/main" val="383641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D1B03-4D52-48E2-8AB6-E82D4E1BA4CE}" type="datetimeFigureOut">
              <a:rPr lang="en-US" smtClean="0"/>
              <a:t>11/25/2019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004CB-569C-459F-9DD1-7E7F95B97434}" type="slidenum">
              <a:rPr lang="en-US" smtClean="0"/>
              <a:t>‹#›</a:t>
            </a:fld>
            <a:endParaRPr lang="en-US"/>
          </a:p>
        </p:txBody>
      </p:sp>
    </p:spTree>
    <p:extLst>
      <p:ext uri="{BB962C8B-B14F-4D97-AF65-F5344CB8AC3E}">
        <p14:creationId xmlns:p14="http://schemas.microsoft.com/office/powerpoint/2010/main" val="335310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2AE3FB-5B91-4CC6-A1BB-8AFD8531B57C}" type="datetimeFigureOut">
              <a:rPr lang="en-US" smtClean="0"/>
              <a:t>11/25/2019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79579D-C8A3-4A75-B3F4-09501DF2C1CD}" type="slidenum">
              <a:rPr lang="en-US" smtClean="0"/>
              <a:t>‹#›</a:t>
            </a:fld>
            <a:endParaRPr lang="en-US"/>
          </a:p>
        </p:txBody>
      </p:sp>
    </p:spTree>
    <p:extLst>
      <p:ext uri="{BB962C8B-B14F-4D97-AF65-F5344CB8AC3E}">
        <p14:creationId xmlns:p14="http://schemas.microsoft.com/office/powerpoint/2010/main" val="2171787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implifiedcodes.com/?page_id=261#_ftn1"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Tax-Free Reorganizations</a:t>
            </a:r>
            <a:endParaRPr lang="en-US" dirty="0"/>
          </a:p>
        </p:txBody>
      </p:sp>
      <p:sp>
        <p:nvSpPr>
          <p:cNvPr id="3" name="Content Placeholder 2"/>
          <p:cNvSpPr>
            <a:spLocks noGrp="1"/>
          </p:cNvSpPr>
          <p:nvPr>
            <p:ph idx="1"/>
          </p:nvPr>
        </p:nvSpPr>
        <p:spPr/>
        <p:txBody>
          <a:bodyPr>
            <a:normAutofit lnSpcReduction="10000"/>
          </a:bodyPr>
          <a:lstStyle/>
          <a:p>
            <a:r>
              <a:rPr lang="en-US" dirty="0" smtClean="0"/>
              <a:t>368(a)(1)(A) – state law merger</a:t>
            </a:r>
          </a:p>
          <a:p>
            <a:r>
              <a:rPr lang="en-US" dirty="0" smtClean="0"/>
              <a:t>368(a)(1)(B) – share exchange</a:t>
            </a:r>
          </a:p>
          <a:p>
            <a:r>
              <a:rPr lang="en-US" dirty="0" smtClean="0"/>
              <a:t>368(a)(1)(C) – asset sale (AOSA)</a:t>
            </a:r>
          </a:p>
          <a:p>
            <a:r>
              <a:rPr lang="en-US" dirty="0" smtClean="0">
                <a:solidFill>
                  <a:srgbClr val="C00000"/>
                </a:solidFill>
              </a:rPr>
              <a:t>368(a)(1)(D) – divisive reorg (spin-off)</a:t>
            </a:r>
          </a:p>
          <a:p>
            <a:endParaRPr lang="en-US" dirty="0"/>
          </a:p>
          <a:p>
            <a:r>
              <a:rPr lang="en-US" dirty="0" smtClean="0"/>
              <a:t>Continuity of Interest</a:t>
            </a:r>
          </a:p>
          <a:p>
            <a:r>
              <a:rPr lang="en-US" dirty="0" smtClean="0"/>
              <a:t>Continuation of Business Enterprise</a:t>
            </a:r>
          </a:p>
          <a:p>
            <a:r>
              <a:rPr lang="en-US" dirty="0" smtClean="0"/>
              <a:t>Business Purpose</a:t>
            </a:r>
            <a:endParaRPr lang="en-US" dirty="0"/>
          </a:p>
        </p:txBody>
      </p:sp>
    </p:spTree>
    <p:extLst>
      <p:ext uri="{BB962C8B-B14F-4D97-AF65-F5344CB8AC3E}">
        <p14:creationId xmlns:p14="http://schemas.microsoft.com/office/powerpoint/2010/main" val="4032974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74638"/>
            <a:ext cx="8839200" cy="6430962"/>
          </a:xfrm>
        </p:spPr>
        <p:txBody>
          <a:bodyPr>
            <a:normAutofit fontScale="70000" lnSpcReduction="20000"/>
          </a:bodyPr>
          <a:lstStyle/>
          <a:p>
            <a:r>
              <a:rPr lang="en-US" b="1" dirty="0"/>
              <a:t>16-10a-1102.  Share exchange. </a:t>
            </a:r>
            <a:endParaRPr lang="en-US" b="1" dirty="0" smtClean="0"/>
          </a:p>
          <a:p>
            <a:endParaRPr lang="en-US" dirty="0"/>
          </a:p>
          <a:p>
            <a:r>
              <a:rPr lang="en-US" dirty="0"/>
              <a:t>(1)	A domestic corporation may acquire all of the outstanding shares of one or more classes or series of one or more domestic corporations if the board of directors of each corporation adopts a plan of share exchange and the shareholders of the corporation, if required by Section 16-10a-1103, approve the plan of share exchange.</a:t>
            </a:r>
          </a:p>
          <a:p>
            <a:r>
              <a:rPr lang="en-US" dirty="0"/>
              <a:t>(2)	The plan of share exchange referred to in Subsection (1) shall set forth:</a:t>
            </a:r>
          </a:p>
          <a:p>
            <a:pPr lvl="1"/>
            <a:r>
              <a:rPr lang="en-US" dirty="0"/>
              <a:t>(a)	the name of each corporation whose shares will be acquired and </a:t>
            </a:r>
            <a:r>
              <a:rPr lang="en-US" dirty="0" smtClean="0"/>
              <a:t>		the </a:t>
            </a:r>
            <a:r>
              <a:rPr lang="en-US" dirty="0"/>
              <a:t>name of the acquiring corporation;</a:t>
            </a:r>
          </a:p>
          <a:p>
            <a:pPr lvl="1"/>
            <a:r>
              <a:rPr lang="en-US" dirty="0"/>
              <a:t>(b)	the terms and conditions of the share exchange; and</a:t>
            </a:r>
          </a:p>
          <a:p>
            <a:pPr lvl="1"/>
            <a:r>
              <a:rPr lang="en-US" dirty="0"/>
              <a:t>(c)	the manner and basis of exchanging the shares to be acquired for </a:t>
            </a:r>
            <a:r>
              <a:rPr lang="en-US" dirty="0" smtClean="0"/>
              <a:t>		shares</a:t>
            </a:r>
            <a:r>
              <a:rPr lang="en-US" dirty="0"/>
              <a:t>, obligations, or other securities of the acquiring or any </a:t>
            </a:r>
            <a:r>
              <a:rPr lang="en-US" dirty="0" smtClean="0"/>
              <a:t>			other </a:t>
            </a:r>
            <a:r>
              <a:rPr lang="en-US" dirty="0"/>
              <a:t>corporation or for money or other property in whole or </a:t>
            </a:r>
            <a:r>
              <a:rPr lang="en-US" dirty="0" smtClean="0"/>
              <a:t>			part</a:t>
            </a:r>
            <a:r>
              <a:rPr lang="en-US" dirty="0"/>
              <a:t>.</a:t>
            </a:r>
          </a:p>
          <a:p>
            <a:r>
              <a:rPr lang="en-US" dirty="0"/>
              <a:t>(3)	The plan of share exchange may set forth other provisions relating to the share exchange.</a:t>
            </a:r>
          </a:p>
          <a:p>
            <a:r>
              <a:rPr lang="en-US" dirty="0"/>
              <a:t>(4)	This section does not limit the power of a corporation to acquire all or part of the shares of one or more classes or series of another corporation through a voluntary exchange of shares or otherwise.</a:t>
            </a:r>
          </a:p>
          <a:p>
            <a:endParaRPr lang="en-US" dirty="0"/>
          </a:p>
        </p:txBody>
      </p:sp>
    </p:spTree>
    <p:extLst>
      <p:ext uri="{BB962C8B-B14F-4D97-AF65-F5344CB8AC3E}">
        <p14:creationId xmlns:p14="http://schemas.microsoft.com/office/powerpoint/2010/main" val="166827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76212"/>
            <a:ext cx="8991600" cy="6705600"/>
          </a:xfrm>
        </p:spPr>
        <p:txBody>
          <a:bodyPr>
            <a:normAutofit fontScale="32500" lnSpcReduction="20000"/>
          </a:bodyPr>
          <a:lstStyle/>
          <a:p>
            <a:pPr marL="0" indent="0">
              <a:buNone/>
            </a:pPr>
            <a:r>
              <a:rPr lang="en-US" sz="4500" b="1" dirty="0"/>
              <a:t>16-10a-1104.  Merger of parent and subsidiary. </a:t>
            </a:r>
          </a:p>
          <a:p>
            <a:pPr marL="0" indent="0">
              <a:buNone/>
            </a:pPr>
            <a:endParaRPr lang="en-US" dirty="0" smtClean="0"/>
          </a:p>
          <a:p>
            <a:pPr marL="0" indent="0">
              <a:buNone/>
            </a:pPr>
            <a:r>
              <a:rPr lang="en-US" sz="5500" dirty="0" smtClean="0"/>
              <a:t>(</a:t>
            </a:r>
            <a:r>
              <a:rPr lang="en-US" sz="5500" dirty="0"/>
              <a:t>1)	By complying with the provision of this section, a parent corporation </a:t>
            </a:r>
            <a:r>
              <a:rPr lang="en-US" sz="5500" dirty="0" smtClean="0"/>
              <a:t>owning 	at </a:t>
            </a:r>
            <a:r>
              <a:rPr lang="en-US" sz="5500" dirty="0"/>
              <a:t>least 90% of </a:t>
            </a:r>
            <a:r>
              <a:rPr lang="en-US" sz="5500" dirty="0" smtClean="0"/>
              <a:t>the </a:t>
            </a:r>
            <a:r>
              <a:rPr lang="en-US" sz="5500" dirty="0"/>
              <a:t>outstanding shares of each class of a subsidiary </a:t>
            </a:r>
            <a:r>
              <a:rPr lang="en-US" sz="5500" dirty="0" smtClean="0"/>
              <a:t>corporation </a:t>
            </a:r>
            <a:r>
              <a:rPr lang="en-US" sz="5500" dirty="0"/>
              <a:t>may either merge </a:t>
            </a:r>
            <a:r>
              <a:rPr lang="en-US" sz="5500" dirty="0" smtClean="0"/>
              <a:t>the subsidiary </a:t>
            </a:r>
            <a:r>
              <a:rPr lang="en-US" sz="5500" dirty="0"/>
              <a:t>into itself or merge itself into </a:t>
            </a:r>
            <a:r>
              <a:rPr lang="en-US" sz="5500" dirty="0" smtClean="0"/>
              <a:t>the </a:t>
            </a:r>
            <a:r>
              <a:rPr lang="en-US" sz="5500" dirty="0"/>
              <a:t>subsidiary.</a:t>
            </a:r>
          </a:p>
          <a:p>
            <a:endParaRPr lang="en-US" sz="5500" dirty="0" smtClean="0"/>
          </a:p>
          <a:p>
            <a:pPr marL="0" indent="0">
              <a:buNone/>
            </a:pPr>
            <a:r>
              <a:rPr lang="en-US" sz="5500" dirty="0" smtClean="0"/>
              <a:t>(</a:t>
            </a:r>
            <a:r>
              <a:rPr lang="en-US" sz="5500" dirty="0"/>
              <a:t>2)	The board of directors of the parent shall adopt and its shareholders, if </a:t>
            </a:r>
            <a:r>
              <a:rPr lang="en-US" sz="5500" dirty="0" smtClean="0"/>
              <a:t>	required by Subsection </a:t>
            </a:r>
            <a:r>
              <a:rPr lang="en-US" sz="5500" dirty="0"/>
              <a:t>(3), shall approve a plan of merger that sets forth:</a:t>
            </a:r>
          </a:p>
          <a:p>
            <a:pPr marL="457200" lvl="1" indent="0">
              <a:buNone/>
            </a:pPr>
            <a:r>
              <a:rPr lang="en-US" sz="5500" dirty="0"/>
              <a:t>(a)	the names of the parent and subsidiary and the name of the surviving entity;</a:t>
            </a:r>
          </a:p>
          <a:p>
            <a:pPr marL="457200" lvl="1" indent="0">
              <a:buNone/>
            </a:pPr>
            <a:r>
              <a:rPr lang="en-US" sz="5500" dirty="0"/>
              <a:t>(b)	the terms and conditions of the merger;</a:t>
            </a:r>
          </a:p>
          <a:p>
            <a:pPr marL="457200" lvl="1" indent="0">
              <a:buNone/>
            </a:pPr>
            <a:r>
              <a:rPr lang="en-US" sz="5500" dirty="0"/>
              <a:t>(c)	the manner and basis of converting the shares of each corporation into shares, obligations, </a:t>
            </a:r>
            <a:r>
              <a:rPr lang="en-US" sz="5500" dirty="0" smtClean="0"/>
              <a:t>or </a:t>
            </a:r>
            <a:r>
              <a:rPr lang="en-US" sz="5500" dirty="0"/>
              <a:t>other securities of the surviving or any other corporation or into money or other property </a:t>
            </a:r>
            <a:r>
              <a:rPr lang="en-US" sz="5500" dirty="0" smtClean="0"/>
              <a:t>in </a:t>
            </a:r>
            <a:r>
              <a:rPr lang="en-US" sz="5500" dirty="0"/>
              <a:t>whole or part;</a:t>
            </a:r>
          </a:p>
          <a:p>
            <a:pPr marL="457200" lvl="1" indent="0">
              <a:buNone/>
            </a:pPr>
            <a:r>
              <a:rPr lang="en-US" sz="5500" dirty="0"/>
              <a:t>(d)	any amendments to the articles of incorporation of the surviving corporation to be effected </a:t>
            </a:r>
            <a:r>
              <a:rPr lang="en-US" sz="5500" dirty="0" smtClean="0"/>
              <a:t>by </a:t>
            </a:r>
            <a:r>
              <a:rPr lang="en-US" sz="5500" dirty="0"/>
              <a:t>the merger; and</a:t>
            </a:r>
          </a:p>
          <a:p>
            <a:pPr marL="457200" lvl="1" indent="0">
              <a:buNone/>
            </a:pPr>
            <a:r>
              <a:rPr lang="en-US" sz="5500" dirty="0"/>
              <a:t>(e)	any other provisions relating to the merger as may be determined to be necessary or </a:t>
            </a:r>
            <a:r>
              <a:rPr lang="en-US" sz="5500" dirty="0" smtClean="0"/>
              <a:t>	desirable</a:t>
            </a:r>
            <a:r>
              <a:rPr lang="en-US" sz="5500" dirty="0"/>
              <a:t>.</a:t>
            </a:r>
          </a:p>
          <a:p>
            <a:endParaRPr lang="en-US" sz="5500" dirty="0" smtClean="0"/>
          </a:p>
          <a:p>
            <a:pPr marL="0" indent="0">
              <a:buNone/>
            </a:pPr>
            <a:r>
              <a:rPr lang="en-US" sz="5500" dirty="0" smtClean="0"/>
              <a:t>(</a:t>
            </a:r>
            <a:r>
              <a:rPr lang="en-US" sz="5500" dirty="0"/>
              <a:t>3)	A vote of the shareholders of the subsidiary is not required with respect to </a:t>
            </a:r>
            <a:r>
              <a:rPr lang="en-US" sz="5500" dirty="0" smtClean="0"/>
              <a:t>the </a:t>
            </a:r>
            <a:r>
              <a:rPr lang="en-US" sz="5500" dirty="0"/>
              <a:t>merger. If the subsidiary will be the surviving corporation, the approval </a:t>
            </a:r>
            <a:r>
              <a:rPr lang="en-US" sz="5500" dirty="0" smtClean="0"/>
              <a:t>of </a:t>
            </a:r>
            <a:r>
              <a:rPr lang="en-US" sz="5500" dirty="0"/>
              <a:t>the shareholders of the parent shall be sought in the manner provided in </a:t>
            </a:r>
            <a:r>
              <a:rPr lang="en-US" sz="5500" dirty="0" smtClean="0"/>
              <a:t>Subsections </a:t>
            </a:r>
            <a:r>
              <a:rPr lang="en-US" sz="5500" dirty="0"/>
              <a:t>16-10a-1103(1) through (6). If the parent will be the surviving </a:t>
            </a:r>
            <a:r>
              <a:rPr lang="en-US" sz="5500" dirty="0" smtClean="0"/>
              <a:t>corporation</a:t>
            </a:r>
            <a:r>
              <a:rPr lang="en-US" sz="5500" dirty="0"/>
              <a:t>, no vote of its shareholders is required if all of the provisions of </a:t>
            </a:r>
            <a:r>
              <a:rPr lang="en-US" sz="5500" dirty="0" smtClean="0"/>
              <a:t>Subsection </a:t>
            </a:r>
            <a:r>
              <a:rPr lang="en-US" sz="5500" dirty="0"/>
              <a:t>16-10a-1103(7) are met with respect to the merger. If all the </a:t>
            </a:r>
            <a:r>
              <a:rPr lang="en-US" sz="5500" dirty="0" smtClean="0"/>
              <a:t>provisions </a:t>
            </a:r>
            <a:r>
              <a:rPr lang="en-US" sz="5500" dirty="0"/>
              <a:t>are not met, the approval of the shareholders of the parent shall </a:t>
            </a:r>
            <a:r>
              <a:rPr lang="en-US" sz="5500" dirty="0" smtClean="0"/>
              <a:t>be </a:t>
            </a:r>
            <a:r>
              <a:rPr lang="en-US" sz="5500" dirty="0"/>
              <a:t>sought in the manner provided in Subsections 16-10a-1103(1) through (</a:t>
            </a:r>
            <a:r>
              <a:rPr lang="en-US" sz="5500" dirty="0" smtClean="0"/>
              <a:t>6)</a:t>
            </a:r>
            <a:endParaRPr lang="en-US" sz="5500" dirty="0"/>
          </a:p>
        </p:txBody>
      </p:sp>
    </p:spTree>
    <p:extLst>
      <p:ext uri="{BB962C8B-B14F-4D97-AF65-F5344CB8AC3E}">
        <p14:creationId xmlns:p14="http://schemas.microsoft.com/office/powerpoint/2010/main" val="84791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915400" cy="7086600"/>
          </a:xfrm>
        </p:spPr>
        <p:txBody>
          <a:bodyPr>
            <a:noAutofit/>
          </a:bodyPr>
          <a:lstStyle/>
          <a:p>
            <a:pPr marL="0" indent="0">
              <a:buNone/>
            </a:pPr>
            <a:r>
              <a:rPr lang="en-US" sz="1800" b="1" dirty="0"/>
              <a:t>16-10a-1202.  Sale of property requiring shareholder approval. </a:t>
            </a:r>
          </a:p>
          <a:p>
            <a:pPr marL="0" indent="0">
              <a:buNone/>
            </a:pPr>
            <a:endParaRPr lang="en-US" sz="1800" dirty="0" smtClean="0"/>
          </a:p>
          <a:p>
            <a:pPr marL="0" indent="0">
              <a:buNone/>
            </a:pPr>
            <a:r>
              <a:rPr lang="en-US" sz="1800" dirty="0" smtClean="0"/>
              <a:t>(</a:t>
            </a:r>
            <a:r>
              <a:rPr lang="en-US" sz="1800" dirty="0"/>
              <a:t>1)	A corporation may sell, lease, exchange, or otherwise dispose of all, or substantially all, of its property, with or without the good will, otherwise than in the usual and regular course of business, on the terms and conditions and for the consideration determined by the board of directors, if the board of directors proposes and the shareholders approve the transaction. A sale, lease, exchange, or other disposition of all, or substantially all, of the property of a corporation, with or without the good will, other than in the usual and regular course of business and other than pursuant to a court order, in connection with its dissolution is subject to the requirements of this section, but a sale, lease, exchange, or other disposition of all, or substantially all, of the property of a corporation, with or without the good will, that is pursuant to a court order is not subject to the requirements of this section.</a:t>
            </a:r>
          </a:p>
          <a:p>
            <a:pPr marL="0" indent="0">
              <a:buNone/>
            </a:pPr>
            <a:endParaRPr lang="en-US" sz="1800" dirty="0" smtClean="0"/>
          </a:p>
          <a:p>
            <a:pPr marL="0" indent="0">
              <a:buNone/>
            </a:pPr>
            <a:r>
              <a:rPr lang="en-US" sz="1800" dirty="0" smtClean="0"/>
              <a:t>(2)	If </a:t>
            </a:r>
            <a:r>
              <a:rPr lang="en-US" sz="1800" dirty="0"/>
              <a:t>a corporation is entitled to vote or otherwise consent, other than in the usual and regular course of its business, with respect to the sale, lease, exchange, or other disposition of all, or substantially all, of the property, with or without the good will, of another entity which it controls, and if the shares or other interests held by the corporation in the other entity constitute all, or substantially all, of the property of the corporation, then the corporation shall consent to the transaction only if the board of directors proposes and the shareholders approve the consent.</a:t>
            </a:r>
          </a:p>
          <a:p>
            <a:pPr marL="0" indent="0">
              <a:buNone/>
            </a:pPr>
            <a:endParaRPr lang="en-US" sz="1800" dirty="0" smtClean="0"/>
          </a:p>
          <a:p>
            <a:pPr marL="0" indent="0">
              <a:buNone/>
            </a:pPr>
            <a:r>
              <a:rPr lang="en-US" sz="1800" dirty="0" smtClean="0"/>
              <a:t>(</a:t>
            </a:r>
            <a:r>
              <a:rPr lang="en-US" sz="1800" dirty="0"/>
              <a:t>3)	For a transaction described in Subsection (1) or a consent described in Subsection (2) to be </a:t>
            </a:r>
            <a:r>
              <a:rPr lang="en-US" sz="1800" dirty="0" smtClean="0"/>
              <a:t>	authorized</a:t>
            </a:r>
            <a:r>
              <a:rPr lang="en-US" sz="1800" dirty="0"/>
              <a:t>:</a:t>
            </a:r>
          </a:p>
          <a:p>
            <a:endParaRPr lang="en-US" sz="1800" dirty="0" smtClean="0"/>
          </a:p>
          <a:p>
            <a:r>
              <a:rPr lang="en-US" sz="1800" dirty="0" smtClean="0"/>
              <a:t>(</a:t>
            </a:r>
            <a:r>
              <a:rPr lang="en-US" sz="1800" dirty="0"/>
              <a:t>a)	the board of directors shall recommend the transaction or the consent to the shareholders unless the board of directors determines that because of conflict of interest or other special circumstances it should make no recommendation and communicates the basis for its determination to the shareholders with the submission of the proposed transaction; and</a:t>
            </a:r>
          </a:p>
          <a:p>
            <a:endParaRPr lang="en-US" sz="1800" dirty="0" smtClean="0"/>
          </a:p>
          <a:p>
            <a:r>
              <a:rPr lang="en-US" sz="1800" dirty="0" smtClean="0"/>
              <a:t>(</a:t>
            </a:r>
            <a:r>
              <a:rPr lang="en-US" sz="1800" dirty="0"/>
              <a:t>b)	the shareholders entitled to vote on the transaction or the consent shall approve the transaction or the consent as provided in Subsections (5) and (6).</a:t>
            </a:r>
          </a:p>
        </p:txBody>
      </p:sp>
    </p:spTree>
    <p:extLst>
      <p:ext uri="{BB962C8B-B14F-4D97-AF65-F5344CB8AC3E}">
        <p14:creationId xmlns:p14="http://schemas.microsoft.com/office/powerpoint/2010/main" val="260736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Tax-Free Reorganizations</a:t>
            </a:r>
            <a:endParaRPr lang="en-US" dirty="0"/>
          </a:p>
        </p:txBody>
      </p:sp>
      <p:sp>
        <p:nvSpPr>
          <p:cNvPr id="3" name="Content Placeholder 2"/>
          <p:cNvSpPr>
            <a:spLocks noGrp="1"/>
          </p:cNvSpPr>
          <p:nvPr>
            <p:ph idx="1"/>
          </p:nvPr>
        </p:nvSpPr>
        <p:spPr/>
        <p:txBody>
          <a:bodyPr>
            <a:normAutofit lnSpcReduction="10000"/>
          </a:bodyPr>
          <a:lstStyle/>
          <a:p>
            <a:r>
              <a:rPr lang="en-US" dirty="0" smtClean="0"/>
              <a:t>368(a)(1)(A) – state law merger</a:t>
            </a:r>
          </a:p>
          <a:p>
            <a:pPr lvl="1"/>
            <a:r>
              <a:rPr lang="en-US" dirty="0" smtClean="0"/>
              <a:t>As little as 40% of consideration can be voting stock (Treas. Reg. 1.368-1(e)(2)</a:t>
            </a:r>
          </a:p>
          <a:p>
            <a:r>
              <a:rPr lang="en-US" dirty="0" smtClean="0"/>
              <a:t>368(a)(1)(B) – share exchange</a:t>
            </a:r>
          </a:p>
          <a:p>
            <a:pPr lvl="1"/>
            <a:r>
              <a:rPr lang="en-US" dirty="0" smtClean="0"/>
              <a:t>No BOOT in a B; can use parent or acquirer voting stock</a:t>
            </a:r>
          </a:p>
          <a:p>
            <a:r>
              <a:rPr lang="en-US" dirty="0" smtClean="0"/>
              <a:t>368(a)(1)(C) – asset sale (AOSA)</a:t>
            </a:r>
          </a:p>
          <a:p>
            <a:pPr lvl="1"/>
            <a:r>
              <a:rPr lang="en-US" dirty="0" smtClean="0"/>
              <a:t>As much as 20% can be BOOT; liabilities don’t count as BOOT unless there is additional BOOT</a:t>
            </a:r>
          </a:p>
          <a:p>
            <a:endParaRPr lang="en-US" dirty="0"/>
          </a:p>
        </p:txBody>
      </p:sp>
    </p:spTree>
    <p:extLst>
      <p:ext uri="{BB962C8B-B14F-4D97-AF65-F5344CB8AC3E}">
        <p14:creationId xmlns:p14="http://schemas.microsoft.com/office/powerpoint/2010/main" val="559522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Provisions</a:t>
            </a:r>
            <a:endParaRPr lang="en-US" dirty="0"/>
          </a:p>
        </p:txBody>
      </p:sp>
      <p:sp>
        <p:nvSpPr>
          <p:cNvPr id="3" name="Content Placeholder 2"/>
          <p:cNvSpPr>
            <a:spLocks noGrp="1"/>
          </p:cNvSpPr>
          <p:nvPr>
            <p:ph idx="1"/>
          </p:nvPr>
        </p:nvSpPr>
        <p:spPr/>
        <p:txBody>
          <a:bodyPr>
            <a:normAutofit lnSpcReduction="10000"/>
          </a:bodyPr>
          <a:lstStyle/>
          <a:p>
            <a:r>
              <a:rPr lang="en-US" dirty="0" smtClean="0"/>
              <a:t>Section 354(a)(1) –no gain or loss shall be recognized. . .in pursuance of the plan of reorganization. . .exchanged solely for stock or securities in such corporation or in another corporation a party to the reorganization.</a:t>
            </a:r>
          </a:p>
          <a:p>
            <a:r>
              <a:rPr lang="en-US" dirty="0" smtClean="0"/>
              <a:t>Section 354(a)(2) – excess principal amount</a:t>
            </a:r>
            <a:endParaRPr lang="en-US" dirty="0"/>
          </a:p>
          <a:p>
            <a:r>
              <a:rPr lang="en-US" dirty="0" smtClean="0"/>
              <a:t>Section 355 (spin-offs, split-offs, split-ups)</a:t>
            </a:r>
          </a:p>
          <a:p>
            <a:r>
              <a:rPr lang="en-US" dirty="0" smtClean="0"/>
              <a:t>Section 361(a) – no gain or loss shall be recognized by the corporation</a:t>
            </a:r>
            <a:endParaRPr lang="en-US" dirty="0"/>
          </a:p>
        </p:txBody>
      </p:sp>
    </p:spTree>
    <p:extLst>
      <p:ext uri="{BB962C8B-B14F-4D97-AF65-F5344CB8AC3E}">
        <p14:creationId xmlns:p14="http://schemas.microsoft.com/office/powerpoint/2010/main" val="4173444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a:t>
            </a:r>
            <a:endParaRPr lang="en-US" dirty="0"/>
          </a:p>
        </p:txBody>
      </p:sp>
      <p:sp>
        <p:nvSpPr>
          <p:cNvPr id="3" name="Content Placeholder 2"/>
          <p:cNvSpPr>
            <a:spLocks noGrp="1"/>
          </p:cNvSpPr>
          <p:nvPr>
            <p:ph idx="1"/>
          </p:nvPr>
        </p:nvSpPr>
        <p:spPr/>
        <p:txBody>
          <a:bodyPr/>
          <a:lstStyle/>
          <a:p>
            <a:r>
              <a:rPr lang="en-US" dirty="0" smtClean="0"/>
              <a:t>Section 356(a)(1) – Gain, if any, is recognized to the recipient, but in an amount not in excess of the sum of such money and the fair market value of such other property.</a:t>
            </a:r>
          </a:p>
          <a:p>
            <a:endParaRPr lang="en-US" dirty="0"/>
          </a:p>
          <a:p>
            <a:r>
              <a:rPr lang="en-US" dirty="0" smtClean="0"/>
              <a:t>Section 356(a)(2) – Treatment as dividend if substantially equivalent to a dividend</a:t>
            </a:r>
            <a:endParaRPr lang="en-US" dirty="0"/>
          </a:p>
        </p:txBody>
      </p:sp>
    </p:spTree>
    <p:extLst>
      <p:ext uri="{BB962C8B-B14F-4D97-AF65-F5344CB8AC3E}">
        <p14:creationId xmlns:p14="http://schemas.microsoft.com/office/powerpoint/2010/main" val="245258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dirty="0" smtClean="0"/>
              <a:t>Prior acquisitions of stock by Acquirer</a:t>
            </a:r>
          </a:p>
          <a:p>
            <a:pPr lvl="1"/>
            <a:r>
              <a:rPr lang="en-US" dirty="0" smtClean="0"/>
              <a:t>At the end of the day, did the acquirer obtain the stock of the target with acquirer stock? </a:t>
            </a:r>
          </a:p>
          <a:p>
            <a:pPr lvl="2"/>
            <a:r>
              <a:rPr lang="en-US" b="1" dirty="0" smtClean="0">
                <a:solidFill>
                  <a:srgbClr val="C00000"/>
                </a:solidFill>
              </a:rPr>
              <a:t>(</a:t>
            </a:r>
            <a:r>
              <a:rPr lang="en-US" b="1" dirty="0" err="1" smtClean="0">
                <a:solidFill>
                  <a:srgbClr val="C00000"/>
                </a:solidFill>
              </a:rPr>
              <a:t>Kass</a:t>
            </a:r>
            <a:r>
              <a:rPr lang="en-US" b="1" dirty="0" smtClean="0">
                <a:solidFill>
                  <a:srgbClr val="C00000"/>
                </a:solidFill>
              </a:rPr>
              <a:t> v. </a:t>
            </a:r>
            <a:r>
              <a:rPr lang="en-US" b="1" dirty="0" err="1" smtClean="0">
                <a:solidFill>
                  <a:srgbClr val="C00000"/>
                </a:solidFill>
              </a:rPr>
              <a:t>Comm’r</a:t>
            </a:r>
            <a:r>
              <a:rPr lang="en-US" b="1" dirty="0" smtClean="0">
                <a:solidFill>
                  <a:srgbClr val="C00000"/>
                </a:solidFill>
              </a:rPr>
              <a:t>)</a:t>
            </a:r>
          </a:p>
          <a:p>
            <a:pPr lvl="1"/>
            <a:endParaRPr lang="en-US" dirty="0"/>
          </a:p>
          <a:p>
            <a:r>
              <a:rPr lang="en-US" dirty="0" smtClean="0"/>
              <a:t>Prior Dispositions of stock by historical Target shareholders</a:t>
            </a:r>
          </a:p>
          <a:p>
            <a:pPr lvl="1"/>
            <a:r>
              <a:rPr lang="en-US" dirty="0" smtClean="0"/>
              <a:t>Tender offer followed by short-form merger</a:t>
            </a:r>
          </a:p>
          <a:p>
            <a:pPr lvl="2"/>
            <a:r>
              <a:rPr lang="en-US" b="1" dirty="0" smtClean="0">
                <a:solidFill>
                  <a:srgbClr val="C00000"/>
                </a:solidFill>
              </a:rPr>
              <a:t>(Seagram v. </a:t>
            </a:r>
            <a:r>
              <a:rPr lang="en-US" b="1" dirty="0" err="1" smtClean="0">
                <a:solidFill>
                  <a:srgbClr val="C00000"/>
                </a:solidFill>
              </a:rPr>
              <a:t>Comm’r</a:t>
            </a:r>
            <a:r>
              <a:rPr lang="en-US" b="1" dirty="0" smtClean="0">
                <a:solidFill>
                  <a:srgbClr val="C00000"/>
                </a:solidFill>
              </a:rPr>
              <a:t>)</a:t>
            </a:r>
          </a:p>
          <a:p>
            <a:pPr lvl="2"/>
            <a:endParaRPr lang="en-US" b="1" dirty="0" smtClean="0">
              <a:solidFill>
                <a:srgbClr val="C00000"/>
              </a:solidFill>
            </a:endParaRPr>
          </a:p>
          <a:p>
            <a:r>
              <a:rPr lang="en-US" dirty="0" smtClean="0"/>
              <a:t>Post-Acquisition Dispositions by Shareholders</a:t>
            </a:r>
          </a:p>
          <a:p>
            <a:pPr lvl="1"/>
            <a:r>
              <a:rPr lang="en-US" dirty="0" smtClean="0"/>
              <a:t>OK if not to a related party</a:t>
            </a:r>
            <a:endParaRPr lang="en-US" dirty="0"/>
          </a:p>
        </p:txBody>
      </p:sp>
    </p:spTree>
    <p:extLst>
      <p:ext uri="{BB962C8B-B14F-4D97-AF65-F5344CB8AC3E}">
        <p14:creationId xmlns:p14="http://schemas.microsoft.com/office/powerpoint/2010/main" val="292705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State Law Merger (“A”)</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8120" y="1219200"/>
            <a:ext cx="823031" cy="152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16160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343400"/>
            <a:ext cx="2921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1027" idx="2"/>
          </p:cNvCxnSpPr>
          <p:nvPr/>
        </p:nvCxnSpPr>
        <p:spPr>
          <a:xfrm flipH="1">
            <a:off x="2103437" y="2994025"/>
            <a:ext cx="1" cy="1349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54275" y="2924775"/>
            <a:ext cx="914400" cy="369332"/>
          </a:xfrm>
          <a:prstGeom prst="rect">
            <a:avLst/>
          </a:prstGeom>
          <a:noFill/>
        </p:spPr>
        <p:txBody>
          <a:bodyPr wrap="square" rtlCol="0">
            <a:spAutoFit/>
          </a:bodyPr>
          <a:lstStyle/>
          <a:p>
            <a:r>
              <a:rPr lang="en-US" dirty="0" smtClean="0"/>
              <a:t>100%</a:t>
            </a:r>
            <a:endParaRPr lang="en-US" dirty="0"/>
          </a:p>
        </p:txBody>
      </p:sp>
      <p:sp>
        <p:nvSpPr>
          <p:cNvPr id="10" name="TextBox 9"/>
          <p:cNvSpPr txBox="1"/>
          <p:nvPr/>
        </p:nvSpPr>
        <p:spPr>
          <a:xfrm>
            <a:off x="533400" y="3668712"/>
            <a:ext cx="1371600" cy="369332"/>
          </a:xfrm>
          <a:prstGeom prst="rect">
            <a:avLst/>
          </a:prstGeom>
          <a:noFill/>
        </p:spPr>
        <p:txBody>
          <a:bodyPr wrap="square" rtlCol="0">
            <a:spAutoFit/>
          </a:bodyPr>
          <a:lstStyle/>
          <a:p>
            <a:r>
              <a:rPr lang="en-US" dirty="0" smtClean="0"/>
              <a:t>B = 475</a:t>
            </a:r>
            <a:endParaRPr lang="en-US" dirty="0"/>
          </a:p>
        </p:txBody>
      </p:sp>
      <p:sp>
        <p:nvSpPr>
          <p:cNvPr id="11" name="TextBox 10"/>
          <p:cNvSpPr txBox="1"/>
          <p:nvPr/>
        </p:nvSpPr>
        <p:spPr>
          <a:xfrm>
            <a:off x="1806657" y="4469450"/>
            <a:ext cx="731838" cy="381000"/>
          </a:xfrm>
          <a:prstGeom prst="rect">
            <a:avLst/>
          </a:prstGeom>
          <a:noFill/>
        </p:spPr>
        <p:txBody>
          <a:bodyPr wrap="square" rtlCol="0">
            <a:spAutoFit/>
          </a:bodyPr>
          <a:lstStyle/>
          <a:p>
            <a:r>
              <a:rPr lang="en-US" dirty="0" smtClean="0"/>
              <a:t>T, Inc.</a:t>
            </a:r>
            <a:endParaRPr lang="en-US" dirty="0"/>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3627" y="4962606"/>
            <a:ext cx="1266990" cy="135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387472" y="4809740"/>
            <a:ext cx="1584325" cy="369332"/>
          </a:xfrm>
          <a:prstGeom prst="rect">
            <a:avLst/>
          </a:prstGeom>
          <a:noFill/>
        </p:spPr>
        <p:txBody>
          <a:bodyPr wrap="square" rtlCol="0">
            <a:spAutoFit/>
          </a:bodyPr>
          <a:lstStyle/>
          <a:p>
            <a:r>
              <a:rPr lang="en-US" dirty="0" smtClean="0"/>
              <a:t>300B/800FMV</a:t>
            </a:r>
            <a:endParaRPr lang="en-US" dirty="0"/>
          </a:p>
        </p:txBody>
      </p:sp>
      <p:sp>
        <p:nvSpPr>
          <p:cNvPr id="2" name="Oval 1"/>
          <p:cNvSpPr/>
          <p:nvPr/>
        </p:nvSpPr>
        <p:spPr>
          <a:xfrm>
            <a:off x="6096000" y="4114800"/>
            <a:ext cx="2590800" cy="2286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53200" y="4850450"/>
            <a:ext cx="1676400" cy="369332"/>
          </a:xfrm>
          <a:prstGeom prst="rect">
            <a:avLst/>
          </a:prstGeom>
          <a:noFill/>
        </p:spPr>
        <p:txBody>
          <a:bodyPr wrap="square" rtlCol="0">
            <a:spAutoFit/>
          </a:bodyPr>
          <a:lstStyle/>
          <a:p>
            <a:r>
              <a:rPr lang="en-US" dirty="0" smtClean="0"/>
              <a:t>Acquirer, Inc.</a:t>
            </a:r>
            <a:endParaRPr lang="en-US" dirty="0"/>
          </a:p>
        </p:txBody>
      </p:sp>
      <p:cxnSp>
        <p:nvCxnSpPr>
          <p:cNvPr id="6" name="Straight Arrow Connector 5"/>
          <p:cNvCxnSpPr>
            <a:stCxn id="15" idx="2"/>
          </p:cNvCxnSpPr>
          <p:nvPr/>
        </p:nvCxnSpPr>
        <p:spPr>
          <a:xfrm flipH="1">
            <a:off x="7282105" y="3065249"/>
            <a:ext cx="1" cy="1064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743200" y="2743200"/>
            <a:ext cx="3530829" cy="1916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68675" y="1819870"/>
            <a:ext cx="2905353" cy="646331"/>
          </a:xfrm>
          <a:prstGeom prst="rect">
            <a:avLst/>
          </a:prstGeom>
          <a:noFill/>
        </p:spPr>
        <p:txBody>
          <a:bodyPr wrap="square" rtlCol="0">
            <a:spAutoFit/>
          </a:bodyPr>
          <a:lstStyle/>
          <a:p>
            <a:r>
              <a:rPr lang="en-US" b="1" dirty="0" smtClean="0"/>
              <a:t>Shares of Acquirer, Inc. as consideration</a:t>
            </a:r>
            <a:endParaRPr lang="en-US" b="1" dirty="0"/>
          </a:p>
        </p:txBody>
      </p:sp>
      <p:cxnSp>
        <p:nvCxnSpPr>
          <p:cNvPr id="9" name="Straight Arrow Connector 8"/>
          <p:cNvCxnSpPr>
            <a:endCxn id="2" idx="2"/>
          </p:cNvCxnSpPr>
          <p:nvPr/>
        </p:nvCxnSpPr>
        <p:spPr>
          <a:xfrm flipV="1">
            <a:off x="3670892" y="5257800"/>
            <a:ext cx="2425108" cy="322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489025" y="4929187"/>
            <a:ext cx="25971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9600" y="2506126"/>
            <a:ext cx="1460376" cy="97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Image result for clipart people grou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2467" y="1600200"/>
            <a:ext cx="1919277" cy="146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36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420984" y="4305491"/>
            <a:ext cx="3475273" cy="241351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0899" y="1957212"/>
            <a:ext cx="823031" cy="152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8" y="1731971"/>
            <a:ext cx="1721539" cy="205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63887" y="3600300"/>
            <a:ext cx="914400" cy="369332"/>
          </a:xfrm>
          <a:prstGeom prst="rect">
            <a:avLst/>
          </a:prstGeom>
          <a:noFill/>
        </p:spPr>
        <p:txBody>
          <a:bodyPr wrap="square" rtlCol="0">
            <a:spAutoFit/>
          </a:bodyPr>
          <a:lstStyle/>
          <a:p>
            <a:r>
              <a:rPr lang="en-US" dirty="0" smtClean="0"/>
              <a:t>100%</a:t>
            </a:r>
            <a:endParaRPr lang="en-US" dirty="0"/>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868" y="5359817"/>
            <a:ext cx="989888" cy="105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200118" y="4966199"/>
            <a:ext cx="1584325" cy="369332"/>
          </a:xfrm>
          <a:prstGeom prst="rect">
            <a:avLst/>
          </a:prstGeom>
          <a:noFill/>
        </p:spPr>
        <p:txBody>
          <a:bodyPr wrap="square" rtlCol="0">
            <a:spAutoFit/>
          </a:bodyPr>
          <a:lstStyle/>
          <a:p>
            <a:r>
              <a:rPr lang="en-US" dirty="0" smtClean="0"/>
              <a:t>300B/800FMV</a:t>
            </a:r>
            <a:endParaRPr lang="en-US" dirty="0"/>
          </a:p>
        </p:txBody>
      </p:sp>
      <p:sp>
        <p:nvSpPr>
          <p:cNvPr id="3" name="TextBox 2"/>
          <p:cNvSpPr txBox="1"/>
          <p:nvPr/>
        </p:nvSpPr>
        <p:spPr>
          <a:xfrm>
            <a:off x="3320420" y="4543512"/>
            <a:ext cx="1676400" cy="369332"/>
          </a:xfrm>
          <a:prstGeom prst="rect">
            <a:avLst/>
          </a:prstGeom>
          <a:noFill/>
        </p:spPr>
        <p:txBody>
          <a:bodyPr wrap="square" rtlCol="0">
            <a:spAutoFit/>
          </a:bodyPr>
          <a:lstStyle/>
          <a:p>
            <a:r>
              <a:rPr lang="en-US" dirty="0" smtClean="0"/>
              <a:t>Acquirer, Inc.</a:t>
            </a:r>
            <a:endParaRPr lang="en-US" dirty="0"/>
          </a:p>
        </p:txBody>
      </p:sp>
      <p:cxnSp>
        <p:nvCxnSpPr>
          <p:cNvPr id="6" name="Straight Arrow Connector 5"/>
          <p:cNvCxnSpPr>
            <a:stCxn id="16" idx="2"/>
            <a:endCxn id="15" idx="0"/>
          </p:cNvCxnSpPr>
          <p:nvPr/>
        </p:nvCxnSpPr>
        <p:spPr>
          <a:xfrm>
            <a:off x="4112591" y="3161663"/>
            <a:ext cx="46030" cy="1143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09800" y="3581400"/>
            <a:ext cx="965548" cy="962112"/>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2" descr="Image result for clipart people gro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349" y="1149146"/>
            <a:ext cx="2636484" cy="201251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06848" y="4055312"/>
            <a:ext cx="1371600" cy="369332"/>
          </a:xfrm>
          <a:prstGeom prst="rect">
            <a:avLst/>
          </a:prstGeom>
          <a:noFill/>
        </p:spPr>
        <p:txBody>
          <a:bodyPr wrap="square" rtlCol="0">
            <a:spAutoFit/>
          </a:bodyPr>
          <a:lstStyle/>
          <a:p>
            <a:r>
              <a:rPr lang="en-US" dirty="0" smtClean="0"/>
              <a:t>B = 475</a:t>
            </a:r>
            <a:endParaRPr lang="en-US" dirty="0"/>
          </a:p>
        </p:txBody>
      </p:sp>
    </p:spTree>
    <p:extLst>
      <p:ext uri="{BB962C8B-B14F-4D97-AF65-F5344CB8AC3E}">
        <p14:creationId xmlns:p14="http://schemas.microsoft.com/office/powerpoint/2010/main" val="1393143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 continuity of interest is not in statute</a:t>
            </a:r>
          </a:p>
          <a:p>
            <a:pPr lvl="1"/>
            <a:r>
              <a:rPr lang="en-US" dirty="0"/>
              <a:t>Treas. Reg. 1.368-1(e)</a:t>
            </a:r>
          </a:p>
          <a:p>
            <a:endParaRPr lang="en-US" dirty="0"/>
          </a:p>
          <a:p>
            <a:r>
              <a:rPr lang="en-US" dirty="0" smtClean="0"/>
              <a:t>What kind of “Interest”?</a:t>
            </a:r>
          </a:p>
          <a:p>
            <a:pPr lvl="1"/>
            <a:r>
              <a:rPr lang="en-US" dirty="0" smtClean="0"/>
              <a:t>Equity, but may not need to be voting</a:t>
            </a:r>
          </a:p>
          <a:p>
            <a:r>
              <a:rPr lang="en-US" dirty="0" smtClean="0"/>
              <a:t>How much “Interest”? </a:t>
            </a:r>
          </a:p>
          <a:p>
            <a:pPr marL="457200" lvl="1" indent="0">
              <a:buNone/>
            </a:pPr>
            <a:r>
              <a:rPr lang="en-US" dirty="0" smtClean="0"/>
              <a:t>– Rev. Proc. Says 50%; temp. reg. says maybe as little as 40%</a:t>
            </a:r>
          </a:p>
          <a:p>
            <a:pPr marL="457200" lvl="1" indent="0">
              <a:buNone/>
            </a:pPr>
            <a:endParaRPr lang="en-US" dirty="0" smtClean="0"/>
          </a:p>
          <a:p>
            <a:r>
              <a:rPr lang="en-US" dirty="0" smtClean="0"/>
              <a:t>Liabilities stay in corporation</a:t>
            </a:r>
          </a:p>
          <a:p>
            <a:r>
              <a:rPr lang="en-US" dirty="0" smtClean="0"/>
              <a:t>Assets have historical basis</a:t>
            </a:r>
            <a:endParaRPr lang="en-US" dirty="0"/>
          </a:p>
        </p:txBody>
      </p:sp>
    </p:spTree>
    <p:extLst>
      <p:ext uri="{BB962C8B-B14F-4D97-AF65-F5344CB8AC3E}">
        <p14:creationId xmlns:p14="http://schemas.microsoft.com/office/powerpoint/2010/main" val="351735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Shrek?</a:t>
            </a:r>
            <a:endParaRPr lang="en-US" dirty="0"/>
          </a:p>
        </p:txBody>
      </p:sp>
      <p:sp>
        <p:nvSpPr>
          <p:cNvPr id="4" name="Slide Number Placeholder 3"/>
          <p:cNvSpPr>
            <a:spLocks noGrp="1"/>
          </p:cNvSpPr>
          <p:nvPr>
            <p:ph type="sldNum" sz="quarter" idx="12"/>
          </p:nvPr>
        </p:nvSpPr>
        <p:spPr/>
        <p:txBody>
          <a:bodyPr/>
          <a:lstStyle/>
          <a:p>
            <a:pPr defTabSz="685800"/>
            <a:fld id="{777EDC73-4277-4D03-A159-88B8FAF3D64A}" type="slidenum">
              <a:rPr lang="en-US" sz="2400">
                <a:solidFill>
                  <a:prstClr val="black">
                    <a:tint val="75000"/>
                  </a:prstClr>
                </a:solidFill>
                <a:latin typeface="Calibri" panose="020F0502020204030204"/>
              </a:rPr>
              <a:pPr defTabSz="685800"/>
              <a:t>2</a:t>
            </a:fld>
            <a:endParaRPr lang="en-US" sz="2400" dirty="0">
              <a:solidFill>
                <a:prstClr val="black">
                  <a:tint val="75000"/>
                </a:prstClr>
              </a:solidFill>
              <a:latin typeface="Calibri" panose="020F0502020204030204"/>
            </a:endParaRPr>
          </a:p>
        </p:txBody>
      </p:sp>
      <p:sp>
        <p:nvSpPr>
          <p:cNvPr id="5" name="Rectangle 4"/>
          <p:cNvSpPr/>
          <p:nvPr/>
        </p:nvSpPr>
        <p:spPr>
          <a:xfrm>
            <a:off x="3309937" y="4055085"/>
            <a:ext cx="2524125" cy="127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7" name="Straight Arrow Connector 6"/>
          <p:cNvCxnSpPr>
            <a:stCxn id="10" idx="2"/>
          </p:cNvCxnSpPr>
          <p:nvPr/>
        </p:nvCxnSpPr>
        <p:spPr>
          <a:xfrm flipH="1">
            <a:off x="4000500" y="2679429"/>
            <a:ext cx="617912" cy="1378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0" idx="2"/>
          </p:cNvCxnSpPr>
          <p:nvPr/>
        </p:nvCxnSpPr>
        <p:spPr>
          <a:xfrm flipH="1" flipV="1">
            <a:off x="4618412" y="2679429"/>
            <a:ext cx="428625" cy="1378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4152739" y="1267057"/>
            <a:ext cx="931346" cy="1412372"/>
          </a:xfrm>
          <a:prstGeom prst="rect">
            <a:avLst/>
          </a:prstGeom>
        </p:spPr>
      </p:pic>
      <p:pic>
        <p:nvPicPr>
          <p:cNvPr id="4100" name="Picture 4" descr="Image result for shrek swa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6092" y="2362201"/>
            <a:ext cx="2279094" cy="10213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736579"/>
            <a:ext cx="1506935" cy="117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descr="Image result for dream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3279" y="4187310"/>
            <a:ext cx="2090266" cy="60049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74320" y="4260850"/>
            <a:ext cx="2260600" cy="151384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600" dirty="0">
                <a:solidFill>
                  <a:prstClr val="white"/>
                </a:solidFill>
                <a:latin typeface="Calibri" panose="020F0502020204030204"/>
              </a:rPr>
              <a:t>351!</a:t>
            </a:r>
            <a:endParaRPr lang="en-US" sz="3600" dirty="0">
              <a:solidFill>
                <a:prstClr val="white"/>
              </a:solidFill>
              <a:latin typeface="Calibri" panose="020F0502020204030204"/>
            </a:endParaRPr>
          </a:p>
        </p:txBody>
      </p:sp>
      <p:sp>
        <p:nvSpPr>
          <p:cNvPr id="6" name="TextBox 5"/>
          <p:cNvSpPr txBox="1"/>
          <p:nvPr/>
        </p:nvSpPr>
        <p:spPr>
          <a:xfrm>
            <a:off x="1495633" y="1944661"/>
            <a:ext cx="2180012" cy="369332"/>
          </a:xfrm>
          <a:prstGeom prst="rect">
            <a:avLst/>
          </a:prstGeom>
          <a:noFill/>
        </p:spPr>
        <p:txBody>
          <a:bodyPr wrap="square" rtlCol="0">
            <a:spAutoFit/>
          </a:bodyPr>
          <a:lstStyle/>
          <a:p>
            <a:pPr algn="ctr"/>
            <a:r>
              <a:rPr lang="en-US" dirty="0" smtClean="0"/>
              <a:t>$70B/$100FMV</a:t>
            </a:r>
            <a:endParaRPr lang="en-US" dirty="0"/>
          </a:p>
        </p:txBody>
      </p:sp>
      <p:sp>
        <p:nvSpPr>
          <p:cNvPr id="11" name="TextBox 10"/>
          <p:cNvSpPr txBox="1"/>
          <p:nvPr/>
        </p:nvSpPr>
        <p:spPr>
          <a:xfrm>
            <a:off x="6019799" y="2320171"/>
            <a:ext cx="1202135" cy="369332"/>
          </a:xfrm>
          <a:prstGeom prst="rect">
            <a:avLst/>
          </a:prstGeom>
          <a:noFill/>
        </p:spPr>
        <p:txBody>
          <a:bodyPr wrap="square" rtlCol="0">
            <a:spAutoFit/>
          </a:bodyPr>
          <a:lstStyle/>
          <a:p>
            <a:r>
              <a:rPr lang="en-US" dirty="0" smtClean="0"/>
              <a:t>$100FMV</a:t>
            </a:r>
            <a:endParaRPr lang="en-US" dirty="0"/>
          </a:p>
        </p:txBody>
      </p:sp>
    </p:spTree>
    <p:extLst>
      <p:ext uri="{BB962C8B-B14F-4D97-AF65-F5344CB8AC3E}">
        <p14:creationId xmlns:p14="http://schemas.microsoft.com/office/powerpoint/2010/main" val="3472197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Interest</a:t>
            </a:r>
            <a:endParaRPr lang="en-US" dirty="0"/>
          </a:p>
        </p:txBody>
      </p:sp>
      <p:sp>
        <p:nvSpPr>
          <p:cNvPr id="3" name="Content Placeholder 2"/>
          <p:cNvSpPr>
            <a:spLocks noGrp="1"/>
          </p:cNvSpPr>
          <p:nvPr>
            <p:ph idx="1"/>
          </p:nvPr>
        </p:nvSpPr>
        <p:spPr/>
        <p:txBody>
          <a:bodyPr>
            <a:normAutofit/>
          </a:bodyPr>
          <a:lstStyle/>
          <a:p>
            <a:r>
              <a:rPr lang="en-US" dirty="0" smtClean="0"/>
              <a:t>Treas. Reg. 1.368-1(e)</a:t>
            </a:r>
          </a:p>
          <a:p>
            <a:pPr lvl="1"/>
            <a:r>
              <a:rPr lang="en-US" dirty="0" smtClean="0"/>
              <a:t>Requires that a substantial part of the value of the proprietary interests in the target corporation be preserved (is exchanged for a proprietary interest in the issuing corporation, is exchanged by the acquiring corporation for a direct interest in the target corporation, or it otherwise continues as a proprietary interest in the target)</a:t>
            </a:r>
          </a:p>
          <a:p>
            <a:pPr lvl="2"/>
            <a:r>
              <a:rPr lang="en-US" dirty="0" smtClean="0"/>
              <a:t>Requires that consideration received be an equity interest</a:t>
            </a:r>
          </a:p>
        </p:txBody>
      </p:sp>
    </p:spTree>
    <p:extLst>
      <p:ext uri="{BB962C8B-B14F-4D97-AF65-F5344CB8AC3E}">
        <p14:creationId xmlns:p14="http://schemas.microsoft.com/office/powerpoint/2010/main" val="13546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Interest: “A” Merger</a:t>
            </a:r>
            <a:endParaRPr lang="en-US" dirty="0"/>
          </a:p>
        </p:txBody>
      </p:sp>
      <p:sp>
        <p:nvSpPr>
          <p:cNvPr id="3" name="Content Placeholder 2"/>
          <p:cNvSpPr>
            <a:spLocks noGrp="1"/>
          </p:cNvSpPr>
          <p:nvPr>
            <p:ph idx="1"/>
          </p:nvPr>
        </p:nvSpPr>
        <p:spPr/>
        <p:txBody>
          <a:bodyPr/>
          <a:lstStyle/>
          <a:p>
            <a:r>
              <a:rPr lang="en-US" dirty="0"/>
              <a:t>Safe Harbor Treas. Reg. </a:t>
            </a:r>
            <a:r>
              <a:rPr lang="en-US" dirty="0" smtClean="0"/>
              <a:t>T1.368-1(e</a:t>
            </a:r>
            <a:r>
              <a:rPr lang="en-US" dirty="0"/>
              <a:t>)(2) – 40% must be equity</a:t>
            </a:r>
          </a:p>
          <a:p>
            <a:endParaRPr lang="en-US" dirty="0"/>
          </a:p>
        </p:txBody>
      </p:sp>
    </p:spTree>
    <p:extLst>
      <p:ext uri="{BB962C8B-B14F-4D97-AF65-F5344CB8AC3E}">
        <p14:creationId xmlns:p14="http://schemas.microsoft.com/office/powerpoint/2010/main" val="74472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 Purchase (“B”)</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43400"/>
            <a:ext cx="2921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9" idx="2"/>
          </p:cNvCxnSpPr>
          <p:nvPr/>
        </p:nvCxnSpPr>
        <p:spPr>
          <a:xfrm>
            <a:off x="1691596" y="2973609"/>
            <a:ext cx="411842" cy="1369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06657" y="4469450"/>
            <a:ext cx="731838" cy="381000"/>
          </a:xfrm>
          <a:prstGeom prst="rect">
            <a:avLst/>
          </a:prstGeom>
          <a:noFill/>
        </p:spPr>
        <p:txBody>
          <a:bodyPr wrap="square" rtlCol="0">
            <a:spAutoFit/>
          </a:bodyPr>
          <a:lstStyle/>
          <a:p>
            <a:r>
              <a:rPr lang="en-US" dirty="0" smtClean="0"/>
              <a:t>T, Inc.</a:t>
            </a:r>
            <a:endParaRPr lang="en-US" dirty="0"/>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005" y="4993584"/>
            <a:ext cx="1266990" cy="135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430337" y="4906013"/>
            <a:ext cx="1584325" cy="369332"/>
          </a:xfrm>
          <a:prstGeom prst="rect">
            <a:avLst/>
          </a:prstGeom>
          <a:noFill/>
        </p:spPr>
        <p:txBody>
          <a:bodyPr wrap="square" rtlCol="0">
            <a:spAutoFit/>
          </a:bodyPr>
          <a:lstStyle/>
          <a:p>
            <a:r>
              <a:rPr lang="en-US" dirty="0" smtClean="0"/>
              <a:t>300B/800FMV</a:t>
            </a:r>
            <a:endParaRPr lang="en-US" dirty="0"/>
          </a:p>
        </p:txBody>
      </p:sp>
      <p:sp>
        <p:nvSpPr>
          <p:cNvPr id="2" name="Oval 1"/>
          <p:cNvSpPr/>
          <p:nvPr/>
        </p:nvSpPr>
        <p:spPr>
          <a:xfrm>
            <a:off x="6096000" y="4114800"/>
            <a:ext cx="2590800" cy="2286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53200" y="4850450"/>
            <a:ext cx="1676400" cy="369332"/>
          </a:xfrm>
          <a:prstGeom prst="rect">
            <a:avLst/>
          </a:prstGeom>
          <a:noFill/>
        </p:spPr>
        <p:txBody>
          <a:bodyPr wrap="square" rtlCol="0">
            <a:spAutoFit/>
          </a:bodyPr>
          <a:lstStyle/>
          <a:p>
            <a:r>
              <a:rPr lang="en-US" dirty="0" smtClean="0"/>
              <a:t>Acquirer, Inc.</a:t>
            </a:r>
            <a:endParaRPr lang="en-US" dirty="0"/>
          </a:p>
        </p:txBody>
      </p:sp>
      <p:cxnSp>
        <p:nvCxnSpPr>
          <p:cNvPr id="6" name="Straight Arrow Connector 5"/>
          <p:cNvCxnSpPr/>
          <p:nvPr/>
        </p:nvCxnSpPr>
        <p:spPr>
          <a:xfrm>
            <a:off x="7124137" y="3073750"/>
            <a:ext cx="114863" cy="1041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743200" y="2743200"/>
            <a:ext cx="3530829" cy="1916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90800" y="2924775"/>
            <a:ext cx="3505200" cy="19256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6600" y="1819870"/>
            <a:ext cx="2971799" cy="646331"/>
          </a:xfrm>
          <a:prstGeom prst="rect">
            <a:avLst/>
          </a:prstGeom>
          <a:noFill/>
        </p:spPr>
        <p:txBody>
          <a:bodyPr wrap="square" rtlCol="0">
            <a:spAutoFit/>
          </a:bodyPr>
          <a:lstStyle/>
          <a:p>
            <a:r>
              <a:rPr lang="en-US" b="1" dirty="0" smtClean="0"/>
              <a:t>Shares of Acquirer, Inc. as consideration</a:t>
            </a:r>
            <a:endParaRPr lang="en-US"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113" y="2506662"/>
            <a:ext cx="14636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Image result for clipart people gro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897" y="1203048"/>
            <a:ext cx="2636484" cy="2012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762000" y="1371127"/>
            <a:ext cx="1859191" cy="1602482"/>
          </a:xfrm>
          <a:prstGeom prst="rect">
            <a:avLst/>
          </a:prstGeom>
        </p:spPr>
      </p:pic>
    </p:spTree>
    <p:extLst>
      <p:ext uri="{BB962C8B-B14F-4D97-AF65-F5344CB8AC3E}">
        <p14:creationId xmlns:p14="http://schemas.microsoft.com/office/powerpoint/2010/main" val="2006638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Share Purchase (“B”)</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605" y="4038044"/>
            <a:ext cx="2352038" cy="257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endCxn id="1029" idx="0"/>
          </p:cNvCxnSpPr>
          <p:nvPr/>
        </p:nvCxnSpPr>
        <p:spPr>
          <a:xfrm>
            <a:off x="7291080" y="3853378"/>
            <a:ext cx="36544"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75504" y="4273883"/>
            <a:ext cx="731838" cy="381000"/>
          </a:xfrm>
          <a:prstGeom prst="rect">
            <a:avLst/>
          </a:prstGeom>
          <a:noFill/>
        </p:spPr>
        <p:txBody>
          <a:bodyPr wrap="square" rtlCol="0">
            <a:spAutoFit/>
          </a:bodyPr>
          <a:lstStyle/>
          <a:p>
            <a:r>
              <a:rPr lang="en-US" dirty="0" smtClean="0"/>
              <a:t>T, Inc.</a:t>
            </a:r>
            <a:endParaRPr lang="en-US" dirty="0"/>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584" y="4844616"/>
            <a:ext cx="1266990" cy="135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498916" y="4743183"/>
            <a:ext cx="1584325" cy="369332"/>
          </a:xfrm>
          <a:prstGeom prst="rect">
            <a:avLst/>
          </a:prstGeom>
          <a:noFill/>
        </p:spPr>
        <p:txBody>
          <a:bodyPr wrap="square" rtlCol="0">
            <a:spAutoFit/>
          </a:bodyPr>
          <a:lstStyle/>
          <a:p>
            <a:r>
              <a:rPr lang="en-US" dirty="0" smtClean="0"/>
              <a:t>300B/800FMV</a:t>
            </a:r>
            <a:endParaRPr lang="en-US" dirty="0"/>
          </a:p>
        </p:txBody>
      </p:sp>
      <p:sp>
        <p:nvSpPr>
          <p:cNvPr id="2" name="Oval 1"/>
          <p:cNvSpPr/>
          <p:nvPr/>
        </p:nvSpPr>
        <p:spPr>
          <a:xfrm>
            <a:off x="6594504" y="2347507"/>
            <a:ext cx="1393150" cy="15401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62457" y="2783209"/>
            <a:ext cx="1676400" cy="369332"/>
          </a:xfrm>
          <a:prstGeom prst="rect">
            <a:avLst/>
          </a:prstGeom>
          <a:noFill/>
        </p:spPr>
        <p:txBody>
          <a:bodyPr wrap="square" rtlCol="0">
            <a:spAutoFit/>
          </a:bodyPr>
          <a:lstStyle/>
          <a:p>
            <a:r>
              <a:rPr lang="en-US" dirty="0" smtClean="0"/>
              <a:t>Acquirer, Inc.</a:t>
            </a:r>
            <a:endParaRPr lang="en-US" dirty="0"/>
          </a:p>
        </p:txBody>
      </p:sp>
      <p:cxnSp>
        <p:nvCxnSpPr>
          <p:cNvPr id="8" name="Straight Connector 7"/>
          <p:cNvCxnSpPr/>
          <p:nvPr/>
        </p:nvCxnSpPr>
        <p:spPr>
          <a:xfrm>
            <a:off x="6858000" y="1979224"/>
            <a:ext cx="381000" cy="354081"/>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5328073" y="756034"/>
            <a:ext cx="1655411" cy="1426839"/>
          </a:xfrm>
          <a:prstGeom prst="rect">
            <a:avLst/>
          </a:prstGeom>
        </p:spPr>
      </p:pic>
      <p:pic>
        <p:nvPicPr>
          <p:cNvPr id="19" name="Picture 2" descr="Image result for clipart people gro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4073" y="889670"/>
            <a:ext cx="1812250" cy="138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45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3" name="Content Placeholder 2"/>
          <p:cNvSpPr>
            <a:spLocks noGrp="1"/>
          </p:cNvSpPr>
          <p:nvPr>
            <p:ph idx="1"/>
          </p:nvPr>
        </p:nvSpPr>
        <p:spPr/>
        <p:txBody>
          <a:bodyPr/>
          <a:lstStyle/>
          <a:p>
            <a:r>
              <a:rPr lang="en-US" dirty="0" smtClean="0"/>
              <a:t>No BOOT in a B</a:t>
            </a:r>
          </a:p>
          <a:p>
            <a:r>
              <a:rPr lang="en-US" dirty="0" smtClean="0"/>
              <a:t>Creeping B ok if “old and cold”</a:t>
            </a:r>
          </a:p>
          <a:p>
            <a:r>
              <a:rPr lang="en-US" dirty="0" smtClean="0"/>
              <a:t>Must be voting stock of parent or acquirer, but not both</a:t>
            </a:r>
          </a:p>
          <a:p>
            <a:r>
              <a:rPr lang="en-US" dirty="0" smtClean="0"/>
              <a:t>Tender offer or statutory share exchange</a:t>
            </a:r>
          </a:p>
          <a:p>
            <a:r>
              <a:rPr lang="en-US" dirty="0" smtClean="0"/>
              <a:t>Must get “control”</a:t>
            </a:r>
          </a:p>
          <a:p>
            <a:pPr lvl="1"/>
            <a:r>
              <a:rPr lang="en-US" dirty="0" smtClean="0"/>
              <a:t>80% combined total voting power and 80% of each class of nonvoting</a:t>
            </a:r>
            <a:endParaRPr lang="en-US" dirty="0"/>
          </a:p>
        </p:txBody>
      </p:sp>
    </p:spTree>
    <p:extLst>
      <p:ext uri="{BB962C8B-B14F-4D97-AF65-F5344CB8AC3E}">
        <p14:creationId xmlns:p14="http://schemas.microsoft.com/office/powerpoint/2010/main" val="47809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Interest:  “B” Merger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Treas. Reg. 1.368-2(c)</a:t>
            </a:r>
          </a:p>
          <a:p>
            <a:endParaRPr lang="en-US" dirty="0"/>
          </a:p>
          <a:p>
            <a:r>
              <a:rPr lang="en-US" dirty="0" smtClean="0"/>
              <a:t>Solely for stock (no boot); must “control” target afterward (80%)</a:t>
            </a:r>
          </a:p>
          <a:p>
            <a:endParaRPr lang="en-US" dirty="0"/>
          </a:p>
          <a:p>
            <a:r>
              <a:rPr lang="en-US" dirty="0" smtClean="0"/>
              <a:t>But, can be in a series of noncash transactions</a:t>
            </a:r>
            <a:endParaRPr lang="en-US" dirty="0"/>
          </a:p>
          <a:p>
            <a:r>
              <a:rPr lang="en-US" dirty="0" smtClean="0"/>
              <a:t>Maybe creeping B with some cash if “old and cold”</a:t>
            </a:r>
          </a:p>
          <a:p>
            <a:pPr lvl="1"/>
            <a:r>
              <a:rPr lang="en-US" dirty="0" smtClean="0"/>
              <a:t>1939 cash purchase of 30% (taxable)</a:t>
            </a:r>
          </a:p>
          <a:p>
            <a:pPr lvl="1"/>
            <a:r>
              <a:rPr lang="en-US" dirty="0" smtClean="0"/>
              <a:t>1955 purchase for shares of 60% (non-taxable)</a:t>
            </a:r>
            <a:endParaRPr lang="en-US" dirty="0"/>
          </a:p>
        </p:txBody>
      </p:sp>
    </p:spTree>
    <p:extLst>
      <p:ext uri="{BB962C8B-B14F-4D97-AF65-F5344CB8AC3E}">
        <p14:creationId xmlns:p14="http://schemas.microsoft.com/office/powerpoint/2010/main" val="3209963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Asset Sale + Subsidiary Liquidation (“C”)</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38" y="1070361"/>
            <a:ext cx="16160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343400"/>
            <a:ext cx="2921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1027" idx="2"/>
          </p:cNvCxnSpPr>
          <p:nvPr/>
        </p:nvCxnSpPr>
        <p:spPr>
          <a:xfrm flipH="1">
            <a:off x="2172575" y="2997586"/>
            <a:ext cx="1" cy="1349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54275" y="2924775"/>
            <a:ext cx="914400" cy="369332"/>
          </a:xfrm>
          <a:prstGeom prst="rect">
            <a:avLst/>
          </a:prstGeom>
          <a:noFill/>
        </p:spPr>
        <p:txBody>
          <a:bodyPr wrap="square" rtlCol="0">
            <a:spAutoFit/>
          </a:bodyPr>
          <a:lstStyle/>
          <a:p>
            <a:r>
              <a:rPr lang="en-US" dirty="0" smtClean="0"/>
              <a:t>100%</a:t>
            </a:r>
            <a:endParaRPr lang="en-US" dirty="0"/>
          </a:p>
        </p:txBody>
      </p:sp>
      <p:sp>
        <p:nvSpPr>
          <p:cNvPr id="10" name="TextBox 9"/>
          <p:cNvSpPr txBox="1"/>
          <p:nvPr/>
        </p:nvSpPr>
        <p:spPr>
          <a:xfrm>
            <a:off x="533400" y="3668712"/>
            <a:ext cx="1371600" cy="369332"/>
          </a:xfrm>
          <a:prstGeom prst="rect">
            <a:avLst/>
          </a:prstGeom>
          <a:noFill/>
        </p:spPr>
        <p:txBody>
          <a:bodyPr wrap="square" rtlCol="0">
            <a:spAutoFit/>
          </a:bodyPr>
          <a:lstStyle/>
          <a:p>
            <a:r>
              <a:rPr lang="en-US" dirty="0" smtClean="0"/>
              <a:t>B = 475</a:t>
            </a:r>
            <a:endParaRPr lang="en-US" dirty="0"/>
          </a:p>
        </p:txBody>
      </p:sp>
      <p:sp>
        <p:nvSpPr>
          <p:cNvPr id="11" name="TextBox 10"/>
          <p:cNvSpPr txBox="1"/>
          <p:nvPr/>
        </p:nvSpPr>
        <p:spPr>
          <a:xfrm>
            <a:off x="1806657" y="4469450"/>
            <a:ext cx="731838" cy="381000"/>
          </a:xfrm>
          <a:prstGeom prst="rect">
            <a:avLst/>
          </a:prstGeom>
          <a:noFill/>
        </p:spPr>
        <p:txBody>
          <a:bodyPr wrap="square" rtlCol="0">
            <a:spAutoFit/>
          </a:bodyPr>
          <a:lstStyle/>
          <a:p>
            <a:r>
              <a:rPr lang="en-US" dirty="0" smtClean="0"/>
              <a:t>T, Inc.</a:t>
            </a:r>
            <a:endParaRPr lang="en-US" dirty="0"/>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949" y="4934548"/>
            <a:ext cx="1266990" cy="135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488281" y="4850450"/>
            <a:ext cx="1584325" cy="369332"/>
          </a:xfrm>
          <a:prstGeom prst="rect">
            <a:avLst/>
          </a:prstGeom>
          <a:noFill/>
        </p:spPr>
        <p:txBody>
          <a:bodyPr wrap="square" rtlCol="0">
            <a:spAutoFit/>
          </a:bodyPr>
          <a:lstStyle/>
          <a:p>
            <a:r>
              <a:rPr lang="en-US" dirty="0" smtClean="0"/>
              <a:t>300B/800FMV</a:t>
            </a:r>
            <a:endParaRPr lang="en-US" dirty="0"/>
          </a:p>
        </p:txBody>
      </p:sp>
      <p:cxnSp>
        <p:nvCxnSpPr>
          <p:cNvPr id="3" name="Straight Arrow Connector 2"/>
          <p:cNvCxnSpPr/>
          <p:nvPr/>
        </p:nvCxnSpPr>
        <p:spPr>
          <a:xfrm flipH="1">
            <a:off x="3733800" y="3505200"/>
            <a:ext cx="2551112" cy="1154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971800" y="3853378"/>
            <a:ext cx="3313112" cy="16213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39175" y="1708666"/>
            <a:ext cx="1066800" cy="646331"/>
          </a:xfrm>
          <a:prstGeom prst="rect">
            <a:avLst/>
          </a:prstGeom>
          <a:noFill/>
        </p:spPr>
        <p:txBody>
          <a:bodyPr wrap="square" rtlCol="0">
            <a:spAutoFit/>
          </a:bodyPr>
          <a:lstStyle/>
          <a:p>
            <a:r>
              <a:rPr lang="en-US" dirty="0" smtClean="0"/>
              <a:t>Amigo, Inc.</a:t>
            </a:r>
            <a:endParaRPr lang="en-US" dirty="0"/>
          </a:p>
        </p:txBody>
      </p:sp>
      <p:pic>
        <p:nvPicPr>
          <p:cNvPr id="3075"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733800" y="2937880"/>
            <a:ext cx="1463167" cy="97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6328157" y="2642075"/>
            <a:ext cx="1600200" cy="1726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38900" y="3252802"/>
            <a:ext cx="1295400" cy="646331"/>
          </a:xfrm>
          <a:prstGeom prst="rect">
            <a:avLst/>
          </a:prstGeom>
          <a:noFill/>
        </p:spPr>
        <p:txBody>
          <a:bodyPr wrap="square" rtlCol="0">
            <a:spAutoFit/>
          </a:bodyPr>
          <a:lstStyle/>
          <a:p>
            <a:r>
              <a:rPr lang="en-US" dirty="0" smtClean="0"/>
              <a:t>Acquirer, Inc.</a:t>
            </a:r>
            <a:endParaRPr lang="en-US" dirty="0"/>
          </a:p>
        </p:txBody>
      </p:sp>
      <p:cxnSp>
        <p:nvCxnSpPr>
          <p:cNvPr id="17" name="Straight Connector 16"/>
          <p:cNvCxnSpPr>
            <a:endCxn id="14" idx="0"/>
          </p:cNvCxnSpPr>
          <p:nvPr/>
        </p:nvCxnSpPr>
        <p:spPr>
          <a:xfrm flipH="1">
            <a:off x="7128257" y="2394357"/>
            <a:ext cx="110743" cy="247718"/>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 descr="Image result for clipart people grou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0057" y="937252"/>
            <a:ext cx="2133600" cy="162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45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160155"/>
            <a:ext cx="16271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dirty="0" smtClean="0"/>
              <a:t>Asset Sale + Subsidiary Liquidation (“C”)</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538" y="1070361"/>
            <a:ext cx="16160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343400"/>
            <a:ext cx="2921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1027" idx="2"/>
          </p:cNvCxnSpPr>
          <p:nvPr/>
        </p:nvCxnSpPr>
        <p:spPr>
          <a:xfrm flipH="1">
            <a:off x="2172575" y="2997586"/>
            <a:ext cx="1" cy="1349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54275" y="2924775"/>
            <a:ext cx="914400" cy="369332"/>
          </a:xfrm>
          <a:prstGeom prst="rect">
            <a:avLst/>
          </a:prstGeom>
          <a:noFill/>
        </p:spPr>
        <p:txBody>
          <a:bodyPr wrap="square" rtlCol="0">
            <a:spAutoFit/>
          </a:bodyPr>
          <a:lstStyle/>
          <a:p>
            <a:r>
              <a:rPr lang="en-US" dirty="0" smtClean="0"/>
              <a:t>100%</a:t>
            </a:r>
            <a:endParaRPr lang="en-US" dirty="0"/>
          </a:p>
        </p:txBody>
      </p:sp>
      <p:sp>
        <p:nvSpPr>
          <p:cNvPr id="10" name="TextBox 9"/>
          <p:cNvSpPr txBox="1"/>
          <p:nvPr/>
        </p:nvSpPr>
        <p:spPr>
          <a:xfrm>
            <a:off x="533400" y="3668712"/>
            <a:ext cx="1371600" cy="369332"/>
          </a:xfrm>
          <a:prstGeom prst="rect">
            <a:avLst/>
          </a:prstGeom>
          <a:noFill/>
        </p:spPr>
        <p:txBody>
          <a:bodyPr wrap="square" rtlCol="0">
            <a:spAutoFit/>
          </a:bodyPr>
          <a:lstStyle/>
          <a:p>
            <a:r>
              <a:rPr lang="en-US" dirty="0" smtClean="0"/>
              <a:t>B = 475</a:t>
            </a:r>
            <a:endParaRPr lang="en-US" dirty="0"/>
          </a:p>
        </p:txBody>
      </p:sp>
      <p:sp>
        <p:nvSpPr>
          <p:cNvPr id="11" name="TextBox 10"/>
          <p:cNvSpPr txBox="1"/>
          <p:nvPr/>
        </p:nvSpPr>
        <p:spPr>
          <a:xfrm>
            <a:off x="1806657" y="4469450"/>
            <a:ext cx="731838" cy="381000"/>
          </a:xfrm>
          <a:prstGeom prst="rect">
            <a:avLst/>
          </a:prstGeom>
          <a:noFill/>
        </p:spPr>
        <p:txBody>
          <a:bodyPr wrap="square" rtlCol="0">
            <a:spAutoFit/>
          </a:bodyPr>
          <a:lstStyle/>
          <a:p>
            <a:r>
              <a:rPr lang="en-US" dirty="0" smtClean="0"/>
              <a:t>T, Inc.</a:t>
            </a:r>
            <a:endParaRPr lang="en-US" dirty="0"/>
          </a:p>
        </p:txBody>
      </p:sp>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6549" y="4173165"/>
            <a:ext cx="633495" cy="67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39175" y="1708666"/>
            <a:ext cx="1066800" cy="646331"/>
          </a:xfrm>
          <a:prstGeom prst="rect">
            <a:avLst/>
          </a:prstGeom>
          <a:noFill/>
        </p:spPr>
        <p:txBody>
          <a:bodyPr wrap="square" rtlCol="0">
            <a:spAutoFit/>
          </a:bodyPr>
          <a:lstStyle/>
          <a:p>
            <a:r>
              <a:rPr lang="en-US" dirty="0" smtClean="0"/>
              <a:t>Amigo, Inc.</a:t>
            </a:r>
            <a:endParaRPr lang="en-US" dirty="0"/>
          </a:p>
        </p:txBody>
      </p:sp>
      <p:pic>
        <p:nvPicPr>
          <p:cNvPr id="4099" name="Picture 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556651" y="5396254"/>
            <a:ext cx="1231848" cy="82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3581400"/>
            <a:ext cx="1219200" cy="646331"/>
          </a:xfrm>
          <a:prstGeom prst="rect">
            <a:avLst/>
          </a:prstGeom>
          <a:noFill/>
        </p:spPr>
        <p:txBody>
          <a:bodyPr wrap="square" rtlCol="0">
            <a:spAutoFit/>
          </a:bodyPr>
          <a:lstStyle/>
          <a:p>
            <a:r>
              <a:rPr lang="en-US" dirty="0" smtClean="0"/>
              <a:t>Acquirer, Inc.</a:t>
            </a:r>
            <a:endParaRPr lang="en-US" dirty="0"/>
          </a:p>
        </p:txBody>
      </p:sp>
      <p:cxnSp>
        <p:nvCxnSpPr>
          <p:cNvPr id="14" name="Straight Connector 13"/>
          <p:cNvCxnSpPr>
            <a:endCxn id="4100" idx="0"/>
          </p:cNvCxnSpPr>
          <p:nvPr/>
        </p:nvCxnSpPr>
        <p:spPr>
          <a:xfrm flipH="1">
            <a:off x="6680994" y="2819399"/>
            <a:ext cx="24606" cy="340756"/>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30337" y="4996537"/>
            <a:ext cx="1584325" cy="369332"/>
          </a:xfrm>
          <a:prstGeom prst="rect">
            <a:avLst/>
          </a:prstGeom>
          <a:noFill/>
        </p:spPr>
        <p:txBody>
          <a:bodyPr wrap="square" rtlCol="0">
            <a:spAutoFit/>
          </a:bodyPr>
          <a:lstStyle/>
          <a:p>
            <a:r>
              <a:rPr lang="en-US" dirty="0" smtClean="0"/>
              <a:t>300B/800FMV</a:t>
            </a:r>
            <a:endParaRPr lang="en-US" dirty="0"/>
          </a:p>
        </p:txBody>
      </p:sp>
      <p:sp>
        <p:nvSpPr>
          <p:cNvPr id="20" name="TextBox 19"/>
          <p:cNvSpPr txBox="1"/>
          <p:nvPr/>
        </p:nvSpPr>
        <p:spPr>
          <a:xfrm>
            <a:off x="5939045" y="4075805"/>
            <a:ext cx="1584325" cy="369332"/>
          </a:xfrm>
          <a:prstGeom prst="rect">
            <a:avLst/>
          </a:prstGeom>
          <a:noFill/>
        </p:spPr>
        <p:txBody>
          <a:bodyPr wrap="square" rtlCol="0">
            <a:spAutoFit/>
          </a:bodyPr>
          <a:lstStyle/>
          <a:p>
            <a:r>
              <a:rPr lang="en-US" dirty="0" smtClean="0"/>
              <a:t>300B/800FMV</a:t>
            </a:r>
            <a:endParaRPr lang="en-US" dirty="0"/>
          </a:p>
        </p:txBody>
      </p:sp>
      <p:pic>
        <p:nvPicPr>
          <p:cNvPr id="21" name="Picture 2" descr="Image result for clipart people grou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5494" y="1217506"/>
            <a:ext cx="2133600" cy="162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60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093" y="2882514"/>
            <a:ext cx="16224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dirty="0" smtClean="0"/>
              <a:t>Asset Sale + Subsidiary Liquidation (“C”)</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228" y="997550"/>
            <a:ext cx="16160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343400"/>
            <a:ext cx="2921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044" y="998262"/>
            <a:ext cx="1224678" cy="163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914400"/>
            <a:ext cx="1041165" cy="170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806657" y="4469450"/>
            <a:ext cx="731838" cy="381000"/>
          </a:xfrm>
          <a:prstGeom prst="rect">
            <a:avLst/>
          </a:prstGeom>
          <a:noFill/>
        </p:spPr>
        <p:txBody>
          <a:bodyPr wrap="square" rtlCol="0">
            <a:spAutoFit/>
          </a:bodyPr>
          <a:lstStyle/>
          <a:p>
            <a:r>
              <a:rPr lang="en-US" dirty="0" smtClean="0"/>
              <a:t>T, Inc.</a:t>
            </a:r>
            <a:endParaRPr lang="en-US" dirty="0"/>
          </a:p>
        </p:txBody>
      </p:sp>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0745" y="3969937"/>
            <a:ext cx="569087" cy="60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7004" y="4814093"/>
            <a:ext cx="19145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1318" y="1499239"/>
            <a:ext cx="11223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idx="1"/>
          </p:nvPr>
        </p:nvPicPr>
        <p:blipFill>
          <a:blip r:embed="rId10">
            <a:extLst>
              <a:ext uri="{28A0092B-C50C-407E-A947-70E740481C1C}">
                <a14:useLocalDpi xmlns:a14="http://schemas.microsoft.com/office/drawing/2010/main" val="0"/>
              </a:ext>
            </a:extLst>
          </a:blip>
          <a:srcRect/>
          <a:stretch>
            <a:fillRect/>
          </a:stretch>
        </p:blipFill>
        <p:spPr bwMode="auto">
          <a:xfrm>
            <a:off x="4200112" y="3677237"/>
            <a:ext cx="743776" cy="3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38324" y="2267589"/>
            <a:ext cx="615951" cy="4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77000" y="3294107"/>
            <a:ext cx="1178801" cy="369332"/>
          </a:xfrm>
          <a:prstGeom prst="rect">
            <a:avLst/>
          </a:prstGeom>
          <a:noFill/>
        </p:spPr>
        <p:txBody>
          <a:bodyPr wrap="square" rtlCol="0">
            <a:spAutoFit/>
          </a:bodyPr>
          <a:lstStyle/>
          <a:p>
            <a:r>
              <a:rPr lang="en-US" dirty="0" smtClean="0"/>
              <a:t>Acquirer</a:t>
            </a:r>
            <a:endParaRPr lang="en-US" dirty="0"/>
          </a:p>
        </p:txBody>
      </p:sp>
      <p:cxnSp>
        <p:nvCxnSpPr>
          <p:cNvPr id="9" name="Straight Connector 8"/>
          <p:cNvCxnSpPr>
            <a:stCxn id="1031" idx="2"/>
          </p:cNvCxnSpPr>
          <p:nvPr/>
        </p:nvCxnSpPr>
        <p:spPr>
          <a:xfrm flipH="1">
            <a:off x="7787164" y="2619041"/>
            <a:ext cx="277219" cy="762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125" idx="1"/>
          </p:cNvCxnSpPr>
          <p:nvPr/>
        </p:nvCxnSpPr>
        <p:spPr>
          <a:xfrm>
            <a:off x="2911475" y="2471980"/>
            <a:ext cx="3299618" cy="128842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37028" y="2596599"/>
            <a:ext cx="1584325" cy="369332"/>
          </a:xfrm>
          <a:prstGeom prst="rect">
            <a:avLst/>
          </a:prstGeom>
          <a:noFill/>
        </p:spPr>
        <p:txBody>
          <a:bodyPr wrap="square" rtlCol="0">
            <a:spAutoFit/>
          </a:bodyPr>
          <a:lstStyle/>
          <a:p>
            <a:r>
              <a:rPr lang="en-US" dirty="0" smtClean="0"/>
              <a:t>300B/800FMV</a:t>
            </a:r>
            <a:endParaRPr lang="en-US" dirty="0"/>
          </a:p>
        </p:txBody>
      </p:sp>
    </p:spTree>
    <p:extLst>
      <p:ext uri="{BB962C8B-B14F-4D97-AF65-F5344CB8AC3E}">
        <p14:creationId xmlns:p14="http://schemas.microsoft.com/office/powerpoint/2010/main" val="657815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3" name="Content Placeholder 2"/>
          <p:cNvSpPr>
            <a:spLocks noGrp="1"/>
          </p:cNvSpPr>
          <p:nvPr>
            <p:ph idx="1"/>
          </p:nvPr>
        </p:nvSpPr>
        <p:spPr/>
        <p:txBody>
          <a:bodyPr>
            <a:normAutofit lnSpcReduction="10000"/>
          </a:bodyPr>
          <a:lstStyle/>
          <a:p>
            <a:r>
              <a:rPr lang="en-US" dirty="0" smtClean="0"/>
              <a:t>“substantially all” – 90% of FMV of net assets; 70% of gross assets is presumptive</a:t>
            </a:r>
          </a:p>
          <a:p>
            <a:r>
              <a:rPr lang="en-US" dirty="0" smtClean="0"/>
              <a:t>Liabilities – not considered boot unless other (cash/property) boot.</a:t>
            </a:r>
          </a:p>
          <a:p>
            <a:r>
              <a:rPr lang="en-US" dirty="0" smtClean="0"/>
              <a:t>Boot – up to 20% if getting 100% of assets.  80% of assets must be acquired for voting stock.</a:t>
            </a:r>
          </a:p>
          <a:p>
            <a:r>
              <a:rPr lang="en-US" dirty="0" smtClean="0"/>
              <a:t>Liquidation – have to liquidate to target’s shareholders (368(a)(1)(G)</a:t>
            </a:r>
            <a:endParaRPr lang="en-US" dirty="0"/>
          </a:p>
        </p:txBody>
      </p:sp>
    </p:spTree>
    <p:extLst>
      <p:ext uri="{BB962C8B-B14F-4D97-AF65-F5344CB8AC3E}">
        <p14:creationId xmlns:p14="http://schemas.microsoft.com/office/powerpoint/2010/main" val="300514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Shrek?</a:t>
            </a:r>
            <a:endParaRPr lang="en-US" dirty="0"/>
          </a:p>
        </p:txBody>
      </p:sp>
      <p:sp>
        <p:nvSpPr>
          <p:cNvPr id="4" name="Slide Number Placeholder 3"/>
          <p:cNvSpPr>
            <a:spLocks noGrp="1"/>
          </p:cNvSpPr>
          <p:nvPr>
            <p:ph type="sldNum" sz="quarter" idx="12"/>
          </p:nvPr>
        </p:nvSpPr>
        <p:spPr/>
        <p:txBody>
          <a:bodyPr/>
          <a:lstStyle/>
          <a:p>
            <a:pPr defTabSz="685800"/>
            <a:fld id="{777EDC73-4277-4D03-A159-88B8FAF3D64A}" type="slidenum">
              <a:rPr lang="en-US" sz="2400">
                <a:solidFill>
                  <a:prstClr val="black">
                    <a:tint val="75000"/>
                  </a:prstClr>
                </a:solidFill>
                <a:latin typeface="Calibri" panose="020F0502020204030204"/>
              </a:rPr>
              <a:pPr defTabSz="685800"/>
              <a:t>3</a:t>
            </a:fld>
            <a:endParaRPr lang="en-US" sz="2400" dirty="0">
              <a:solidFill>
                <a:prstClr val="black">
                  <a:tint val="75000"/>
                </a:prstClr>
              </a:solidFill>
              <a:latin typeface="Calibri" panose="020F0502020204030204"/>
            </a:endParaRPr>
          </a:p>
        </p:txBody>
      </p:sp>
      <p:sp>
        <p:nvSpPr>
          <p:cNvPr id="5" name="Rectangle 4"/>
          <p:cNvSpPr/>
          <p:nvPr/>
        </p:nvSpPr>
        <p:spPr>
          <a:xfrm>
            <a:off x="3309937" y="4055085"/>
            <a:ext cx="2524125" cy="127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7" name="Straight Arrow Connector 6"/>
          <p:cNvCxnSpPr>
            <a:stCxn id="10" idx="2"/>
          </p:cNvCxnSpPr>
          <p:nvPr/>
        </p:nvCxnSpPr>
        <p:spPr>
          <a:xfrm flipH="1">
            <a:off x="4000500" y="2679429"/>
            <a:ext cx="617912" cy="1378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0" idx="2"/>
          </p:cNvCxnSpPr>
          <p:nvPr/>
        </p:nvCxnSpPr>
        <p:spPr>
          <a:xfrm flipH="1" flipV="1">
            <a:off x="4618412" y="2679429"/>
            <a:ext cx="428625" cy="1378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4152739" y="1267057"/>
            <a:ext cx="931346" cy="1412372"/>
          </a:xfrm>
          <a:prstGeom prst="rect">
            <a:avLst/>
          </a:prstGeom>
        </p:spPr>
      </p:pic>
      <p:pic>
        <p:nvPicPr>
          <p:cNvPr id="4100" name="Picture 4" descr="Image result for shrek swa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799" y="4742539"/>
            <a:ext cx="1356573" cy="607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736579"/>
            <a:ext cx="1506935" cy="117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descr="Image result for dream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3279" y="4187310"/>
            <a:ext cx="2090266" cy="60049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74320" y="4260850"/>
            <a:ext cx="2260600" cy="151384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600" dirty="0">
                <a:solidFill>
                  <a:prstClr val="white"/>
                </a:solidFill>
                <a:latin typeface="Calibri" panose="020F0502020204030204"/>
              </a:rPr>
              <a:t>351!</a:t>
            </a:r>
            <a:endParaRPr lang="en-US" sz="3600" dirty="0">
              <a:solidFill>
                <a:prstClr val="white"/>
              </a:solidFill>
              <a:latin typeface="Calibri" panose="020F0502020204030204"/>
            </a:endParaRPr>
          </a:p>
        </p:txBody>
      </p:sp>
      <p:sp>
        <p:nvSpPr>
          <p:cNvPr id="6" name="TextBox 5"/>
          <p:cNvSpPr txBox="1"/>
          <p:nvPr/>
        </p:nvSpPr>
        <p:spPr>
          <a:xfrm>
            <a:off x="3219450" y="5321328"/>
            <a:ext cx="2180012" cy="369332"/>
          </a:xfrm>
          <a:prstGeom prst="rect">
            <a:avLst/>
          </a:prstGeom>
          <a:noFill/>
        </p:spPr>
        <p:txBody>
          <a:bodyPr wrap="square" rtlCol="0">
            <a:spAutoFit/>
          </a:bodyPr>
          <a:lstStyle/>
          <a:p>
            <a:pPr algn="ctr"/>
            <a:r>
              <a:rPr lang="en-US" dirty="0" smtClean="0"/>
              <a:t>$70B/$100FMV</a:t>
            </a:r>
            <a:endParaRPr lang="en-US" dirty="0"/>
          </a:p>
        </p:txBody>
      </p:sp>
      <p:sp>
        <p:nvSpPr>
          <p:cNvPr id="11" name="TextBox 10"/>
          <p:cNvSpPr txBox="1"/>
          <p:nvPr/>
        </p:nvSpPr>
        <p:spPr>
          <a:xfrm>
            <a:off x="5786437" y="2396404"/>
            <a:ext cx="1600201" cy="369332"/>
          </a:xfrm>
          <a:prstGeom prst="rect">
            <a:avLst/>
          </a:prstGeom>
          <a:noFill/>
        </p:spPr>
        <p:txBody>
          <a:bodyPr wrap="square" rtlCol="0">
            <a:spAutoFit/>
          </a:bodyPr>
          <a:lstStyle/>
          <a:p>
            <a:r>
              <a:rPr lang="en-US" dirty="0" smtClean="0"/>
              <a:t>$70B/100FMV</a:t>
            </a:r>
            <a:endParaRPr lang="en-US" dirty="0"/>
          </a:p>
        </p:txBody>
      </p:sp>
    </p:spTree>
    <p:extLst>
      <p:ext uri="{BB962C8B-B14F-4D97-AF65-F5344CB8AC3E}">
        <p14:creationId xmlns:p14="http://schemas.microsoft.com/office/powerpoint/2010/main" val="3975306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Interest:  “C” Merger</a:t>
            </a:r>
            <a:endParaRPr lang="en-US" dirty="0"/>
          </a:p>
        </p:txBody>
      </p:sp>
      <p:sp>
        <p:nvSpPr>
          <p:cNvPr id="3" name="Content Placeholder 2"/>
          <p:cNvSpPr>
            <a:spLocks noGrp="1"/>
          </p:cNvSpPr>
          <p:nvPr>
            <p:ph idx="1"/>
          </p:nvPr>
        </p:nvSpPr>
        <p:spPr/>
        <p:txBody>
          <a:bodyPr/>
          <a:lstStyle/>
          <a:p>
            <a:r>
              <a:rPr lang="en-US" dirty="0" smtClean="0"/>
              <a:t>368 (a)(2)(B) – Boot is ok as long as “the acquiring corporation acquires, solely for voting stock described in paragraph (1)(C), property of the other corporation having a fair market value which is at least 80% of the FMV of all of the property of the other corporation.</a:t>
            </a:r>
            <a:endParaRPr lang="en-US" dirty="0"/>
          </a:p>
        </p:txBody>
      </p:sp>
    </p:spTree>
    <p:extLst>
      <p:ext uri="{BB962C8B-B14F-4D97-AF65-F5344CB8AC3E}">
        <p14:creationId xmlns:p14="http://schemas.microsoft.com/office/powerpoint/2010/main" val="2694013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Continuation of Business Enterprise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Treas. Reg. 1.368-1(d)</a:t>
            </a:r>
          </a:p>
          <a:p>
            <a:endParaRPr lang="en-US" dirty="0"/>
          </a:p>
          <a:p>
            <a:r>
              <a:rPr lang="en-US" dirty="0" smtClean="0"/>
              <a:t>Requires the issuing corporation to either continue a significant line of the </a:t>
            </a:r>
            <a:r>
              <a:rPr lang="en-US" b="1" dirty="0" smtClean="0">
                <a:solidFill>
                  <a:srgbClr val="FF0000"/>
                </a:solidFill>
              </a:rPr>
              <a:t>Target’s</a:t>
            </a:r>
            <a:r>
              <a:rPr lang="en-US" b="1" dirty="0" smtClean="0"/>
              <a:t> </a:t>
            </a:r>
            <a:r>
              <a:rPr lang="en-US" dirty="0" smtClean="0"/>
              <a:t>historic business or use in a business a significant portion of the historic business assets.</a:t>
            </a:r>
          </a:p>
          <a:p>
            <a:endParaRPr lang="en-US" dirty="0"/>
          </a:p>
          <a:p>
            <a:r>
              <a:rPr lang="en-US" dirty="0" smtClean="0"/>
              <a:t>Focuses on Acquirer’s continuing interest, not Target shareholders – what is the Acquirer’s continuing interest in the target?</a:t>
            </a:r>
            <a:endParaRPr lang="en-US" dirty="0"/>
          </a:p>
        </p:txBody>
      </p:sp>
    </p:spTree>
    <p:extLst>
      <p:ext uri="{BB962C8B-B14F-4D97-AF65-F5344CB8AC3E}">
        <p14:creationId xmlns:p14="http://schemas.microsoft.com/office/powerpoint/2010/main" val="924622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A lumber mill merges with farm machinery corporation for shares.</a:t>
            </a:r>
          </a:p>
          <a:p>
            <a:endParaRPr lang="en-US" dirty="0"/>
          </a:p>
          <a:p>
            <a:r>
              <a:rPr lang="en-US" dirty="0" smtClean="0"/>
              <a:t>Acquiring Mill sells the assets of farm machinery manufacturer and just engages in milling operations.</a:t>
            </a:r>
          </a:p>
          <a:p>
            <a:endParaRPr lang="en-US" dirty="0"/>
          </a:p>
          <a:p>
            <a:r>
              <a:rPr lang="en-US" dirty="0" smtClean="0"/>
              <a:t>Farm machinery manufacturer sells its assets and buys stocks and bonds, mergers into financial institution.</a:t>
            </a:r>
            <a:endParaRPr lang="en-US" dirty="0"/>
          </a:p>
        </p:txBody>
      </p:sp>
    </p:spTree>
    <p:extLst>
      <p:ext uri="{BB962C8B-B14F-4D97-AF65-F5344CB8AC3E}">
        <p14:creationId xmlns:p14="http://schemas.microsoft.com/office/powerpoint/2010/main" val="1383913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Purpose Test</a:t>
            </a:r>
            <a:endParaRPr lang="en-US" dirty="0"/>
          </a:p>
        </p:txBody>
      </p:sp>
      <p:sp>
        <p:nvSpPr>
          <p:cNvPr id="3" name="Content Placeholder 2"/>
          <p:cNvSpPr>
            <a:spLocks noGrp="1"/>
          </p:cNvSpPr>
          <p:nvPr>
            <p:ph idx="1"/>
          </p:nvPr>
        </p:nvSpPr>
        <p:spPr/>
        <p:txBody>
          <a:bodyPr/>
          <a:lstStyle/>
          <a:p>
            <a:r>
              <a:rPr lang="en-US" dirty="0" smtClean="0"/>
              <a:t>Remember Gregory v. </a:t>
            </a:r>
            <a:r>
              <a:rPr lang="en-US" dirty="0" err="1" smtClean="0"/>
              <a:t>Helvering</a:t>
            </a:r>
            <a:r>
              <a:rPr lang="en-US" dirty="0" smtClean="0"/>
              <a:t> (1935)</a:t>
            </a:r>
          </a:p>
          <a:p>
            <a:endParaRPr lang="en-US" dirty="0"/>
          </a:p>
          <a:p>
            <a:r>
              <a:rPr lang="en-US" dirty="0" smtClean="0"/>
              <a:t>Treas. Reg. 1.368-2(g) – must be undertaken for reasons germane to the continuance of the business of a corporation a party to the reorganization</a:t>
            </a:r>
            <a:endParaRPr lang="en-US" dirty="0"/>
          </a:p>
        </p:txBody>
      </p:sp>
    </p:spTree>
    <p:extLst>
      <p:ext uri="{BB962C8B-B14F-4D97-AF65-F5344CB8AC3E}">
        <p14:creationId xmlns:p14="http://schemas.microsoft.com/office/powerpoint/2010/main" val="161515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&amp; Alibaba</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143000" y="2121932"/>
            <a:ext cx="2590800" cy="16764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7800" y="2590800"/>
            <a:ext cx="1981200" cy="369332"/>
          </a:xfrm>
          <a:prstGeom prst="rect">
            <a:avLst/>
          </a:prstGeom>
          <a:noFill/>
        </p:spPr>
        <p:txBody>
          <a:bodyPr wrap="square" rtlCol="0">
            <a:spAutoFit/>
          </a:bodyPr>
          <a:lstStyle/>
          <a:p>
            <a:pPr algn="ctr"/>
            <a:r>
              <a:rPr lang="en-US" dirty="0" smtClean="0"/>
              <a:t>Yahoo, Inc.</a:t>
            </a:r>
            <a:endParaRPr lang="en-US" dirty="0"/>
          </a:p>
        </p:txBody>
      </p:sp>
      <p:sp>
        <p:nvSpPr>
          <p:cNvPr id="6" name="Oval 5"/>
          <p:cNvSpPr/>
          <p:nvPr/>
        </p:nvSpPr>
        <p:spPr>
          <a:xfrm>
            <a:off x="5029200" y="3505200"/>
            <a:ext cx="3657600" cy="2895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8800" y="3962400"/>
            <a:ext cx="2514600" cy="369332"/>
          </a:xfrm>
          <a:prstGeom prst="rect">
            <a:avLst/>
          </a:prstGeom>
          <a:noFill/>
        </p:spPr>
        <p:txBody>
          <a:bodyPr wrap="square" rtlCol="0">
            <a:spAutoFit/>
          </a:bodyPr>
          <a:lstStyle/>
          <a:p>
            <a:pPr algn="ctr"/>
            <a:r>
              <a:rPr lang="en-US" dirty="0" smtClean="0"/>
              <a:t>Alibaba, Inc.</a:t>
            </a:r>
            <a:endParaRPr lang="en-US" dirty="0"/>
          </a:p>
        </p:txBody>
      </p:sp>
      <p:cxnSp>
        <p:nvCxnSpPr>
          <p:cNvPr id="9" name="Straight Arrow Connector 8"/>
          <p:cNvCxnSpPr>
            <a:stCxn id="4" idx="5"/>
          </p:cNvCxnSpPr>
          <p:nvPr/>
        </p:nvCxnSpPr>
        <p:spPr>
          <a:xfrm>
            <a:off x="3354386" y="3552829"/>
            <a:ext cx="1827214" cy="9429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08277" y="3654982"/>
            <a:ext cx="990600" cy="369332"/>
          </a:xfrm>
          <a:prstGeom prst="rect">
            <a:avLst/>
          </a:prstGeom>
          <a:noFill/>
        </p:spPr>
        <p:txBody>
          <a:bodyPr wrap="square" rtlCol="0">
            <a:spAutoFit/>
          </a:bodyPr>
          <a:lstStyle/>
          <a:p>
            <a:r>
              <a:rPr lang="en-US" dirty="0" smtClean="0"/>
              <a:t>15%</a:t>
            </a:r>
            <a:endParaRPr lang="en-US" dirty="0"/>
          </a:p>
        </p:txBody>
      </p:sp>
      <p:cxnSp>
        <p:nvCxnSpPr>
          <p:cNvPr id="12" name="Straight Connector 11"/>
          <p:cNvCxnSpPr/>
          <p:nvPr/>
        </p:nvCxnSpPr>
        <p:spPr>
          <a:xfrm flipH="1" flipV="1">
            <a:off x="1066800" y="1219200"/>
            <a:ext cx="5334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47800" y="990600"/>
            <a:ext cx="3810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905000" y="838200"/>
            <a:ext cx="152400" cy="1283732"/>
          </a:xfrm>
          <a:prstGeom prst="line">
            <a:avLst/>
          </a:prstGeom>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a:off x="304800" y="152400"/>
            <a:ext cx="1905000" cy="114300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2000" y="539234"/>
            <a:ext cx="990600" cy="369332"/>
          </a:xfrm>
          <a:prstGeom prst="rect">
            <a:avLst/>
          </a:prstGeom>
          <a:noFill/>
        </p:spPr>
        <p:txBody>
          <a:bodyPr wrap="square" rtlCol="0">
            <a:spAutoFit/>
          </a:bodyPr>
          <a:lstStyle/>
          <a:p>
            <a:r>
              <a:rPr lang="en-US" dirty="0" smtClean="0"/>
              <a:t>Public</a:t>
            </a:r>
            <a:endParaRPr lang="en-US" dirty="0"/>
          </a:p>
        </p:txBody>
      </p:sp>
      <p:sp>
        <p:nvSpPr>
          <p:cNvPr id="19" name="TextBox 18"/>
          <p:cNvSpPr txBox="1"/>
          <p:nvPr/>
        </p:nvSpPr>
        <p:spPr>
          <a:xfrm>
            <a:off x="4267993" y="2775466"/>
            <a:ext cx="1599407" cy="646331"/>
          </a:xfrm>
          <a:prstGeom prst="rect">
            <a:avLst/>
          </a:prstGeom>
          <a:noFill/>
        </p:spPr>
        <p:txBody>
          <a:bodyPr wrap="square" rtlCol="0">
            <a:spAutoFit/>
          </a:bodyPr>
          <a:lstStyle/>
          <a:p>
            <a:r>
              <a:rPr lang="en-US" dirty="0" smtClean="0"/>
              <a:t>$3B Basis</a:t>
            </a:r>
          </a:p>
          <a:p>
            <a:r>
              <a:rPr lang="en-US" dirty="0" smtClean="0"/>
              <a:t>23B FMV</a:t>
            </a:r>
            <a:endParaRPr lang="en-US" dirty="0"/>
          </a:p>
        </p:txBody>
      </p:sp>
    </p:spTree>
    <p:extLst>
      <p:ext uri="{BB962C8B-B14F-4D97-AF65-F5344CB8AC3E}">
        <p14:creationId xmlns:p14="http://schemas.microsoft.com/office/powerpoint/2010/main" val="721240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&amp; Alibaba</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143000" y="2121932"/>
            <a:ext cx="2590800" cy="16764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7800" y="2590800"/>
            <a:ext cx="1981200" cy="369332"/>
          </a:xfrm>
          <a:prstGeom prst="rect">
            <a:avLst/>
          </a:prstGeom>
          <a:noFill/>
        </p:spPr>
        <p:txBody>
          <a:bodyPr wrap="square" rtlCol="0">
            <a:spAutoFit/>
          </a:bodyPr>
          <a:lstStyle/>
          <a:p>
            <a:pPr algn="ctr"/>
            <a:r>
              <a:rPr lang="en-US" dirty="0" smtClean="0"/>
              <a:t>Yahoo, Inc.</a:t>
            </a:r>
            <a:endParaRPr lang="en-US" dirty="0"/>
          </a:p>
        </p:txBody>
      </p:sp>
      <p:sp>
        <p:nvSpPr>
          <p:cNvPr id="6" name="Oval 5"/>
          <p:cNvSpPr/>
          <p:nvPr/>
        </p:nvSpPr>
        <p:spPr>
          <a:xfrm>
            <a:off x="5029200" y="3505200"/>
            <a:ext cx="3657600" cy="2895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8800" y="3962400"/>
            <a:ext cx="2514600" cy="369332"/>
          </a:xfrm>
          <a:prstGeom prst="rect">
            <a:avLst/>
          </a:prstGeom>
          <a:noFill/>
        </p:spPr>
        <p:txBody>
          <a:bodyPr wrap="square" rtlCol="0">
            <a:spAutoFit/>
          </a:bodyPr>
          <a:lstStyle/>
          <a:p>
            <a:pPr algn="ctr"/>
            <a:r>
              <a:rPr lang="en-US" dirty="0" smtClean="0"/>
              <a:t>Alibaba, Inc.</a:t>
            </a:r>
            <a:endParaRPr lang="en-US" dirty="0"/>
          </a:p>
        </p:txBody>
      </p:sp>
      <p:cxnSp>
        <p:nvCxnSpPr>
          <p:cNvPr id="9" name="Straight Arrow Connector 8"/>
          <p:cNvCxnSpPr/>
          <p:nvPr/>
        </p:nvCxnSpPr>
        <p:spPr>
          <a:xfrm>
            <a:off x="2057400" y="908566"/>
            <a:ext cx="4173391" cy="26672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86209" y="2482334"/>
            <a:ext cx="990600" cy="369332"/>
          </a:xfrm>
          <a:prstGeom prst="rect">
            <a:avLst/>
          </a:prstGeom>
          <a:noFill/>
        </p:spPr>
        <p:txBody>
          <a:bodyPr wrap="square" rtlCol="0">
            <a:spAutoFit/>
          </a:bodyPr>
          <a:lstStyle/>
          <a:p>
            <a:r>
              <a:rPr lang="en-US" dirty="0" smtClean="0"/>
              <a:t>15%</a:t>
            </a:r>
            <a:endParaRPr lang="en-US" dirty="0"/>
          </a:p>
        </p:txBody>
      </p:sp>
      <p:cxnSp>
        <p:nvCxnSpPr>
          <p:cNvPr id="12" name="Straight Connector 11"/>
          <p:cNvCxnSpPr/>
          <p:nvPr/>
        </p:nvCxnSpPr>
        <p:spPr>
          <a:xfrm flipH="1" flipV="1">
            <a:off x="1066800" y="1219200"/>
            <a:ext cx="5334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47800" y="990600"/>
            <a:ext cx="3810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905000" y="838200"/>
            <a:ext cx="152400" cy="1283732"/>
          </a:xfrm>
          <a:prstGeom prst="line">
            <a:avLst/>
          </a:prstGeom>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a:off x="304800" y="152400"/>
            <a:ext cx="1905000" cy="114300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2000" y="539234"/>
            <a:ext cx="990600" cy="369332"/>
          </a:xfrm>
          <a:prstGeom prst="rect">
            <a:avLst/>
          </a:prstGeom>
          <a:noFill/>
        </p:spPr>
        <p:txBody>
          <a:bodyPr wrap="square" rtlCol="0">
            <a:spAutoFit/>
          </a:bodyPr>
          <a:lstStyle/>
          <a:p>
            <a:r>
              <a:rPr lang="en-US" dirty="0" smtClean="0"/>
              <a:t>Public</a:t>
            </a:r>
            <a:endParaRPr lang="en-US" dirty="0"/>
          </a:p>
        </p:txBody>
      </p:sp>
    </p:spTree>
    <p:extLst>
      <p:ext uri="{BB962C8B-B14F-4D97-AF65-F5344CB8AC3E}">
        <p14:creationId xmlns:p14="http://schemas.microsoft.com/office/powerpoint/2010/main" val="908372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14400" y="1828800"/>
            <a:ext cx="2590800" cy="16764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Yahoo &amp; Alibaba</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1219200" y="2286000"/>
            <a:ext cx="1981200" cy="369332"/>
          </a:xfrm>
          <a:prstGeom prst="rect">
            <a:avLst/>
          </a:prstGeom>
          <a:noFill/>
        </p:spPr>
        <p:txBody>
          <a:bodyPr wrap="square" rtlCol="0">
            <a:spAutoFit/>
          </a:bodyPr>
          <a:lstStyle/>
          <a:p>
            <a:pPr algn="ctr"/>
            <a:r>
              <a:rPr lang="en-US" dirty="0" smtClean="0"/>
              <a:t>Yahoo, Inc.</a:t>
            </a:r>
            <a:endParaRPr lang="en-US" dirty="0"/>
          </a:p>
        </p:txBody>
      </p:sp>
      <p:sp>
        <p:nvSpPr>
          <p:cNvPr id="6" name="Oval 5"/>
          <p:cNvSpPr/>
          <p:nvPr/>
        </p:nvSpPr>
        <p:spPr>
          <a:xfrm>
            <a:off x="5067300" y="3465962"/>
            <a:ext cx="3657600" cy="2895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8800" y="3962400"/>
            <a:ext cx="2514600" cy="369332"/>
          </a:xfrm>
          <a:prstGeom prst="rect">
            <a:avLst/>
          </a:prstGeom>
          <a:noFill/>
        </p:spPr>
        <p:txBody>
          <a:bodyPr wrap="square" rtlCol="0">
            <a:spAutoFit/>
          </a:bodyPr>
          <a:lstStyle/>
          <a:p>
            <a:pPr algn="ctr"/>
            <a:r>
              <a:rPr lang="en-US" dirty="0" smtClean="0"/>
              <a:t>Alibaba, Inc.</a:t>
            </a:r>
            <a:endParaRPr lang="en-US" dirty="0"/>
          </a:p>
        </p:txBody>
      </p:sp>
      <p:cxnSp>
        <p:nvCxnSpPr>
          <p:cNvPr id="9" name="Straight Arrow Connector 8"/>
          <p:cNvCxnSpPr>
            <a:stCxn id="4" idx="5"/>
          </p:cNvCxnSpPr>
          <p:nvPr/>
        </p:nvCxnSpPr>
        <p:spPr>
          <a:xfrm>
            <a:off x="3125786" y="3259697"/>
            <a:ext cx="2132014" cy="1072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54139" y="4202668"/>
            <a:ext cx="990600" cy="369332"/>
          </a:xfrm>
          <a:prstGeom prst="rect">
            <a:avLst/>
          </a:prstGeom>
          <a:noFill/>
        </p:spPr>
        <p:txBody>
          <a:bodyPr wrap="square" rtlCol="0">
            <a:spAutoFit/>
          </a:bodyPr>
          <a:lstStyle/>
          <a:p>
            <a:r>
              <a:rPr lang="en-US" dirty="0" smtClean="0"/>
              <a:t>15%</a:t>
            </a:r>
            <a:endParaRPr lang="en-US" dirty="0"/>
          </a:p>
        </p:txBody>
      </p:sp>
      <p:cxnSp>
        <p:nvCxnSpPr>
          <p:cNvPr id="12" name="Straight Connector 11"/>
          <p:cNvCxnSpPr/>
          <p:nvPr/>
        </p:nvCxnSpPr>
        <p:spPr>
          <a:xfrm flipH="1" flipV="1">
            <a:off x="1066800" y="12192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47800" y="990600"/>
            <a:ext cx="3048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905000" y="838200"/>
            <a:ext cx="7620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a:off x="304800" y="152400"/>
            <a:ext cx="1905000" cy="114300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2000" y="539234"/>
            <a:ext cx="990600" cy="369332"/>
          </a:xfrm>
          <a:prstGeom prst="rect">
            <a:avLst/>
          </a:prstGeom>
          <a:noFill/>
        </p:spPr>
        <p:txBody>
          <a:bodyPr wrap="square" rtlCol="0">
            <a:spAutoFit/>
          </a:bodyPr>
          <a:lstStyle/>
          <a:p>
            <a:r>
              <a:rPr lang="en-US" dirty="0" smtClean="0"/>
              <a:t>Public</a:t>
            </a:r>
            <a:endParaRPr lang="en-US" dirty="0"/>
          </a:p>
        </p:txBody>
      </p:sp>
      <p:sp>
        <p:nvSpPr>
          <p:cNvPr id="15" name="Oval 14"/>
          <p:cNvSpPr/>
          <p:nvPr/>
        </p:nvSpPr>
        <p:spPr>
          <a:xfrm>
            <a:off x="3810000" y="3352800"/>
            <a:ext cx="914400" cy="849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32789" y="3454568"/>
            <a:ext cx="1143000" cy="646331"/>
          </a:xfrm>
          <a:prstGeom prst="rect">
            <a:avLst/>
          </a:prstGeom>
          <a:noFill/>
        </p:spPr>
        <p:txBody>
          <a:bodyPr wrap="square" rtlCol="0">
            <a:spAutoFit/>
          </a:bodyPr>
          <a:lstStyle/>
          <a:p>
            <a:r>
              <a:rPr lang="en-US" dirty="0" smtClean="0"/>
              <a:t>Yahoo Sub</a:t>
            </a:r>
            <a:endParaRPr lang="en-US" dirty="0"/>
          </a:p>
        </p:txBody>
      </p:sp>
      <p:sp>
        <p:nvSpPr>
          <p:cNvPr id="21" name="TextBox 20"/>
          <p:cNvSpPr txBox="1"/>
          <p:nvPr/>
        </p:nvSpPr>
        <p:spPr>
          <a:xfrm>
            <a:off x="2706686" y="3460495"/>
            <a:ext cx="838200" cy="369332"/>
          </a:xfrm>
          <a:prstGeom prst="rect">
            <a:avLst/>
          </a:prstGeom>
          <a:noFill/>
        </p:spPr>
        <p:txBody>
          <a:bodyPr wrap="square" rtlCol="0">
            <a:spAutoFit/>
          </a:bodyPr>
          <a:lstStyle/>
          <a:p>
            <a:r>
              <a:rPr lang="en-US" dirty="0" smtClean="0"/>
              <a:t>100%</a:t>
            </a:r>
            <a:endParaRPr lang="en-US" dirty="0"/>
          </a:p>
        </p:txBody>
      </p:sp>
    </p:spTree>
    <p:extLst>
      <p:ext uri="{BB962C8B-B14F-4D97-AF65-F5344CB8AC3E}">
        <p14:creationId xmlns:p14="http://schemas.microsoft.com/office/powerpoint/2010/main" val="2470142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14400" y="1828800"/>
            <a:ext cx="2590800" cy="16764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Yahoo &amp; Alibaba</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1219200" y="2286000"/>
            <a:ext cx="1981200" cy="369332"/>
          </a:xfrm>
          <a:prstGeom prst="rect">
            <a:avLst/>
          </a:prstGeom>
          <a:noFill/>
        </p:spPr>
        <p:txBody>
          <a:bodyPr wrap="square" rtlCol="0">
            <a:spAutoFit/>
          </a:bodyPr>
          <a:lstStyle/>
          <a:p>
            <a:pPr algn="ctr"/>
            <a:r>
              <a:rPr lang="en-US" dirty="0" smtClean="0"/>
              <a:t>Yahoo, Inc.</a:t>
            </a:r>
            <a:endParaRPr lang="en-US" dirty="0"/>
          </a:p>
        </p:txBody>
      </p:sp>
      <p:sp>
        <p:nvSpPr>
          <p:cNvPr id="6" name="Oval 5"/>
          <p:cNvSpPr/>
          <p:nvPr/>
        </p:nvSpPr>
        <p:spPr>
          <a:xfrm>
            <a:off x="5067300" y="3465962"/>
            <a:ext cx="3657600" cy="2895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8800" y="3962400"/>
            <a:ext cx="2514600" cy="369332"/>
          </a:xfrm>
          <a:prstGeom prst="rect">
            <a:avLst/>
          </a:prstGeom>
          <a:noFill/>
        </p:spPr>
        <p:txBody>
          <a:bodyPr wrap="square" rtlCol="0">
            <a:spAutoFit/>
          </a:bodyPr>
          <a:lstStyle/>
          <a:p>
            <a:pPr algn="ctr"/>
            <a:r>
              <a:rPr lang="en-US" dirty="0" smtClean="0"/>
              <a:t>Alibaba, Inc.</a:t>
            </a:r>
            <a:endParaRPr lang="en-US" dirty="0"/>
          </a:p>
        </p:txBody>
      </p:sp>
      <p:cxnSp>
        <p:nvCxnSpPr>
          <p:cNvPr id="9" name="Straight Arrow Connector 8"/>
          <p:cNvCxnSpPr/>
          <p:nvPr/>
        </p:nvCxnSpPr>
        <p:spPr>
          <a:xfrm>
            <a:off x="4949439" y="3048000"/>
            <a:ext cx="308361" cy="1283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3619" y="3099822"/>
            <a:ext cx="763781" cy="369332"/>
          </a:xfrm>
          <a:prstGeom prst="rect">
            <a:avLst/>
          </a:prstGeom>
          <a:noFill/>
        </p:spPr>
        <p:txBody>
          <a:bodyPr wrap="square" rtlCol="0">
            <a:spAutoFit/>
          </a:bodyPr>
          <a:lstStyle/>
          <a:p>
            <a:r>
              <a:rPr lang="en-US" dirty="0" smtClean="0"/>
              <a:t>15%</a:t>
            </a:r>
            <a:endParaRPr lang="en-US" dirty="0"/>
          </a:p>
        </p:txBody>
      </p:sp>
      <p:cxnSp>
        <p:nvCxnSpPr>
          <p:cNvPr id="12" name="Straight Connector 11"/>
          <p:cNvCxnSpPr/>
          <p:nvPr/>
        </p:nvCxnSpPr>
        <p:spPr>
          <a:xfrm flipH="1" flipV="1">
            <a:off x="1066800" y="12192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447800" y="990600"/>
            <a:ext cx="3048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600200" y="908566"/>
            <a:ext cx="381000" cy="920234"/>
          </a:xfrm>
          <a:prstGeom prst="line">
            <a:avLst/>
          </a:prstGeom>
        </p:spPr>
        <p:style>
          <a:lnRef idx="1">
            <a:schemeClr val="accent1"/>
          </a:lnRef>
          <a:fillRef idx="0">
            <a:schemeClr val="accent1"/>
          </a:fillRef>
          <a:effectRef idx="0">
            <a:schemeClr val="accent1"/>
          </a:effectRef>
          <a:fontRef idx="minor">
            <a:schemeClr val="tx1"/>
          </a:fontRef>
        </p:style>
      </p:cxnSp>
      <p:sp>
        <p:nvSpPr>
          <p:cNvPr id="17" name="Explosion 1 16"/>
          <p:cNvSpPr/>
          <p:nvPr/>
        </p:nvSpPr>
        <p:spPr>
          <a:xfrm>
            <a:off x="304800" y="152400"/>
            <a:ext cx="1905000" cy="114300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2000" y="539234"/>
            <a:ext cx="990600" cy="369332"/>
          </a:xfrm>
          <a:prstGeom prst="rect">
            <a:avLst/>
          </a:prstGeom>
          <a:noFill/>
        </p:spPr>
        <p:txBody>
          <a:bodyPr wrap="square" rtlCol="0">
            <a:spAutoFit/>
          </a:bodyPr>
          <a:lstStyle/>
          <a:p>
            <a:r>
              <a:rPr lang="en-US" dirty="0" smtClean="0"/>
              <a:t>Public</a:t>
            </a:r>
            <a:endParaRPr lang="en-US" dirty="0"/>
          </a:p>
        </p:txBody>
      </p:sp>
      <p:sp>
        <p:nvSpPr>
          <p:cNvPr id="15" name="Oval 14"/>
          <p:cNvSpPr/>
          <p:nvPr/>
        </p:nvSpPr>
        <p:spPr>
          <a:xfrm>
            <a:off x="4196147" y="2230398"/>
            <a:ext cx="914400" cy="849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288920" y="2295970"/>
            <a:ext cx="1143000" cy="646331"/>
          </a:xfrm>
          <a:prstGeom prst="rect">
            <a:avLst/>
          </a:prstGeom>
          <a:noFill/>
        </p:spPr>
        <p:txBody>
          <a:bodyPr wrap="square" rtlCol="0">
            <a:spAutoFit/>
          </a:bodyPr>
          <a:lstStyle/>
          <a:p>
            <a:r>
              <a:rPr lang="en-US" dirty="0" smtClean="0"/>
              <a:t>Yahoo Sub</a:t>
            </a:r>
            <a:endParaRPr lang="en-US" dirty="0"/>
          </a:p>
        </p:txBody>
      </p:sp>
      <p:sp>
        <p:nvSpPr>
          <p:cNvPr id="21" name="TextBox 20"/>
          <p:cNvSpPr txBox="1"/>
          <p:nvPr/>
        </p:nvSpPr>
        <p:spPr>
          <a:xfrm>
            <a:off x="3505200" y="1495788"/>
            <a:ext cx="838200" cy="369332"/>
          </a:xfrm>
          <a:prstGeom prst="rect">
            <a:avLst/>
          </a:prstGeom>
          <a:noFill/>
        </p:spPr>
        <p:txBody>
          <a:bodyPr wrap="square" rtlCol="0">
            <a:spAutoFit/>
          </a:bodyPr>
          <a:lstStyle/>
          <a:p>
            <a:r>
              <a:rPr lang="en-US" dirty="0" smtClean="0"/>
              <a:t>100%</a:t>
            </a:r>
            <a:endParaRPr lang="en-US" dirty="0"/>
          </a:p>
        </p:txBody>
      </p:sp>
      <p:cxnSp>
        <p:nvCxnSpPr>
          <p:cNvPr id="11" name="Straight Connector 10"/>
          <p:cNvCxnSpPr/>
          <p:nvPr/>
        </p:nvCxnSpPr>
        <p:spPr>
          <a:xfrm flipH="1" flipV="1">
            <a:off x="1905000" y="838200"/>
            <a:ext cx="2383920" cy="152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881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 Opinion Letters – Comfort Levels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“Will”</a:t>
            </a:r>
          </a:p>
          <a:p>
            <a:r>
              <a:rPr lang="en-US" dirty="0" smtClean="0">
                <a:solidFill>
                  <a:srgbClr val="FF0000"/>
                </a:solidFill>
              </a:rPr>
              <a:t>“Should”</a:t>
            </a:r>
          </a:p>
          <a:p>
            <a:r>
              <a:rPr lang="en-US" dirty="0" smtClean="0">
                <a:solidFill>
                  <a:srgbClr val="FF0000"/>
                </a:solidFill>
              </a:rPr>
              <a:t>“More Likely Than Not”</a:t>
            </a:r>
          </a:p>
          <a:p>
            <a:r>
              <a:rPr lang="en-US" dirty="0" smtClean="0"/>
              <a:t>“Substantial Authority”</a:t>
            </a:r>
          </a:p>
          <a:p>
            <a:r>
              <a:rPr lang="en-US" dirty="0" smtClean="0"/>
              <a:t>“Realistic Possibility of Success”</a:t>
            </a:r>
          </a:p>
          <a:p>
            <a:pPr lvl="1"/>
            <a:r>
              <a:rPr lang="en-US" dirty="0" smtClean="0"/>
              <a:t>ABA says:  minimum level of support that an attorney should have in order to advise a client to claim a position on a return</a:t>
            </a:r>
          </a:p>
          <a:p>
            <a:r>
              <a:rPr lang="en-US" dirty="0" smtClean="0"/>
              <a:t>“Reasonable Basis”</a:t>
            </a:r>
          </a:p>
          <a:p>
            <a:r>
              <a:rPr lang="en-US" dirty="0" smtClean="0"/>
              <a:t>“Not Frivolous”</a:t>
            </a:r>
            <a:endParaRPr lang="en-US" dirty="0"/>
          </a:p>
        </p:txBody>
      </p:sp>
    </p:spTree>
    <p:extLst>
      <p:ext uri="{BB962C8B-B14F-4D97-AF65-F5344CB8AC3E}">
        <p14:creationId xmlns:p14="http://schemas.microsoft.com/office/powerpoint/2010/main" val="2070319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lstStyle/>
          <a:p>
            <a:r>
              <a:rPr lang="en-US" dirty="0" smtClean="0"/>
              <a:t>Triangle Transactions</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dirty="0" smtClean="0"/>
              <a:t>Triangular B’s and C’s are embedded in (a)(1)(B) and (a)(1)(C)</a:t>
            </a:r>
          </a:p>
          <a:p>
            <a:endParaRPr lang="en-US" dirty="0"/>
          </a:p>
          <a:p>
            <a:r>
              <a:rPr lang="en-US" dirty="0" smtClean="0"/>
              <a:t>Forward Triangular A’s are in 368(a)(2)(D)</a:t>
            </a:r>
          </a:p>
          <a:p>
            <a:pPr lvl="1"/>
            <a:r>
              <a:rPr lang="en-US" dirty="0" smtClean="0"/>
              <a:t>but only parent stock (“controlling corporation”)</a:t>
            </a:r>
          </a:p>
          <a:p>
            <a:pPr lvl="1"/>
            <a:r>
              <a:rPr lang="en-US" dirty="0" smtClean="0"/>
              <a:t>Must acquire “substantially all” of Target’s properties</a:t>
            </a:r>
          </a:p>
          <a:p>
            <a:pPr lvl="1"/>
            <a:r>
              <a:rPr lang="en-US" dirty="0" smtClean="0"/>
              <a:t>Must be a good “A”</a:t>
            </a:r>
          </a:p>
          <a:p>
            <a:pPr lvl="1"/>
            <a:endParaRPr lang="en-US" dirty="0"/>
          </a:p>
          <a:p>
            <a:r>
              <a:rPr lang="en-US" dirty="0" smtClean="0"/>
              <a:t>Reverse Triangular A’s are in 368(a)(2)(E)</a:t>
            </a:r>
          </a:p>
          <a:p>
            <a:pPr lvl="1"/>
            <a:r>
              <a:rPr lang="en-US" dirty="0" smtClean="0"/>
              <a:t>Must be a good A</a:t>
            </a:r>
          </a:p>
          <a:p>
            <a:pPr lvl="1"/>
            <a:r>
              <a:rPr lang="en-US" dirty="0" smtClean="0"/>
              <a:t>Must hold “substantially all” of its own properties and merged corporation’s properties</a:t>
            </a:r>
          </a:p>
          <a:p>
            <a:pPr lvl="1"/>
            <a:r>
              <a:rPr lang="en-US" dirty="0" smtClean="0"/>
              <a:t>Target shareholders must transfer “control” to Parent</a:t>
            </a:r>
          </a:p>
          <a:p>
            <a:pPr lvl="1"/>
            <a:endParaRPr lang="en-US" dirty="0" smtClean="0"/>
          </a:p>
        </p:txBody>
      </p:sp>
    </p:spTree>
    <p:extLst>
      <p:ext uri="{BB962C8B-B14F-4D97-AF65-F5344CB8AC3E}">
        <p14:creationId xmlns:p14="http://schemas.microsoft.com/office/powerpoint/2010/main" val="2389114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4" name="Slide Number Placeholder 3"/>
          <p:cNvSpPr>
            <a:spLocks noGrp="1"/>
          </p:cNvSpPr>
          <p:nvPr>
            <p:ph type="sldNum" sz="quarter" idx="12"/>
          </p:nvPr>
        </p:nvSpPr>
        <p:spPr/>
        <p:txBody>
          <a:bodyPr/>
          <a:lstStyle/>
          <a:p>
            <a:pPr defTabSz="685800"/>
            <a:fld id="{777EDC73-4277-4D03-A159-88B8FAF3D64A}" type="slidenum">
              <a:rPr lang="en-US" sz="2400">
                <a:solidFill>
                  <a:prstClr val="black">
                    <a:tint val="75000"/>
                  </a:prstClr>
                </a:solidFill>
                <a:latin typeface="Calibri" panose="020F0502020204030204"/>
              </a:rPr>
              <a:pPr defTabSz="685800"/>
              <a:t>4</a:t>
            </a:fld>
            <a:endParaRPr lang="en-US" sz="2400" dirty="0">
              <a:solidFill>
                <a:prstClr val="black">
                  <a:tint val="75000"/>
                </a:prstClr>
              </a:solidFill>
              <a:latin typeface="Calibri" panose="020F0502020204030204"/>
            </a:endParaRPr>
          </a:p>
        </p:txBody>
      </p:sp>
      <p:sp>
        <p:nvSpPr>
          <p:cNvPr id="5" name="Rectangle 4"/>
          <p:cNvSpPr/>
          <p:nvPr/>
        </p:nvSpPr>
        <p:spPr>
          <a:xfrm>
            <a:off x="3309937" y="4055085"/>
            <a:ext cx="2524125" cy="127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cxnSp>
        <p:nvCxnSpPr>
          <p:cNvPr id="7" name="Straight Arrow Connector 6"/>
          <p:cNvCxnSpPr>
            <a:stCxn id="10" idx="2"/>
          </p:cNvCxnSpPr>
          <p:nvPr/>
        </p:nvCxnSpPr>
        <p:spPr>
          <a:xfrm flipH="1">
            <a:off x="4000500" y="2679429"/>
            <a:ext cx="617912" cy="1378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4152739" y="1267057"/>
            <a:ext cx="931346" cy="1412372"/>
          </a:xfrm>
          <a:prstGeom prst="rect">
            <a:avLst/>
          </a:prstGeom>
        </p:spPr>
      </p:pic>
      <p:pic>
        <p:nvPicPr>
          <p:cNvPr id="4100" name="Picture 4" descr="Image result for shrek swa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6092" y="2362201"/>
            <a:ext cx="2279094" cy="10213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799" y="2679429"/>
            <a:ext cx="1120141" cy="87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descr="Image result for dream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3279" y="4187310"/>
            <a:ext cx="2090266" cy="60049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74320" y="4260850"/>
            <a:ext cx="2260600" cy="151384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600" dirty="0" smtClean="0">
                <a:solidFill>
                  <a:prstClr val="white"/>
                </a:solidFill>
                <a:latin typeface="Calibri" panose="020F0502020204030204"/>
              </a:rPr>
              <a:t>368!</a:t>
            </a:r>
            <a:endParaRPr lang="en-US" sz="3600" dirty="0">
              <a:solidFill>
                <a:prstClr val="white"/>
              </a:solidFill>
              <a:latin typeface="Calibri" panose="020F0502020204030204"/>
            </a:endParaRPr>
          </a:p>
        </p:txBody>
      </p:sp>
      <p:sp>
        <p:nvSpPr>
          <p:cNvPr id="6" name="TextBox 5"/>
          <p:cNvSpPr txBox="1"/>
          <p:nvPr/>
        </p:nvSpPr>
        <p:spPr>
          <a:xfrm>
            <a:off x="1495633" y="1944661"/>
            <a:ext cx="2180012" cy="369332"/>
          </a:xfrm>
          <a:prstGeom prst="rect">
            <a:avLst/>
          </a:prstGeom>
          <a:noFill/>
        </p:spPr>
        <p:txBody>
          <a:bodyPr wrap="square" rtlCol="0">
            <a:spAutoFit/>
          </a:bodyPr>
          <a:lstStyle/>
          <a:p>
            <a:pPr algn="ctr"/>
            <a:r>
              <a:rPr lang="en-US" dirty="0" smtClean="0"/>
              <a:t>$70B/$100FMV</a:t>
            </a:r>
            <a:endParaRPr lang="en-US" dirty="0"/>
          </a:p>
        </p:txBody>
      </p:sp>
      <p:sp>
        <p:nvSpPr>
          <p:cNvPr id="11" name="TextBox 10"/>
          <p:cNvSpPr txBox="1"/>
          <p:nvPr/>
        </p:nvSpPr>
        <p:spPr>
          <a:xfrm>
            <a:off x="6019799" y="2320171"/>
            <a:ext cx="1202135" cy="369332"/>
          </a:xfrm>
          <a:prstGeom prst="rect">
            <a:avLst/>
          </a:prstGeom>
          <a:noFill/>
        </p:spPr>
        <p:txBody>
          <a:bodyPr wrap="square" rtlCol="0">
            <a:spAutoFit/>
          </a:bodyPr>
          <a:lstStyle/>
          <a:p>
            <a:r>
              <a:rPr lang="en-US" dirty="0" smtClean="0"/>
              <a:t>$100FMV</a:t>
            </a:r>
            <a:endParaRPr lang="en-US" dirty="0"/>
          </a:p>
        </p:txBody>
      </p:sp>
      <p:pic>
        <p:nvPicPr>
          <p:cNvPr id="14" name="Picture 2" descr="Image result for who owns dreamwor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7950" y="828797"/>
            <a:ext cx="2544560" cy="143131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a:stCxn id="10" idx="3"/>
            <a:endCxn id="14" idx="1"/>
          </p:cNvCxnSpPr>
          <p:nvPr/>
        </p:nvCxnSpPr>
        <p:spPr>
          <a:xfrm flipV="1">
            <a:off x="5084085" y="1544455"/>
            <a:ext cx="1373865" cy="4287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390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smtClean="0"/>
              <a:t>Forward Triangular “A” Merger</a:t>
            </a:r>
            <a:endParaRPr lang="en-US" dirty="0"/>
          </a:p>
        </p:txBody>
      </p:sp>
      <p:sp>
        <p:nvSpPr>
          <p:cNvPr id="4" name="Oval 3"/>
          <p:cNvSpPr/>
          <p:nvPr/>
        </p:nvSpPr>
        <p:spPr>
          <a:xfrm>
            <a:off x="112163" y="4038600"/>
            <a:ext cx="2869963" cy="25908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20184" y="1333500"/>
            <a:ext cx="3276600" cy="2209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9518" y="4419984"/>
            <a:ext cx="2362200" cy="369332"/>
          </a:xfrm>
          <a:prstGeom prst="rect">
            <a:avLst/>
          </a:prstGeom>
          <a:noFill/>
        </p:spPr>
        <p:txBody>
          <a:bodyPr wrap="square" rtlCol="0">
            <a:spAutoFit/>
          </a:bodyPr>
          <a:lstStyle/>
          <a:p>
            <a:pPr algn="ctr"/>
            <a:r>
              <a:rPr lang="en-US" dirty="0" smtClean="0"/>
              <a:t>Marvel, Inc.</a:t>
            </a:r>
            <a:endParaRPr lang="en-US" dirty="0"/>
          </a:p>
        </p:txBody>
      </p:sp>
      <p:sp>
        <p:nvSpPr>
          <p:cNvPr id="7" name="TextBox 6"/>
          <p:cNvSpPr txBox="1"/>
          <p:nvPr/>
        </p:nvSpPr>
        <p:spPr>
          <a:xfrm>
            <a:off x="5334000" y="1611868"/>
            <a:ext cx="2209800" cy="369332"/>
          </a:xfrm>
          <a:prstGeom prst="rect">
            <a:avLst/>
          </a:prstGeom>
          <a:noFill/>
        </p:spPr>
        <p:txBody>
          <a:bodyPr wrap="square" rtlCol="0">
            <a:spAutoFit/>
          </a:bodyPr>
          <a:lstStyle/>
          <a:p>
            <a:pPr algn="ctr"/>
            <a:r>
              <a:rPr lang="en-US" dirty="0" smtClean="0"/>
              <a:t>Disney, Inc.</a:t>
            </a:r>
            <a:endParaRPr lang="en-US" dirty="0"/>
          </a:p>
        </p:txBody>
      </p:sp>
      <p:sp>
        <p:nvSpPr>
          <p:cNvPr id="10" name="Oval 9"/>
          <p:cNvSpPr/>
          <p:nvPr/>
        </p:nvSpPr>
        <p:spPr>
          <a:xfrm>
            <a:off x="5334000" y="3758480"/>
            <a:ext cx="2590800" cy="2209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15000" y="4038600"/>
            <a:ext cx="1752600" cy="369332"/>
          </a:xfrm>
          <a:prstGeom prst="rect">
            <a:avLst/>
          </a:prstGeom>
          <a:noFill/>
        </p:spPr>
        <p:txBody>
          <a:bodyPr wrap="square" rtlCol="0">
            <a:spAutoFit/>
          </a:bodyPr>
          <a:lstStyle/>
          <a:p>
            <a:pPr algn="ctr"/>
            <a:r>
              <a:rPr lang="en-US" dirty="0" smtClean="0"/>
              <a:t>D-Sub</a:t>
            </a:r>
            <a:endParaRPr lang="en-US" dirty="0"/>
          </a:p>
        </p:txBody>
      </p:sp>
      <p:cxnSp>
        <p:nvCxnSpPr>
          <p:cNvPr id="13" name="Straight Connector 12"/>
          <p:cNvCxnSpPr>
            <a:stCxn id="5" idx="4"/>
          </p:cNvCxnSpPr>
          <p:nvPr/>
        </p:nvCxnSpPr>
        <p:spPr>
          <a:xfrm>
            <a:off x="6458484" y="3543300"/>
            <a:ext cx="0"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982126" y="4762500"/>
            <a:ext cx="2351874" cy="4191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05200" y="4604650"/>
            <a:ext cx="1143000" cy="369332"/>
          </a:xfrm>
          <a:prstGeom prst="rect">
            <a:avLst/>
          </a:prstGeom>
          <a:noFill/>
        </p:spPr>
        <p:txBody>
          <a:bodyPr wrap="square" rtlCol="0">
            <a:spAutoFit/>
          </a:bodyPr>
          <a:lstStyle/>
          <a:p>
            <a:r>
              <a:rPr lang="en-US" dirty="0" smtClean="0"/>
              <a:t>merger</a:t>
            </a:r>
            <a:endParaRPr lang="en-US" dirty="0"/>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5327" y="2641208"/>
            <a:ext cx="917514" cy="91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71441" y="2596250"/>
            <a:ext cx="1092082" cy="1061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8" idx="4"/>
          </p:cNvCxnSpPr>
          <p:nvPr/>
        </p:nvCxnSpPr>
        <p:spPr>
          <a:xfrm flipH="1" flipV="1">
            <a:off x="1017482" y="3657600"/>
            <a:ext cx="152400" cy="388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rot="4583570">
            <a:off x="3159332" y="1420984"/>
            <a:ext cx="304800" cy="23505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648" y="1697855"/>
            <a:ext cx="850956" cy="56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09600" y="5334000"/>
            <a:ext cx="1828800" cy="646331"/>
          </a:xfrm>
          <a:prstGeom prst="rect">
            <a:avLst/>
          </a:prstGeom>
          <a:noFill/>
        </p:spPr>
        <p:txBody>
          <a:bodyPr wrap="square" rtlCol="0">
            <a:spAutoFit/>
          </a:bodyPr>
          <a:lstStyle/>
          <a:p>
            <a:r>
              <a:rPr lang="en-US" dirty="0" smtClean="0"/>
              <a:t>Marvel Assets &amp; Liabilities</a:t>
            </a:r>
            <a:endParaRPr lang="en-US" dirty="0"/>
          </a:p>
        </p:txBody>
      </p:sp>
    </p:spTree>
    <p:extLst>
      <p:ext uri="{BB962C8B-B14F-4D97-AF65-F5344CB8AC3E}">
        <p14:creationId xmlns:p14="http://schemas.microsoft.com/office/powerpoint/2010/main" val="292379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Oval 3"/>
          <p:cNvSpPr/>
          <p:nvPr/>
        </p:nvSpPr>
        <p:spPr>
          <a:xfrm>
            <a:off x="4907066" y="3886200"/>
            <a:ext cx="2869963" cy="2590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20184" y="1219200"/>
            <a:ext cx="3276600" cy="2209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60948" y="4235318"/>
            <a:ext cx="2362200" cy="369332"/>
          </a:xfrm>
          <a:prstGeom prst="rect">
            <a:avLst/>
          </a:prstGeom>
          <a:noFill/>
        </p:spPr>
        <p:txBody>
          <a:bodyPr wrap="square" rtlCol="0">
            <a:spAutoFit/>
          </a:bodyPr>
          <a:lstStyle/>
          <a:p>
            <a:pPr algn="ctr"/>
            <a:r>
              <a:rPr lang="en-US" dirty="0" smtClean="0"/>
              <a:t>D-Sub</a:t>
            </a:r>
            <a:endParaRPr lang="en-US" dirty="0"/>
          </a:p>
        </p:txBody>
      </p:sp>
      <p:sp>
        <p:nvSpPr>
          <p:cNvPr id="7" name="TextBox 6"/>
          <p:cNvSpPr txBox="1"/>
          <p:nvPr/>
        </p:nvSpPr>
        <p:spPr>
          <a:xfrm>
            <a:off x="5334000" y="1611868"/>
            <a:ext cx="2209800" cy="369332"/>
          </a:xfrm>
          <a:prstGeom prst="rect">
            <a:avLst/>
          </a:prstGeom>
          <a:noFill/>
        </p:spPr>
        <p:txBody>
          <a:bodyPr wrap="square" rtlCol="0">
            <a:spAutoFit/>
          </a:bodyPr>
          <a:lstStyle/>
          <a:p>
            <a:pPr algn="ctr"/>
            <a:r>
              <a:rPr lang="en-US" dirty="0" smtClean="0"/>
              <a:t>Disney, Inc.</a:t>
            </a:r>
            <a:endParaRPr lang="en-US" dirty="0"/>
          </a:p>
        </p:txBody>
      </p:sp>
      <p:cxnSp>
        <p:nvCxnSpPr>
          <p:cNvPr id="13" name="Straight Connector 12"/>
          <p:cNvCxnSpPr>
            <a:stCxn id="5" idx="4"/>
          </p:cNvCxnSpPr>
          <p:nvPr/>
        </p:nvCxnSpPr>
        <p:spPr>
          <a:xfrm flipH="1">
            <a:off x="6438900" y="3429000"/>
            <a:ext cx="19584" cy="4572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3384" y="6096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733800" y="533400"/>
            <a:ext cx="1086384" cy="12631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4"/>
          </p:cNvCxnSpPr>
          <p:nvPr/>
        </p:nvCxnSpPr>
        <p:spPr>
          <a:xfrm>
            <a:off x="4276992" y="1796534"/>
            <a:ext cx="630074"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28956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7" y="4604650"/>
            <a:ext cx="19145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105400"/>
            <a:ext cx="1878013" cy="768350"/>
          </a:xfrm>
          <a:prstGeom prst="rect">
            <a:avLst/>
          </a:prstGeom>
          <a:solidFill>
            <a:schemeClr val="tx2">
              <a:lumMod val="40000"/>
              <a:lumOff val="60000"/>
            </a:schemeClr>
          </a:solidFill>
          <a:ln>
            <a:noFill/>
          </a:ln>
          <a:effectLst/>
        </p:spPr>
      </p:pic>
    </p:spTree>
    <p:extLst>
      <p:ext uri="{BB962C8B-B14F-4D97-AF65-F5344CB8AC3E}">
        <p14:creationId xmlns:p14="http://schemas.microsoft.com/office/powerpoint/2010/main" val="3549526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Triangular “A” Merger</a:t>
            </a:r>
            <a:endParaRPr lang="en-US" dirty="0"/>
          </a:p>
        </p:txBody>
      </p:sp>
      <p:sp>
        <p:nvSpPr>
          <p:cNvPr id="3" name="Content Placeholder 2"/>
          <p:cNvSpPr>
            <a:spLocks noGrp="1"/>
          </p:cNvSpPr>
          <p:nvPr>
            <p:ph idx="1"/>
          </p:nvPr>
        </p:nvSpPr>
        <p:spPr/>
        <p:txBody>
          <a:bodyPr/>
          <a:lstStyle/>
          <a:p>
            <a:r>
              <a:rPr lang="en-US" dirty="0" smtClean="0"/>
              <a:t>368(a)(2)(D)</a:t>
            </a:r>
          </a:p>
          <a:p>
            <a:r>
              <a:rPr lang="en-US" dirty="0" smtClean="0"/>
              <a:t>Disney’s sub (D-Sub) acquires Target Marvel assets pursuant to a merger in exchange for Disney stock.</a:t>
            </a:r>
          </a:p>
          <a:p>
            <a:r>
              <a:rPr lang="en-US" dirty="0" smtClean="0"/>
              <a:t>Marvel merges into D-Sub (disappears)</a:t>
            </a:r>
          </a:p>
          <a:p>
            <a:r>
              <a:rPr lang="en-US" dirty="0" smtClean="0"/>
              <a:t>Sub may be a special purpose acquisition Sub</a:t>
            </a:r>
          </a:p>
          <a:p>
            <a:r>
              <a:rPr lang="en-US" dirty="0" smtClean="0"/>
              <a:t>= Merger of Disney &amp; Marvel, with a drop-down of assets into new Sub</a:t>
            </a:r>
          </a:p>
          <a:p>
            <a:endParaRPr lang="en-US" dirty="0"/>
          </a:p>
        </p:txBody>
      </p:sp>
    </p:spTree>
    <p:extLst>
      <p:ext uri="{BB962C8B-B14F-4D97-AF65-F5344CB8AC3E}">
        <p14:creationId xmlns:p14="http://schemas.microsoft.com/office/powerpoint/2010/main" val="3074569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Triangular “A” Merger</a:t>
            </a:r>
            <a:endParaRPr lang="en-US" dirty="0"/>
          </a:p>
        </p:txBody>
      </p:sp>
      <p:sp>
        <p:nvSpPr>
          <p:cNvPr id="3" name="Content Placeholder 2"/>
          <p:cNvSpPr>
            <a:spLocks noGrp="1"/>
          </p:cNvSpPr>
          <p:nvPr>
            <p:ph idx="1"/>
          </p:nvPr>
        </p:nvSpPr>
        <p:spPr/>
        <p:txBody>
          <a:bodyPr/>
          <a:lstStyle/>
          <a:p>
            <a:r>
              <a:rPr lang="en-US" dirty="0" smtClean="0"/>
              <a:t>Would have been a good “A” between Parent and Target</a:t>
            </a:r>
          </a:p>
          <a:p>
            <a:r>
              <a:rPr lang="en-US" dirty="0" smtClean="0"/>
              <a:t>Sub must receive AOSA of Target’s properties</a:t>
            </a:r>
          </a:p>
          <a:p>
            <a:r>
              <a:rPr lang="en-US" dirty="0" smtClean="0"/>
              <a:t>No stock of Sub can be used; Only Parent stock may be used</a:t>
            </a:r>
          </a:p>
          <a:p>
            <a:r>
              <a:rPr lang="en-US" dirty="0" smtClean="0"/>
              <a:t>May include other BOOT (subject to COI)</a:t>
            </a:r>
            <a:endParaRPr lang="en-US" dirty="0"/>
          </a:p>
        </p:txBody>
      </p:sp>
    </p:spTree>
    <p:extLst>
      <p:ext uri="{BB962C8B-B14F-4D97-AF65-F5344CB8AC3E}">
        <p14:creationId xmlns:p14="http://schemas.microsoft.com/office/powerpoint/2010/main" val="2967919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t>Reverse Triangular Merger (“A”)</a:t>
            </a:r>
            <a:endParaRPr lang="en-US" dirty="0"/>
          </a:p>
        </p:txBody>
      </p:sp>
      <p:sp>
        <p:nvSpPr>
          <p:cNvPr id="4" name="Oval 3"/>
          <p:cNvSpPr/>
          <p:nvPr/>
        </p:nvSpPr>
        <p:spPr>
          <a:xfrm>
            <a:off x="4907066" y="3886200"/>
            <a:ext cx="2869963" cy="2590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20184" y="1219200"/>
            <a:ext cx="3276600" cy="2209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60948" y="4235318"/>
            <a:ext cx="2362200" cy="369332"/>
          </a:xfrm>
          <a:prstGeom prst="rect">
            <a:avLst/>
          </a:prstGeom>
          <a:noFill/>
        </p:spPr>
        <p:txBody>
          <a:bodyPr wrap="square" rtlCol="0">
            <a:spAutoFit/>
          </a:bodyPr>
          <a:lstStyle/>
          <a:p>
            <a:pPr algn="ctr"/>
            <a:r>
              <a:rPr lang="en-US" dirty="0" smtClean="0"/>
              <a:t>D-Sub</a:t>
            </a:r>
            <a:endParaRPr lang="en-US" dirty="0"/>
          </a:p>
        </p:txBody>
      </p:sp>
      <p:sp>
        <p:nvSpPr>
          <p:cNvPr id="7" name="TextBox 6"/>
          <p:cNvSpPr txBox="1"/>
          <p:nvPr/>
        </p:nvSpPr>
        <p:spPr>
          <a:xfrm>
            <a:off x="5334000" y="1611868"/>
            <a:ext cx="2209800" cy="369332"/>
          </a:xfrm>
          <a:prstGeom prst="rect">
            <a:avLst/>
          </a:prstGeom>
          <a:noFill/>
        </p:spPr>
        <p:txBody>
          <a:bodyPr wrap="square" rtlCol="0">
            <a:spAutoFit/>
          </a:bodyPr>
          <a:lstStyle/>
          <a:p>
            <a:pPr algn="ctr"/>
            <a:r>
              <a:rPr lang="en-US" dirty="0" smtClean="0"/>
              <a:t>Disney, Inc.</a:t>
            </a:r>
            <a:endParaRPr lang="en-US" dirty="0"/>
          </a:p>
        </p:txBody>
      </p:sp>
      <p:cxnSp>
        <p:nvCxnSpPr>
          <p:cNvPr id="13" name="Straight Connector 12"/>
          <p:cNvCxnSpPr/>
          <p:nvPr/>
        </p:nvCxnSpPr>
        <p:spPr>
          <a:xfrm flipH="1">
            <a:off x="2590800" y="2895600"/>
            <a:ext cx="2514600" cy="133971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8048" y="1431667"/>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505645" y="1333500"/>
            <a:ext cx="1086384" cy="12631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4530874" y="1812667"/>
            <a:ext cx="376192" cy="168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28956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229" y="4604649"/>
            <a:ext cx="19145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797425"/>
            <a:ext cx="1878013" cy="768350"/>
          </a:xfrm>
          <a:prstGeom prst="rect">
            <a:avLst/>
          </a:prstGeom>
          <a:solidFill>
            <a:schemeClr val="tx2">
              <a:lumMod val="40000"/>
              <a:lumOff val="60000"/>
            </a:schemeClr>
          </a:solidFill>
          <a:ln>
            <a:noFill/>
          </a:ln>
          <a:effectLst/>
        </p:spPr>
      </p:pic>
      <p:sp>
        <p:nvSpPr>
          <p:cNvPr id="12" name="Right Arrow 11"/>
          <p:cNvSpPr/>
          <p:nvPr/>
        </p:nvSpPr>
        <p:spPr>
          <a:xfrm>
            <a:off x="3429000" y="5315055"/>
            <a:ext cx="1391184" cy="95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3429000" y="4953000"/>
            <a:ext cx="128997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171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Triangular “A” Mergers</a:t>
            </a:r>
            <a:endParaRPr lang="en-US" dirty="0"/>
          </a:p>
        </p:txBody>
      </p:sp>
      <p:sp>
        <p:nvSpPr>
          <p:cNvPr id="3" name="Content Placeholder 2"/>
          <p:cNvSpPr>
            <a:spLocks noGrp="1"/>
          </p:cNvSpPr>
          <p:nvPr>
            <p:ph idx="1"/>
          </p:nvPr>
        </p:nvSpPr>
        <p:spPr/>
        <p:txBody>
          <a:bodyPr>
            <a:normAutofit fontScale="92500"/>
          </a:bodyPr>
          <a:lstStyle/>
          <a:p>
            <a:r>
              <a:rPr lang="en-US" dirty="0" smtClean="0"/>
              <a:t>Must qualify as a Type A merger (Sub and Target)</a:t>
            </a:r>
          </a:p>
          <a:p>
            <a:r>
              <a:rPr lang="en-US" dirty="0" smtClean="0"/>
              <a:t>“Substantially all of the Assets” requirement</a:t>
            </a:r>
          </a:p>
          <a:p>
            <a:pPr lvl="1"/>
            <a:r>
              <a:rPr lang="en-US" dirty="0" smtClean="0"/>
              <a:t>Target must hold AOSA of its own properties after the merger (same as in a “C”)</a:t>
            </a:r>
          </a:p>
          <a:p>
            <a:pPr lvl="1"/>
            <a:r>
              <a:rPr lang="en-US" dirty="0" smtClean="0"/>
              <a:t>Target must hold AOSA of the sub’s properties (other than parent stock distributed in merger)</a:t>
            </a:r>
            <a:endParaRPr lang="en-US" dirty="0"/>
          </a:p>
          <a:p>
            <a:r>
              <a:rPr lang="en-US" dirty="0" smtClean="0"/>
              <a:t>Parent stock must be used to acquire 80% CONTROL (80% of each class and TVP)</a:t>
            </a:r>
          </a:p>
          <a:p>
            <a:r>
              <a:rPr lang="en-US" dirty="0" smtClean="0"/>
              <a:t>Can use some Sub stock</a:t>
            </a:r>
          </a:p>
        </p:txBody>
      </p:sp>
    </p:spTree>
    <p:extLst>
      <p:ext uri="{BB962C8B-B14F-4D97-AF65-F5344CB8AC3E}">
        <p14:creationId xmlns:p14="http://schemas.microsoft.com/office/powerpoint/2010/main" val="1997625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1694"/>
          </a:xfrm>
        </p:spPr>
        <p:txBody>
          <a:bodyPr>
            <a:normAutofit fontScale="90000"/>
          </a:bodyPr>
          <a:lstStyle/>
          <a:p>
            <a:r>
              <a:rPr lang="en-US" dirty="0" err="1" smtClean="0"/>
              <a:t>Dr</a:t>
            </a:r>
            <a:r>
              <a:rPr lang="en-US" dirty="0" smtClean="0"/>
              <a:t> Pepper Snapple– Keurig Green Mountain</a:t>
            </a:r>
            <a:endParaRPr lang="en-US" dirty="0"/>
          </a:p>
        </p:txBody>
      </p:sp>
      <p:sp>
        <p:nvSpPr>
          <p:cNvPr id="3" name="Content Placeholder 2"/>
          <p:cNvSpPr>
            <a:spLocks noGrp="1"/>
          </p:cNvSpPr>
          <p:nvPr>
            <p:ph idx="1"/>
          </p:nvPr>
        </p:nvSpPr>
        <p:spPr/>
        <p:txBody>
          <a:bodyPr/>
          <a:lstStyle/>
          <a:p>
            <a:endParaRPr lang="en-US" dirty="0"/>
          </a:p>
        </p:txBody>
      </p:sp>
      <p:sp>
        <p:nvSpPr>
          <p:cNvPr id="6" name="Oval 5"/>
          <p:cNvSpPr/>
          <p:nvPr/>
        </p:nvSpPr>
        <p:spPr>
          <a:xfrm>
            <a:off x="5485198" y="1676400"/>
            <a:ext cx="3276600" cy="2209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Dr</a:t>
            </a:r>
            <a:r>
              <a:rPr lang="en-US" dirty="0" smtClean="0"/>
              <a:t> Pepper Snapple Group, Inc.</a:t>
            </a:r>
            <a:endParaRPr lang="en-US" dirty="0"/>
          </a:p>
        </p:txBody>
      </p:sp>
      <p:sp>
        <p:nvSpPr>
          <p:cNvPr id="7" name="Oval 6"/>
          <p:cNvSpPr/>
          <p:nvPr/>
        </p:nvSpPr>
        <p:spPr>
          <a:xfrm>
            <a:off x="5642092" y="4104815"/>
            <a:ext cx="2869963" cy="2590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953000"/>
            <a:ext cx="1905000" cy="172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27" y="2057798"/>
            <a:ext cx="1883546"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124573" y="5215549"/>
            <a:ext cx="1905000" cy="369332"/>
          </a:xfrm>
          <a:prstGeom prst="rect">
            <a:avLst/>
          </a:prstGeom>
          <a:noFill/>
        </p:spPr>
        <p:txBody>
          <a:bodyPr wrap="square" rtlCol="0">
            <a:spAutoFit/>
          </a:bodyPr>
          <a:lstStyle/>
          <a:p>
            <a:pPr algn="ctr"/>
            <a:r>
              <a:rPr lang="en-US" dirty="0" smtClean="0"/>
              <a:t>Salt Merger Sub</a:t>
            </a:r>
            <a:endParaRPr lang="en-US" dirty="0"/>
          </a:p>
        </p:txBody>
      </p:sp>
      <p:sp>
        <p:nvSpPr>
          <p:cNvPr id="12" name="TextBox 11"/>
          <p:cNvSpPr txBox="1"/>
          <p:nvPr/>
        </p:nvSpPr>
        <p:spPr>
          <a:xfrm>
            <a:off x="876300" y="5490426"/>
            <a:ext cx="1676400" cy="646331"/>
          </a:xfrm>
          <a:prstGeom prst="rect">
            <a:avLst/>
          </a:prstGeom>
          <a:noFill/>
        </p:spPr>
        <p:txBody>
          <a:bodyPr wrap="square" rtlCol="0">
            <a:spAutoFit/>
          </a:bodyPr>
          <a:lstStyle/>
          <a:p>
            <a:pPr algn="ctr"/>
            <a:r>
              <a:rPr lang="en-US" dirty="0" smtClean="0"/>
              <a:t>Maple Parent </a:t>
            </a:r>
          </a:p>
          <a:p>
            <a:pPr algn="ctr"/>
            <a:r>
              <a:rPr lang="en-US" dirty="0" smtClean="0"/>
              <a:t>Holdings Corp. </a:t>
            </a:r>
            <a:endParaRPr lang="en-US" dirty="0"/>
          </a:p>
        </p:txBody>
      </p:sp>
      <p:sp>
        <p:nvSpPr>
          <p:cNvPr id="13" name="TextBox 12"/>
          <p:cNvSpPr txBox="1"/>
          <p:nvPr/>
        </p:nvSpPr>
        <p:spPr>
          <a:xfrm>
            <a:off x="802481" y="2585532"/>
            <a:ext cx="1828800" cy="646331"/>
          </a:xfrm>
          <a:prstGeom prst="rect">
            <a:avLst/>
          </a:prstGeom>
          <a:noFill/>
        </p:spPr>
        <p:txBody>
          <a:bodyPr wrap="square" rtlCol="0">
            <a:spAutoFit/>
          </a:bodyPr>
          <a:lstStyle/>
          <a:p>
            <a:pPr algn="ctr"/>
            <a:r>
              <a:rPr lang="en-US" dirty="0" smtClean="0"/>
              <a:t>Keurig Green Mountain, Inc.</a:t>
            </a:r>
            <a:endParaRPr lang="en-US" dirty="0"/>
          </a:p>
        </p:txBody>
      </p:sp>
      <p:cxnSp>
        <p:nvCxnSpPr>
          <p:cNvPr id="15" name="Straight Connector 14"/>
          <p:cNvCxnSpPr>
            <a:stCxn id="9" idx="2"/>
            <a:endCxn id="8" idx="0"/>
          </p:cNvCxnSpPr>
          <p:nvPr/>
        </p:nvCxnSpPr>
        <p:spPr>
          <a:xfrm>
            <a:off x="1676400" y="3759598"/>
            <a:ext cx="38100" cy="11934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0"/>
          </p:cNvCxnSpPr>
          <p:nvPr/>
        </p:nvCxnSpPr>
        <p:spPr>
          <a:xfrm flipV="1">
            <a:off x="7123498" y="1281906"/>
            <a:ext cx="1000125" cy="3944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4"/>
            <a:endCxn id="7" idx="0"/>
          </p:cNvCxnSpPr>
          <p:nvPr/>
        </p:nvCxnSpPr>
        <p:spPr>
          <a:xfrm flipH="1">
            <a:off x="7077074" y="3886200"/>
            <a:ext cx="46424" cy="21861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7189" y="873735"/>
            <a:ext cx="821199" cy="62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19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438775" y="1308894"/>
            <a:ext cx="3276600" cy="22098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Dr</a:t>
            </a:r>
            <a:r>
              <a:rPr lang="en-US" dirty="0" smtClean="0"/>
              <a:t> Pepper Snapple Group, Inc.</a:t>
            </a:r>
            <a:endParaRPr lang="en-US" dirty="0"/>
          </a:p>
        </p:txBody>
      </p:sp>
      <p:sp>
        <p:nvSpPr>
          <p:cNvPr id="7" name="Oval 6"/>
          <p:cNvSpPr/>
          <p:nvPr/>
        </p:nvSpPr>
        <p:spPr>
          <a:xfrm>
            <a:off x="5642093" y="3717925"/>
            <a:ext cx="2869963" cy="2590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953000"/>
            <a:ext cx="1905000" cy="172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627" y="2057798"/>
            <a:ext cx="1883546"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124574" y="4828659"/>
            <a:ext cx="1905000" cy="369332"/>
          </a:xfrm>
          <a:prstGeom prst="rect">
            <a:avLst/>
          </a:prstGeom>
          <a:noFill/>
        </p:spPr>
        <p:txBody>
          <a:bodyPr wrap="square" rtlCol="0">
            <a:spAutoFit/>
          </a:bodyPr>
          <a:lstStyle/>
          <a:p>
            <a:pPr algn="ctr"/>
            <a:r>
              <a:rPr lang="en-US" dirty="0" smtClean="0"/>
              <a:t>Salt Merger Sub</a:t>
            </a:r>
            <a:endParaRPr lang="en-US" dirty="0"/>
          </a:p>
        </p:txBody>
      </p:sp>
      <p:sp>
        <p:nvSpPr>
          <p:cNvPr id="12" name="TextBox 11"/>
          <p:cNvSpPr txBox="1"/>
          <p:nvPr/>
        </p:nvSpPr>
        <p:spPr>
          <a:xfrm>
            <a:off x="876300" y="5490426"/>
            <a:ext cx="1676400" cy="646331"/>
          </a:xfrm>
          <a:prstGeom prst="rect">
            <a:avLst/>
          </a:prstGeom>
          <a:noFill/>
        </p:spPr>
        <p:txBody>
          <a:bodyPr wrap="square" rtlCol="0">
            <a:spAutoFit/>
          </a:bodyPr>
          <a:lstStyle/>
          <a:p>
            <a:pPr algn="ctr"/>
            <a:r>
              <a:rPr lang="en-US" dirty="0" smtClean="0"/>
              <a:t>Maple Parent </a:t>
            </a:r>
          </a:p>
          <a:p>
            <a:pPr algn="ctr"/>
            <a:r>
              <a:rPr lang="en-US" dirty="0" smtClean="0"/>
              <a:t>Holdings Corp. </a:t>
            </a:r>
            <a:endParaRPr lang="en-US" dirty="0"/>
          </a:p>
        </p:txBody>
      </p:sp>
      <p:sp>
        <p:nvSpPr>
          <p:cNvPr id="13" name="TextBox 12"/>
          <p:cNvSpPr txBox="1"/>
          <p:nvPr/>
        </p:nvSpPr>
        <p:spPr>
          <a:xfrm>
            <a:off x="802481" y="2585532"/>
            <a:ext cx="1828800" cy="646331"/>
          </a:xfrm>
          <a:prstGeom prst="rect">
            <a:avLst/>
          </a:prstGeom>
          <a:noFill/>
        </p:spPr>
        <p:txBody>
          <a:bodyPr wrap="square" rtlCol="0">
            <a:spAutoFit/>
          </a:bodyPr>
          <a:lstStyle/>
          <a:p>
            <a:pPr algn="ctr"/>
            <a:r>
              <a:rPr lang="en-US" dirty="0" smtClean="0"/>
              <a:t>Keurig Green Mountain, Inc.</a:t>
            </a:r>
            <a:endParaRPr lang="en-US" dirty="0"/>
          </a:p>
        </p:txBody>
      </p:sp>
      <p:cxnSp>
        <p:nvCxnSpPr>
          <p:cNvPr id="15" name="Straight Connector 14"/>
          <p:cNvCxnSpPr>
            <a:stCxn id="9" idx="2"/>
            <a:endCxn id="8" idx="0"/>
          </p:cNvCxnSpPr>
          <p:nvPr/>
        </p:nvCxnSpPr>
        <p:spPr>
          <a:xfrm>
            <a:off x="1676400" y="3759598"/>
            <a:ext cx="38100" cy="119340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574" y="4268787"/>
            <a:ext cx="19145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Arrow 15"/>
          <p:cNvSpPr/>
          <p:nvPr/>
        </p:nvSpPr>
        <p:spPr>
          <a:xfrm>
            <a:off x="3218915" y="5689601"/>
            <a:ext cx="2308877" cy="219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3218915" y="5334000"/>
            <a:ext cx="2248434" cy="183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Image result for clipart people gro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56247"/>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a:stCxn id="6" idx="4"/>
          </p:cNvCxnSpPr>
          <p:nvPr/>
        </p:nvCxnSpPr>
        <p:spPr>
          <a:xfrm flipH="1">
            <a:off x="7077074" y="3518694"/>
            <a:ext cx="1" cy="1825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6" idx="0"/>
          </p:cNvCxnSpPr>
          <p:nvPr/>
        </p:nvCxnSpPr>
        <p:spPr>
          <a:xfrm flipH="1">
            <a:off x="7077075" y="682763"/>
            <a:ext cx="619125" cy="62613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9" name="Picture 2" descr="Image result for money bag clipart"/>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802481" y="4183603"/>
            <a:ext cx="645319" cy="64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773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1694"/>
          </a:xfrm>
        </p:spPr>
        <p:txBody>
          <a:bodyPr>
            <a:normAutofit/>
          </a:bodyPr>
          <a:lstStyle/>
          <a:p>
            <a:r>
              <a:rPr lang="en-US" dirty="0" smtClean="0"/>
              <a:t>Keurig </a:t>
            </a:r>
            <a:r>
              <a:rPr lang="en-US" dirty="0" err="1" smtClean="0"/>
              <a:t>Dr</a:t>
            </a:r>
            <a:r>
              <a:rPr lang="en-US" dirty="0" smtClean="0"/>
              <a:t> Pepper Inc.</a:t>
            </a:r>
            <a:endParaRPr lang="en-US" dirty="0"/>
          </a:p>
        </p:txBody>
      </p:sp>
      <p:sp>
        <p:nvSpPr>
          <p:cNvPr id="6" name="Oval 5"/>
          <p:cNvSpPr/>
          <p:nvPr/>
        </p:nvSpPr>
        <p:spPr>
          <a:xfrm>
            <a:off x="2907506" y="2286000"/>
            <a:ext cx="2256224" cy="174054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Keurig </a:t>
            </a:r>
            <a:r>
              <a:rPr lang="en-US" dirty="0" err="1" smtClean="0"/>
              <a:t>Dr</a:t>
            </a:r>
            <a:r>
              <a:rPr lang="en-US" dirty="0" smtClean="0"/>
              <a:t> Pepper Inc.</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5618" y="5069348"/>
            <a:ext cx="1905000" cy="172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350" y="1025526"/>
            <a:ext cx="1883546"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149918" y="5606774"/>
            <a:ext cx="1676400" cy="646331"/>
          </a:xfrm>
          <a:prstGeom prst="rect">
            <a:avLst/>
          </a:prstGeom>
          <a:noFill/>
        </p:spPr>
        <p:txBody>
          <a:bodyPr wrap="square" rtlCol="0">
            <a:spAutoFit/>
          </a:bodyPr>
          <a:lstStyle/>
          <a:p>
            <a:pPr algn="ctr"/>
            <a:r>
              <a:rPr lang="en-US" dirty="0" smtClean="0"/>
              <a:t>Maple Parent </a:t>
            </a:r>
          </a:p>
          <a:p>
            <a:pPr algn="ctr"/>
            <a:r>
              <a:rPr lang="en-US" dirty="0" smtClean="0"/>
              <a:t>Holdings Corp. </a:t>
            </a:r>
            <a:endParaRPr lang="en-US" dirty="0"/>
          </a:p>
        </p:txBody>
      </p:sp>
      <p:sp>
        <p:nvSpPr>
          <p:cNvPr id="13" name="TextBox 12"/>
          <p:cNvSpPr txBox="1"/>
          <p:nvPr/>
        </p:nvSpPr>
        <p:spPr>
          <a:xfrm>
            <a:off x="922723" y="1553260"/>
            <a:ext cx="1828800" cy="646331"/>
          </a:xfrm>
          <a:prstGeom prst="rect">
            <a:avLst/>
          </a:prstGeom>
          <a:noFill/>
        </p:spPr>
        <p:txBody>
          <a:bodyPr wrap="square" rtlCol="0">
            <a:spAutoFit/>
          </a:bodyPr>
          <a:lstStyle/>
          <a:p>
            <a:pPr algn="ctr"/>
            <a:r>
              <a:rPr lang="en-US" dirty="0" smtClean="0"/>
              <a:t>Keurig Green Mountain, Inc.</a:t>
            </a:r>
            <a:endParaRPr lang="en-US" dirty="0"/>
          </a:p>
        </p:txBody>
      </p:sp>
      <p:cxnSp>
        <p:nvCxnSpPr>
          <p:cNvPr id="15" name="Straight Connector 14"/>
          <p:cNvCxnSpPr>
            <a:stCxn id="6" idx="4"/>
            <a:endCxn id="8" idx="0"/>
          </p:cNvCxnSpPr>
          <p:nvPr/>
        </p:nvCxnSpPr>
        <p:spPr>
          <a:xfrm>
            <a:off x="4035618" y="4026545"/>
            <a:ext cx="952500" cy="10428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2"/>
            <a:endCxn id="6" idx="2"/>
          </p:cNvCxnSpPr>
          <p:nvPr/>
        </p:nvCxnSpPr>
        <p:spPr>
          <a:xfrm>
            <a:off x="1837123" y="2727326"/>
            <a:ext cx="1070383" cy="4289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6"/>
            <a:endCxn id="24" idx="1"/>
          </p:cNvCxnSpPr>
          <p:nvPr/>
        </p:nvCxnSpPr>
        <p:spPr>
          <a:xfrm flipV="1">
            <a:off x="5163730" y="1759485"/>
            <a:ext cx="1070790" cy="13967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520" y="1232969"/>
            <a:ext cx="1379516"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money bag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6900" y="2381058"/>
            <a:ext cx="692535" cy="6925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605212" y="2555798"/>
            <a:ext cx="1243387" cy="369332"/>
          </a:xfrm>
          <a:prstGeom prst="rect">
            <a:avLst/>
          </a:prstGeom>
          <a:noFill/>
        </p:spPr>
        <p:txBody>
          <a:bodyPr wrap="square" rtlCol="0">
            <a:spAutoFit/>
          </a:bodyPr>
          <a:lstStyle/>
          <a:p>
            <a:r>
              <a:rPr lang="en-US" dirty="0" smtClean="0"/>
              <a:t>$103.75/</a:t>
            </a:r>
            <a:r>
              <a:rPr lang="en-US" dirty="0" err="1" smtClean="0"/>
              <a:t>sh</a:t>
            </a:r>
            <a:endParaRPr lang="en-US" dirty="0"/>
          </a:p>
        </p:txBody>
      </p:sp>
      <p:sp>
        <p:nvSpPr>
          <p:cNvPr id="27" name="TextBox 26"/>
          <p:cNvSpPr txBox="1"/>
          <p:nvPr/>
        </p:nvSpPr>
        <p:spPr>
          <a:xfrm>
            <a:off x="4876800" y="1981200"/>
            <a:ext cx="762000" cy="369332"/>
          </a:xfrm>
          <a:prstGeom prst="rect">
            <a:avLst/>
          </a:prstGeom>
          <a:noFill/>
        </p:spPr>
        <p:txBody>
          <a:bodyPr wrap="square" rtlCol="0">
            <a:spAutoFit/>
          </a:bodyPr>
          <a:lstStyle/>
          <a:p>
            <a:r>
              <a:rPr lang="en-US" dirty="0" smtClean="0"/>
              <a:t>13%</a:t>
            </a:r>
            <a:endParaRPr lang="en-US" dirty="0"/>
          </a:p>
        </p:txBody>
      </p:sp>
      <p:sp>
        <p:nvSpPr>
          <p:cNvPr id="28" name="TextBox 27"/>
          <p:cNvSpPr txBox="1"/>
          <p:nvPr/>
        </p:nvSpPr>
        <p:spPr>
          <a:xfrm>
            <a:off x="1796097" y="3016528"/>
            <a:ext cx="915353" cy="369332"/>
          </a:xfrm>
          <a:prstGeom prst="rect">
            <a:avLst/>
          </a:prstGeom>
          <a:noFill/>
        </p:spPr>
        <p:txBody>
          <a:bodyPr wrap="square" rtlCol="0">
            <a:spAutoFit/>
          </a:bodyPr>
          <a:lstStyle/>
          <a:p>
            <a:r>
              <a:rPr lang="en-US" dirty="0" smtClean="0"/>
              <a:t>87%</a:t>
            </a:r>
            <a:endParaRPr lang="en-US" dirty="0"/>
          </a:p>
        </p:txBody>
      </p:sp>
      <p:pic>
        <p:nvPicPr>
          <p:cNvPr id="30" name="Picture 2" descr="Image result for money bag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6495" y="4123082"/>
            <a:ext cx="692535" cy="69253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940618" y="4331345"/>
            <a:ext cx="608817" cy="369332"/>
          </a:xfrm>
          <a:prstGeom prst="rect">
            <a:avLst/>
          </a:prstGeom>
          <a:noFill/>
        </p:spPr>
        <p:txBody>
          <a:bodyPr wrap="square" rtlCol="0">
            <a:spAutoFit/>
          </a:bodyPr>
          <a:lstStyle/>
          <a:p>
            <a:r>
              <a:rPr lang="en-US" dirty="0" smtClean="0"/>
              <a:t>$9B</a:t>
            </a:r>
            <a:endParaRPr lang="en-US" dirty="0"/>
          </a:p>
        </p:txBody>
      </p:sp>
    </p:spTree>
    <p:extLst>
      <p:ext uri="{BB962C8B-B14F-4D97-AF65-F5344CB8AC3E}">
        <p14:creationId xmlns:p14="http://schemas.microsoft.com/office/powerpoint/2010/main" val="973253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77000"/>
          </a:xfrm>
        </p:spPr>
        <p:txBody>
          <a:bodyPr>
            <a:normAutofit fontScale="77500" lnSpcReduction="20000"/>
          </a:bodyPr>
          <a:lstStyle/>
          <a:p>
            <a:r>
              <a:rPr lang="en-US" dirty="0" smtClean="0"/>
              <a:t>4.  Following </a:t>
            </a:r>
            <a:r>
              <a:rPr lang="en-US" dirty="0"/>
              <a:t>the Merger, DPSG will cause Maple Parent to hold within the meaning of Treasury Regulations Section 1.368-2(j)(3)(iii) at least 90% of the fair market value of its net assets and at least 70% of the fair market value of its gross assets held immediately prior to the Merger (in each case, for the avoidance of doubt, without regard to cash of Maple Parent acquired pursuant to the Maple Parent Restructuring that is distributed in transfers described in Treasury Regulations Section 1.368-2(k)) and at least 90% of the fair market value of the net assets, and at least 70% of the fair market value of the gross assets, of Merger Sub held immediately prior to the Merger. For purposes of this representation, amounts paid by Maple Parent or Merger Sub to the Maple Parent Shareholders who receive cash or other property, amounts used by Maple Parent or Merger Sub to pay reorganization expenses and all redemptions and distributions (except for regular, normal dividends to the Maple Parent Shareholders) made by Maple Parent will be included as assets of Maple Parent or Merger Sub, respectively, immediately prior to the Merger. </a:t>
            </a:r>
          </a:p>
        </p:txBody>
      </p:sp>
    </p:spTree>
    <p:extLst>
      <p:ext uri="{BB962C8B-B14F-4D97-AF65-F5344CB8AC3E}">
        <p14:creationId xmlns:p14="http://schemas.microsoft.com/office/powerpoint/2010/main" val="84358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4" name="Slide Number Placeholder 3"/>
          <p:cNvSpPr>
            <a:spLocks noGrp="1"/>
          </p:cNvSpPr>
          <p:nvPr>
            <p:ph type="sldNum" sz="quarter" idx="12"/>
          </p:nvPr>
        </p:nvSpPr>
        <p:spPr/>
        <p:txBody>
          <a:bodyPr/>
          <a:lstStyle/>
          <a:p>
            <a:pPr defTabSz="685800"/>
            <a:fld id="{777EDC73-4277-4D03-A159-88B8FAF3D64A}" type="slidenum">
              <a:rPr lang="en-US" sz="2400">
                <a:solidFill>
                  <a:prstClr val="black">
                    <a:tint val="75000"/>
                  </a:prstClr>
                </a:solidFill>
                <a:latin typeface="Calibri" panose="020F0502020204030204"/>
              </a:rPr>
              <a:pPr defTabSz="685800"/>
              <a:t>5</a:t>
            </a:fld>
            <a:endParaRPr lang="en-US" sz="2400" dirty="0">
              <a:solidFill>
                <a:prstClr val="black">
                  <a:tint val="75000"/>
                </a:prstClr>
              </a:solidFill>
              <a:latin typeface="Calibri" panose="020F0502020204030204"/>
            </a:endParaRPr>
          </a:p>
        </p:txBody>
      </p:sp>
      <p:sp>
        <p:nvSpPr>
          <p:cNvPr id="9" name="Rounded Rectangle 8"/>
          <p:cNvSpPr/>
          <p:nvPr/>
        </p:nvSpPr>
        <p:spPr>
          <a:xfrm>
            <a:off x="2772093" y="4446984"/>
            <a:ext cx="1657350" cy="1314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100% Stock</a:t>
            </a:r>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$70B/$100FMV</a:t>
            </a:r>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	</a:t>
            </a:r>
          </a:p>
          <a:p>
            <a:pPr defTabSz="685800"/>
            <a:r>
              <a:rPr lang="en-US" sz="1350" dirty="0">
                <a:solidFill>
                  <a:prstClr val="white"/>
                </a:solidFill>
                <a:latin typeface="Calibri" panose="020F0502020204030204"/>
              </a:rPr>
              <a:t>			</a:t>
            </a:r>
          </a:p>
          <a:p>
            <a:pPr defTabSz="685800"/>
            <a:r>
              <a:rPr lang="en-US" sz="1350" dirty="0">
                <a:solidFill>
                  <a:prstClr val="white"/>
                </a:solidFill>
                <a:latin typeface="Calibri" panose="020F0502020204030204"/>
              </a:rPr>
              <a:t>			</a:t>
            </a:r>
          </a:p>
          <a:p>
            <a:pPr algn="ctr" defTabSz="685800"/>
            <a:endParaRPr lang="en-US" sz="1350" dirty="0">
              <a:solidFill>
                <a:prstClr val="black"/>
              </a:solidFill>
              <a:latin typeface="Calibri" panose="020F0502020204030204"/>
            </a:endParaRPr>
          </a:p>
          <a:p>
            <a:pPr algn="ctr" defTabSz="685800"/>
            <a:endParaRPr lang="en-US" sz="1350" dirty="0">
              <a:solidFill>
                <a:prstClr val="black"/>
              </a:solidFill>
              <a:latin typeface="Calibri" panose="020F0502020204030204"/>
            </a:endParaRPr>
          </a:p>
        </p:txBody>
      </p:sp>
      <p:pic>
        <p:nvPicPr>
          <p:cNvPr id="10" name="Picture 9"/>
          <p:cNvPicPr>
            <a:picLocks noChangeAspect="1"/>
          </p:cNvPicPr>
          <p:nvPr/>
        </p:nvPicPr>
        <p:blipFill>
          <a:blip r:embed="rId2"/>
          <a:stretch>
            <a:fillRect/>
          </a:stretch>
        </p:blipFill>
        <p:spPr>
          <a:xfrm>
            <a:off x="2306207" y="1048422"/>
            <a:ext cx="931346" cy="1412372"/>
          </a:xfrm>
          <a:prstGeom prst="rect">
            <a:avLst/>
          </a:prstGeom>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5609" y="5225443"/>
            <a:ext cx="587693" cy="45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74320" y="4260850"/>
            <a:ext cx="2260600" cy="151384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prstClr val="white"/>
                </a:solidFill>
                <a:latin typeface="Calibri" panose="020F0502020204030204"/>
              </a:rPr>
              <a:t>368(a)(1)(A)!</a:t>
            </a:r>
            <a:endParaRPr lang="en-US" sz="2100" dirty="0">
              <a:solidFill>
                <a:prstClr val="white"/>
              </a:solidFill>
              <a:latin typeface="Calibri" panose="020F0502020204030204"/>
            </a:endParaRPr>
          </a:p>
        </p:txBody>
      </p:sp>
      <p:pic>
        <p:nvPicPr>
          <p:cNvPr id="1026" name="Picture 2" descr="Image result for who owns dreamwor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3037" y="2373792"/>
            <a:ext cx="3182094" cy="178992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a:stCxn id="10" idx="3"/>
            <a:endCxn id="1026" idx="0"/>
          </p:cNvCxnSpPr>
          <p:nvPr/>
        </p:nvCxnSpPr>
        <p:spPr>
          <a:xfrm>
            <a:off x="3237553" y="1754608"/>
            <a:ext cx="1846532" cy="619184"/>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315825"/>
            <a:ext cx="930803" cy="724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600768" y="849363"/>
            <a:ext cx="1908956" cy="369332"/>
          </a:xfrm>
          <a:prstGeom prst="rect">
            <a:avLst/>
          </a:prstGeom>
          <a:noFill/>
          <a:ln>
            <a:solidFill>
              <a:schemeClr val="tx1"/>
            </a:solidFill>
          </a:ln>
        </p:spPr>
        <p:txBody>
          <a:bodyPr wrap="square" rtlCol="0">
            <a:spAutoFit/>
          </a:bodyPr>
          <a:lstStyle/>
          <a:p>
            <a:pPr algn="ctr" defTabSz="685800"/>
            <a:r>
              <a:rPr lang="en-US" dirty="0">
                <a:solidFill>
                  <a:prstClr val="black"/>
                </a:solidFill>
                <a:latin typeface="Calibri" panose="020F0502020204030204"/>
              </a:rPr>
              <a:t>$70B/$100FMV</a:t>
            </a:r>
            <a:endParaRPr lang="en-US" dirty="0">
              <a:solidFill>
                <a:prstClr val="black"/>
              </a:solidFill>
              <a:latin typeface="Calibri" panose="020F0502020204030204"/>
            </a:endParaRPr>
          </a:p>
        </p:txBody>
      </p:sp>
      <p:pic>
        <p:nvPicPr>
          <p:cNvPr id="7" name="Picture 6"/>
          <p:cNvPicPr>
            <a:picLocks noChangeAspect="1"/>
          </p:cNvPicPr>
          <p:nvPr/>
        </p:nvPicPr>
        <p:blipFill>
          <a:blip r:embed="rId5"/>
          <a:stretch>
            <a:fillRect/>
          </a:stretch>
        </p:blipFill>
        <p:spPr>
          <a:xfrm>
            <a:off x="5509724" y="3586060"/>
            <a:ext cx="1165407" cy="568256"/>
          </a:xfrm>
          <a:prstGeom prst="rect">
            <a:avLst/>
          </a:prstGeom>
        </p:spPr>
      </p:pic>
      <p:sp>
        <p:nvSpPr>
          <p:cNvPr id="13" name="Multiply 12"/>
          <p:cNvSpPr/>
          <p:nvPr/>
        </p:nvSpPr>
        <p:spPr>
          <a:xfrm>
            <a:off x="2224088" y="4260850"/>
            <a:ext cx="2753360" cy="16891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4316569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477000"/>
          </a:xfrm>
        </p:spPr>
        <p:txBody>
          <a:bodyPr>
            <a:normAutofit fontScale="92500" lnSpcReduction="10000"/>
          </a:bodyPr>
          <a:lstStyle/>
          <a:p>
            <a:r>
              <a:rPr lang="en-US" dirty="0" smtClean="0"/>
              <a:t>5.  Following </a:t>
            </a:r>
            <a:r>
              <a:rPr lang="en-US" dirty="0"/>
              <a:t>the Merger, DPSG will continue, or cause to be continued, Maple Parent's historic business or use, or cause to be used, a significant portion of Maple Parent's historic business assets in a business either directly or through one or more members of DPSG's qualified group (within the meaning of Treasury Regulations Section 1.368-1(d)(4)(ii)) or one or more partnerships in which DPSG and members of its qualified group own an aggregate interest representing a significant interest in such business or have active and substantial management functions as partners in such business (each within the meaning of Treasury Regulations Section 1.368-1(d)(4)(iii)(B)). </a:t>
            </a:r>
          </a:p>
        </p:txBody>
      </p:sp>
    </p:spTree>
    <p:extLst>
      <p:ext uri="{BB962C8B-B14F-4D97-AF65-F5344CB8AC3E}">
        <p14:creationId xmlns:p14="http://schemas.microsoft.com/office/powerpoint/2010/main" val="667516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629400"/>
          </a:xfrm>
        </p:spPr>
        <p:txBody>
          <a:bodyPr>
            <a:normAutofit fontScale="85000" lnSpcReduction="20000"/>
          </a:bodyPr>
          <a:lstStyle/>
          <a:p>
            <a:r>
              <a:rPr lang="en-US" dirty="0" smtClean="0"/>
              <a:t>6.  DPSG </a:t>
            </a:r>
            <a:r>
              <a:rPr lang="en-US" dirty="0"/>
              <a:t>has no plan or intention to (a) cause Maple Parent (</a:t>
            </a:r>
            <a:r>
              <a:rPr lang="en-US" dirty="0" err="1"/>
              <a:t>i</a:t>
            </a:r>
            <a:r>
              <a:rPr lang="en-US" dirty="0"/>
              <a:t>) to liquidate, (ii) to merge with or into another corporation (or to convert Maple Parent into a "disregarded entity" within the meaning of Treasury Regulations Section 301.7701-3) after the Effective Time or (iii) to sell, distribute or otherwise dispose of any of its assets or the assets of Merger Sub (other than dispositions made in the ordinary course of business or described in Section 368(a)(2)(C) or Treasury Regulations Section 1.368-2(k)); or (b) sell or otherwise dispose of the stock of Maple Parent (or cause such sale or disposition), provided that, in the case of any disposition described in Section 368(a)(2)(C) or Treasury Regulations Section 1.368-2(k), the foregoing representations in this Representation #6 shall apply to any transferee that is a member of DPSG's qualified group (within the meaning of Treasury Regulations Section 1.368-1(d)(4)(ii)). </a:t>
            </a:r>
          </a:p>
        </p:txBody>
      </p:sp>
    </p:spTree>
    <p:extLst>
      <p:ext uri="{BB962C8B-B14F-4D97-AF65-F5344CB8AC3E}">
        <p14:creationId xmlns:p14="http://schemas.microsoft.com/office/powerpoint/2010/main" val="868311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22.  None </a:t>
            </a:r>
            <a:r>
              <a:rPr lang="en-US" dirty="0"/>
              <a:t>of the stock of Maple Parent to be transferred in connection with the Merger is "section 306 stock" within the meaning of section 306(c). </a:t>
            </a:r>
          </a:p>
          <a:p>
            <a:endParaRPr lang="en-US" dirty="0"/>
          </a:p>
        </p:txBody>
      </p:sp>
    </p:spTree>
    <p:extLst>
      <p:ext uri="{BB962C8B-B14F-4D97-AF65-F5344CB8AC3E}">
        <p14:creationId xmlns:p14="http://schemas.microsoft.com/office/powerpoint/2010/main" val="2561082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12.  There </a:t>
            </a:r>
            <a:r>
              <a:rPr lang="en-US" dirty="0"/>
              <a:t>is no intercorporate indebtedness existing between DPSG and Maple Parent or between Merger Sub and Maple Parent. </a:t>
            </a:r>
          </a:p>
          <a:p>
            <a:endParaRPr lang="en-US" dirty="0"/>
          </a:p>
          <a:p>
            <a:r>
              <a:rPr lang="en-US" dirty="0" smtClean="0"/>
              <a:t>13.Merger </a:t>
            </a:r>
            <a:r>
              <a:rPr lang="en-US" dirty="0"/>
              <a:t>Sub will have no liabilities assumed by Maple Parent, and will not transfer to Maple Parent any assets subject to liabilities, in the Merger. </a:t>
            </a:r>
          </a:p>
        </p:txBody>
      </p:sp>
    </p:spTree>
    <p:extLst>
      <p:ext uri="{BB962C8B-B14F-4D97-AF65-F5344CB8AC3E}">
        <p14:creationId xmlns:p14="http://schemas.microsoft.com/office/powerpoint/2010/main" val="2731478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$103?</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a:t>For U.S. federal income tax purposes, the Special Dividend is expected to be characterized as a distribution pursuant to Section 301(a) of the Internal Revenue Code of 1986.  Assuming this characterization applies, as a result, the Special Dividend will be considered a dividend for U.S. federal income tax purposes to the extent of the accumulated earnings and profits ("E&amp;P") of DPS and Maple Parent through the end of the 2018 taxable year.  The portion of the Special Dividend that is not characterized as a dividend for tax purposes will be applied against and reduce tax basis, with any excess treated as gain from the sale or exchange of property.  Based on DPS's and Maple Parent's estimate of their respective E&amp;P, it is currently estimated that the applicable E&amp;P will be $29.50 per share, and that such amount will be used for purposes of determining any dividend withholding on payments to Non-U.S. Holders, as more fully described in DPS's definitive proxy statement filed with the Securities and Exchange Commission ("SEC") on May 29, 2018.  DPS stockholders should review the Company's annual meeting proxy statement which provides additional details regarding the U.S. federal income tax treatment, and consult their own tax advisors regarding the particular tax consequences of receipt of the Special Dividend pursuant to the Merger Agreement in light of their particular circumstances.</a:t>
            </a:r>
          </a:p>
        </p:txBody>
      </p:sp>
    </p:spTree>
    <p:extLst>
      <p:ext uri="{BB962C8B-B14F-4D97-AF65-F5344CB8AC3E}">
        <p14:creationId xmlns:p14="http://schemas.microsoft.com/office/powerpoint/2010/main" val="36619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Triangular “C” Asset Sale</a:t>
            </a:r>
            <a:endParaRPr lang="en-US" dirty="0"/>
          </a:p>
        </p:txBody>
      </p:sp>
      <p:sp>
        <p:nvSpPr>
          <p:cNvPr id="4" name="Oval 3"/>
          <p:cNvSpPr/>
          <p:nvPr/>
        </p:nvSpPr>
        <p:spPr>
          <a:xfrm>
            <a:off x="990600" y="1905000"/>
            <a:ext cx="2590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7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00" y="2438400"/>
            <a:ext cx="1828800" cy="584775"/>
          </a:xfrm>
          <a:prstGeom prst="rect">
            <a:avLst/>
          </a:prstGeom>
          <a:noFill/>
        </p:spPr>
        <p:txBody>
          <a:bodyPr wrap="square" rtlCol="0">
            <a:spAutoFit/>
          </a:bodyPr>
          <a:lstStyle/>
          <a:p>
            <a:pPr algn="ctr"/>
            <a:r>
              <a:rPr lang="en-US" sz="3200" b="1" dirty="0" smtClean="0"/>
              <a:t>Parent</a:t>
            </a:r>
            <a:endParaRPr lang="en-US" sz="3200" b="1" dirty="0"/>
          </a:p>
        </p:txBody>
      </p:sp>
      <p:sp>
        <p:nvSpPr>
          <p:cNvPr id="8" name="TextBox 7"/>
          <p:cNvSpPr txBox="1"/>
          <p:nvPr/>
        </p:nvSpPr>
        <p:spPr>
          <a:xfrm>
            <a:off x="1676400" y="4953000"/>
            <a:ext cx="1676400" cy="523220"/>
          </a:xfrm>
          <a:prstGeom prst="rect">
            <a:avLst/>
          </a:prstGeom>
          <a:noFill/>
        </p:spPr>
        <p:txBody>
          <a:bodyPr wrap="square" rtlCol="0">
            <a:spAutoFit/>
          </a:bodyPr>
          <a:lstStyle/>
          <a:p>
            <a:pPr algn="ctr"/>
            <a:r>
              <a:rPr lang="en-US" sz="2800" b="1" dirty="0" smtClean="0"/>
              <a:t>SUB-1</a:t>
            </a:r>
            <a:endParaRPr lang="en-US" sz="2800" b="1" dirty="0"/>
          </a:p>
        </p:txBody>
      </p:sp>
      <p:sp>
        <p:nvSpPr>
          <p:cNvPr id="9" name="TextBox 8"/>
          <p:cNvSpPr txBox="1"/>
          <p:nvPr/>
        </p:nvSpPr>
        <p:spPr>
          <a:xfrm>
            <a:off x="6248400" y="3505200"/>
            <a:ext cx="1828800" cy="584775"/>
          </a:xfrm>
          <a:prstGeom prst="rect">
            <a:avLst/>
          </a:prstGeom>
          <a:noFill/>
        </p:spPr>
        <p:txBody>
          <a:bodyPr wrap="square" rtlCol="0">
            <a:spAutoFit/>
          </a:bodyPr>
          <a:lstStyle/>
          <a:p>
            <a:pPr algn="ctr"/>
            <a:r>
              <a:rPr lang="en-US" sz="3200" b="1" dirty="0" smtClean="0"/>
              <a:t>Target</a:t>
            </a:r>
            <a:endParaRPr lang="en-US" sz="3200" b="1" dirty="0"/>
          </a:p>
        </p:txBody>
      </p:sp>
      <p:cxnSp>
        <p:nvCxnSpPr>
          <p:cNvPr id="11" name="Straight Arrow Connector 10"/>
          <p:cNvCxnSpPr>
            <a:stCxn id="4" idx="4"/>
          </p:cNvCxnSpPr>
          <p:nvPr/>
        </p:nvCxnSpPr>
        <p:spPr>
          <a:xfrm>
            <a:off x="2286000" y="3810000"/>
            <a:ext cx="76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3962400"/>
            <a:ext cx="990600" cy="381000"/>
          </a:xfrm>
          <a:prstGeom prst="rect">
            <a:avLst/>
          </a:prstGeom>
          <a:noFill/>
        </p:spPr>
        <p:txBody>
          <a:bodyPr wrap="square" rtlCol="0">
            <a:spAutoFit/>
          </a:bodyPr>
          <a:lstStyle/>
          <a:p>
            <a:r>
              <a:rPr lang="en-US" dirty="0" smtClean="0"/>
              <a:t>80%</a:t>
            </a:r>
            <a:endParaRPr lang="en-US" dirty="0"/>
          </a:p>
        </p:txBody>
      </p:sp>
      <p:cxnSp>
        <p:nvCxnSpPr>
          <p:cNvPr id="14" name="Straight Arrow Connector 13"/>
          <p:cNvCxnSpPr>
            <a:stCxn id="4" idx="6"/>
          </p:cNvCxnSpPr>
          <p:nvPr/>
        </p:nvCxnSpPr>
        <p:spPr>
          <a:xfrm>
            <a:off x="3581400" y="2857500"/>
            <a:ext cx="2321607" cy="813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51236" y="2535251"/>
            <a:ext cx="1600200" cy="461665"/>
          </a:xfrm>
          <a:prstGeom prst="rect">
            <a:avLst/>
          </a:prstGeom>
          <a:noFill/>
        </p:spPr>
        <p:txBody>
          <a:bodyPr wrap="square" rtlCol="0">
            <a:spAutoFit/>
          </a:bodyPr>
          <a:lstStyle/>
          <a:p>
            <a:r>
              <a:rPr lang="en-US" sz="2400" b="1" dirty="0" smtClean="0"/>
              <a:t>P Shares</a:t>
            </a:r>
            <a:endParaRPr lang="en-US" sz="2400" b="1" dirty="0"/>
          </a:p>
        </p:txBody>
      </p:sp>
      <p:sp>
        <p:nvSpPr>
          <p:cNvPr id="17" name="Content Placeholder 16"/>
          <p:cNvSpPr txBox="1">
            <a:spLocks noGrp="1"/>
          </p:cNvSpPr>
          <p:nvPr>
            <p:ph idx="1"/>
          </p:nvPr>
        </p:nvSpPr>
        <p:spPr>
          <a:xfrm>
            <a:off x="457200" y="1600200"/>
            <a:ext cx="8229600" cy="461665"/>
          </a:xfrm>
          <a:prstGeom prst="rect">
            <a:avLst/>
          </a:prstGeom>
          <a:noFill/>
        </p:spPr>
        <p:txBody>
          <a:bodyPr wrap="square" rtlCol="0">
            <a:spAutoFit/>
          </a:bodyPr>
          <a:lstStyle/>
          <a:p>
            <a:endParaRPr lang="en-US" sz="2400" b="1" dirty="0"/>
          </a:p>
        </p:txBody>
      </p:sp>
      <p:sp>
        <p:nvSpPr>
          <p:cNvPr id="16" name="Rectangle 15"/>
          <p:cNvSpPr/>
          <p:nvPr/>
        </p:nvSpPr>
        <p:spPr>
          <a:xfrm>
            <a:off x="4121373" y="4679776"/>
            <a:ext cx="1860638" cy="461665"/>
          </a:xfrm>
          <a:prstGeom prst="rect">
            <a:avLst/>
          </a:prstGeom>
        </p:spPr>
        <p:txBody>
          <a:bodyPr wrap="none">
            <a:spAutoFit/>
          </a:bodyPr>
          <a:lstStyle/>
          <a:p>
            <a:r>
              <a:rPr lang="en-US" sz="2400" b="1" dirty="0" smtClean="0"/>
              <a:t>Target Assets</a:t>
            </a:r>
            <a:endParaRPr lang="en-US" sz="2400" b="1" dirty="0"/>
          </a:p>
        </p:txBody>
      </p:sp>
      <p:cxnSp>
        <p:nvCxnSpPr>
          <p:cNvPr id="19" name="Straight Arrow Connector 18"/>
          <p:cNvCxnSpPr/>
          <p:nvPr/>
        </p:nvCxnSpPr>
        <p:spPr>
          <a:xfrm flipH="1">
            <a:off x="3657600" y="4191000"/>
            <a:ext cx="2209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37" y="1140618"/>
            <a:ext cx="1528763" cy="152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324600" y="1066800"/>
            <a:ext cx="1981200" cy="1790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3" idx="4"/>
            <a:endCxn id="6" idx="0"/>
          </p:cNvCxnSpPr>
          <p:nvPr/>
        </p:nvCxnSpPr>
        <p:spPr>
          <a:xfrm flipH="1">
            <a:off x="7162800" y="2857500"/>
            <a:ext cx="1524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402013"/>
            <a:ext cx="8540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143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852667" y="2979424"/>
            <a:ext cx="2780989" cy="2438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Triangular “C” Asset Sale</a:t>
            </a:r>
            <a:endParaRPr lang="en-US" dirty="0"/>
          </a:p>
        </p:txBody>
      </p:sp>
      <p:sp>
        <p:nvSpPr>
          <p:cNvPr id="4" name="Oval 3"/>
          <p:cNvSpPr/>
          <p:nvPr/>
        </p:nvSpPr>
        <p:spPr>
          <a:xfrm>
            <a:off x="990600" y="1905000"/>
            <a:ext cx="2590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19300" y="5410200"/>
            <a:ext cx="990600" cy="685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00" y="2438400"/>
            <a:ext cx="1828800" cy="584775"/>
          </a:xfrm>
          <a:prstGeom prst="rect">
            <a:avLst/>
          </a:prstGeom>
          <a:noFill/>
        </p:spPr>
        <p:txBody>
          <a:bodyPr wrap="square" rtlCol="0">
            <a:spAutoFit/>
          </a:bodyPr>
          <a:lstStyle/>
          <a:p>
            <a:pPr algn="ctr"/>
            <a:r>
              <a:rPr lang="en-US" sz="3200" b="1" dirty="0" smtClean="0"/>
              <a:t>Parent</a:t>
            </a:r>
            <a:endParaRPr lang="en-US" sz="3200" b="1" dirty="0"/>
          </a:p>
        </p:txBody>
      </p:sp>
      <p:sp>
        <p:nvSpPr>
          <p:cNvPr id="8" name="TextBox 7"/>
          <p:cNvSpPr txBox="1"/>
          <p:nvPr/>
        </p:nvSpPr>
        <p:spPr>
          <a:xfrm>
            <a:off x="1676400" y="4953000"/>
            <a:ext cx="1676400" cy="523220"/>
          </a:xfrm>
          <a:prstGeom prst="rect">
            <a:avLst/>
          </a:prstGeom>
          <a:noFill/>
        </p:spPr>
        <p:txBody>
          <a:bodyPr wrap="square" rtlCol="0">
            <a:spAutoFit/>
          </a:bodyPr>
          <a:lstStyle/>
          <a:p>
            <a:pPr algn="ctr"/>
            <a:r>
              <a:rPr lang="en-US" sz="2800" b="1" dirty="0" smtClean="0"/>
              <a:t>SUB-1</a:t>
            </a:r>
            <a:endParaRPr lang="en-US" sz="2800" b="1" dirty="0"/>
          </a:p>
        </p:txBody>
      </p:sp>
      <p:sp>
        <p:nvSpPr>
          <p:cNvPr id="9" name="TextBox 8"/>
          <p:cNvSpPr txBox="1"/>
          <p:nvPr/>
        </p:nvSpPr>
        <p:spPr>
          <a:xfrm>
            <a:off x="6248400" y="3505200"/>
            <a:ext cx="1828800" cy="584775"/>
          </a:xfrm>
          <a:prstGeom prst="rect">
            <a:avLst/>
          </a:prstGeom>
          <a:noFill/>
        </p:spPr>
        <p:txBody>
          <a:bodyPr wrap="square" rtlCol="0">
            <a:spAutoFit/>
          </a:bodyPr>
          <a:lstStyle/>
          <a:p>
            <a:pPr algn="ctr"/>
            <a:r>
              <a:rPr lang="en-US" sz="3200" b="1" dirty="0" smtClean="0"/>
              <a:t>Target</a:t>
            </a:r>
            <a:endParaRPr lang="en-US" sz="3200" b="1" dirty="0"/>
          </a:p>
        </p:txBody>
      </p:sp>
      <p:cxnSp>
        <p:nvCxnSpPr>
          <p:cNvPr id="11" name="Straight Arrow Connector 10"/>
          <p:cNvCxnSpPr>
            <a:stCxn id="4" idx="4"/>
          </p:cNvCxnSpPr>
          <p:nvPr/>
        </p:nvCxnSpPr>
        <p:spPr>
          <a:xfrm>
            <a:off x="2286000" y="3810000"/>
            <a:ext cx="76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3962400"/>
            <a:ext cx="990600" cy="381000"/>
          </a:xfrm>
          <a:prstGeom prst="rect">
            <a:avLst/>
          </a:prstGeom>
          <a:noFill/>
        </p:spPr>
        <p:txBody>
          <a:bodyPr wrap="square" rtlCol="0">
            <a:spAutoFit/>
          </a:bodyPr>
          <a:lstStyle/>
          <a:p>
            <a:r>
              <a:rPr lang="en-US" dirty="0" smtClean="0"/>
              <a:t>80%</a:t>
            </a:r>
            <a:endParaRPr lang="en-US" dirty="0"/>
          </a:p>
        </p:txBody>
      </p:sp>
      <p:sp>
        <p:nvSpPr>
          <p:cNvPr id="17" name="Content Placeholder 16"/>
          <p:cNvSpPr txBox="1">
            <a:spLocks noGrp="1"/>
          </p:cNvSpPr>
          <p:nvPr>
            <p:ph idx="1"/>
          </p:nvPr>
        </p:nvSpPr>
        <p:spPr>
          <a:xfrm>
            <a:off x="457200" y="1600200"/>
            <a:ext cx="8229600" cy="461665"/>
          </a:xfrm>
          <a:prstGeom prst="rect">
            <a:avLst/>
          </a:prstGeom>
          <a:noFill/>
        </p:spPr>
        <p:txBody>
          <a:bodyPr wrap="square" rtlCol="0">
            <a:spAutoFit/>
          </a:bodyPr>
          <a:lstStyle/>
          <a:p>
            <a:endParaRPr lang="en-US"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37" y="1140618"/>
            <a:ext cx="1528763" cy="152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324600" y="1066800"/>
            <a:ext cx="1981200" cy="1790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780" y="4371249"/>
            <a:ext cx="8540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133244" y="5568434"/>
            <a:ext cx="1447800" cy="369332"/>
          </a:xfrm>
          <a:prstGeom prst="rect">
            <a:avLst/>
          </a:prstGeom>
          <a:noFill/>
        </p:spPr>
        <p:txBody>
          <a:bodyPr wrap="square" rtlCol="0">
            <a:spAutoFit/>
          </a:bodyPr>
          <a:lstStyle/>
          <a:p>
            <a:r>
              <a:rPr lang="en-US" dirty="0" smtClean="0"/>
              <a:t>T Assets</a:t>
            </a:r>
            <a:endParaRPr lang="en-US" dirty="0"/>
          </a:p>
        </p:txBody>
      </p:sp>
      <p:cxnSp>
        <p:nvCxnSpPr>
          <p:cNvPr id="25" name="Straight Arrow Connector 24"/>
          <p:cNvCxnSpPr>
            <a:endCxn id="21" idx="0"/>
          </p:cNvCxnSpPr>
          <p:nvPr/>
        </p:nvCxnSpPr>
        <p:spPr>
          <a:xfrm>
            <a:off x="7162800" y="2857500"/>
            <a:ext cx="80362" cy="121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73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Oval 3"/>
          <p:cNvSpPr/>
          <p:nvPr/>
        </p:nvSpPr>
        <p:spPr>
          <a:xfrm>
            <a:off x="1530573" y="825787"/>
            <a:ext cx="2590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21073" y="33147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14600" y="4123802"/>
            <a:ext cx="980499" cy="90649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11573" y="1295400"/>
            <a:ext cx="1828800" cy="584775"/>
          </a:xfrm>
          <a:prstGeom prst="rect">
            <a:avLst/>
          </a:prstGeom>
          <a:noFill/>
        </p:spPr>
        <p:txBody>
          <a:bodyPr wrap="square" rtlCol="0">
            <a:spAutoFit/>
          </a:bodyPr>
          <a:lstStyle/>
          <a:p>
            <a:pPr algn="ctr"/>
            <a:r>
              <a:rPr lang="en-US" sz="3200" b="1" dirty="0" smtClean="0"/>
              <a:t>Parent</a:t>
            </a:r>
            <a:endParaRPr lang="en-US" sz="3200" b="1" dirty="0"/>
          </a:p>
        </p:txBody>
      </p:sp>
      <p:sp>
        <p:nvSpPr>
          <p:cNvPr id="8" name="TextBox 7"/>
          <p:cNvSpPr txBox="1"/>
          <p:nvPr/>
        </p:nvSpPr>
        <p:spPr>
          <a:xfrm>
            <a:off x="2025873" y="3600582"/>
            <a:ext cx="1676400" cy="523220"/>
          </a:xfrm>
          <a:prstGeom prst="rect">
            <a:avLst/>
          </a:prstGeom>
          <a:noFill/>
        </p:spPr>
        <p:txBody>
          <a:bodyPr wrap="square" rtlCol="0">
            <a:spAutoFit/>
          </a:bodyPr>
          <a:lstStyle/>
          <a:p>
            <a:pPr algn="ctr"/>
            <a:r>
              <a:rPr lang="en-US" sz="2800" b="1" dirty="0" smtClean="0"/>
              <a:t>SUB-1</a:t>
            </a:r>
            <a:endParaRPr lang="en-US" sz="2800" b="1" dirty="0"/>
          </a:p>
        </p:txBody>
      </p:sp>
      <p:sp>
        <p:nvSpPr>
          <p:cNvPr id="9" name="TextBox 8"/>
          <p:cNvSpPr txBox="1"/>
          <p:nvPr/>
        </p:nvSpPr>
        <p:spPr>
          <a:xfrm>
            <a:off x="2410596" y="4419600"/>
            <a:ext cx="1337224" cy="400110"/>
          </a:xfrm>
          <a:prstGeom prst="rect">
            <a:avLst/>
          </a:prstGeom>
          <a:noFill/>
        </p:spPr>
        <p:txBody>
          <a:bodyPr wrap="square" rtlCol="0">
            <a:spAutoFit/>
          </a:bodyPr>
          <a:lstStyle/>
          <a:p>
            <a:pPr algn="ctr"/>
            <a:r>
              <a:rPr lang="en-US" sz="2000" b="1" dirty="0" smtClean="0"/>
              <a:t>T’s assets</a:t>
            </a:r>
            <a:endParaRPr lang="en-US" sz="2000" b="1" dirty="0"/>
          </a:p>
        </p:txBody>
      </p:sp>
      <p:cxnSp>
        <p:nvCxnSpPr>
          <p:cNvPr id="11" name="Straight Arrow Connector 10"/>
          <p:cNvCxnSpPr>
            <a:stCxn id="4" idx="4"/>
          </p:cNvCxnSpPr>
          <p:nvPr/>
        </p:nvCxnSpPr>
        <p:spPr>
          <a:xfrm>
            <a:off x="2825973" y="2730787"/>
            <a:ext cx="76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35373" y="2845087"/>
            <a:ext cx="990600" cy="381000"/>
          </a:xfrm>
          <a:prstGeom prst="rect">
            <a:avLst/>
          </a:prstGeom>
          <a:noFill/>
        </p:spPr>
        <p:txBody>
          <a:bodyPr wrap="square" rtlCol="0">
            <a:spAutoFit/>
          </a:bodyPr>
          <a:lstStyle/>
          <a:p>
            <a:r>
              <a:rPr lang="en-US" dirty="0" smtClean="0"/>
              <a:t>80%</a:t>
            </a:r>
            <a:endParaRPr lang="en-US" dirty="0"/>
          </a:p>
        </p:txBody>
      </p:sp>
      <p:sp>
        <p:nvSpPr>
          <p:cNvPr id="17" name="Content Placeholder 16"/>
          <p:cNvSpPr txBox="1">
            <a:spLocks noGrp="1"/>
          </p:cNvSpPr>
          <p:nvPr>
            <p:ph idx="1"/>
          </p:nvPr>
        </p:nvSpPr>
        <p:spPr>
          <a:xfrm>
            <a:off x="419100" y="457200"/>
            <a:ext cx="8229600" cy="461665"/>
          </a:xfrm>
          <a:prstGeom prst="rect">
            <a:avLst/>
          </a:prstGeom>
          <a:noFill/>
        </p:spPr>
        <p:txBody>
          <a:bodyPr wrap="square" rtlCol="0">
            <a:spAutoFit/>
          </a:bodyPr>
          <a:lstStyle/>
          <a:p>
            <a:r>
              <a:rPr lang="en-US" sz="2400" b="1" dirty="0" smtClean="0"/>
              <a:t>Triangular “C”</a:t>
            </a:r>
            <a:endParaRPr lang="en-U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424" y="135224"/>
            <a:ext cx="1160176" cy="116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4261898" y="78206"/>
            <a:ext cx="1300702" cy="1293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4" idx="7"/>
          </p:cNvCxnSpPr>
          <p:nvPr/>
        </p:nvCxnSpPr>
        <p:spPr>
          <a:xfrm flipH="1">
            <a:off x="3741959" y="914400"/>
            <a:ext cx="525241" cy="19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30787"/>
            <a:ext cx="280511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474" y="1091406"/>
            <a:ext cx="8540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198842"/>
            <a:ext cx="19145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411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 Consequences – Target Shareholder Level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Sections 354, 356, 1001(a), 1223(a)</a:t>
            </a:r>
          </a:p>
          <a:p>
            <a:endParaRPr lang="en-US" dirty="0"/>
          </a:p>
          <a:p>
            <a:r>
              <a:rPr lang="en-US" dirty="0" smtClean="0"/>
              <a:t>If T </a:t>
            </a:r>
            <a:r>
              <a:rPr lang="en-US" dirty="0" err="1" smtClean="0"/>
              <a:t>Sh’der</a:t>
            </a:r>
            <a:r>
              <a:rPr lang="en-US" dirty="0" smtClean="0"/>
              <a:t> exchanges stock of T solely for stock of another party (parent/acquirer), then </a:t>
            </a:r>
            <a:r>
              <a:rPr lang="en-US" dirty="0" err="1" smtClean="0"/>
              <a:t>sh’der</a:t>
            </a:r>
            <a:r>
              <a:rPr lang="en-US" dirty="0" smtClean="0"/>
              <a:t> recognizes no gain or loss.</a:t>
            </a:r>
          </a:p>
          <a:p>
            <a:pPr lvl="1"/>
            <a:r>
              <a:rPr lang="en-US" dirty="0" smtClean="0"/>
              <a:t>Carryover basis in new stock (P or A)</a:t>
            </a:r>
          </a:p>
          <a:p>
            <a:r>
              <a:rPr lang="en-US" dirty="0" smtClean="0"/>
              <a:t>If the shareholder receives BOOT, will recognize gain to the extent of the BOOT.</a:t>
            </a:r>
          </a:p>
          <a:p>
            <a:r>
              <a:rPr lang="en-US" dirty="0" smtClean="0"/>
              <a:t>Shareholder recognizes no loss</a:t>
            </a:r>
          </a:p>
          <a:p>
            <a:r>
              <a:rPr lang="en-US" dirty="0" smtClean="0"/>
              <a:t>New basis – Carryover B </a:t>
            </a:r>
            <a:r>
              <a:rPr lang="en-US" dirty="0"/>
              <a:t>-</a:t>
            </a:r>
            <a:r>
              <a:rPr lang="en-US" dirty="0" smtClean="0"/>
              <a:t> BOOT + Gain Recognized</a:t>
            </a:r>
            <a:endParaRPr lang="en-US" dirty="0"/>
          </a:p>
        </p:txBody>
      </p:sp>
    </p:spTree>
    <p:extLst>
      <p:ext uri="{BB962C8B-B14F-4D97-AF65-F5344CB8AC3E}">
        <p14:creationId xmlns:p14="http://schemas.microsoft.com/office/powerpoint/2010/main" val="3141885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 Consequences – Acquiring Corporation</a:t>
            </a:r>
            <a:endParaRPr lang="en-US" dirty="0"/>
          </a:p>
        </p:txBody>
      </p:sp>
      <p:sp>
        <p:nvSpPr>
          <p:cNvPr id="3" name="Content Placeholder 2"/>
          <p:cNvSpPr>
            <a:spLocks noGrp="1"/>
          </p:cNvSpPr>
          <p:nvPr>
            <p:ph idx="1"/>
          </p:nvPr>
        </p:nvSpPr>
        <p:spPr/>
        <p:txBody>
          <a:bodyPr/>
          <a:lstStyle/>
          <a:p>
            <a:r>
              <a:rPr lang="en-US" dirty="0" smtClean="0"/>
              <a:t>Section 1032 – a corporation recognizes no gain or loss for exchange of its stock or cash for property.</a:t>
            </a:r>
          </a:p>
          <a:p>
            <a:endParaRPr lang="en-US" dirty="0"/>
          </a:p>
          <a:p>
            <a:r>
              <a:rPr lang="en-US" dirty="0" smtClean="0"/>
              <a:t>Will recognize gain or loss if uses non-cash BOOT</a:t>
            </a:r>
            <a:endParaRPr lang="en-US" dirty="0"/>
          </a:p>
        </p:txBody>
      </p:sp>
    </p:spTree>
    <p:extLst>
      <p:ext uri="{BB962C8B-B14F-4D97-AF65-F5344CB8AC3E}">
        <p14:creationId xmlns:p14="http://schemas.microsoft.com/office/powerpoint/2010/main" val="283899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4" name="Slide Number Placeholder 3"/>
          <p:cNvSpPr>
            <a:spLocks noGrp="1"/>
          </p:cNvSpPr>
          <p:nvPr>
            <p:ph type="sldNum" sz="quarter" idx="12"/>
          </p:nvPr>
        </p:nvSpPr>
        <p:spPr/>
        <p:txBody>
          <a:bodyPr/>
          <a:lstStyle/>
          <a:p>
            <a:pPr defTabSz="685800"/>
            <a:fld id="{777EDC73-4277-4D03-A159-88B8FAF3D64A}" type="slidenum">
              <a:rPr lang="en-US" sz="2400">
                <a:solidFill>
                  <a:prstClr val="black">
                    <a:tint val="75000"/>
                  </a:prstClr>
                </a:solidFill>
                <a:latin typeface="Calibri" panose="020F0502020204030204"/>
              </a:rPr>
              <a:pPr defTabSz="685800"/>
              <a:t>6</a:t>
            </a:fld>
            <a:endParaRPr lang="en-US" sz="2400" dirty="0">
              <a:solidFill>
                <a:prstClr val="black">
                  <a:tint val="75000"/>
                </a:prstClr>
              </a:solidFill>
              <a:latin typeface="Calibri" panose="020F0502020204030204"/>
            </a:endParaRPr>
          </a:p>
        </p:txBody>
      </p:sp>
      <p:pic>
        <p:nvPicPr>
          <p:cNvPr id="10" name="Picture 9"/>
          <p:cNvPicPr>
            <a:picLocks noChangeAspect="1"/>
          </p:cNvPicPr>
          <p:nvPr/>
        </p:nvPicPr>
        <p:blipFill>
          <a:blip r:embed="rId2"/>
          <a:stretch>
            <a:fillRect/>
          </a:stretch>
        </p:blipFill>
        <p:spPr>
          <a:xfrm>
            <a:off x="2306207" y="1048422"/>
            <a:ext cx="931346" cy="1412372"/>
          </a:xfrm>
          <a:prstGeom prst="rect">
            <a:avLst/>
          </a:prstGeom>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4811" y="4295951"/>
            <a:ext cx="1126262" cy="87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74320" y="4260850"/>
            <a:ext cx="2260600" cy="151384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prstClr val="white"/>
                </a:solidFill>
                <a:latin typeface="Calibri" panose="020F0502020204030204"/>
              </a:rPr>
              <a:t>368(a)(1</a:t>
            </a:r>
            <a:r>
              <a:rPr lang="en-US" sz="2100" dirty="0" smtClean="0">
                <a:solidFill>
                  <a:prstClr val="white"/>
                </a:solidFill>
                <a:latin typeface="Calibri" panose="020F0502020204030204"/>
              </a:rPr>
              <a:t>)(B)!</a:t>
            </a:r>
            <a:endParaRPr lang="en-US" sz="2100" dirty="0">
              <a:solidFill>
                <a:prstClr val="white"/>
              </a:solidFill>
              <a:latin typeface="Calibri" panose="020F0502020204030204"/>
            </a:endParaRPr>
          </a:p>
        </p:txBody>
      </p:sp>
      <p:pic>
        <p:nvPicPr>
          <p:cNvPr id="1026" name="Picture 2" descr="Image result for who owns dreamwor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3037" y="2373792"/>
            <a:ext cx="3182094" cy="178992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a:stCxn id="10" idx="3"/>
            <a:endCxn id="1026" idx="0"/>
          </p:cNvCxnSpPr>
          <p:nvPr/>
        </p:nvCxnSpPr>
        <p:spPr>
          <a:xfrm>
            <a:off x="3237553" y="1754608"/>
            <a:ext cx="1846532" cy="619184"/>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942" y="1447279"/>
            <a:ext cx="1020254" cy="79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268985" y="1027907"/>
            <a:ext cx="2098334" cy="369332"/>
          </a:xfrm>
          <a:prstGeom prst="rect">
            <a:avLst/>
          </a:prstGeom>
          <a:noFill/>
          <a:ln>
            <a:solidFill>
              <a:schemeClr val="tx1"/>
            </a:solidFill>
          </a:ln>
        </p:spPr>
        <p:txBody>
          <a:bodyPr wrap="square" rtlCol="0">
            <a:spAutoFit/>
          </a:bodyPr>
          <a:lstStyle/>
          <a:p>
            <a:pPr algn="ctr" defTabSz="685800"/>
            <a:r>
              <a:rPr lang="en-US" dirty="0">
                <a:solidFill>
                  <a:prstClr val="black"/>
                </a:solidFill>
                <a:latin typeface="Calibri" panose="020F0502020204030204"/>
              </a:rPr>
              <a:t>$70B/$100FMV</a:t>
            </a:r>
            <a:endParaRPr lang="en-US" dirty="0">
              <a:solidFill>
                <a:prstClr val="black"/>
              </a:solidFill>
              <a:latin typeface="Calibri" panose="020F0502020204030204"/>
            </a:endParaRPr>
          </a:p>
        </p:txBody>
      </p:sp>
      <p:pic>
        <p:nvPicPr>
          <p:cNvPr id="7" name="Picture 6"/>
          <p:cNvPicPr>
            <a:picLocks noChangeAspect="1"/>
          </p:cNvPicPr>
          <p:nvPr/>
        </p:nvPicPr>
        <p:blipFill>
          <a:blip r:embed="rId5"/>
          <a:stretch>
            <a:fillRect/>
          </a:stretch>
        </p:blipFill>
        <p:spPr>
          <a:xfrm>
            <a:off x="5761808" y="4733642"/>
            <a:ext cx="2229032" cy="1086883"/>
          </a:xfrm>
          <a:prstGeom prst="rect">
            <a:avLst/>
          </a:prstGeom>
        </p:spPr>
      </p:pic>
      <p:cxnSp>
        <p:nvCxnSpPr>
          <p:cNvPr id="14" name="Straight Connector 13"/>
          <p:cNvCxnSpPr>
            <a:stCxn id="1026" idx="2"/>
            <a:endCxn id="7" idx="0"/>
          </p:cNvCxnSpPr>
          <p:nvPr/>
        </p:nvCxnSpPr>
        <p:spPr>
          <a:xfrm>
            <a:off x="5084085" y="4163720"/>
            <a:ext cx="1792240" cy="5699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55253" y="5128360"/>
            <a:ext cx="2287505" cy="646331"/>
          </a:xfrm>
          <a:prstGeom prst="rect">
            <a:avLst/>
          </a:prstGeom>
        </p:spPr>
        <p:txBody>
          <a:bodyPr wrap="square">
            <a:spAutoFit/>
          </a:bodyPr>
          <a:lstStyle/>
          <a:p>
            <a:pPr algn="ctr" defTabSz="685800"/>
            <a:r>
              <a:rPr lang="en-US" dirty="0">
                <a:solidFill>
                  <a:prstClr val="black"/>
                </a:solidFill>
                <a:latin typeface="Calibri" panose="020F0502020204030204"/>
              </a:rPr>
              <a:t>100% Stock</a:t>
            </a:r>
          </a:p>
          <a:p>
            <a:pPr algn="ctr" defTabSz="685800"/>
            <a:r>
              <a:rPr lang="en-US" dirty="0">
                <a:solidFill>
                  <a:prstClr val="black"/>
                </a:solidFill>
                <a:latin typeface="Calibri" panose="020F0502020204030204"/>
              </a:rPr>
              <a:t>$70B/$100FMV</a:t>
            </a:r>
          </a:p>
        </p:txBody>
      </p:sp>
    </p:spTree>
    <p:extLst>
      <p:ext uri="{BB962C8B-B14F-4D97-AF65-F5344CB8AC3E}">
        <p14:creationId xmlns:p14="http://schemas.microsoft.com/office/powerpoint/2010/main" val="27227281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a:t>
            </a:r>
            <a:endParaRPr lang="en-US" dirty="0"/>
          </a:p>
        </p:txBody>
      </p:sp>
      <p:sp>
        <p:nvSpPr>
          <p:cNvPr id="3" name="Content Placeholder 2"/>
          <p:cNvSpPr>
            <a:spLocks noGrp="1"/>
          </p:cNvSpPr>
          <p:nvPr>
            <p:ph idx="1"/>
          </p:nvPr>
        </p:nvSpPr>
        <p:spPr/>
        <p:txBody>
          <a:bodyPr/>
          <a:lstStyle/>
          <a:p>
            <a:r>
              <a:rPr lang="en-US" dirty="0" smtClean="0"/>
              <a:t>In A and C reorgs, Acquirer takes a carryover basis in the assets plus any gain recognized by transferor</a:t>
            </a:r>
          </a:p>
          <a:p>
            <a:endParaRPr lang="en-US" dirty="0"/>
          </a:p>
          <a:p>
            <a:r>
              <a:rPr lang="en-US" dirty="0" smtClean="0"/>
              <a:t>In a B reorg, Acquirer takes carryover basis equal to shareholders’ bases in the target stock. (Target still exists with its historical bases)</a:t>
            </a:r>
            <a:endParaRPr lang="en-US" dirty="0"/>
          </a:p>
        </p:txBody>
      </p:sp>
    </p:spTree>
    <p:extLst>
      <p:ext uri="{BB962C8B-B14F-4D97-AF65-F5344CB8AC3E}">
        <p14:creationId xmlns:p14="http://schemas.microsoft.com/office/powerpoint/2010/main" val="2291788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Triangular “B” Share Exchange</a:t>
            </a:r>
            <a:endParaRPr lang="en-US" dirty="0"/>
          </a:p>
        </p:txBody>
      </p:sp>
      <p:sp>
        <p:nvSpPr>
          <p:cNvPr id="4" name="Oval 3"/>
          <p:cNvSpPr/>
          <p:nvPr/>
        </p:nvSpPr>
        <p:spPr>
          <a:xfrm>
            <a:off x="990600" y="1905000"/>
            <a:ext cx="2590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7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00" y="2438400"/>
            <a:ext cx="1828800" cy="584775"/>
          </a:xfrm>
          <a:prstGeom prst="rect">
            <a:avLst/>
          </a:prstGeom>
          <a:noFill/>
        </p:spPr>
        <p:txBody>
          <a:bodyPr wrap="square" rtlCol="0">
            <a:spAutoFit/>
          </a:bodyPr>
          <a:lstStyle/>
          <a:p>
            <a:pPr algn="ctr"/>
            <a:r>
              <a:rPr lang="en-US" sz="3200" b="1" dirty="0" smtClean="0"/>
              <a:t>Parent</a:t>
            </a:r>
            <a:endParaRPr lang="en-US" sz="3200" b="1" dirty="0"/>
          </a:p>
        </p:txBody>
      </p:sp>
      <p:sp>
        <p:nvSpPr>
          <p:cNvPr id="8" name="TextBox 7"/>
          <p:cNvSpPr txBox="1"/>
          <p:nvPr/>
        </p:nvSpPr>
        <p:spPr>
          <a:xfrm>
            <a:off x="1676400" y="4953000"/>
            <a:ext cx="1676400" cy="523220"/>
          </a:xfrm>
          <a:prstGeom prst="rect">
            <a:avLst/>
          </a:prstGeom>
          <a:noFill/>
        </p:spPr>
        <p:txBody>
          <a:bodyPr wrap="square" rtlCol="0">
            <a:spAutoFit/>
          </a:bodyPr>
          <a:lstStyle/>
          <a:p>
            <a:pPr algn="ctr"/>
            <a:r>
              <a:rPr lang="en-US" sz="2800" b="1" dirty="0" smtClean="0"/>
              <a:t>SUB-1</a:t>
            </a:r>
            <a:endParaRPr lang="en-US" sz="2800" b="1" dirty="0"/>
          </a:p>
        </p:txBody>
      </p:sp>
      <p:sp>
        <p:nvSpPr>
          <p:cNvPr id="9" name="TextBox 8"/>
          <p:cNvSpPr txBox="1"/>
          <p:nvPr/>
        </p:nvSpPr>
        <p:spPr>
          <a:xfrm>
            <a:off x="6248400" y="3505200"/>
            <a:ext cx="1828800" cy="584775"/>
          </a:xfrm>
          <a:prstGeom prst="rect">
            <a:avLst/>
          </a:prstGeom>
          <a:noFill/>
        </p:spPr>
        <p:txBody>
          <a:bodyPr wrap="square" rtlCol="0">
            <a:spAutoFit/>
          </a:bodyPr>
          <a:lstStyle/>
          <a:p>
            <a:pPr algn="ctr"/>
            <a:r>
              <a:rPr lang="en-US" sz="3200" b="1" dirty="0" smtClean="0"/>
              <a:t>Target</a:t>
            </a:r>
            <a:endParaRPr lang="en-US" sz="3200" b="1" dirty="0"/>
          </a:p>
        </p:txBody>
      </p:sp>
      <p:cxnSp>
        <p:nvCxnSpPr>
          <p:cNvPr id="11" name="Straight Arrow Connector 10"/>
          <p:cNvCxnSpPr>
            <a:stCxn id="4" idx="4"/>
          </p:cNvCxnSpPr>
          <p:nvPr/>
        </p:nvCxnSpPr>
        <p:spPr>
          <a:xfrm>
            <a:off x="2286000" y="3810000"/>
            <a:ext cx="76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3962400"/>
            <a:ext cx="990600" cy="381000"/>
          </a:xfrm>
          <a:prstGeom prst="rect">
            <a:avLst/>
          </a:prstGeom>
          <a:noFill/>
        </p:spPr>
        <p:txBody>
          <a:bodyPr wrap="square" rtlCol="0">
            <a:spAutoFit/>
          </a:bodyPr>
          <a:lstStyle/>
          <a:p>
            <a:r>
              <a:rPr lang="en-US" dirty="0" smtClean="0"/>
              <a:t>80%</a:t>
            </a:r>
            <a:endParaRPr lang="en-US" dirty="0"/>
          </a:p>
        </p:txBody>
      </p:sp>
      <p:cxnSp>
        <p:nvCxnSpPr>
          <p:cNvPr id="14" name="Straight Arrow Connector 13"/>
          <p:cNvCxnSpPr/>
          <p:nvPr/>
        </p:nvCxnSpPr>
        <p:spPr>
          <a:xfrm flipV="1">
            <a:off x="3581400" y="2362200"/>
            <a:ext cx="2817383" cy="2400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33800" y="3505200"/>
            <a:ext cx="1600200" cy="461665"/>
          </a:xfrm>
          <a:prstGeom prst="rect">
            <a:avLst/>
          </a:prstGeom>
          <a:noFill/>
        </p:spPr>
        <p:txBody>
          <a:bodyPr wrap="square" rtlCol="0">
            <a:spAutoFit/>
          </a:bodyPr>
          <a:lstStyle/>
          <a:p>
            <a:r>
              <a:rPr lang="en-US" sz="2400" b="1" dirty="0" smtClean="0"/>
              <a:t>P Shares</a:t>
            </a:r>
            <a:endParaRPr lang="en-US" sz="2400" b="1" dirty="0"/>
          </a:p>
        </p:txBody>
      </p:sp>
      <p:sp>
        <p:nvSpPr>
          <p:cNvPr id="17" name="Content Placeholder 16"/>
          <p:cNvSpPr txBox="1">
            <a:spLocks noGrp="1"/>
          </p:cNvSpPr>
          <p:nvPr>
            <p:ph idx="1"/>
          </p:nvPr>
        </p:nvSpPr>
        <p:spPr>
          <a:xfrm>
            <a:off x="457200" y="1600200"/>
            <a:ext cx="8229600" cy="461665"/>
          </a:xfrm>
          <a:prstGeom prst="rect">
            <a:avLst/>
          </a:prstGeom>
          <a:noFill/>
        </p:spPr>
        <p:txBody>
          <a:bodyPr wrap="square" rtlCol="0">
            <a:spAutoFit/>
          </a:bodyPr>
          <a:lstStyle/>
          <a:p>
            <a:endParaRPr lang="en-US" sz="2400" b="1" dirty="0"/>
          </a:p>
        </p:txBody>
      </p:sp>
      <p:sp>
        <p:nvSpPr>
          <p:cNvPr id="16" name="Rectangle 15"/>
          <p:cNvSpPr/>
          <p:nvPr/>
        </p:nvSpPr>
        <p:spPr>
          <a:xfrm>
            <a:off x="4121373" y="4679776"/>
            <a:ext cx="1891352" cy="461665"/>
          </a:xfrm>
          <a:prstGeom prst="rect">
            <a:avLst/>
          </a:prstGeom>
        </p:spPr>
        <p:txBody>
          <a:bodyPr wrap="none">
            <a:spAutoFit/>
          </a:bodyPr>
          <a:lstStyle/>
          <a:p>
            <a:r>
              <a:rPr lang="en-US" sz="2400" b="1" dirty="0" smtClean="0"/>
              <a:t>Target </a:t>
            </a:r>
            <a:r>
              <a:rPr lang="en-US" sz="2400" b="1" dirty="0"/>
              <a:t>Shares</a:t>
            </a:r>
          </a:p>
        </p:txBody>
      </p:sp>
      <p:cxnSp>
        <p:nvCxnSpPr>
          <p:cNvPr id="19" name="Straight Arrow Connector 18"/>
          <p:cNvCxnSpPr/>
          <p:nvPr/>
        </p:nvCxnSpPr>
        <p:spPr>
          <a:xfrm flipH="1">
            <a:off x="3657600" y="2590800"/>
            <a:ext cx="297180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783" y="1222693"/>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a:stCxn id="2051" idx="2"/>
            <a:endCxn id="6" idx="0"/>
          </p:cNvCxnSpPr>
          <p:nvPr/>
        </p:nvCxnSpPr>
        <p:spPr>
          <a:xfrm>
            <a:off x="7162800" y="2750727"/>
            <a:ext cx="0" cy="221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324600" y="1066800"/>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2691606"/>
            <a:ext cx="8540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4089975"/>
            <a:ext cx="8540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3532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Oval 3"/>
          <p:cNvSpPr/>
          <p:nvPr/>
        </p:nvSpPr>
        <p:spPr>
          <a:xfrm>
            <a:off x="1530573" y="825787"/>
            <a:ext cx="2590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21073" y="33147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21925" y="4856485"/>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11573" y="1295400"/>
            <a:ext cx="1828800" cy="584775"/>
          </a:xfrm>
          <a:prstGeom prst="rect">
            <a:avLst/>
          </a:prstGeom>
          <a:noFill/>
        </p:spPr>
        <p:txBody>
          <a:bodyPr wrap="square" rtlCol="0">
            <a:spAutoFit/>
          </a:bodyPr>
          <a:lstStyle/>
          <a:p>
            <a:pPr algn="ctr"/>
            <a:r>
              <a:rPr lang="en-US" sz="3200" b="1" dirty="0" smtClean="0"/>
              <a:t>Parent</a:t>
            </a:r>
            <a:endParaRPr lang="en-US" sz="3200" b="1" dirty="0"/>
          </a:p>
        </p:txBody>
      </p:sp>
      <p:sp>
        <p:nvSpPr>
          <p:cNvPr id="8" name="TextBox 7"/>
          <p:cNvSpPr txBox="1"/>
          <p:nvPr/>
        </p:nvSpPr>
        <p:spPr>
          <a:xfrm>
            <a:off x="2025873" y="3600582"/>
            <a:ext cx="1676400" cy="523220"/>
          </a:xfrm>
          <a:prstGeom prst="rect">
            <a:avLst/>
          </a:prstGeom>
          <a:noFill/>
        </p:spPr>
        <p:txBody>
          <a:bodyPr wrap="square" rtlCol="0">
            <a:spAutoFit/>
          </a:bodyPr>
          <a:lstStyle/>
          <a:p>
            <a:pPr algn="ctr"/>
            <a:r>
              <a:rPr lang="en-US" sz="2800" b="1" dirty="0" smtClean="0"/>
              <a:t>SUB-1</a:t>
            </a:r>
            <a:endParaRPr lang="en-US" sz="2800" b="1" dirty="0"/>
          </a:p>
        </p:txBody>
      </p:sp>
      <p:sp>
        <p:nvSpPr>
          <p:cNvPr id="9" name="TextBox 8"/>
          <p:cNvSpPr txBox="1"/>
          <p:nvPr/>
        </p:nvSpPr>
        <p:spPr>
          <a:xfrm>
            <a:off x="3810000" y="5638800"/>
            <a:ext cx="1828800" cy="584775"/>
          </a:xfrm>
          <a:prstGeom prst="rect">
            <a:avLst/>
          </a:prstGeom>
          <a:noFill/>
        </p:spPr>
        <p:txBody>
          <a:bodyPr wrap="square" rtlCol="0">
            <a:spAutoFit/>
          </a:bodyPr>
          <a:lstStyle/>
          <a:p>
            <a:pPr algn="ctr"/>
            <a:r>
              <a:rPr lang="en-US" sz="3200" b="1" dirty="0" smtClean="0"/>
              <a:t>Target</a:t>
            </a:r>
            <a:endParaRPr lang="en-US" sz="3200" b="1" dirty="0"/>
          </a:p>
        </p:txBody>
      </p:sp>
      <p:cxnSp>
        <p:nvCxnSpPr>
          <p:cNvPr id="11" name="Straight Arrow Connector 10"/>
          <p:cNvCxnSpPr>
            <a:stCxn id="4" idx="4"/>
          </p:cNvCxnSpPr>
          <p:nvPr/>
        </p:nvCxnSpPr>
        <p:spPr>
          <a:xfrm>
            <a:off x="2825973" y="2730787"/>
            <a:ext cx="76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35373" y="2845087"/>
            <a:ext cx="990600" cy="381000"/>
          </a:xfrm>
          <a:prstGeom prst="rect">
            <a:avLst/>
          </a:prstGeom>
          <a:noFill/>
        </p:spPr>
        <p:txBody>
          <a:bodyPr wrap="square" rtlCol="0">
            <a:spAutoFit/>
          </a:bodyPr>
          <a:lstStyle/>
          <a:p>
            <a:r>
              <a:rPr lang="en-US" dirty="0" smtClean="0"/>
              <a:t>80%</a:t>
            </a:r>
            <a:endParaRPr lang="en-US" dirty="0"/>
          </a:p>
        </p:txBody>
      </p:sp>
      <p:sp>
        <p:nvSpPr>
          <p:cNvPr id="17" name="Content Placeholder 16"/>
          <p:cNvSpPr txBox="1">
            <a:spLocks noGrp="1"/>
          </p:cNvSpPr>
          <p:nvPr>
            <p:ph idx="1"/>
          </p:nvPr>
        </p:nvSpPr>
        <p:spPr>
          <a:xfrm>
            <a:off x="419100" y="457200"/>
            <a:ext cx="8229600" cy="461665"/>
          </a:xfrm>
          <a:prstGeom prst="rect">
            <a:avLst/>
          </a:prstGeom>
          <a:noFill/>
        </p:spPr>
        <p:txBody>
          <a:bodyPr wrap="square" rtlCol="0">
            <a:spAutoFit/>
          </a:bodyPr>
          <a:lstStyle/>
          <a:p>
            <a:r>
              <a:rPr lang="en-US" sz="2400" b="1" dirty="0" smtClean="0"/>
              <a:t>Triangular “B”</a:t>
            </a:r>
            <a:endParaRPr lang="en-US" sz="2400" b="1" dirty="0"/>
          </a:p>
        </p:txBody>
      </p:sp>
      <p:cxnSp>
        <p:nvCxnSpPr>
          <p:cNvPr id="10" name="Straight Arrow Connector 9"/>
          <p:cNvCxnSpPr/>
          <p:nvPr/>
        </p:nvCxnSpPr>
        <p:spPr>
          <a:xfrm>
            <a:off x="3962400" y="4572000"/>
            <a:ext cx="304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21373" y="4419600"/>
            <a:ext cx="1441227" cy="369332"/>
          </a:xfrm>
          <a:prstGeom prst="rect">
            <a:avLst/>
          </a:prstGeom>
          <a:noFill/>
        </p:spPr>
        <p:txBody>
          <a:bodyPr wrap="square" rtlCol="0">
            <a:spAutoFit/>
          </a:bodyPr>
          <a:lstStyle/>
          <a:p>
            <a:r>
              <a:rPr lang="en-US" dirty="0" smtClean="0"/>
              <a:t>100%</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424" y="135224"/>
            <a:ext cx="1160176" cy="116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4261898" y="78206"/>
            <a:ext cx="1300702" cy="1293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4" idx="7"/>
          </p:cNvCxnSpPr>
          <p:nvPr/>
        </p:nvCxnSpPr>
        <p:spPr>
          <a:xfrm flipH="1">
            <a:off x="3741959" y="914400"/>
            <a:ext cx="525241" cy="19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948" y="1104768"/>
            <a:ext cx="8540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725" y="4228545"/>
            <a:ext cx="85407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1658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Kass</a:t>
            </a:r>
            <a:r>
              <a:rPr lang="en-US" dirty="0" smtClean="0"/>
              <a:t> v. </a:t>
            </a:r>
            <a:r>
              <a:rPr lang="en-US" dirty="0" err="1" smtClean="0"/>
              <a:t>Comm’r</a:t>
            </a:r>
            <a:endParaRPr lang="en-US" dirty="0"/>
          </a:p>
        </p:txBody>
      </p:sp>
      <p:sp>
        <p:nvSpPr>
          <p:cNvPr id="4" name="Oval 3"/>
          <p:cNvSpPr/>
          <p:nvPr/>
        </p:nvSpPr>
        <p:spPr>
          <a:xfrm>
            <a:off x="228600" y="2019300"/>
            <a:ext cx="2590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7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 y="2556301"/>
            <a:ext cx="1828800" cy="830997"/>
          </a:xfrm>
          <a:prstGeom prst="rect">
            <a:avLst/>
          </a:prstGeom>
          <a:noFill/>
        </p:spPr>
        <p:txBody>
          <a:bodyPr wrap="square" rtlCol="0">
            <a:spAutoFit/>
          </a:bodyPr>
          <a:lstStyle/>
          <a:p>
            <a:pPr algn="ctr"/>
            <a:r>
              <a:rPr lang="en-US" sz="2400" b="1" dirty="0" smtClean="0"/>
              <a:t>Other </a:t>
            </a:r>
            <a:r>
              <a:rPr lang="en-US" sz="2400" b="1" dirty="0" err="1" smtClean="0"/>
              <a:t>Sh’ders</a:t>
            </a:r>
            <a:endParaRPr lang="en-US" sz="2400" b="1" dirty="0"/>
          </a:p>
        </p:txBody>
      </p:sp>
      <p:sp>
        <p:nvSpPr>
          <p:cNvPr id="8" name="TextBox 7"/>
          <p:cNvSpPr txBox="1"/>
          <p:nvPr/>
        </p:nvSpPr>
        <p:spPr>
          <a:xfrm>
            <a:off x="1676400" y="4953000"/>
            <a:ext cx="1676400" cy="523220"/>
          </a:xfrm>
          <a:prstGeom prst="rect">
            <a:avLst/>
          </a:prstGeom>
          <a:noFill/>
        </p:spPr>
        <p:txBody>
          <a:bodyPr wrap="square" rtlCol="0">
            <a:spAutoFit/>
          </a:bodyPr>
          <a:lstStyle/>
          <a:p>
            <a:pPr algn="ctr"/>
            <a:r>
              <a:rPr lang="en-US" sz="2800" b="1" dirty="0" smtClean="0"/>
              <a:t>ACRA</a:t>
            </a:r>
            <a:endParaRPr lang="en-US" sz="2800" b="1" dirty="0"/>
          </a:p>
        </p:txBody>
      </p:sp>
      <p:sp>
        <p:nvSpPr>
          <p:cNvPr id="9" name="TextBox 8"/>
          <p:cNvSpPr txBox="1"/>
          <p:nvPr/>
        </p:nvSpPr>
        <p:spPr>
          <a:xfrm>
            <a:off x="6248400" y="3505200"/>
            <a:ext cx="1828800" cy="584775"/>
          </a:xfrm>
          <a:prstGeom prst="rect">
            <a:avLst/>
          </a:prstGeom>
          <a:noFill/>
        </p:spPr>
        <p:txBody>
          <a:bodyPr wrap="square" rtlCol="0">
            <a:spAutoFit/>
          </a:bodyPr>
          <a:lstStyle/>
          <a:p>
            <a:pPr algn="ctr"/>
            <a:r>
              <a:rPr lang="en-US" sz="3200" b="1" dirty="0" smtClean="0"/>
              <a:t>TRACK</a:t>
            </a:r>
            <a:endParaRPr lang="en-US" sz="3200" b="1" dirty="0"/>
          </a:p>
        </p:txBody>
      </p:sp>
      <p:cxnSp>
        <p:nvCxnSpPr>
          <p:cNvPr id="11" name="Straight Arrow Connector 10"/>
          <p:cNvCxnSpPr>
            <a:stCxn id="4" idx="4"/>
          </p:cNvCxnSpPr>
          <p:nvPr/>
        </p:nvCxnSpPr>
        <p:spPr>
          <a:xfrm>
            <a:off x="1524000" y="3924300"/>
            <a:ext cx="304800" cy="722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3962400"/>
            <a:ext cx="990600" cy="381000"/>
          </a:xfrm>
          <a:prstGeom prst="rect">
            <a:avLst/>
          </a:prstGeom>
          <a:noFill/>
        </p:spPr>
        <p:txBody>
          <a:bodyPr wrap="square" rtlCol="0">
            <a:spAutoFit/>
          </a:bodyPr>
          <a:lstStyle/>
          <a:p>
            <a:r>
              <a:rPr lang="en-US" dirty="0"/>
              <a:t>9</a:t>
            </a:r>
            <a:r>
              <a:rPr lang="en-US" dirty="0" smtClean="0"/>
              <a:t>0%</a:t>
            </a:r>
            <a:endParaRPr lang="en-US" dirty="0"/>
          </a:p>
        </p:txBody>
      </p:sp>
      <p:sp>
        <p:nvSpPr>
          <p:cNvPr id="15" name="TextBox 14"/>
          <p:cNvSpPr txBox="1"/>
          <p:nvPr/>
        </p:nvSpPr>
        <p:spPr>
          <a:xfrm>
            <a:off x="3077257" y="1219200"/>
            <a:ext cx="1752600" cy="461665"/>
          </a:xfrm>
          <a:prstGeom prst="rect">
            <a:avLst/>
          </a:prstGeom>
          <a:noFill/>
        </p:spPr>
        <p:txBody>
          <a:bodyPr wrap="square" rtlCol="0">
            <a:spAutoFit/>
          </a:bodyPr>
          <a:lstStyle/>
          <a:p>
            <a:r>
              <a:rPr lang="en-US" sz="2400" b="1" dirty="0" smtClean="0"/>
              <a:t>Levy/Casey</a:t>
            </a:r>
            <a:endParaRPr lang="en-US" sz="2400" b="1" dirty="0"/>
          </a:p>
        </p:txBody>
      </p:sp>
      <p:cxnSp>
        <p:nvCxnSpPr>
          <p:cNvPr id="19" name="Straight Arrow Connector 18"/>
          <p:cNvCxnSpPr/>
          <p:nvPr/>
        </p:nvCxnSpPr>
        <p:spPr>
          <a:xfrm flipH="1" flipV="1">
            <a:off x="4648200" y="3050017"/>
            <a:ext cx="1219200" cy="455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466" y="1905000"/>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3077257" y="3433034"/>
            <a:ext cx="460613" cy="986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52449" y="1837023"/>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496357" y="3720643"/>
            <a:ext cx="618443" cy="369332"/>
          </a:xfrm>
          <a:prstGeom prst="rect">
            <a:avLst/>
          </a:prstGeom>
          <a:noFill/>
        </p:spPr>
        <p:txBody>
          <a:bodyPr wrap="square" rtlCol="0">
            <a:spAutoFit/>
          </a:bodyPr>
          <a:lstStyle/>
          <a:p>
            <a:r>
              <a:rPr lang="en-US" dirty="0" smtClean="0"/>
              <a:t>10%</a:t>
            </a:r>
            <a:endParaRPr lang="en-US" dirty="0"/>
          </a:p>
        </p:txBody>
      </p:sp>
      <p:sp>
        <p:nvSpPr>
          <p:cNvPr id="25" name="TextBox 24"/>
          <p:cNvSpPr txBox="1"/>
          <p:nvPr/>
        </p:nvSpPr>
        <p:spPr>
          <a:xfrm>
            <a:off x="4953000" y="2819400"/>
            <a:ext cx="914400" cy="381000"/>
          </a:xfrm>
          <a:prstGeom prst="rect">
            <a:avLst/>
          </a:prstGeom>
          <a:noFill/>
        </p:spPr>
        <p:txBody>
          <a:bodyPr wrap="square" rtlCol="0">
            <a:spAutoFit/>
          </a:bodyPr>
          <a:lstStyle/>
          <a:p>
            <a:r>
              <a:rPr lang="en-US" dirty="0" smtClean="0"/>
              <a:t>100%</a:t>
            </a:r>
            <a:endParaRPr lang="en-US" dirty="0"/>
          </a:p>
        </p:txBody>
      </p:sp>
    </p:spTree>
    <p:extLst>
      <p:ext uri="{BB962C8B-B14F-4D97-AF65-F5344CB8AC3E}">
        <p14:creationId xmlns:p14="http://schemas.microsoft.com/office/powerpoint/2010/main" val="2808579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4" name="Oval 3"/>
          <p:cNvSpPr/>
          <p:nvPr/>
        </p:nvSpPr>
        <p:spPr>
          <a:xfrm>
            <a:off x="228600" y="2019300"/>
            <a:ext cx="2590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7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 y="2556301"/>
            <a:ext cx="1828800" cy="830997"/>
          </a:xfrm>
          <a:prstGeom prst="rect">
            <a:avLst/>
          </a:prstGeom>
          <a:noFill/>
        </p:spPr>
        <p:txBody>
          <a:bodyPr wrap="square" rtlCol="0">
            <a:spAutoFit/>
          </a:bodyPr>
          <a:lstStyle/>
          <a:p>
            <a:pPr algn="ctr"/>
            <a:r>
              <a:rPr lang="en-US" sz="2400" b="1" dirty="0" smtClean="0"/>
              <a:t>Other </a:t>
            </a:r>
            <a:r>
              <a:rPr lang="en-US" sz="2400" b="1" dirty="0" err="1" smtClean="0"/>
              <a:t>Sh’ders</a:t>
            </a:r>
            <a:endParaRPr lang="en-US" sz="2400" b="1" dirty="0"/>
          </a:p>
        </p:txBody>
      </p:sp>
      <p:sp>
        <p:nvSpPr>
          <p:cNvPr id="8" name="TextBox 7"/>
          <p:cNvSpPr txBox="1"/>
          <p:nvPr/>
        </p:nvSpPr>
        <p:spPr>
          <a:xfrm>
            <a:off x="1676400" y="4953000"/>
            <a:ext cx="1676400" cy="523220"/>
          </a:xfrm>
          <a:prstGeom prst="rect">
            <a:avLst/>
          </a:prstGeom>
          <a:noFill/>
        </p:spPr>
        <p:txBody>
          <a:bodyPr wrap="square" rtlCol="0">
            <a:spAutoFit/>
          </a:bodyPr>
          <a:lstStyle/>
          <a:p>
            <a:pPr algn="ctr"/>
            <a:r>
              <a:rPr lang="en-US" sz="2800" b="1" dirty="0" smtClean="0"/>
              <a:t>ACRA</a:t>
            </a:r>
            <a:endParaRPr lang="en-US" sz="2800" b="1" dirty="0"/>
          </a:p>
        </p:txBody>
      </p:sp>
      <p:sp>
        <p:nvSpPr>
          <p:cNvPr id="9" name="TextBox 8"/>
          <p:cNvSpPr txBox="1"/>
          <p:nvPr/>
        </p:nvSpPr>
        <p:spPr>
          <a:xfrm>
            <a:off x="6248400" y="3505200"/>
            <a:ext cx="1828800" cy="584775"/>
          </a:xfrm>
          <a:prstGeom prst="rect">
            <a:avLst/>
          </a:prstGeom>
          <a:noFill/>
        </p:spPr>
        <p:txBody>
          <a:bodyPr wrap="square" rtlCol="0">
            <a:spAutoFit/>
          </a:bodyPr>
          <a:lstStyle/>
          <a:p>
            <a:pPr algn="ctr"/>
            <a:r>
              <a:rPr lang="en-US" sz="3200" b="1" dirty="0" smtClean="0"/>
              <a:t>TRACK</a:t>
            </a:r>
            <a:endParaRPr lang="en-US" sz="3200" b="1" dirty="0"/>
          </a:p>
        </p:txBody>
      </p:sp>
      <p:cxnSp>
        <p:nvCxnSpPr>
          <p:cNvPr id="11" name="Straight Arrow Connector 10"/>
          <p:cNvCxnSpPr>
            <a:stCxn id="4" idx="4"/>
          </p:cNvCxnSpPr>
          <p:nvPr/>
        </p:nvCxnSpPr>
        <p:spPr>
          <a:xfrm>
            <a:off x="1524000" y="3924300"/>
            <a:ext cx="304800" cy="722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3962400"/>
            <a:ext cx="990600" cy="381000"/>
          </a:xfrm>
          <a:prstGeom prst="rect">
            <a:avLst/>
          </a:prstGeom>
          <a:noFill/>
        </p:spPr>
        <p:txBody>
          <a:bodyPr wrap="square" rtlCol="0">
            <a:spAutoFit/>
          </a:bodyPr>
          <a:lstStyle/>
          <a:p>
            <a:r>
              <a:rPr lang="en-US" dirty="0"/>
              <a:t>9</a:t>
            </a:r>
            <a:r>
              <a:rPr lang="en-US" dirty="0" smtClean="0"/>
              <a:t>0%</a:t>
            </a:r>
            <a:endParaRPr lang="en-US" dirty="0"/>
          </a:p>
        </p:txBody>
      </p:sp>
      <p:sp>
        <p:nvSpPr>
          <p:cNvPr id="15" name="TextBox 14"/>
          <p:cNvSpPr txBox="1"/>
          <p:nvPr/>
        </p:nvSpPr>
        <p:spPr>
          <a:xfrm>
            <a:off x="6517117" y="528858"/>
            <a:ext cx="1752600" cy="461665"/>
          </a:xfrm>
          <a:prstGeom prst="rect">
            <a:avLst/>
          </a:prstGeom>
          <a:noFill/>
        </p:spPr>
        <p:txBody>
          <a:bodyPr wrap="square" rtlCol="0">
            <a:spAutoFit/>
          </a:bodyPr>
          <a:lstStyle/>
          <a:p>
            <a:r>
              <a:rPr lang="en-US" sz="2400" b="1" dirty="0" smtClean="0"/>
              <a:t>Levy/Casey</a:t>
            </a:r>
            <a:endParaRPr lang="en-US" sz="2400" b="1" dirty="0"/>
          </a:p>
        </p:txBody>
      </p:sp>
      <p:sp>
        <p:nvSpPr>
          <p:cNvPr id="17" name="Content Placeholder 16"/>
          <p:cNvSpPr txBox="1">
            <a:spLocks noGrp="1"/>
          </p:cNvSpPr>
          <p:nvPr>
            <p:ph idx="1"/>
          </p:nvPr>
        </p:nvSpPr>
        <p:spPr>
          <a:xfrm>
            <a:off x="457200" y="962749"/>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6858000"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028267"/>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3733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523170" y="1005029"/>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6000" y="2438400"/>
            <a:ext cx="762000" cy="377320"/>
          </a:xfrm>
          <a:prstGeom prst="rect">
            <a:avLst/>
          </a:prstGeom>
          <a:noFill/>
        </p:spPr>
        <p:txBody>
          <a:bodyPr wrap="square" rtlCol="0">
            <a:spAutoFit/>
          </a:bodyPr>
          <a:lstStyle/>
          <a:p>
            <a:r>
              <a:rPr lang="en-US" dirty="0" smtClean="0"/>
              <a:t>100%</a:t>
            </a:r>
            <a:endParaRPr lang="en-US" dirty="0"/>
          </a:p>
        </p:txBody>
      </p:sp>
      <p:sp>
        <p:nvSpPr>
          <p:cNvPr id="14" name="TextBox 13"/>
          <p:cNvSpPr txBox="1"/>
          <p:nvPr/>
        </p:nvSpPr>
        <p:spPr>
          <a:xfrm>
            <a:off x="3810000" y="4419600"/>
            <a:ext cx="762000"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35615375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4" name="Oval 3"/>
          <p:cNvSpPr/>
          <p:nvPr/>
        </p:nvSpPr>
        <p:spPr>
          <a:xfrm>
            <a:off x="228600" y="2019300"/>
            <a:ext cx="2590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7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 y="2556301"/>
            <a:ext cx="1828800" cy="830997"/>
          </a:xfrm>
          <a:prstGeom prst="rect">
            <a:avLst/>
          </a:prstGeom>
          <a:noFill/>
        </p:spPr>
        <p:txBody>
          <a:bodyPr wrap="square" rtlCol="0">
            <a:spAutoFit/>
          </a:bodyPr>
          <a:lstStyle/>
          <a:p>
            <a:pPr algn="ctr"/>
            <a:r>
              <a:rPr lang="en-US" sz="2400" b="1" dirty="0" smtClean="0"/>
              <a:t>Other </a:t>
            </a:r>
            <a:r>
              <a:rPr lang="en-US" sz="2400" b="1" dirty="0" err="1" smtClean="0"/>
              <a:t>Sh’ders</a:t>
            </a:r>
            <a:endParaRPr lang="en-US" sz="2400" b="1" dirty="0"/>
          </a:p>
        </p:txBody>
      </p:sp>
      <p:sp>
        <p:nvSpPr>
          <p:cNvPr id="8" name="TextBox 7"/>
          <p:cNvSpPr txBox="1"/>
          <p:nvPr/>
        </p:nvSpPr>
        <p:spPr>
          <a:xfrm>
            <a:off x="1676400" y="4953000"/>
            <a:ext cx="1676400" cy="523220"/>
          </a:xfrm>
          <a:prstGeom prst="rect">
            <a:avLst/>
          </a:prstGeom>
          <a:noFill/>
        </p:spPr>
        <p:txBody>
          <a:bodyPr wrap="square" rtlCol="0">
            <a:spAutoFit/>
          </a:bodyPr>
          <a:lstStyle/>
          <a:p>
            <a:pPr algn="ctr"/>
            <a:r>
              <a:rPr lang="en-US" sz="2800" b="1" dirty="0" smtClean="0"/>
              <a:t>ACRA</a:t>
            </a:r>
            <a:endParaRPr lang="en-US" sz="2800" b="1" dirty="0"/>
          </a:p>
        </p:txBody>
      </p:sp>
      <p:sp>
        <p:nvSpPr>
          <p:cNvPr id="9" name="TextBox 8"/>
          <p:cNvSpPr txBox="1"/>
          <p:nvPr/>
        </p:nvSpPr>
        <p:spPr>
          <a:xfrm>
            <a:off x="6248400" y="3505200"/>
            <a:ext cx="1828800" cy="584775"/>
          </a:xfrm>
          <a:prstGeom prst="rect">
            <a:avLst/>
          </a:prstGeom>
          <a:noFill/>
        </p:spPr>
        <p:txBody>
          <a:bodyPr wrap="square" rtlCol="0">
            <a:spAutoFit/>
          </a:bodyPr>
          <a:lstStyle/>
          <a:p>
            <a:pPr algn="ctr"/>
            <a:r>
              <a:rPr lang="en-US" sz="3200" b="1" dirty="0" smtClean="0"/>
              <a:t>TRACK</a:t>
            </a:r>
            <a:endParaRPr lang="en-US" sz="3200" b="1" dirty="0"/>
          </a:p>
        </p:txBody>
      </p:sp>
      <p:cxnSp>
        <p:nvCxnSpPr>
          <p:cNvPr id="11" name="Straight Arrow Connector 10"/>
          <p:cNvCxnSpPr>
            <a:stCxn id="4" idx="4"/>
          </p:cNvCxnSpPr>
          <p:nvPr/>
        </p:nvCxnSpPr>
        <p:spPr>
          <a:xfrm>
            <a:off x="1524000" y="3924300"/>
            <a:ext cx="304800" cy="722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3962400"/>
            <a:ext cx="990600" cy="381000"/>
          </a:xfrm>
          <a:prstGeom prst="rect">
            <a:avLst/>
          </a:prstGeom>
          <a:noFill/>
        </p:spPr>
        <p:txBody>
          <a:bodyPr wrap="square" rtlCol="0">
            <a:spAutoFit/>
          </a:bodyPr>
          <a:lstStyle/>
          <a:p>
            <a:r>
              <a:rPr lang="en-US" dirty="0" smtClean="0"/>
              <a:t>6%</a:t>
            </a:r>
            <a:endParaRPr lang="en-US" dirty="0"/>
          </a:p>
        </p:txBody>
      </p:sp>
      <p:sp>
        <p:nvSpPr>
          <p:cNvPr id="15" name="TextBox 14"/>
          <p:cNvSpPr txBox="1"/>
          <p:nvPr/>
        </p:nvSpPr>
        <p:spPr>
          <a:xfrm>
            <a:off x="6517117" y="528858"/>
            <a:ext cx="1752600" cy="461665"/>
          </a:xfrm>
          <a:prstGeom prst="rect">
            <a:avLst/>
          </a:prstGeom>
          <a:noFill/>
        </p:spPr>
        <p:txBody>
          <a:bodyPr wrap="square" rtlCol="0">
            <a:spAutoFit/>
          </a:bodyPr>
          <a:lstStyle/>
          <a:p>
            <a:r>
              <a:rPr lang="en-US" sz="2400" b="1" dirty="0" smtClean="0"/>
              <a:t>Levy/Casey</a:t>
            </a:r>
            <a:endParaRPr lang="en-US" sz="2400" b="1" dirty="0"/>
          </a:p>
        </p:txBody>
      </p:sp>
      <p:sp>
        <p:nvSpPr>
          <p:cNvPr id="17" name="Content Placeholder 16"/>
          <p:cNvSpPr txBox="1">
            <a:spLocks noGrp="1"/>
          </p:cNvSpPr>
          <p:nvPr>
            <p:ph idx="1"/>
          </p:nvPr>
        </p:nvSpPr>
        <p:spPr>
          <a:xfrm>
            <a:off x="457200" y="962749"/>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6858000"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028267"/>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3733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523170" y="1005029"/>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6000" y="2438400"/>
            <a:ext cx="762000" cy="377320"/>
          </a:xfrm>
          <a:prstGeom prst="rect">
            <a:avLst/>
          </a:prstGeom>
          <a:noFill/>
        </p:spPr>
        <p:txBody>
          <a:bodyPr wrap="square" rtlCol="0">
            <a:spAutoFit/>
          </a:bodyPr>
          <a:lstStyle/>
          <a:p>
            <a:r>
              <a:rPr lang="en-US" dirty="0" smtClean="0"/>
              <a:t>100%</a:t>
            </a:r>
            <a:endParaRPr lang="en-US" dirty="0"/>
          </a:p>
        </p:txBody>
      </p:sp>
      <p:sp>
        <p:nvSpPr>
          <p:cNvPr id="14" name="TextBox 13"/>
          <p:cNvSpPr txBox="1"/>
          <p:nvPr/>
        </p:nvSpPr>
        <p:spPr>
          <a:xfrm>
            <a:off x="3810000" y="4419600"/>
            <a:ext cx="762000" cy="369332"/>
          </a:xfrm>
          <a:prstGeom prst="rect">
            <a:avLst/>
          </a:prstGeom>
          <a:noFill/>
        </p:spPr>
        <p:txBody>
          <a:bodyPr wrap="square" rtlCol="0">
            <a:spAutoFit/>
          </a:bodyPr>
          <a:lstStyle/>
          <a:p>
            <a:r>
              <a:rPr lang="en-US" dirty="0" smtClean="0"/>
              <a:t>94%</a:t>
            </a:r>
            <a:endParaRPr lang="en-US" dirty="0"/>
          </a:p>
        </p:txBody>
      </p:sp>
      <p:cxnSp>
        <p:nvCxnSpPr>
          <p:cNvPr id="10" name="Straight Arrow Connector 9"/>
          <p:cNvCxnSpPr/>
          <p:nvPr/>
        </p:nvCxnSpPr>
        <p:spPr>
          <a:xfrm flipH="1" flipV="1">
            <a:off x="3048000" y="3124200"/>
            <a:ext cx="2438400" cy="533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83460"/>
            <a:ext cx="5730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6904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4" name="Oval 3"/>
          <p:cNvSpPr/>
          <p:nvPr/>
        </p:nvSpPr>
        <p:spPr>
          <a:xfrm>
            <a:off x="228600" y="2019300"/>
            <a:ext cx="2590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7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 y="2556301"/>
            <a:ext cx="1828800" cy="830997"/>
          </a:xfrm>
          <a:prstGeom prst="rect">
            <a:avLst/>
          </a:prstGeom>
          <a:noFill/>
        </p:spPr>
        <p:txBody>
          <a:bodyPr wrap="square" rtlCol="0">
            <a:spAutoFit/>
          </a:bodyPr>
          <a:lstStyle/>
          <a:p>
            <a:pPr algn="ctr"/>
            <a:r>
              <a:rPr lang="en-US" sz="2400" b="1" dirty="0" smtClean="0"/>
              <a:t>Other </a:t>
            </a:r>
            <a:r>
              <a:rPr lang="en-US" sz="2400" b="1" dirty="0" err="1" smtClean="0"/>
              <a:t>Sh’ders</a:t>
            </a:r>
            <a:endParaRPr lang="en-US" sz="2400" b="1" dirty="0"/>
          </a:p>
        </p:txBody>
      </p:sp>
      <p:sp>
        <p:nvSpPr>
          <p:cNvPr id="8" name="TextBox 7"/>
          <p:cNvSpPr txBox="1"/>
          <p:nvPr/>
        </p:nvSpPr>
        <p:spPr>
          <a:xfrm>
            <a:off x="1676400" y="4953000"/>
            <a:ext cx="1676400" cy="523220"/>
          </a:xfrm>
          <a:prstGeom prst="rect">
            <a:avLst/>
          </a:prstGeom>
          <a:noFill/>
        </p:spPr>
        <p:txBody>
          <a:bodyPr wrap="square" rtlCol="0">
            <a:spAutoFit/>
          </a:bodyPr>
          <a:lstStyle/>
          <a:p>
            <a:pPr algn="ctr"/>
            <a:r>
              <a:rPr lang="en-US" sz="2800" b="1" dirty="0" smtClean="0"/>
              <a:t>ACRA</a:t>
            </a:r>
            <a:endParaRPr lang="en-US" sz="2800" b="1" dirty="0"/>
          </a:p>
        </p:txBody>
      </p:sp>
      <p:sp>
        <p:nvSpPr>
          <p:cNvPr id="9" name="TextBox 8"/>
          <p:cNvSpPr txBox="1"/>
          <p:nvPr/>
        </p:nvSpPr>
        <p:spPr>
          <a:xfrm>
            <a:off x="6248400" y="3505200"/>
            <a:ext cx="1828800" cy="584775"/>
          </a:xfrm>
          <a:prstGeom prst="rect">
            <a:avLst/>
          </a:prstGeom>
          <a:noFill/>
        </p:spPr>
        <p:txBody>
          <a:bodyPr wrap="square" rtlCol="0">
            <a:spAutoFit/>
          </a:bodyPr>
          <a:lstStyle/>
          <a:p>
            <a:pPr algn="ctr"/>
            <a:r>
              <a:rPr lang="en-US" sz="3200" b="1" dirty="0" smtClean="0"/>
              <a:t>TRACK</a:t>
            </a:r>
            <a:endParaRPr lang="en-US" sz="3200" b="1" dirty="0"/>
          </a:p>
        </p:txBody>
      </p:sp>
      <p:cxnSp>
        <p:nvCxnSpPr>
          <p:cNvPr id="11" name="Straight Arrow Connector 10"/>
          <p:cNvCxnSpPr>
            <a:stCxn id="4" idx="4"/>
          </p:cNvCxnSpPr>
          <p:nvPr/>
        </p:nvCxnSpPr>
        <p:spPr>
          <a:xfrm>
            <a:off x="1524000" y="3924300"/>
            <a:ext cx="304800" cy="722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3962400"/>
            <a:ext cx="990600" cy="381000"/>
          </a:xfrm>
          <a:prstGeom prst="rect">
            <a:avLst/>
          </a:prstGeom>
          <a:noFill/>
        </p:spPr>
        <p:txBody>
          <a:bodyPr wrap="square" rtlCol="0">
            <a:spAutoFit/>
          </a:bodyPr>
          <a:lstStyle/>
          <a:p>
            <a:r>
              <a:rPr lang="en-US" dirty="0" smtClean="0"/>
              <a:t>6%</a:t>
            </a:r>
            <a:endParaRPr lang="en-US" dirty="0"/>
          </a:p>
        </p:txBody>
      </p:sp>
      <p:sp>
        <p:nvSpPr>
          <p:cNvPr id="15" name="TextBox 14"/>
          <p:cNvSpPr txBox="1"/>
          <p:nvPr/>
        </p:nvSpPr>
        <p:spPr>
          <a:xfrm>
            <a:off x="6517117" y="528858"/>
            <a:ext cx="1752600" cy="461665"/>
          </a:xfrm>
          <a:prstGeom prst="rect">
            <a:avLst/>
          </a:prstGeom>
          <a:noFill/>
        </p:spPr>
        <p:txBody>
          <a:bodyPr wrap="square" rtlCol="0">
            <a:spAutoFit/>
          </a:bodyPr>
          <a:lstStyle/>
          <a:p>
            <a:r>
              <a:rPr lang="en-US" sz="2400" b="1" dirty="0" smtClean="0"/>
              <a:t>Levy/Casey</a:t>
            </a:r>
            <a:endParaRPr lang="en-US" sz="2400" b="1" dirty="0"/>
          </a:p>
        </p:txBody>
      </p:sp>
      <p:sp>
        <p:nvSpPr>
          <p:cNvPr id="17" name="Content Placeholder 16"/>
          <p:cNvSpPr txBox="1">
            <a:spLocks noGrp="1"/>
          </p:cNvSpPr>
          <p:nvPr>
            <p:ph idx="1"/>
          </p:nvPr>
        </p:nvSpPr>
        <p:spPr>
          <a:xfrm>
            <a:off x="457200" y="962749"/>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6858000"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028267"/>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3733800" y="4343400"/>
            <a:ext cx="2213214"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523170" y="1005029"/>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6000" y="2438400"/>
            <a:ext cx="762000" cy="377320"/>
          </a:xfrm>
          <a:prstGeom prst="rect">
            <a:avLst/>
          </a:prstGeom>
          <a:noFill/>
        </p:spPr>
        <p:txBody>
          <a:bodyPr wrap="square" rtlCol="0">
            <a:spAutoFit/>
          </a:bodyPr>
          <a:lstStyle/>
          <a:p>
            <a:r>
              <a:rPr lang="en-US" dirty="0" smtClean="0"/>
              <a:t>100%</a:t>
            </a:r>
            <a:endParaRPr lang="en-US" dirty="0"/>
          </a:p>
        </p:txBody>
      </p:sp>
      <p:sp>
        <p:nvSpPr>
          <p:cNvPr id="14" name="TextBox 13"/>
          <p:cNvSpPr txBox="1"/>
          <p:nvPr/>
        </p:nvSpPr>
        <p:spPr>
          <a:xfrm>
            <a:off x="3810000" y="4419600"/>
            <a:ext cx="762000" cy="369332"/>
          </a:xfrm>
          <a:prstGeom prst="rect">
            <a:avLst/>
          </a:prstGeom>
          <a:noFill/>
        </p:spPr>
        <p:txBody>
          <a:bodyPr wrap="square" rtlCol="0">
            <a:spAutoFit/>
          </a:bodyPr>
          <a:lstStyle/>
          <a:p>
            <a:r>
              <a:rPr lang="en-US" dirty="0" smtClean="0"/>
              <a:t>94%</a:t>
            </a:r>
            <a:endParaRPr lang="en-US" dirty="0"/>
          </a:p>
        </p:txBody>
      </p:sp>
    </p:spTree>
    <p:extLst>
      <p:ext uri="{BB962C8B-B14F-4D97-AF65-F5344CB8AC3E}">
        <p14:creationId xmlns:p14="http://schemas.microsoft.com/office/powerpoint/2010/main" val="14087496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Short-Form Merger</a:t>
            </a:r>
            <a:endParaRPr lang="en-US" dirty="0"/>
          </a:p>
        </p:txBody>
      </p:sp>
      <p:sp>
        <p:nvSpPr>
          <p:cNvPr id="3" name="Content Placeholder 2"/>
          <p:cNvSpPr>
            <a:spLocks noGrp="1"/>
          </p:cNvSpPr>
          <p:nvPr>
            <p:ph idx="1"/>
          </p:nvPr>
        </p:nvSpPr>
        <p:spPr>
          <a:xfrm>
            <a:off x="457200" y="1143000"/>
            <a:ext cx="8229600" cy="5486400"/>
          </a:xfrm>
        </p:spPr>
        <p:txBody>
          <a:bodyPr>
            <a:normAutofit fontScale="70000" lnSpcReduction="20000"/>
          </a:bodyPr>
          <a:lstStyle/>
          <a:p>
            <a:pPr fontAlgn="base"/>
            <a:r>
              <a:rPr lang="en-US" b="1" dirty="0" smtClean="0">
                <a:solidFill>
                  <a:srgbClr val="C00000"/>
                </a:solidFill>
              </a:rPr>
              <a:t>DGCL § </a:t>
            </a:r>
            <a:r>
              <a:rPr lang="en-US" b="1" dirty="0">
                <a:solidFill>
                  <a:srgbClr val="C00000"/>
                </a:solidFill>
              </a:rPr>
              <a:t>253</a:t>
            </a:r>
            <a:r>
              <a:rPr lang="en-US" dirty="0"/>
              <a:t>. Merger of parent corporation and subsidiary or subsidiaries.</a:t>
            </a:r>
          </a:p>
          <a:p>
            <a:pPr fontAlgn="base"/>
            <a:r>
              <a:rPr lang="en-US" dirty="0"/>
              <a:t>If one corporation’s (“the parent”) ownership in another corporation</a:t>
            </a:r>
            <a:r>
              <a:rPr lang="en-US" dirty="0">
                <a:hlinkClick r:id="rId2"/>
              </a:rPr>
              <a:t>[1]</a:t>
            </a:r>
            <a:r>
              <a:rPr lang="en-US" dirty="0"/>
              <a:t> (“the subsidiary”) amounts to at least 90% of the outstanding shares of each class of stock entitled to vote on a merger, the parent may merge into or with the subsidiary simply by executing, acknowledging and filing, in accordance with § 103, a certificate of such ownership and merger setting forth a copy of the resolution of its board to so merge and the date of the adoption (“short-form merger</a:t>
            </a:r>
            <a:r>
              <a:rPr lang="en-US" dirty="0" smtClean="0"/>
              <a:t>”).</a:t>
            </a:r>
          </a:p>
          <a:p>
            <a:pPr fontAlgn="base"/>
            <a:endParaRPr lang="en-US" dirty="0"/>
          </a:p>
          <a:p>
            <a:pPr fontAlgn="base"/>
            <a:r>
              <a:rPr lang="en-US" dirty="0" smtClean="0"/>
              <a:t>If </a:t>
            </a:r>
            <a:r>
              <a:rPr lang="en-US" dirty="0"/>
              <a:t>the parent owns less than 100% of the subsidiary, the resolution of the parent’s board shall state the terms and conditions of the merger, including the merger consideration paid to the subsidiary’s minority shareholders. Conditions are allowed to the same extent as in a normal merger.</a:t>
            </a:r>
          </a:p>
          <a:p>
            <a:endParaRPr lang="en-US" dirty="0"/>
          </a:p>
        </p:txBody>
      </p:sp>
    </p:spTree>
    <p:extLst>
      <p:ext uri="{BB962C8B-B14F-4D97-AF65-F5344CB8AC3E}">
        <p14:creationId xmlns:p14="http://schemas.microsoft.com/office/powerpoint/2010/main" val="7189732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a:buNone/>
            </a:pPr>
            <a:r>
              <a:rPr lang="en-US" dirty="0" smtClean="0"/>
              <a:t> </a:t>
            </a:r>
          </a:p>
          <a:p>
            <a:pPr>
              <a:buNone/>
            </a:pPr>
            <a:endParaRPr lang="en-US" sz="1800" dirty="0" smtClean="0"/>
          </a:p>
          <a:p>
            <a:pPr>
              <a:buNone/>
            </a:pPr>
            <a:r>
              <a:rPr lang="en-US" sz="1800" dirty="0" smtClean="0"/>
              <a:t>		</a:t>
            </a:r>
          </a:p>
          <a:p>
            <a:pPr>
              <a:buNone/>
            </a:pPr>
            <a:r>
              <a:rPr lang="en-US" sz="1800" dirty="0"/>
              <a:t> </a:t>
            </a:r>
            <a:r>
              <a:rPr lang="en-US" sz="1800" dirty="0" smtClean="0"/>
              <a:t>          </a:t>
            </a:r>
          </a:p>
          <a:p>
            <a:pPr>
              <a:buNone/>
            </a:pPr>
            <a:r>
              <a:rPr lang="en-US" sz="1800" dirty="0" smtClean="0"/>
              <a:t>		</a:t>
            </a:r>
          </a:p>
          <a:p>
            <a:pPr>
              <a:buNone/>
            </a:pPr>
            <a:r>
              <a:rPr lang="en-US" sz="1800" dirty="0" smtClean="0"/>
              <a:t>		</a:t>
            </a:r>
          </a:p>
          <a:p>
            <a:pPr>
              <a:buNone/>
            </a:pPr>
            <a:r>
              <a:rPr lang="en-US" sz="1800" dirty="0"/>
              <a:t>	</a:t>
            </a:r>
            <a:r>
              <a:rPr lang="en-US" sz="1800" dirty="0" smtClean="0"/>
              <a:t>								</a:t>
            </a:r>
          </a:p>
          <a:p>
            <a:pPr>
              <a:buNone/>
            </a:pPr>
            <a:r>
              <a:rPr lang="en-US" sz="1800" dirty="0"/>
              <a:t>	</a:t>
            </a:r>
            <a:r>
              <a:rPr lang="en-US" sz="1800" dirty="0" smtClean="0"/>
              <a:t>				</a:t>
            </a:r>
          </a:p>
          <a:p>
            <a:pPr>
              <a:buNone/>
            </a:pPr>
            <a:r>
              <a:rPr lang="en-US" sz="1800" dirty="0"/>
              <a:t>	</a:t>
            </a:r>
            <a:r>
              <a:rPr lang="en-US" sz="1800" dirty="0" smtClean="0"/>
              <a:t>				</a:t>
            </a:r>
            <a:endParaRPr lang="en-US" sz="1800" dirty="0"/>
          </a:p>
        </p:txBody>
      </p:sp>
      <p:sp>
        <p:nvSpPr>
          <p:cNvPr id="5" name="Rectangle 4"/>
          <p:cNvSpPr/>
          <p:nvPr/>
        </p:nvSpPr>
        <p:spPr>
          <a:xfrm>
            <a:off x="1066801" y="1636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Track, Inc.</a:t>
            </a:r>
            <a:endParaRPr lang="en-US" dirty="0"/>
          </a:p>
        </p:txBody>
      </p:sp>
      <p:sp>
        <p:nvSpPr>
          <p:cNvPr id="6" name="Rectangle 5"/>
          <p:cNvSpPr/>
          <p:nvPr/>
        </p:nvSpPr>
        <p:spPr>
          <a:xfrm>
            <a:off x="3276600" y="3921095"/>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ACRA</a:t>
            </a:r>
            <a:endParaRPr lang="en-US" dirty="0"/>
          </a:p>
        </p:txBody>
      </p:sp>
      <p:cxnSp>
        <p:nvCxnSpPr>
          <p:cNvPr id="11" name="Straight Connector 10"/>
          <p:cNvCxnSpPr>
            <a:stCxn id="5" idx="2"/>
            <a:endCxn id="6" idx="0"/>
          </p:cNvCxnSpPr>
          <p:nvPr/>
        </p:nvCxnSpPr>
        <p:spPr>
          <a:xfrm>
            <a:off x="1524001" y="2550920"/>
            <a:ext cx="2209799" cy="13701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11095" y="3116127"/>
            <a:ext cx="18288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90% of Land </a:t>
            </a:r>
          </a:p>
          <a:p>
            <a:pPr algn="ctr"/>
            <a:r>
              <a:rPr lang="en-US" sz="1600" dirty="0" smtClean="0">
                <a:solidFill>
                  <a:schemeClr val="tx1"/>
                </a:solidFill>
              </a:rPr>
              <a:t>Basis = 360</a:t>
            </a:r>
          </a:p>
          <a:p>
            <a:pPr algn="ctr"/>
            <a:r>
              <a:rPr lang="en-US" sz="1600" dirty="0" smtClean="0">
                <a:solidFill>
                  <a:schemeClr val="tx1"/>
                </a:solidFill>
              </a:rPr>
              <a:t>FMV = 810</a:t>
            </a:r>
            <a:endParaRPr lang="en-US" sz="1600" dirty="0">
              <a:solidFill>
                <a:schemeClr val="tx1"/>
              </a:solidFill>
            </a:endParaRPr>
          </a:p>
        </p:txBody>
      </p:sp>
      <p:cxnSp>
        <p:nvCxnSpPr>
          <p:cNvPr id="21" name="Straight Connector 20"/>
          <p:cNvCxnSpPr>
            <a:stCxn id="20" idx="5"/>
            <a:endCxn id="6" idx="2"/>
          </p:cNvCxnSpPr>
          <p:nvPr/>
        </p:nvCxnSpPr>
        <p:spPr>
          <a:xfrm>
            <a:off x="1672073" y="3831575"/>
            <a:ext cx="2061727" cy="100392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724400" y="112520"/>
            <a:ext cx="4191000"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In complete liquidation, Y distributes:</a:t>
            </a:r>
          </a:p>
          <a:p>
            <a:pPr marL="342900" indent="-342900">
              <a:buAutoNum type="arabicParenBoth"/>
            </a:pPr>
            <a:r>
              <a:rPr lang="en-US" dirty="0" smtClean="0">
                <a:solidFill>
                  <a:schemeClr val="tx1"/>
                </a:solidFill>
              </a:rPr>
              <a:t>90% of the Land and 90% of the Equipment to Track and</a:t>
            </a:r>
          </a:p>
          <a:p>
            <a:pPr marL="342900" indent="-342900">
              <a:buAutoNum type="arabicParenBoth"/>
            </a:pPr>
            <a:r>
              <a:rPr lang="en-US" dirty="0" smtClean="0">
                <a:solidFill>
                  <a:schemeClr val="tx1"/>
                </a:solidFill>
              </a:rPr>
              <a:t>10% of the Land and 10% of the Equipment to Plaintiff.</a:t>
            </a:r>
            <a:endParaRPr lang="en-US" dirty="0">
              <a:solidFill>
                <a:schemeClr val="tx1"/>
              </a:solidFill>
            </a:endParaRPr>
          </a:p>
        </p:txBody>
      </p:sp>
      <p:sp>
        <p:nvSpPr>
          <p:cNvPr id="24" name="Slide Number Placeholder 23"/>
          <p:cNvSpPr>
            <a:spLocks noGrp="1"/>
          </p:cNvSpPr>
          <p:nvPr>
            <p:ph type="sldNum" sz="quarter" idx="12"/>
          </p:nvPr>
        </p:nvSpPr>
        <p:spPr/>
        <p:txBody>
          <a:bodyPr/>
          <a:lstStyle/>
          <a:p>
            <a:fld id="{25BAA4B6-4CA8-4626-8D09-544E0FE4690D}" type="slidenum">
              <a:rPr lang="en-US" sz="3200" smtClean="0"/>
              <a:pPr/>
              <a:t>68</a:t>
            </a:fld>
            <a:endParaRPr lang="en-US" sz="3200" dirty="0"/>
          </a:p>
        </p:txBody>
      </p:sp>
      <p:sp>
        <p:nvSpPr>
          <p:cNvPr id="14" name="Oval 13"/>
          <p:cNvSpPr/>
          <p:nvPr/>
        </p:nvSpPr>
        <p:spPr>
          <a:xfrm>
            <a:off x="5251450" y="2128615"/>
            <a:ext cx="18288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Plaintiff</a:t>
            </a:r>
          </a:p>
          <a:p>
            <a:pPr algn="ctr"/>
            <a:r>
              <a:rPr lang="en-US" dirty="0" smtClean="0"/>
              <a:t>(individual)</a:t>
            </a:r>
            <a:endParaRPr lang="en-US" dirty="0"/>
          </a:p>
        </p:txBody>
      </p:sp>
      <p:cxnSp>
        <p:nvCxnSpPr>
          <p:cNvPr id="15" name="Straight Connector 14"/>
          <p:cNvCxnSpPr>
            <a:stCxn id="14" idx="4"/>
            <a:endCxn id="6" idx="0"/>
          </p:cNvCxnSpPr>
          <p:nvPr/>
        </p:nvCxnSpPr>
        <p:spPr>
          <a:xfrm flipH="1">
            <a:off x="3733800" y="3043015"/>
            <a:ext cx="2432050" cy="87808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72340" y="4333535"/>
            <a:ext cx="2189859"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90% of Equip. </a:t>
            </a:r>
          </a:p>
          <a:p>
            <a:pPr algn="ctr"/>
            <a:r>
              <a:rPr lang="en-US" sz="1600" dirty="0" smtClean="0">
                <a:solidFill>
                  <a:schemeClr val="tx1"/>
                </a:solidFill>
              </a:rPr>
              <a:t>Basis = 270, FMV = 90</a:t>
            </a:r>
            <a:endParaRPr lang="en-US" sz="1600" dirty="0">
              <a:solidFill>
                <a:schemeClr val="tx1"/>
              </a:solidFill>
            </a:endParaRPr>
          </a:p>
        </p:txBody>
      </p:sp>
      <p:cxnSp>
        <p:nvCxnSpPr>
          <p:cNvPr id="26" name="Straight Connector 25"/>
          <p:cNvCxnSpPr>
            <a:stCxn id="25" idx="0"/>
            <a:endCxn id="6" idx="2"/>
          </p:cNvCxnSpPr>
          <p:nvPr/>
        </p:nvCxnSpPr>
        <p:spPr>
          <a:xfrm>
            <a:off x="1267270" y="4333535"/>
            <a:ext cx="2466530" cy="50196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67024"/>
            <a:ext cx="27368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Oval 26"/>
          <p:cNvSpPr/>
          <p:nvPr/>
        </p:nvSpPr>
        <p:spPr>
          <a:xfrm>
            <a:off x="5562600" y="3276600"/>
            <a:ext cx="18288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10% of Land </a:t>
            </a:r>
          </a:p>
          <a:p>
            <a:pPr algn="ctr"/>
            <a:r>
              <a:rPr lang="en-US" sz="1600" dirty="0" smtClean="0">
                <a:solidFill>
                  <a:schemeClr val="tx1"/>
                </a:solidFill>
              </a:rPr>
              <a:t>Basis = 40, FMV = 90</a:t>
            </a:r>
            <a:endParaRPr lang="en-US" sz="1600" dirty="0">
              <a:solidFill>
                <a:schemeClr val="tx1"/>
              </a:solidFill>
            </a:endParaRPr>
          </a:p>
        </p:txBody>
      </p:sp>
      <p:cxnSp>
        <p:nvCxnSpPr>
          <p:cNvPr id="29" name="Straight Arrow Connector 28"/>
          <p:cNvCxnSpPr>
            <a:stCxn id="6" idx="2"/>
          </p:cNvCxnSpPr>
          <p:nvPr/>
        </p:nvCxnSpPr>
        <p:spPr>
          <a:xfrm flipV="1">
            <a:off x="3733800" y="3754453"/>
            <a:ext cx="1905000" cy="10810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070920" y="4579938"/>
            <a:ext cx="2189859"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10% of Equip. </a:t>
            </a:r>
          </a:p>
          <a:p>
            <a:pPr algn="ctr"/>
            <a:r>
              <a:rPr lang="en-US" sz="1600" dirty="0" smtClean="0">
                <a:solidFill>
                  <a:schemeClr val="tx1"/>
                </a:solidFill>
              </a:rPr>
              <a:t>Basis = 30</a:t>
            </a:r>
            <a:endParaRPr lang="en-US" sz="1600" dirty="0">
              <a:solidFill>
                <a:schemeClr val="tx1"/>
              </a:solidFill>
            </a:endParaRPr>
          </a:p>
          <a:p>
            <a:pPr algn="ctr"/>
            <a:r>
              <a:rPr lang="en-US" sz="1600" dirty="0" smtClean="0">
                <a:solidFill>
                  <a:schemeClr val="tx1"/>
                </a:solidFill>
              </a:rPr>
              <a:t>FMV = 10</a:t>
            </a:r>
            <a:endParaRPr lang="en-US" sz="1600" dirty="0">
              <a:solidFill>
                <a:schemeClr val="tx1"/>
              </a:solidFill>
            </a:endParaRPr>
          </a:p>
        </p:txBody>
      </p:sp>
      <p:cxnSp>
        <p:nvCxnSpPr>
          <p:cNvPr id="37" name="Straight Connector 36"/>
          <p:cNvCxnSpPr>
            <a:endCxn id="6" idx="2"/>
          </p:cNvCxnSpPr>
          <p:nvPr/>
        </p:nvCxnSpPr>
        <p:spPr>
          <a:xfrm flipH="1">
            <a:off x="3733800" y="4835495"/>
            <a:ext cx="133712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6226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4" name="Oval 3"/>
          <p:cNvSpPr/>
          <p:nvPr/>
        </p:nvSpPr>
        <p:spPr>
          <a:xfrm>
            <a:off x="3048000" y="1482298"/>
            <a:ext cx="2590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4419600"/>
            <a:ext cx="2362200" cy="1752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67400" y="2971800"/>
            <a:ext cx="25908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68467" y="1978905"/>
            <a:ext cx="1828800" cy="830997"/>
          </a:xfrm>
          <a:prstGeom prst="rect">
            <a:avLst/>
          </a:prstGeom>
          <a:noFill/>
        </p:spPr>
        <p:txBody>
          <a:bodyPr wrap="square" rtlCol="0">
            <a:spAutoFit/>
          </a:bodyPr>
          <a:lstStyle/>
          <a:p>
            <a:pPr algn="ctr"/>
            <a:r>
              <a:rPr lang="en-US" sz="2400" b="1" dirty="0" smtClean="0"/>
              <a:t>Other </a:t>
            </a:r>
            <a:r>
              <a:rPr lang="en-US" sz="2400" b="1" dirty="0" err="1" smtClean="0"/>
              <a:t>Sh’ders</a:t>
            </a:r>
            <a:endParaRPr lang="en-US" sz="2400" b="1" dirty="0"/>
          </a:p>
        </p:txBody>
      </p:sp>
      <p:sp>
        <p:nvSpPr>
          <p:cNvPr id="8" name="TextBox 7"/>
          <p:cNvSpPr txBox="1"/>
          <p:nvPr/>
        </p:nvSpPr>
        <p:spPr>
          <a:xfrm>
            <a:off x="1676400" y="4953000"/>
            <a:ext cx="1676400" cy="523220"/>
          </a:xfrm>
          <a:prstGeom prst="rect">
            <a:avLst/>
          </a:prstGeom>
          <a:noFill/>
        </p:spPr>
        <p:txBody>
          <a:bodyPr wrap="square" rtlCol="0">
            <a:spAutoFit/>
          </a:bodyPr>
          <a:lstStyle/>
          <a:p>
            <a:pPr algn="ctr"/>
            <a:r>
              <a:rPr lang="en-US" sz="2800" b="1" dirty="0" smtClean="0"/>
              <a:t>ACRA</a:t>
            </a:r>
            <a:endParaRPr lang="en-US" sz="2800" b="1" dirty="0"/>
          </a:p>
        </p:txBody>
      </p:sp>
      <p:sp>
        <p:nvSpPr>
          <p:cNvPr id="9" name="TextBox 8"/>
          <p:cNvSpPr txBox="1"/>
          <p:nvPr/>
        </p:nvSpPr>
        <p:spPr>
          <a:xfrm>
            <a:off x="6248400" y="3505200"/>
            <a:ext cx="1828800" cy="584775"/>
          </a:xfrm>
          <a:prstGeom prst="rect">
            <a:avLst/>
          </a:prstGeom>
          <a:noFill/>
        </p:spPr>
        <p:txBody>
          <a:bodyPr wrap="square" rtlCol="0">
            <a:spAutoFit/>
          </a:bodyPr>
          <a:lstStyle/>
          <a:p>
            <a:pPr algn="ctr"/>
            <a:r>
              <a:rPr lang="en-US" sz="3200" b="1" dirty="0" smtClean="0"/>
              <a:t>TRACK</a:t>
            </a:r>
            <a:endParaRPr lang="en-US" sz="3200" b="1" dirty="0"/>
          </a:p>
        </p:txBody>
      </p:sp>
      <p:cxnSp>
        <p:nvCxnSpPr>
          <p:cNvPr id="11" name="Straight Arrow Connector 10"/>
          <p:cNvCxnSpPr>
            <a:stCxn id="4" idx="5"/>
          </p:cNvCxnSpPr>
          <p:nvPr/>
        </p:nvCxnSpPr>
        <p:spPr>
          <a:xfrm>
            <a:off x="5259386" y="3108317"/>
            <a:ext cx="684214" cy="689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92467" y="3416587"/>
            <a:ext cx="609600" cy="381000"/>
          </a:xfrm>
          <a:prstGeom prst="rect">
            <a:avLst/>
          </a:prstGeom>
          <a:noFill/>
        </p:spPr>
        <p:txBody>
          <a:bodyPr wrap="square" rtlCol="0">
            <a:spAutoFit/>
          </a:bodyPr>
          <a:lstStyle/>
          <a:p>
            <a:r>
              <a:rPr lang="en-US" dirty="0" smtClean="0"/>
              <a:t>6%</a:t>
            </a:r>
            <a:endParaRPr lang="en-US" dirty="0"/>
          </a:p>
        </p:txBody>
      </p:sp>
      <p:sp>
        <p:nvSpPr>
          <p:cNvPr id="15" name="TextBox 14"/>
          <p:cNvSpPr txBox="1"/>
          <p:nvPr/>
        </p:nvSpPr>
        <p:spPr>
          <a:xfrm>
            <a:off x="6517117" y="528858"/>
            <a:ext cx="1752600" cy="461665"/>
          </a:xfrm>
          <a:prstGeom prst="rect">
            <a:avLst/>
          </a:prstGeom>
          <a:noFill/>
        </p:spPr>
        <p:txBody>
          <a:bodyPr wrap="square" rtlCol="0">
            <a:spAutoFit/>
          </a:bodyPr>
          <a:lstStyle/>
          <a:p>
            <a:r>
              <a:rPr lang="en-US" sz="2400" b="1" dirty="0" smtClean="0"/>
              <a:t>Levy/Casey</a:t>
            </a:r>
            <a:endParaRPr lang="en-US" sz="2400" b="1" dirty="0"/>
          </a:p>
        </p:txBody>
      </p:sp>
      <p:sp>
        <p:nvSpPr>
          <p:cNvPr id="17" name="Content Placeholder 16"/>
          <p:cNvSpPr txBox="1">
            <a:spLocks noGrp="1"/>
          </p:cNvSpPr>
          <p:nvPr>
            <p:ph idx="1"/>
          </p:nvPr>
        </p:nvSpPr>
        <p:spPr>
          <a:xfrm>
            <a:off x="457200" y="962749"/>
            <a:ext cx="8229600" cy="461665"/>
          </a:xfrm>
          <a:prstGeom prst="rect">
            <a:avLst/>
          </a:prstGeom>
          <a:noFill/>
        </p:spPr>
        <p:txBody>
          <a:bodyPr wrap="square" rtlCol="0">
            <a:spAutoFit/>
          </a:bodyPr>
          <a:lstStyle/>
          <a:p>
            <a:endParaRPr lang="en-US" sz="2400" b="1" dirty="0"/>
          </a:p>
        </p:txBody>
      </p:sp>
      <p:cxnSp>
        <p:nvCxnSpPr>
          <p:cNvPr id="19" name="Straight Arrow Connector 18"/>
          <p:cNvCxnSpPr/>
          <p:nvPr/>
        </p:nvCxnSpPr>
        <p:spPr>
          <a:xfrm flipV="1">
            <a:off x="6858000" y="2659640"/>
            <a:ext cx="269905" cy="312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028267"/>
            <a:ext cx="1528034" cy="152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 21"/>
          <p:cNvSpPr/>
          <p:nvPr/>
        </p:nvSpPr>
        <p:spPr>
          <a:xfrm>
            <a:off x="6523170" y="1005029"/>
            <a:ext cx="1602217" cy="16639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50276" y="2487453"/>
            <a:ext cx="762000" cy="369332"/>
          </a:xfrm>
          <a:prstGeom prst="rect">
            <a:avLst/>
          </a:prstGeom>
          <a:noFill/>
        </p:spPr>
        <p:txBody>
          <a:bodyPr wrap="square" rtlCol="0">
            <a:spAutoFit/>
          </a:bodyPr>
          <a:lstStyle/>
          <a:p>
            <a:r>
              <a:rPr lang="en-US" dirty="0" smtClean="0"/>
              <a:t>94%</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4585493"/>
            <a:ext cx="19145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238" y="4302498"/>
            <a:ext cx="873333" cy="65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691238" y="4443083"/>
            <a:ext cx="960124" cy="369332"/>
          </a:xfrm>
          <a:prstGeom prst="rect">
            <a:avLst/>
          </a:prstGeom>
          <a:noFill/>
        </p:spPr>
        <p:txBody>
          <a:bodyPr wrap="square" rtlCol="0">
            <a:spAutoFit/>
          </a:bodyPr>
          <a:lstStyle/>
          <a:p>
            <a:r>
              <a:rPr lang="en-US" dirty="0" smtClean="0"/>
              <a:t>ASSETS</a:t>
            </a:r>
            <a:endParaRPr lang="en-US" dirty="0"/>
          </a:p>
        </p:txBody>
      </p:sp>
    </p:spTree>
    <p:extLst>
      <p:ext uri="{BB962C8B-B14F-4D97-AF65-F5344CB8AC3E}">
        <p14:creationId xmlns:p14="http://schemas.microsoft.com/office/powerpoint/2010/main" val="2663076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0939" y="35943"/>
            <a:ext cx="9090121" cy="6699272"/>
          </a:xfrm>
          <a:prstGeom prst="rect">
            <a:avLst/>
          </a:prstGeom>
        </p:spPr>
      </p:pic>
    </p:spTree>
    <p:extLst>
      <p:ext uri="{BB962C8B-B14F-4D97-AF65-F5344CB8AC3E}">
        <p14:creationId xmlns:p14="http://schemas.microsoft.com/office/powerpoint/2010/main" val="39157198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2" name="Title 1"/>
          <p:cNvSpPr>
            <a:spLocks noGrp="1"/>
          </p:cNvSpPr>
          <p:nvPr>
            <p:ph type="title"/>
          </p:nvPr>
        </p:nvSpPr>
        <p:spPr/>
        <p:txBody>
          <a:bodyPr/>
          <a:lstStyle/>
          <a:p>
            <a:endParaRPr lang="en-US" dirty="0"/>
          </a:p>
        </p:txBody>
      </p:sp>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9169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2" name="Title 1"/>
          <p:cNvSpPr>
            <a:spLocks noGrp="1"/>
          </p:cNvSpPr>
          <p:nvPr>
            <p:ph type="title"/>
          </p:nvPr>
        </p:nvSpPr>
        <p:spPr/>
        <p:txBody>
          <a:bodyPr/>
          <a:lstStyle/>
          <a:p>
            <a:endParaRPr lang="en-US" dirty="0"/>
          </a:p>
        </p:txBody>
      </p:sp>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074" name="Picture 2" descr="Image result for dome petrole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437" y="2622529"/>
            <a:ext cx="1536700" cy="7597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828800" y="1828800"/>
            <a:ext cx="1600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TENDER OFFER</a:t>
            </a:r>
            <a:endParaRPr lang="en-US" dirty="0">
              <a:solidFill>
                <a:srgbClr val="FF0000"/>
              </a:solidFill>
            </a:endParaRPr>
          </a:p>
        </p:txBody>
      </p:sp>
    </p:spTree>
    <p:extLst>
      <p:ext uri="{BB962C8B-B14F-4D97-AF65-F5344CB8AC3E}">
        <p14:creationId xmlns:p14="http://schemas.microsoft.com/office/powerpoint/2010/main" val="1042139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2" name="Title 1"/>
          <p:cNvSpPr>
            <a:spLocks noGrp="1"/>
          </p:cNvSpPr>
          <p:nvPr>
            <p:ph type="title"/>
          </p:nvPr>
        </p:nvSpPr>
        <p:spPr/>
        <p:txBody>
          <a:bodyPr/>
          <a:lstStyle/>
          <a:p>
            <a:endParaRPr lang="en-US" dirty="0"/>
          </a:p>
        </p:txBody>
      </p:sp>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06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5" idx="0"/>
            <a:endCxn id="6146" idx="2"/>
          </p:cNvCxnSpPr>
          <p:nvPr/>
        </p:nvCxnSpPr>
        <p:spPr>
          <a:xfrm flipH="1" flipV="1">
            <a:off x="1238250" y="2759965"/>
            <a:ext cx="3099197" cy="3642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Callout 11"/>
          <p:cNvSpPr/>
          <p:nvPr/>
        </p:nvSpPr>
        <p:spPr>
          <a:xfrm>
            <a:off x="704850" y="3492692"/>
            <a:ext cx="1066800" cy="609600"/>
          </a:xfrm>
          <a:prstGeom prst="wedgeEllipseCallout">
            <a:avLst>
              <a:gd name="adj1" fmla="val 151265"/>
              <a:gd name="adj2" fmla="val 8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5" name="Oval Callout 14"/>
          <p:cNvSpPr/>
          <p:nvPr/>
        </p:nvSpPr>
        <p:spPr>
          <a:xfrm>
            <a:off x="2563818" y="1758061"/>
            <a:ext cx="1474782" cy="609600"/>
          </a:xfrm>
          <a:prstGeom prst="wedgeEllipseCallout">
            <a:avLst>
              <a:gd name="adj1" fmla="val -84449"/>
              <a:gd name="adj2" fmla="val 109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18-35%?</a:t>
            </a:r>
            <a:endParaRPr lang="en-US" dirty="0"/>
          </a:p>
        </p:txBody>
      </p:sp>
    </p:spTree>
    <p:extLst>
      <p:ext uri="{BB962C8B-B14F-4D97-AF65-F5344CB8AC3E}">
        <p14:creationId xmlns:p14="http://schemas.microsoft.com/office/powerpoint/2010/main" val="3167693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2" name="Title 1"/>
          <p:cNvSpPr>
            <a:spLocks noGrp="1"/>
          </p:cNvSpPr>
          <p:nvPr>
            <p:ph type="title"/>
          </p:nvPr>
        </p:nvSpPr>
        <p:spPr/>
        <p:txBody>
          <a:bodyPr/>
          <a:lstStyle/>
          <a:p>
            <a:endParaRPr lang="en-US" dirty="0"/>
          </a:p>
        </p:txBody>
      </p:sp>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06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5" idx="0"/>
            <a:endCxn id="6146" idx="2"/>
          </p:cNvCxnSpPr>
          <p:nvPr/>
        </p:nvCxnSpPr>
        <p:spPr>
          <a:xfrm flipH="1" flipV="1">
            <a:off x="1238250" y="2759965"/>
            <a:ext cx="3099197" cy="3642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Callout 11"/>
          <p:cNvSpPr/>
          <p:nvPr/>
        </p:nvSpPr>
        <p:spPr>
          <a:xfrm>
            <a:off x="704850" y="3492692"/>
            <a:ext cx="1066800" cy="609600"/>
          </a:xfrm>
          <a:prstGeom prst="wedgeEllipseCallout">
            <a:avLst>
              <a:gd name="adj1" fmla="val 151265"/>
              <a:gd name="adj2" fmla="val 8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5" name="Oval Callout 14"/>
          <p:cNvSpPr/>
          <p:nvPr/>
        </p:nvSpPr>
        <p:spPr>
          <a:xfrm>
            <a:off x="2563818" y="1417638"/>
            <a:ext cx="2312982" cy="950023"/>
          </a:xfrm>
          <a:prstGeom prst="wedgeEllipseCallout">
            <a:avLst>
              <a:gd name="adj1" fmla="val -84449"/>
              <a:gd name="adj2" fmla="val 109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a:t>
            </a:r>
          </a:p>
          <a:p>
            <a:pPr algn="ctr"/>
            <a:r>
              <a:rPr lang="en-US" dirty="0" smtClean="0"/>
              <a:t>$73/</a:t>
            </a:r>
            <a:r>
              <a:rPr lang="en-US" dirty="0" err="1" smtClean="0"/>
              <a:t>sh</a:t>
            </a:r>
            <a:endParaRPr lang="en-US" dirty="0"/>
          </a:p>
        </p:txBody>
      </p:sp>
    </p:spTree>
    <p:extLst>
      <p:ext uri="{BB962C8B-B14F-4D97-AF65-F5344CB8AC3E}">
        <p14:creationId xmlns:p14="http://schemas.microsoft.com/office/powerpoint/2010/main" val="37145860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06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5" idx="0"/>
            <a:endCxn id="6146" idx="2"/>
          </p:cNvCxnSpPr>
          <p:nvPr/>
        </p:nvCxnSpPr>
        <p:spPr>
          <a:xfrm flipH="1" flipV="1">
            <a:off x="1238250" y="2759965"/>
            <a:ext cx="3099197" cy="3642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Callout 11"/>
          <p:cNvSpPr/>
          <p:nvPr/>
        </p:nvSpPr>
        <p:spPr>
          <a:xfrm>
            <a:off x="704850" y="3492692"/>
            <a:ext cx="1066800" cy="609600"/>
          </a:xfrm>
          <a:prstGeom prst="wedgeEllipseCallout">
            <a:avLst>
              <a:gd name="adj1" fmla="val 151265"/>
              <a:gd name="adj2" fmla="val 8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5" name="Oval Callout 14"/>
          <p:cNvSpPr/>
          <p:nvPr/>
        </p:nvSpPr>
        <p:spPr>
          <a:xfrm>
            <a:off x="2563818" y="1417638"/>
            <a:ext cx="2312982" cy="950023"/>
          </a:xfrm>
          <a:prstGeom prst="wedgeEllipseCallout">
            <a:avLst>
              <a:gd name="adj1" fmla="val -84449"/>
              <a:gd name="adj2" fmla="val 109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a:t>
            </a:r>
            <a:r>
              <a:rPr lang="en-US" smtClean="0"/>
              <a:t>Offer?</a:t>
            </a:r>
          </a:p>
          <a:p>
            <a:pPr algn="ctr"/>
            <a:r>
              <a:rPr lang="en-US" smtClean="0"/>
              <a:t>$</a:t>
            </a:r>
            <a:r>
              <a:rPr lang="en-US" dirty="0" smtClean="0"/>
              <a:t>73/</a:t>
            </a:r>
            <a:r>
              <a:rPr lang="en-US" dirty="0" err="1" smtClean="0"/>
              <a:t>sh</a:t>
            </a:r>
            <a:endParaRPr lang="en-US" dirty="0"/>
          </a:p>
        </p:txBody>
      </p:sp>
      <p:pic>
        <p:nvPicPr>
          <p:cNvPr id="7170" name="Picture 2" descr="Image result for duP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2566" y="2560290"/>
            <a:ext cx="1259417" cy="944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Oval Callout 15"/>
          <p:cNvSpPr/>
          <p:nvPr/>
        </p:nvSpPr>
        <p:spPr>
          <a:xfrm>
            <a:off x="6757854" y="457200"/>
            <a:ext cx="2157545" cy="960438"/>
          </a:xfrm>
          <a:prstGeom prst="wedgeEllipseCallout">
            <a:avLst>
              <a:gd name="adj1" fmla="val 24185"/>
              <a:gd name="adj2" fmla="val 20952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can we help?</a:t>
            </a:r>
            <a:endParaRPr lang="en-US" dirty="0"/>
          </a:p>
        </p:txBody>
      </p:sp>
    </p:spTree>
    <p:extLst>
      <p:ext uri="{BB962C8B-B14F-4D97-AF65-F5344CB8AC3E}">
        <p14:creationId xmlns:p14="http://schemas.microsoft.com/office/powerpoint/2010/main" val="6083371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06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5" idx="0"/>
            <a:endCxn id="6146" idx="2"/>
          </p:cNvCxnSpPr>
          <p:nvPr/>
        </p:nvCxnSpPr>
        <p:spPr>
          <a:xfrm flipH="1" flipV="1">
            <a:off x="1238250" y="2759965"/>
            <a:ext cx="3099197" cy="3642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Callout 11"/>
          <p:cNvSpPr/>
          <p:nvPr/>
        </p:nvSpPr>
        <p:spPr>
          <a:xfrm>
            <a:off x="704850" y="3492692"/>
            <a:ext cx="1066800" cy="609600"/>
          </a:xfrm>
          <a:prstGeom prst="wedgeEllipseCallout">
            <a:avLst>
              <a:gd name="adj1" fmla="val 151265"/>
              <a:gd name="adj2" fmla="val 8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5" name="Oval Callout 14"/>
          <p:cNvSpPr/>
          <p:nvPr/>
        </p:nvSpPr>
        <p:spPr>
          <a:xfrm>
            <a:off x="2563818" y="1417638"/>
            <a:ext cx="2312982" cy="950023"/>
          </a:xfrm>
          <a:prstGeom prst="wedgeEllipseCallout">
            <a:avLst>
              <a:gd name="adj1" fmla="val -84449"/>
              <a:gd name="adj2" fmla="val 109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a:t>
            </a:r>
            <a:r>
              <a:rPr lang="en-US" smtClean="0"/>
              <a:t>Offer?</a:t>
            </a:r>
          </a:p>
          <a:p>
            <a:pPr algn="ctr"/>
            <a:r>
              <a:rPr lang="en-US" smtClean="0"/>
              <a:t>$</a:t>
            </a:r>
            <a:r>
              <a:rPr lang="en-US" dirty="0" smtClean="0"/>
              <a:t>73/</a:t>
            </a:r>
            <a:r>
              <a:rPr lang="en-US" dirty="0" err="1" smtClean="0"/>
              <a:t>sh</a:t>
            </a:r>
            <a:endParaRPr lang="en-US" dirty="0"/>
          </a:p>
        </p:txBody>
      </p:sp>
      <p:pic>
        <p:nvPicPr>
          <p:cNvPr id="7170" name="Picture 2" descr="Image result for duP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927" y="1524000"/>
            <a:ext cx="1259417" cy="944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3124200"/>
            <a:ext cx="1185344" cy="838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Acq</a:t>
            </a:r>
            <a:r>
              <a:rPr lang="en-US" dirty="0" smtClean="0"/>
              <a:t>. Sub</a:t>
            </a:r>
            <a:endParaRPr lang="en-US" dirty="0"/>
          </a:p>
        </p:txBody>
      </p:sp>
      <p:cxnSp>
        <p:nvCxnSpPr>
          <p:cNvPr id="13" name="Straight Connector 12"/>
          <p:cNvCxnSpPr>
            <a:stCxn id="7170" idx="2"/>
            <a:endCxn id="2" idx="0"/>
          </p:cNvCxnSpPr>
          <p:nvPr/>
        </p:nvCxnSpPr>
        <p:spPr>
          <a:xfrm>
            <a:off x="7794636" y="2468563"/>
            <a:ext cx="37036" cy="6556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953125" y="3335529"/>
            <a:ext cx="1066800" cy="4572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Merger</a:t>
            </a:r>
            <a:endParaRPr lang="en-US" dirty="0"/>
          </a:p>
        </p:txBody>
      </p:sp>
      <p:sp>
        <p:nvSpPr>
          <p:cNvPr id="17" name="Oval Callout 16"/>
          <p:cNvSpPr/>
          <p:nvPr/>
        </p:nvSpPr>
        <p:spPr>
          <a:xfrm>
            <a:off x="4622802" y="119731"/>
            <a:ext cx="2920997" cy="950023"/>
          </a:xfrm>
          <a:prstGeom prst="wedgeEllipseCallout">
            <a:avLst>
              <a:gd name="adj1" fmla="val 38741"/>
              <a:gd name="adj2" fmla="val 31014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 (51%)</a:t>
            </a:r>
          </a:p>
          <a:p>
            <a:pPr algn="ctr"/>
            <a:r>
              <a:rPr lang="en-US" dirty="0" smtClean="0"/>
              <a:t>87.50/</a:t>
            </a:r>
            <a:r>
              <a:rPr lang="en-US" dirty="0" err="1" smtClean="0"/>
              <a:t>sh</a:t>
            </a:r>
            <a:r>
              <a:rPr lang="en-US" dirty="0" smtClean="0"/>
              <a:t> or DP stock</a:t>
            </a:r>
            <a:endParaRPr lang="en-US" dirty="0"/>
          </a:p>
        </p:txBody>
      </p:sp>
    </p:spTree>
    <p:extLst>
      <p:ext uri="{BB962C8B-B14F-4D97-AF65-F5344CB8AC3E}">
        <p14:creationId xmlns:p14="http://schemas.microsoft.com/office/powerpoint/2010/main" val="16063398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06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5" idx="0"/>
            <a:endCxn id="6146" idx="2"/>
          </p:cNvCxnSpPr>
          <p:nvPr/>
        </p:nvCxnSpPr>
        <p:spPr>
          <a:xfrm flipH="1" flipV="1">
            <a:off x="1238250" y="2759965"/>
            <a:ext cx="3099197" cy="3642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Callout 11"/>
          <p:cNvSpPr/>
          <p:nvPr/>
        </p:nvSpPr>
        <p:spPr>
          <a:xfrm>
            <a:off x="704850" y="3492692"/>
            <a:ext cx="1066800" cy="609600"/>
          </a:xfrm>
          <a:prstGeom prst="wedgeEllipseCallout">
            <a:avLst>
              <a:gd name="adj1" fmla="val 151265"/>
              <a:gd name="adj2" fmla="val 8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5" name="Oval Callout 14"/>
          <p:cNvSpPr/>
          <p:nvPr/>
        </p:nvSpPr>
        <p:spPr>
          <a:xfrm>
            <a:off x="2563818" y="1417638"/>
            <a:ext cx="2312982" cy="950023"/>
          </a:xfrm>
          <a:prstGeom prst="wedgeEllipseCallout">
            <a:avLst>
              <a:gd name="adj1" fmla="val -84449"/>
              <a:gd name="adj2" fmla="val 109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a:t>
            </a:r>
            <a:r>
              <a:rPr lang="en-US" smtClean="0"/>
              <a:t>Offer?</a:t>
            </a:r>
          </a:p>
          <a:p>
            <a:pPr algn="ctr"/>
            <a:r>
              <a:rPr lang="en-US" smtClean="0"/>
              <a:t>$</a:t>
            </a:r>
            <a:r>
              <a:rPr lang="en-US" dirty="0" smtClean="0"/>
              <a:t>73/</a:t>
            </a:r>
            <a:r>
              <a:rPr lang="en-US" dirty="0" err="1" smtClean="0"/>
              <a:t>sh</a:t>
            </a:r>
            <a:endParaRPr lang="en-US" dirty="0"/>
          </a:p>
        </p:txBody>
      </p:sp>
      <p:pic>
        <p:nvPicPr>
          <p:cNvPr id="7170" name="Picture 2" descr="Image result for duP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927" y="1524000"/>
            <a:ext cx="1259417" cy="944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3124200"/>
            <a:ext cx="1185344" cy="838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Acq</a:t>
            </a:r>
            <a:r>
              <a:rPr lang="en-US" dirty="0" smtClean="0"/>
              <a:t>. Sub</a:t>
            </a:r>
            <a:endParaRPr lang="en-US" dirty="0"/>
          </a:p>
        </p:txBody>
      </p:sp>
      <p:cxnSp>
        <p:nvCxnSpPr>
          <p:cNvPr id="13" name="Straight Connector 12"/>
          <p:cNvCxnSpPr>
            <a:stCxn id="7170" idx="2"/>
            <a:endCxn id="2" idx="0"/>
          </p:cNvCxnSpPr>
          <p:nvPr/>
        </p:nvCxnSpPr>
        <p:spPr>
          <a:xfrm>
            <a:off x="7794636" y="2468563"/>
            <a:ext cx="37036" cy="6556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953125" y="3335529"/>
            <a:ext cx="1066800" cy="4572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Merger</a:t>
            </a:r>
            <a:endParaRPr lang="en-US" dirty="0"/>
          </a:p>
        </p:txBody>
      </p:sp>
      <p:sp>
        <p:nvSpPr>
          <p:cNvPr id="17" name="Oval Callout 16"/>
          <p:cNvSpPr/>
          <p:nvPr/>
        </p:nvSpPr>
        <p:spPr>
          <a:xfrm>
            <a:off x="4622802" y="119731"/>
            <a:ext cx="3759198" cy="950023"/>
          </a:xfrm>
          <a:prstGeom prst="wedgeEllipseCallout">
            <a:avLst>
              <a:gd name="adj1" fmla="val 19358"/>
              <a:gd name="adj2" fmla="val 32067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 (51-100%)</a:t>
            </a:r>
          </a:p>
          <a:p>
            <a:pPr algn="ctr"/>
            <a:r>
              <a:rPr lang="en-US" dirty="0" smtClean="0"/>
              <a:t>87.50/</a:t>
            </a:r>
            <a:r>
              <a:rPr lang="en-US" dirty="0" err="1" smtClean="0"/>
              <a:t>sh</a:t>
            </a:r>
            <a:r>
              <a:rPr lang="en-US" dirty="0" smtClean="0"/>
              <a:t> or DP stock</a:t>
            </a:r>
            <a:endParaRPr lang="en-US" dirty="0"/>
          </a:p>
        </p:txBody>
      </p:sp>
      <p:pic>
        <p:nvPicPr>
          <p:cNvPr id="9218" name="Picture 2" descr="Image result for mobil oil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9294" y="5543139"/>
            <a:ext cx="1492145" cy="743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Oval Callout 15"/>
          <p:cNvSpPr/>
          <p:nvPr/>
        </p:nvSpPr>
        <p:spPr>
          <a:xfrm>
            <a:off x="2745388" y="4820252"/>
            <a:ext cx="2312982" cy="950023"/>
          </a:xfrm>
          <a:prstGeom prst="wedgeEllipseCallout">
            <a:avLst>
              <a:gd name="adj1" fmla="val 79244"/>
              <a:gd name="adj2" fmla="val 6200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a:t>
            </a:r>
          </a:p>
          <a:p>
            <a:pPr algn="ctr"/>
            <a:r>
              <a:rPr lang="en-US" dirty="0" smtClean="0"/>
              <a:t>$90/</a:t>
            </a:r>
            <a:r>
              <a:rPr lang="en-US" dirty="0" err="1" smtClean="0"/>
              <a:t>sh</a:t>
            </a:r>
            <a:endParaRPr lang="en-US" dirty="0"/>
          </a:p>
        </p:txBody>
      </p:sp>
    </p:spTree>
    <p:extLst>
      <p:ext uri="{BB962C8B-B14F-4D97-AF65-F5344CB8AC3E}">
        <p14:creationId xmlns:p14="http://schemas.microsoft.com/office/powerpoint/2010/main" val="4052985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06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5" idx="0"/>
            <a:endCxn id="6146" idx="2"/>
          </p:cNvCxnSpPr>
          <p:nvPr/>
        </p:nvCxnSpPr>
        <p:spPr>
          <a:xfrm flipH="1" flipV="1">
            <a:off x="1238250" y="2759965"/>
            <a:ext cx="3099197" cy="3642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Callout 11"/>
          <p:cNvSpPr/>
          <p:nvPr/>
        </p:nvSpPr>
        <p:spPr>
          <a:xfrm>
            <a:off x="704850" y="3492692"/>
            <a:ext cx="1066800" cy="609600"/>
          </a:xfrm>
          <a:prstGeom prst="wedgeEllipseCallout">
            <a:avLst>
              <a:gd name="adj1" fmla="val 151265"/>
              <a:gd name="adj2" fmla="val 8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5" name="Oval Callout 14"/>
          <p:cNvSpPr/>
          <p:nvPr/>
        </p:nvSpPr>
        <p:spPr>
          <a:xfrm>
            <a:off x="2563818" y="1417638"/>
            <a:ext cx="2312982" cy="950023"/>
          </a:xfrm>
          <a:prstGeom prst="wedgeEllipseCallout">
            <a:avLst>
              <a:gd name="adj1" fmla="val -84449"/>
              <a:gd name="adj2" fmla="val 109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a:t>
            </a:r>
          </a:p>
          <a:p>
            <a:pPr algn="ctr"/>
            <a:r>
              <a:rPr lang="en-US" dirty="0" smtClean="0"/>
              <a:t>$85/</a:t>
            </a:r>
            <a:r>
              <a:rPr lang="en-US" dirty="0" err="1" smtClean="0"/>
              <a:t>sh</a:t>
            </a:r>
            <a:endParaRPr lang="en-US" dirty="0"/>
          </a:p>
        </p:txBody>
      </p:sp>
      <p:pic>
        <p:nvPicPr>
          <p:cNvPr id="7170" name="Picture 2" descr="Image result for duP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927" y="1524000"/>
            <a:ext cx="1259417" cy="944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3124200"/>
            <a:ext cx="1185344" cy="838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Acq</a:t>
            </a:r>
            <a:r>
              <a:rPr lang="en-US" dirty="0" smtClean="0"/>
              <a:t>. Sub</a:t>
            </a:r>
            <a:endParaRPr lang="en-US" dirty="0"/>
          </a:p>
        </p:txBody>
      </p:sp>
      <p:cxnSp>
        <p:nvCxnSpPr>
          <p:cNvPr id="13" name="Straight Connector 12"/>
          <p:cNvCxnSpPr>
            <a:stCxn id="7170" idx="2"/>
            <a:endCxn id="2" idx="0"/>
          </p:cNvCxnSpPr>
          <p:nvPr/>
        </p:nvCxnSpPr>
        <p:spPr>
          <a:xfrm>
            <a:off x="7794636" y="2468563"/>
            <a:ext cx="37036" cy="6556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953125" y="3335529"/>
            <a:ext cx="1066800" cy="4572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Merger</a:t>
            </a:r>
            <a:endParaRPr lang="en-US" dirty="0"/>
          </a:p>
        </p:txBody>
      </p:sp>
      <p:sp>
        <p:nvSpPr>
          <p:cNvPr id="17" name="Oval Callout 16"/>
          <p:cNvSpPr/>
          <p:nvPr/>
        </p:nvSpPr>
        <p:spPr>
          <a:xfrm>
            <a:off x="4622802" y="119731"/>
            <a:ext cx="3759198" cy="950023"/>
          </a:xfrm>
          <a:prstGeom prst="wedgeEllipseCallout">
            <a:avLst>
              <a:gd name="adj1" fmla="val 19358"/>
              <a:gd name="adj2" fmla="val 32067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 (51-100%)</a:t>
            </a:r>
          </a:p>
          <a:p>
            <a:pPr algn="ctr"/>
            <a:r>
              <a:rPr lang="en-US" dirty="0" smtClean="0"/>
              <a:t>$95/</a:t>
            </a:r>
            <a:r>
              <a:rPr lang="en-US" dirty="0" err="1" smtClean="0"/>
              <a:t>sh</a:t>
            </a:r>
            <a:r>
              <a:rPr lang="en-US" dirty="0" smtClean="0"/>
              <a:t> or DP stock</a:t>
            </a:r>
            <a:endParaRPr lang="en-US" dirty="0"/>
          </a:p>
        </p:txBody>
      </p:sp>
      <p:pic>
        <p:nvPicPr>
          <p:cNvPr id="9218" name="Picture 2" descr="Image result for mobil oil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9294" y="5543139"/>
            <a:ext cx="1492145" cy="743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Oval Callout 15"/>
          <p:cNvSpPr/>
          <p:nvPr/>
        </p:nvSpPr>
        <p:spPr>
          <a:xfrm>
            <a:off x="2745388" y="4820252"/>
            <a:ext cx="2312982" cy="950023"/>
          </a:xfrm>
          <a:prstGeom prst="wedgeEllipseCallout">
            <a:avLst>
              <a:gd name="adj1" fmla="val 79244"/>
              <a:gd name="adj2" fmla="val 6200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a:t>
            </a:r>
          </a:p>
          <a:p>
            <a:pPr algn="ctr"/>
            <a:r>
              <a:rPr lang="en-US" dirty="0" smtClean="0"/>
              <a:t>$90/</a:t>
            </a:r>
            <a:r>
              <a:rPr lang="en-US" dirty="0" err="1" smtClean="0"/>
              <a:t>sh</a:t>
            </a:r>
            <a:endParaRPr lang="en-US" dirty="0"/>
          </a:p>
        </p:txBody>
      </p:sp>
    </p:spTree>
    <p:extLst>
      <p:ext uri="{BB962C8B-B14F-4D97-AF65-F5344CB8AC3E}">
        <p14:creationId xmlns:p14="http://schemas.microsoft.com/office/powerpoint/2010/main" val="2893456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06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5" idx="0"/>
            <a:endCxn id="6146" idx="2"/>
          </p:cNvCxnSpPr>
          <p:nvPr/>
        </p:nvCxnSpPr>
        <p:spPr>
          <a:xfrm flipH="1" flipV="1">
            <a:off x="1238250" y="2759965"/>
            <a:ext cx="3099197" cy="3642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Callout 11"/>
          <p:cNvSpPr/>
          <p:nvPr/>
        </p:nvSpPr>
        <p:spPr>
          <a:xfrm>
            <a:off x="704850" y="3492692"/>
            <a:ext cx="1066800" cy="609600"/>
          </a:xfrm>
          <a:prstGeom prst="wedgeEllipseCallout">
            <a:avLst>
              <a:gd name="adj1" fmla="val 151265"/>
              <a:gd name="adj2" fmla="val 8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5" name="Oval Callout 14"/>
          <p:cNvSpPr/>
          <p:nvPr/>
        </p:nvSpPr>
        <p:spPr>
          <a:xfrm>
            <a:off x="2563818" y="1417638"/>
            <a:ext cx="2312982" cy="950023"/>
          </a:xfrm>
          <a:prstGeom prst="wedgeEllipseCallout">
            <a:avLst>
              <a:gd name="adj1" fmla="val -84449"/>
              <a:gd name="adj2" fmla="val 109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a:t>
            </a:r>
          </a:p>
          <a:p>
            <a:pPr algn="ctr"/>
            <a:r>
              <a:rPr lang="en-US" dirty="0" smtClean="0"/>
              <a:t>$92/</a:t>
            </a:r>
            <a:r>
              <a:rPr lang="en-US" dirty="0" err="1" smtClean="0"/>
              <a:t>sh</a:t>
            </a:r>
            <a:endParaRPr lang="en-US" dirty="0"/>
          </a:p>
        </p:txBody>
      </p:sp>
      <p:pic>
        <p:nvPicPr>
          <p:cNvPr id="7170" name="Picture 2" descr="Image result for duP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927" y="1524000"/>
            <a:ext cx="1259417" cy="944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3124200"/>
            <a:ext cx="1185344" cy="838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Acq</a:t>
            </a:r>
            <a:r>
              <a:rPr lang="en-US" dirty="0" smtClean="0"/>
              <a:t>. Sub</a:t>
            </a:r>
            <a:endParaRPr lang="en-US" dirty="0"/>
          </a:p>
        </p:txBody>
      </p:sp>
      <p:cxnSp>
        <p:nvCxnSpPr>
          <p:cNvPr id="13" name="Straight Connector 12"/>
          <p:cNvCxnSpPr>
            <a:stCxn id="7170" idx="2"/>
            <a:endCxn id="2" idx="0"/>
          </p:cNvCxnSpPr>
          <p:nvPr/>
        </p:nvCxnSpPr>
        <p:spPr>
          <a:xfrm>
            <a:off x="7794636" y="2468563"/>
            <a:ext cx="37036" cy="6556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953125" y="3335529"/>
            <a:ext cx="1066800" cy="4572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Merger</a:t>
            </a:r>
            <a:endParaRPr lang="en-US" dirty="0"/>
          </a:p>
        </p:txBody>
      </p:sp>
      <p:sp>
        <p:nvSpPr>
          <p:cNvPr id="17" name="Oval Callout 16"/>
          <p:cNvSpPr/>
          <p:nvPr/>
        </p:nvSpPr>
        <p:spPr>
          <a:xfrm>
            <a:off x="4622802" y="119731"/>
            <a:ext cx="3759198" cy="950023"/>
          </a:xfrm>
          <a:prstGeom prst="wedgeEllipseCallout">
            <a:avLst>
              <a:gd name="adj1" fmla="val 19358"/>
              <a:gd name="adj2" fmla="val 32067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 (51-100%)</a:t>
            </a:r>
          </a:p>
          <a:p>
            <a:pPr algn="ctr"/>
            <a:r>
              <a:rPr lang="en-US" smtClean="0"/>
              <a:t>$95/</a:t>
            </a:r>
            <a:r>
              <a:rPr lang="en-US" dirty="0" err="1" smtClean="0"/>
              <a:t>sh</a:t>
            </a:r>
            <a:r>
              <a:rPr lang="en-US" dirty="0" smtClean="0"/>
              <a:t> or DP stock</a:t>
            </a:r>
            <a:endParaRPr lang="en-US" dirty="0"/>
          </a:p>
        </p:txBody>
      </p:sp>
      <p:pic>
        <p:nvPicPr>
          <p:cNvPr id="9218" name="Picture 2" descr="Image result for mobil oil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9294" y="5543139"/>
            <a:ext cx="1492145" cy="743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Oval Callout 15"/>
          <p:cNvSpPr/>
          <p:nvPr/>
        </p:nvSpPr>
        <p:spPr>
          <a:xfrm>
            <a:off x="2745388" y="4820252"/>
            <a:ext cx="2312982" cy="950023"/>
          </a:xfrm>
          <a:prstGeom prst="wedgeEllipseCallout">
            <a:avLst>
              <a:gd name="adj1" fmla="val 79244"/>
              <a:gd name="adj2" fmla="val 6200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a:t>
            </a:r>
          </a:p>
          <a:p>
            <a:pPr algn="ctr"/>
            <a:r>
              <a:rPr lang="en-US" dirty="0" smtClean="0"/>
              <a:t>$105/</a:t>
            </a:r>
            <a:r>
              <a:rPr lang="en-US" dirty="0" err="1" smtClean="0"/>
              <a:t>sh</a:t>
            </a:r>
            <a:endParaRPr lang="en-US" dirty="0"/>
          </a:p>
        </p:txBody>
      </p:sp>
    </p:spTree>
    <p:extLst>
      <p:ext uri="{BB962C8B-B14F-4D97-AF65-F5344CB8AC3E}">
        <p14:creationId xmlns:p14="http://schemas.microsoft.com/office/powerpoint/2010/main" val="694981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06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5" idx="0"/>
            <a:endCxn id="6146" idx="2"/>
          </p:cNvCxnSpPr>
          <p:nvPr/>
        </p:nvCxnSpPr>
        <p:spPr>
          <a:xfrm flipH="1" flipV="1">
            <a:off x="1238250" y="2759965"/>
            <a:ext cx="3099197" cy="3642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Callout 11"/>
          <p:cNvSpPr/>
          <p:nvPr/>
        </p:nvSpPr>
        <p:spPr>
          <a:xfrm>
            <a:off x="704850" y="3492692"/>
            <a:ext cx="1066800" cy="609600"/>
          </a:xfrm>
          <a:prstGeom prst="wedgeEllipseCallout">
            <a:avLst>
              <a:gd name="adj1" fmla="val 151265"/>
              <a:gd name="adj2" fmla="val 8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5" name="Oval Callout 14"/>
          <p:cNvSpPr/>
          <p:nvPr/>
        </p:nvSpPr>
        <p:spPr>
          <a:xfrm>
            <a:off x="2563818" y="1417638"/>
            <a:ext cx="2312982" cy="950023"/>
          </a:xfrm>
          <a:prstGeom prst="wedgeEllipseCallout">
            <a:avLst>
              <a:gd name="adj1" fmla="val -84449"/>
              <a:gd name="adj2" fmla="val 109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a:t>
            </a:r>
          </a:p>
          <a:p>
            <a:pPr algn="ctr"/>
            <a:r>
              <a:rPr lang="en-US" dirty="0" smtClean="0"/>
              <a:t>$92/</a:t>
            </a:r>
            <a:r>
              <a:rPr lang="en-US" dirty="0" err="1" smtClean="0"/>
              <a:t>sh</a:t>
            </a:r>
            <a:endParaRPr lang="en-US" dirty="0"/>
          </a:p>
        </p:txBody>
      </p:sp>
      <p:pic>
        <p:nvPicPr>
          <p:cNvPr id="7170" name="Picture 2" descr="Image result for duP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927" y="1524000"/>
            <a:ext cx="1259417" cy="944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3124200"/>
            <a:ext cx="1185344" cy="838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Acq</a:t>
            </a:r>
            <a:r>
              <a:rPr lang="en-US" dirty="0" smtClean="0"/>
              <a:t>. Sub</a:t>
            </a:r>
            <a:endParaRPr lang="en-US" dirty="0"/>
          </a:p>
        </p:txBody>
      </p:sp>
      <p:cxnSp>
        <p:nvCxnSpPr>
          <p:cNvPr id="13" name="Straight Connector 12"/>
          <p:cNvCxnSpPr>
            <a:stCxn id="7170" idx="2"/>
            <a:endCxn id="2" idx="0"/>
          </p:cNvCxnSpPr>
          <p:nvPr/>
        </p:nvCxnSpPr>
        <p:spPr>
          <a:xfrm>
            <a:off x="7794636" y="2468563"/>
            <a:ext cx="37036" cy="6556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953125" y="3335529"/>
            <a:ext cx="1066800" cy="4572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Merger</a:t>
            </a:r>
            <a:endParaRPr lang="en-US" dirty="0"/>
          </a:p>
        </p:txBody>
      </p:sp>
      <p:sp>
        <p:nvSpPr>
          <p:cNvPr id="17" name="Oval Callout 16"/>
          <p:cNvSpPr/>
          <p:nvPr/>
        </p:nvSpPr>
        <p:spPr>
          <a:xfrm>
            <a:off x="4622802" y="119731"/>
            <a:ext cx="3759198" cy="950023"/>
          </a:xfrm>
          <a:prstGeom prst="wedgeEllipseCallout">
            <a:avLst>
              <a:gd name="adj1" fmla="val 19358"/>
              <a:gd name="adj2" fmla="val 32067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 (51-100%)</a:t>
            </a:r>
          </a:p>
          <a:p>
            <a:pPr algn="ctr"/>
            <a:r>
              <a:rPr lang="en-US" dirty="0" smtClean="0"/>
              <a:t>$98/</a:t>
            </a:r>
            <a:r>
              <a:rPr lang="en-US" dirty="0" err="1" smtClean="0"/>
              <a:t>sh</a:t>
            </a:r>
            <a:r>
              <a:rPr lang="en-US" dirty="0" smtClean="0"/>
              <a:t> or DP stock</a:t>
            </a:r>
            <a:endParaRPr lang="en-US" dirty="0"/>
          </a:p>
        </p:txBody>
      </p:sp>
      <p:pic>
        <p:nvPicPr>
          <p:cNvPr id="9218" name="Picture 2" descr="Image result for mobil oil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9294" y="5543139"/>
            <a:ext cx="1492145" cy="743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Oval Callout 15"/>
          <p:cNvSpPr/>
          <p:nvPr/>
        </p:nvSpPr>
        <p:spPr>
          <a:xfrm>
            <a:off x="2745388" y="4820252"/>
            <a:ext cx="2312982" cy="950023"/>
          </a:xfrm>
          <a:prstGeom prst="wedgeEllipseCallout">
            <a:avLst>
              <a:gd name="adj1" fmla="val 79244"/>
              <a:gd name="adj2" fmla="val 6200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a:t>
            </a:r>
          </a:p>
          <a:p>
            <a:pPr algn="ctr"/>
            <a:r>
              <a:rPr lang="en-US" dirty="0" smtClean="0"/>
              <a:t>$115/</a:t>
            </a:r>
            <a:r>
              <a:rPr lang="en-US" dirty="0" err="1" smtClean="0"/>
              <a:t>sh</a:t>
            </a:r>
            <a:endParaRPr lang="en-US" dirty="0"/>
          </a:p>
        </p:txBody>
      </p:sp>
    </p:spTree>
    <p:extLst>
      <p:ext uri="{BB962C8B-B14F-4D97-AF65-F5344CB8AC3E}">
        <p14:creationId xmlns:p14="http://schemas.microsoft.com/office/powerpoint/2010/main" val="221790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258" y="0"/>
            <a:ext cx="9130742" cy="6781800"/>
          </a:xfrm>
          <a:prstGeom prst="rect">
            <a:avLst/>
          </a:prstGeom>
        </p:spPr>
      </p:pic>
    </p:spTree>
    <p:extLst>
      <p:ext uri="{BB962C8B-B14F-4D97-AF65-F5344CB8AC3E}">
        <p14:creationId xmlns:p14="http://schemas.microsoft.com/office/powerpoint/2010/main" val="15734671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06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5" idx="0"/>
            <a:endCxn id="6146" idx="2"/>
          </p:cNvCxnSpPr>
          <p:nvPr/>
        </p:nvCxnSpPr>
        <p:spPr>
          <a:xfrm flipH="1" flipV="1">
            <a:off x="1238250" y="2759965"/>
            <a:ext cx="3099197" cy="3642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Callout 11"/>
          <p:cNvSpPr/>
          <p:nvPr/>
        </p:nvSpPr>
        <p:spPr>
          <a:xfrm>
            <a:off x="704850" y="3492692"/>
            <a:ext cx="1066800" cy="609600"/>
          </a:xfrm>
          <a:prstGeom prst="wedgeEllipseCallout">
            <a:avLst>
              <a:gd name="adj1" fmla="val 151265"/>
              <a:gd name="adj2" fmla="val 8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5" name="Oval Callout 14"/>
          <p:cNvSpPr/>
          <p:nvPr/>
        </p:nvSpPr>
        <p:spPr>
          <a:xfrm>
            <a:off x="2563818" y="1417638"/>
            <a:ext cx="2312982" cy="950023"/>
          </a:xfrm>
          <a:prstGeom prst="wedgeEllipseCallout">
            <a:avLst>
              <a:gd name="adj1" fmla="val -84449"/>
              <a:gd name="adj2" fmla="val 109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a:t>
            </a:r>
          </a:p>
          <a:p>
            <a:pPr algn="ctr"/>
            <a:r>
              <a:rPr lang="en-US" dirty="0" smtClean="0"/>
              <a:t>$92/</a:t>
            </a:r>
            <a:r>
              <a:rPr lang="en-US" dirty="0" err="1" smtClean="0"/>
              <a:t>sh</a:t>
            </a:r>
            <a:endParaRPr lang="en-US" dirty="0"/>
          </a:p>
        </p:txBody>
      </p:sp>
      <p:pic>
        <p:nvPicPr>
          <p:cNvPr id="7170" name="Picture 2" descr="Image result for duP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927" y="1524000"/>
            <a:ext cx="1259417" cy="944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3124200"/>
            <a:ext cx="1185344" cy="838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Acq</a:t>
            </a:r>
            <a:r>
              <a:rPr lang="en-US" dirty="0" smtClean="0"/>
              <a:t>. Sub</a:t>
            </a:r>
            <a:endParaRPr lang="en-US" dirty="0"/>
          </a:p>
        </p:txBody>
      </p:sp>
      <p:cxnSp>
        <p:nvCxnSpPr>
          <p:cNvPr id="13" name="Straight Connector 12"/>
          <p:cNvCxnSpPr>
            <a:stCxn id="7170" idx="2"/>
            <a:endCxn id="2" idx="0"/>
          </p:cNvCxnSpPr>
          <p:nvPr/>
        </p:nvCxnSpPr>
        <p:spPr>
          <a:xfrm>
            <a:off x="7794636" y="2468563"/>
            <a:ext cx="37036" cy="6556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953125" y="3335529"/>
            <a:ext cx="1066800" cy="4572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Merger</a:t>
            </a:r>
            <a:endParaRPr lang="en-US" dirty="0"/>
          </a:p>
        </p:txBody>
      </p:sp>
      <p:sp>
        <p:nvSpPr>
          <p:cNvPr id="17" name="Oval Callout 16"/>
          <p:cNvSpPr/>
          <p:nvPr/>
        </p:nvSpPr>
        <p:spPr>
          <a:xfrm>
            <a:off x="4622802" y="119731"/>
            <a:ext cx="3759198" cy="950023"/>
          </a:xfrm>
          <a:prstGeom prst="wedgeEllipseCallout">
            <a:avLst>
              <a:gd name="adj1" fmla="val 19358"/>
              <a:gd name="adj2" fmla="val 32067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 (51-100%)</a:t>
            </a:r>
          </a:p>
          <a:p>
            <a:pPr algn="ctr"/>
            <a:r>
              <a:rPr lang="en-US" smtClean="0"/>
              <a:t>$98/</a:t>
            </a:r>
            <a:r>
              <a:rPr lang="en-US" dirty="0" err="1" smtClean="0"/>
              <a:t>sh</a:t>
            </a:r>
            <a:r>
              <a:rPr lang="en-US" dirty="0" smtClean="0"/>
              <a:t> or DP stock</a:t>
            </a:r>
            <a:endParaRPr lang="en-US" dirty="0"/>
          </a:p>
        </p:txBody>
      </p:sp>
      <p:pic>
        <p:nvPicPr>
          <p:cNvPr id="9218" name="Picture 2" descr="Image result for mobil oil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9294" y="5543139"/>
            <a:ext cx="1492145" cy="743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Oval Callout 15"/>
          <p:cNvSpPr/>
          <p:nvPr/>
        </p:nvSpPr>
        <p:spPr>
          <a:xfrm>
            <a:off x="2745388" y="4820252"/>
            <a:ext cx="2312982" cy="950023"/>
          </a:xfrm>
          <a:prstGeom prst="wedgeEllipseCallout">
            <a:avLst>
              <a:gd name="adj1" fmla="val 79244"/>
              <a:gd name="adj2" fmla="val 6200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a:t>
            </a:r>
          </a:p>
          <a:p>
            <a:pPr algn="ctr"/>
            <a:r>
              <a:rPr lang="en-US" dirty="0" smtClean="0"/>
              <a:t>$120/</a:t>
            </a:r>
            <a:r>
              <a:rPr lang="en-US" dirty="0" err="1" smtClean="0"/>
              <a:t>sh</a:t>
            </a:r>
            <a:endParaRPr lang="en-US" dirty="0"/>
          </a:p>
        </p:txBody>
      </p:sp>
    </p:spTree>
    <p:extLst>
      <p:ext uri="{BB962C8B-B14F-4D97-AF65-F5344CB8AC3E}">
        <p14:creationId xmlns:p14="http://schemas.microsoft.com/office/powerpoint/2010/main" val="1334769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9536" y="1595692"/>
            <a:ext cx="1379516" cy="10530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806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5" idx="0"/>
            <a:endCxn id="6146" idx="2"/>
          </p:cNvCxnSpPr>
          <p:nvPr/>
        </p:nvCxnSpPr>
        <p:spPr>
          <a:xfrm flipH="1" flipV="1">
            <a:off x="1238250" y="2759965"/>
            <a:ext cx="3099197" cy="364235"/>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70" name="Picture 2" descr="Image result for duP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927" y="1524000"/>
            <a:ext cx="1259417" cy="944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3124200"/>
            <a:ext cx="1185344" cy="838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Acq</a:t>
            </a:r>
            <a:r>
              <a:rPr lang="en-US" dirty="0" smtClean="0"/>
              <a:t>. Sub</a:t>
            </a:r>
            <a:endParaRPr lang="en-US" dirty="0"/>
          </a:p>
        </p:txBody>
      </p:sp>
      <p:cxnSp>
        <p:nvCxnSpPr>
          <p:cNvPr id="13" name="Straight Connector 12"/>
          <p:cNvCxnSpPr>
            <a:stCxn id="7170" idx="2"/>
            <a:endCxn id="2" idx="0"/>
          </p:cNvCxnSpPr>
          <p:nvPr/>
        </p:nvCxnSpPr>
        <p:spPr>
          <a:xfrm>
            <a:off x="7794636" y="2468563"/>
            <a:ext cx="37036" cy="6556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953125" y="3335529"/>
            <a:ext cx="1066800" cy="4572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Merger</a:t>
            </a:r>
            <a:endParaRPr lang="en-US" dirty="0"/>
          </a:p>
        </p:txBody>
      </p:sp>
      <p:sp>
        <p:nvSpPr>
          <p:cNvPr id="17" name="Oval Callout 16"/>
          <p:cNvSpPr/>
          <p:nvPr/>
        </p:nvSpPr>
        <p:spPr>
          <a:xfrm>
            <a:off x="4622802" y="119731"/>
            <a:ext cx="3759198" cy="950023"/>
          </a:xfrm>
          <a:prstGeom prst="wedgeEllipseCallout">
            <a:avLst>
              <a:gd name="adj1" fmla="val 19358"/>
              <a:gd name="adj2" fmla="val 32067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 Offer (51-100%)</a:t>
            </a:r>
          </a:p>
          <a:p>
            <a:pPr algn="ctr"/>
            <a:r>
              <a:rPr lang="en-US" smtClean="0"/>
              <a:t>$98/</a:t>
            </a:r>
            <a:r>
              <a:rPr lang="en-US" dirty="0" err="1" smtClean="0"/>
              <a:t>sh</a:t>
            </a:r>
            <a:r>
              <a:rPr lang="en-US" dirty="0" smtClean="0"/>
              <a:t> or DP stock</a:t>
            </a:r>
            <a:endParaRPr lang="en-US" dirty="0"/>
          </a:p>
        </p:txBody>
      </p:sp>
      <p:sp>
        <p:nvSpPr>
          <p:cNvPr id="3" name="TextBox 2"/>
          <p:cNvSpPr txBox="1"/>
          <p:nvPr/>
        </p:nvSpPr>
        <p:spPr>
          <a:xfrm>
            <a:off x="2315043" y="1931516"/>
            <a:ext cx="1879061" cy="646331"/>
          </a:xfrm>
          <a:prstGeom prst="rect">
            <a:avLst/>
          </a:prstGeom>
          <a:noFill/>
          <a:ln>
            <a:solidFill>
              <a:schemeClr val="tx1"/>
            </a:solidFill>
          </a:ln>
        </p:spPr>
        <p:txBody>
          <a:bodyPr wrap="square" rtlCol="0">
            <a:spAutoFit/>
          </a:bodyPr>
          <a:lstStyle/>
          <a:p>
            <a:pPr algn="ctr"/>
            <a:r>
              <a:rPr lang="en-US" dirty="0" smtClean="0"/>
              <a:t>$2.5B for 28 million shares</a:t>
            </a:r>
            <a:endParaRPr lang="en-US" dirty="0"/>
          </a:p>
        </p:txBody>
      </p:sp>
      <p:sp>
        <p:nvSpPr>
          <p:cNvPr id="18" name="Right Arrow 17"/>
          <p:cNvSpPr/>
          <p:nvPr/>
        </p:nvSpPr>
        <p:spPr>
          <a:xfrm rot="19808263">
            <a:off x="2660814" y="675959"/>
            <a:ext cx="1937788" cy="97821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Tendered for DuPont Shares</a:t>
            </a:r>
            <a:endParaRPr lang="en-US" dirty="0"/>
          </a:p>
        </p:txBody>
      </p:sp>
    </p:spTree>
    <p:extLst>
      <p:ext uri="{BB962C8B-B14F-4D97-AF65-F5344CB8AC3E}">
        <p14:creationId xmlns:p14="http://schemas.microsoft.com/office/powerpoint/2010/main" val="35767317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2769" y="3226054"/>
            <a:ext cx="2457450" cy="1091692"/>
          </a:xfrm>
          <a:prstGeom prst="rect">
            <a:avLst/>
          </a:prstGeom>
        </p:spPr>
      </p:pic>
      <p:sp>
        <p:nvSpPr>
          <p:cNvPr id="5" name="Rectangle 4"/>
          <p:cNvSpPr/>
          <p:nvPr/>
        </p:nvSpPr>
        <p:spPr>
          <a:xfrm>
            <a:off x="2895600" y="3124200"/>
            <a:ext cx="2883694"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clipart people gr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2232" y="2306445"/>
            <a:ext cx="548903" cy="41899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6" idx="2"/>
            <a:endCxn id="5" idx="0"/>
          </p:cNvCxnSpPr>
          <p:nvPr/>
        </p:nvCxnSpPr>
        <p:spPr>
          <a:xfrm flipH="1">
            <a:off x="4337447" y="2648723"/>
            <a:ext cx="1441847" cy="4754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descr="Image result for seagram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4291"/>
            <a:ext cx="1866900" cy="1001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Straight Connector 9"/>
          <p:cNvCxnSpPr>
            <a:stCxn id="7170" idx="1"/>
            <a:endCxn id="6146" idx="3"/>
          </p:cNvCxnSpPr>
          <p:nvPr/>
        </p:nvCxnSpPr>
        <p:spPr>
          <a:xfrm flipH="1" flipV="1">
            <a:off x="3467100" y="585243"/>
            <a:ext cx="1104900" cy="47228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70" name="Picture 2" descr="Image result for duP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585243"/>
            <a:ext cx="1259417" cy="944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3" name="Straight Connector 12"/>
          <p:cNvCxnSpPr>
            <a:stCxn id="7170" idx="2"/>
            <a:endCxn id="5" idx="0"/>
          </p:cNvCxnSpPr>
          <p:nvPr/>
        </p:nvCxnSpPr>
        <p:spPr>
          <a:xfrm flipH="1">
            <a:off x="4337447" y="1529806"/>
            <a:ext cx="864262" cy="15943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6172200" y="821384"/>
            <a:ext cx="2133600" cy="1158081"/>
          </a:xfrm>
          <a:prstGeom prst="wedgeEllipseCallout">
            <a:avLst>
              <a:gd name="adj1" fmla="val -65699"/>
              <a:gd name="adj2" fmla="val -65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Tax-Free!</a:t>
            </a:r>
          </a:p>
          <a:p>
            <a:pPr algn="ctr"/>
            <a:r>
              <a:rPr lang="en-US" dirty="0" smtClean="0"/>
              <a:t>54% for shares</a:t>
            </a:r>
            <a:endParaRPr lang="en-US" dirty="0"/>
          </a:p>
        </p:txBody>
      </p:sp>
      <p:sp>
        <p:nvSpPr>
          <p:cNvPr id="16" name="TextBox 15"/>
          <p:cNvSpPr txBox="1"/>
          <p:nvPr/>
        </p:nvSpPr>
        <p:spPr>
          <a:xfrm>
            <a:off x="76200" y="1828800"/>
            <a:ext cx="2057400" cy="646331"/>
          </a:xfrm>
          <a:prstGeom prst="rect">
            <a:avLst/>
          </a:prstGeom>
          <a:noFill/>
          <a:ln>
            <a:solidFill>
              <a:schemeClr val="tx1"/>
            </a:solidFill>
          </a:ln>
        </p:spPr>
        <p:txBody>
          <a:bodyPr wrap="square" rtlCol="0">
            <a:spAutoFit/>
          </a:bodyPr>
          <a:lstStyle/>
          <a:p>
            <a:pPr algn="ctr"/>
            <a:r>
              <a:rPr lang="en-US" dirty="0" smtClean="0"/>
              <a:t>What is </a:t>
            </a:r>
            <a:r>
              <a:rPr lang="en-US" smtClean="0"/>
              <a:t>Seagram’s argument?</a:t>
            </a:r>
            <a:endParaRPr lang="en-US" dirty="0"/>
          </a:p>
        </p:txBody>
      </p:sp>
    </p:spTree>
    <p:extLst>
      <p:ext uri="{BB962C8B-B14F-4D97-AF65-F5344CB8AC3E}">
        <p14:creationId xmlns:p14="http://schemas.microsoft.com/office/powerpoint/2010/main" val="15966528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382000" cy="6324600"/>
          </a:xfrm>
        </p:spPr>
        <p:txBody>
          <a:bodyPr>
            <a:normAutofit/>
          </a:bodyPr>
          <a:lstStyle/>
          <a:p>
            <a:r>
              <a:rPr lang="en-US" sz="2000" dirty="0"/>
              <a:t>Steve Rogers owns 40% of Marvel, Inc., and Tony Stark owns the remaining 60%.  Steve and Tony formed Marvel seven years ago, and Steve’s current basis in his shares is 100k.  The board of directors of Marvel vote to liquidate the corporation.  In the liquidation, the only distribution Steve receives is property (</a:t>
            </a:r>
            <a:r>
              <a:rPr lang="en-US" sz="2000" dirty="0" err="1"/>
              <a:t>Blueacre</a:t>
            </a:r>
            <a:r>
              <a:rPr lang="en-US" sz="2000" dirty="0"/>
              <a:t>) the corporation purchased four years ago worth $800k with a basis of $</a:t>
            </a:r>
            <a:r>
              <a:rPr lang="en-US" sz="2000" dirty="0" smtClean="0"/>
              <a:t>600k. </a:t>
            </a:r>
          </a:p>
          <a:p>
            <a:endParaRPr lang="en-US" sz="2400" b="1" dirty="0" smtClean="0"/>
          </a:p>
          <a:p>
            <a:r>
              <a:rPr lang="en-US" sz="2400" b="1" dirty="0" smtClean="0"/>
              <a:t>What are the tax consequences to Steve?</a:t>
            </a:r>
            <a:endParaRPr lang="en-US" sz="2400" dirty="0" smtClean="0"/>
          </a:p>
          <a:p>
            <a:pPr lvl="1"/>
            <a:r>
              <a:rPr lang="en-US" sz="2000" dirty="0" smtClean="0"/>
              <a:t>The distribution will be treated as a $800k dividend, as long as Marvel has enough E&amp;P.</a:t>
            </a:r>
          </a:p>
          <a:p>
            <a:pPr lvl="1"/>
            <a:r>
              <a:rPr lang="en-US" sz="2000" dirty="0" smtClean="0"/>
              <a:t>The distribution will be treated as a stock redemption under 302(b)(4).</a:t>
            </a:r>
          </a:p>
          <a:p>
            <a:pPr lvl="1"/>
            <a:r>
              <a:rPr lang="en-US" sz="2000" dirty="0" smtClean="0"/>
              <a:t>The distribution will be treated as a sale of Steve’s stock; however, Marvel will not recognize gain or loss on the distribution.</a:t>
            </a:r>
          </a:p>
          <a:p>
            <a:pPr lvl="1"/>
            <a:r>
              <a:rPr lang="en-US" sz="2000" dirty="0" smtClean="0"/>
              <a:t>The distribution will be treated as a sale of Steve’s stock as long as the liquidation is pro rata with respect to Steve and Tony.</a:t>
            </a:r>
          </a:p>
          <a:p>
            <a:pPr lvl="1"/>
            <a:r>
              <a:rPr lang="en-US" sz="2000" dirty="0" smtClean="0"/>
              <a:t>The distribution will be treated as a sale of Steve’s stock and Steve’s basis in </a:t>
            </a:r>
            <a:r>
              <a:rPr lang="en-US" sz="2000" dirty="0" err="1" smtClean="0"/>
              <a:t>Blueacre</a:t>
            </a:r>
            <a:r>
              <a:rPr lang="en-US" sz="2000" dirty="0" smtClean="0"/>
              <a:t> will be $800k.</a:t>
            </a:r>
            <a:endParaRPr lang="en-US" sz="2000" dirty="0"/>
          </a:p>
        </p:txBody>
      </p:sp>
    </p:spTree>
    <p:extLst>
      <p:ext uri="{BB962C8B-B14F-4D97-AF65-F5344CB8AC3E}">
        <p14:creationId xmlns:p14="http://schemas.microsoft.com/office/powerpoint/2010/main" val="19237230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354763"/>
          </a:xfrm>
        </p:spPr>
        <p:txBody>
          <a:bodyPr/>
          <a:lstStyle/>
          <a:p>
            <a:r>
              <a:rPr lang="en-US" sz="2000" dirty="0" smtClean="0"/>
              <a:t>In the liquidation of Marvel, Tony </a:t>
            </a:r>
            <a:r>
              <a:rPr lang="en-US" sz="2000" dirty="0"/>
              <a:t>receives property (</a:t>
            </a:r>
            <a:r>
              <a:rPr lang="en-US" sz="2000" dirty="0" err="1"/>
              <a:t>Redacre</a:t>
            </a:r>
            <a:r>
              <a:rPr lang="en-US" sz="2000" dirty="0"/>
              <a:t>) worth $1200 with a basis of $1500.  Tony contributed the property in a 351 exchange seven years ago.  At the time, Tony’s basis in </a:t>
            </a:r>
            <a:r>
              <a:rPr lang="en-US" sz="2000" dirty="0" err="1"/>
              <a:t>Redacre</a:t>
            </a:r>
            <a:r>
              <a:rPr lang="en-US" sz="2000" dirty="0"/>
              <a:t> was $1500 and its FMV was $1300</a:t>
            </a:r>
            <a:r>
              <a:rPr lang="en-US" sz="2000" dirty="0" smtClean="0"/>
              <a:t>.</a:t>
            </a:r>
          </a:p>
          <a:p>
            <a:r>
              <a:rPr lang="en-US" sz="2000" b="1" dirty="0" smtClean="0"/>
              <a:t>What are the tax consequences to Tony and Marvel?</a:t>
            </a:r>
          </a:p>
          <a:p>
            <a:pPr lvl="1"/>
            <a:r>
              <a:rPr lang="en-US" sz="2000" dirty="0" smtClean="0"/>
              <a:t>The distribution to Tony will be treated as a dividend, as long as Marvel has enough E&amp;P</a:t>
            </a:r>
          </a:p>
          <a:p>
            <a:pPr lvl="1"/>
            <a:r>
              <a:rPr lang="en-US" sz="2000" dirty="0" smtClean="0"/>
              <a:t>The distribution to Tony will be treated as a redemption under 302(b)(4).</a:t>
            </a:r>
          </a:p>
          <a:p>
            <a:pPr lvl="1"/>
            <a:r>
              <a:rPr lang="en-US" sz="2000" dirty="0" smtClean="0"/>
              <a:t>The distribution to Tony will be treated as a sale of Tony’s stock; however, Marvel will not recognize gain or loss on the distribution.</a:t>
            </a:r>
          </a:p>
          <a:p>
            <a:pPr lvl="1"/>
            <a:r>
              <a:rPr lang="en-US" sz="2000" dirty="0" smtClean="0"/>
              <a:t>The distribution to Tony will be treated as a sale of Tony’s stock and Marvel will recognize a loss of $300k.</a:t>
            </a:r>
          </a:p>
          <a:p>
            <a:pPr lvl="1"/>
            <a:r>
              <a:rPr lang="en-US" sz="2000" dirty="0" smtClean="0"/>
              <a:t>The distribution to Tony will be treated as a sale of Tony’s stock and Marvel will recognize a loss of </a:t>
            </a:r>
            <a:r>
              <a:rPr lang="en-US" sz="2000" smtClean="0"/>
              <a:t>$100k.</a:t>
            </a:r>
            <a:endParaRPr lang="en-US" sz="2000" dirty="0"/>
          </a:p>
          <a:p>
            <a:endParaRPr lang="en-US" dirty="0"/>
          </a:p>
        </p:txBody>
      </p:sp>
    </p:spTree>
    <p:extLst>
      <p:ext uri="{BB962C8B-B14F-4D97-AF65-F5344CB8AC3E}">
        <p14:creationId xmlns:p14="http://schemas.microsoft.com/office/powerpoint/2010/main" val="3355126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
            <a:ext cx="8229600" cy="6629400"/>
          </a:xfrm>
        </p:spPr>
        <p:txBody>
          <a:bodyPr>
            <a:normAutofit fontScale="70000" lnSpcReduction="20000"/>
          </a:bodyPr>
          <a:lstStyle/>
          <a:p>
            <a:r>
              <a:rPr lang="en-US" b="1" dirty="0"/>
              <a:t>16-10a-1101.  Merger. </a:t>
            </a:r>
          </a:p>
          <a:p>
            <a:r>
              <a:rPr lang="en-US" dirty="0"/>
              <a:t>(1)	A domestic corporation may merge into another entity if:</a:t>
            </a:r>
          </a:p>
          <a:p>
            <a:pPr lvl="1"/>
            <a:r>
              <a:rPr lang="en-US" dirty="0"/>
              <a:t>(</a:t>
            </a:r>
            <a:r>
              <a:rPr lang="en-US" dirty="0" smtClean="0"/>
              <a:t>a)	the </a:t>
            </a:r>
            <a:r>
              <a:rPr lang="en-US" dirty="0"/>
              <a:t>board of directors of the domestic corporation adopts </a:t>
            </a:r>
            <a:r>
              <a:rPr lang="en-US" dirty="0" smtClean="0"/>
              <a:t>		and </a:t>
            </a:r>
            <a:r>
              <a:rPr lang="en-US" dirty="0"/>
              <a:t>its shareholders, if required by Section 16-10a-1103, </a:t>
            </a:r>
            <a:r>
              <a:rPr lang="en-US" dirty="0" smtClean="0"/>
              <a:t>		approve </a:t>
            </a:r>
            <a:r>
              <a:rPr lang="en-US" dirty="0"/>
              <a:t>the plan of merger; and</a:t>
            </a:r>
          </a:p>
          <a:p>
            <a:pPr lvl="1"/>
            <a:r>
              <a:rPr lang="en-US" dirty="0"/>
              <a:t>(b)	any other entity that plans to merge approves the plan of </a:t>
            </a:r>
            <a:r>
              <a:rPr lang="en-US" dirty="0" smtClean="0"/>
              <a:t>		merger </a:t>
            </a:r>
            <a:r>
              <a:rPr lang="en-US" dirty="0"/>
              <a:t>as provided by the statutes governing the entity.</a:t>
            </a:r>
          </a:p>
          <a:p>
            <a:r>
              <a:rPr lang="en-US" dirty="0"/>
              <a:t>(2)	The plan of merger referred to in Subsection (1) shall set forth:</a:t>
            </a:r>
          </a:p>
          <a:p>
            <a:pPr lvl="1"/>
            <a:r>
              <a:rPr lang="en-US" dirty="0"/>
              <a:t>(a)	the name of each entity planning to merge and the name of </a:t>
            </a:r>
            <a:r>
              <a:rPr lang="en-US" dirty="0" smtClean="0"/>
              <a:t>		the </a:t>
            </a:r>
            <a:r>
              <a:rPr lang="en-US" dirty="0"/>
              <a:t>surviving entity into which each other entity plans to </a:t>
            </a:r>
            <a:r>
              <a:rPr lang="en-US" dirty="0" smtClean="0"/>
              <a:t>		merge;</a:t>
            </a:r>
          </a:p>
          <a:p>
            <a:pPr lvl="1"/>
            <a:r>
              <a:rPr lang="en-US" dirty="0" smtClean="0"/>
              <a:t>(b</a:t>
            </a:r>
            <a:r>
              <a:rPr lang="en-US" dirty="0"/>
              <a:t>)	the terms and conditions of the merger</a:t>
            </a:r>
            <a:r>
              <a:rPr lang="en-US" dirty="0" smtClean="0"/>
              <a:t>;</a:t>
            </a:r>
          </a:p>
          <a:p>
            <a:pPr lvl="1"/>
            <a:r>
              <a:rPr lang="en-US" dirty="0" smtClean="0"/>
              <a:t>(</a:t>
            </a:r>
            <a:r>
              <a:rPr lang="en-US" dirty="0"/>
              <a:t>c)	the manner and basis of converting the ownership interests </a:t>
            </a:r>
            <a:r>
              <a:rPr lang="en-US" dirty="0" smtClean="0"/>
              <a:t>		in each entity</a:t>
            </a:r>
            <a:r>
              <a:rPr lang="en-US" dirty="0"/>
              <a:t>, in whole or part, into:</a:t>
            </a:r>
          </a:p>
          <a:p>
            <a:pPr lvl="2"/>
            <a:r>
              <a:rPr lang="en-US" dirty="0"/>
              <a:t>(</a:t>
            </a:r>
            <a:r>
              <a:rPr lang="en-US" dirty="0" err="1"/>
              <a:t>i</a:t>
            </a:r>
            <a:r>
              <a:rPr lang="en-US" dirty="0"/>
              <a:t>)	ownership interests, obligations, or other securities of the surviving </a:t>
            </a:r>
            <a:r>
              <a:rPr lang="en-US" dirty="0" smtClean="0"/>
              <a:t>	entity </a:t>
            </a:r>
            <a:r>
              <a:rPr lang="en-US" dirty="0"/>
              <a:t>or another entity; or</a:t>
            </a:r>
          </a:p>
          <a:p>
            <a:pPr lvl="2"/>
            <a:r>
              <a:rPr lang="en-US" dirty="0"/>
              <a:t>(ii)	cash or other property; and</a:t>
            </a:r>
          </a:p>
          <a:p>
            <a:pPr lvl="1"/>
            <a:r>
              <a:rPr lang="en-US" dirty="0"/>
              <a:t>(d)	any amendments to the articles of incorporation or </a:t>
            </a:r>
            <a:r>
              <a:rPr lang="en-US" dirty="0" smtClean="0"/>
              <a:t>			organization </a:t>
            </a:r>
            <a:r>
              <a:rPr lang="en-US" dirty="0"/>
              <a:t>of the surviving entity to be effected by the </a:t>
            </a:r>
            <a:r>
              <a:rPr lang="en-US" dirty="0" smtClean="0"/>
              <a:t>		merger</a:t>
            </a:r>
            <a:r>
              <a:rPr lang="en-US" dirty="0"/>
              <a:t>.</a:t>
            </a:r>
          </a:p>
          <a:p>
            <a:r>
              <a:rPr lang="en-US" dirty="0"/>
              <a:t>(3)	The plan of merger may set forth other provisions relating to </a:t>
            </a:r>
            <a:r>
              <a:rPr lang="en-US" dirty="0" smtClean="0"/>
              <a:t>	the </a:t>
            </a:r>
            <a:r>
              <a:rPr lang="en-US" dirty="0"/>
              <a:t>merger.</a:t>
            </a:r>
          </a:p>
        </p:txBody>
      </p:sp>
    </p:spTree>
    <p:extLst>
      <p:ext uri="{BB962C8B-B14F-4D97-AF65-F5344CB8AC3E}">
        <p14:creationId xmlns:p14="http://schemas.microsoft.com/office/powerpoint/2010/main" val="2712108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3312</Words>
  <Application>Microsoft Office PowerPoint</Application>
  <PresentationFormat>On-screen Show (4:3)</PresentationFormat>
  <Paragraphs>516</Paragraphs>
  <Slides>84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84</vt:i4>
      </vt:variant>
    </vt:vector>
  </HeadingPairs>
  <TitlesOfParts>
    <vt:vector size="89" baseType="lpstr">
      <vt:lpstr>Arial</vt:lpstr>
      <vt:lpstr>Calibri</vt:lpstr>
      <vt:lpstr>Calibri Light</vt:lpstr>
      <vt:lpstr>Office Theme</vt:lpstr>
      <vt:lpstr>1_Office Theme</vt:lpstr>
      <vt:lpstr>Tax-Free Reorganizations</vt:lpstr>
      <vt:lpstr>Remember Shrek?</vt:lpstr>
      <vt:lpstr>Remember Shrek?</vt:lpstr>
      <vt:lpstr>What if?</vt:lpstr>
      <vt:lpstr>What if?</vt:lpstr>
      <vt:lpstr>What if?</vt:lpstr>
      <vt:lpstr>PowerPoint Presentation</vt:lpstr>
      <vt:lpstr>PowerPoint Presentation</vt:lpstr>
      <vt:lpstr>PowerPoint Presentation</vt:lpstr>
      <vt:lpstr>PowerPoint Presentation</vt:lpstr>
      <vt:lpstr>PowerPoint Presentation</vt:lpstr>
      <vt:lpstr>PowerPoint Presentation</vt:lpstr>
      <vt:lpstr>Tax-Free Reorganizations</vt:lpstr>
      <vt:lpstr>Statutory Provisions</vt:lpstr>
      <vt:lpstr>“Boot”</vt:lpstr>
      <vt:lpstr>Issues</vt:lpstr>
      <vt:lpstr>State Law Merger (“A”)</vt:lpstr>
      <vt:lpstr>PowerPoint Presentation</vt:lpstr>
      <vt:lpstr>What do we know? </vt:lpstr>
      <vt:lpstr>Continuity of Interest</vt:lpstr>
      <vt:lpstr>Continuity of Interest: “A” Merger</vt:lpstr>
      <vt:lpstr>Share Purchase (“B”)</vt:lpstr>
      <vt:lpstr>Share Purchase (“B”)</vt:lpstr>
      <vt:lpstr>What do we know?</vt:lpstr>
      <vt:lpstr>Continuity of Interest:  “B” Merger</vt:lpstr>
      <vt:lpstr>Asset Sale + Subsidiary Liquidation (“C”)</vt:lpstr>
      <vt:lpstr>Asset Sale + Subsidiary Liquidation (“C”)</vt:lpstr>
      <vt:lpstr>Asset Sale + Subsidiary Liquidation (“C”)</vt:lpstr>
      <vt:lpstr>What do we know?</vt:lpstr>
      <vt:lpstr>Continuity of Interest:  “C” Merger</vt:lpstr>
      <vt:lpstr>Continuation of Business Enterprise</vt:lpstr>
      <vt:lpstr>PowerPoint Presentation</vt:lpstr>
      <vt:lpstr>Business Purpose Test</vt:lpstr>
      <vt:lpstr>Yahoo &amp; Alibaba</vt:lpstr>
      <vt:lpstr>Yahoo &amp; Alibaba</vt:lpstr>
      <vt:lpstr>Yahoo &amp; Alibaba</vt:lpstr>
      <vt:lpstr>Yahoo &amp; Alibaba</vt:lpstr>
      <vt:lpstr>Tax Opinion Letters – Comfort Levels</vt:lpstr>
      <vt:lpstr>Triangle Transactions</vt:lpstr>
      <vt:lpstr>Forward Triangular “A” Merger</vt:lpstr>
      <vt:lpstr>PowerPoint Presentation</vt:lpstr>
      <vt:lpstr>Forward Triangular “A” Merger</vt:lpstr>
      <vt:lpstr>Forward Triangular “A” Merger</vt:lpstr>
      <vt:lpstr>Reverse Triangular Merger (“A”)</vt:lpstr>
      <vt:lpstr>Reverse Triangular “A” Mergers</vt:lpstr>
      <vt:lpstr>Dr Pepper Snapple– Keurig Green Mountain</vt:lpstr>
      <vt:lpstr>PowerPoint Presentation</vt:lpstr>
      <vt:lpstr>Keurig Dr Pepper Inc.</vt:lpstr>
      <vt:lpstr>PowerPoint Presentation</vt:lpstr>
      <vt:lpstr>PowerPoint Presentation</vt:lpstr>
      <vt:lpstr>PowerPoint Presentation</vt:lpstr>
      <vt:lpstr>PowerPoint Presentation</vt:lpstr>
      <vt:lpstr>PowerPoint Presentation</vt:lpstr>
      <vt:lpstr>What about the $103?</vt:lpstr>
      <vt:lpstr>Triangular “C” Asset Sale</vt:lpstr>
      <vt:lpstr>Triangular “C” Asset Sale</vt:lpstr>
      <vt:lpstr>PowerPoint Presentation</vt:lpstr>
      <vt:lpstr>Tax Consequences – Target Shareholder Level</vt:lpstr>
      <vt:lpstr>Tax Consequences – Acquiring Corporation</vt:lpstr>
      <vt:lpstr>Basis?</vt:lpstr>
      <vt:lpstr>Triangular “B” Share Exchange</vt:lpstr>
      <vt:lpstr>PowerPoint Presentation</vt:lpstr>
      <vt:lpstr>Kass v. Comm’r</vt:lpstr>
      <vt:lpstr>PowerPoint Presentation</vt:lpstr>
      <vt:lpstr>PowerPoint Presentation</vt:lpstr>
      <vt:lpstr>PowerPoint Presentation</vt:lpstr>
      <vt:lpstr>Short-Form Merger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1</dc:title>
  <dc:creator>Christine Hurt</dc:creator>
  <cp:lastModifiedBy>Christine Hurt</cp:lastModifiedBy>
  <cp:revision>80</cp:revision>
  <dcterms:created xsi:type="dcterms:W3CDTF">2016-03-08T16:41:39Z</dcterms:created>
  <dcterms:modified xsi:type="dcterms:W3CDTF">2019-11-26T03:35:11Z</dcterms:modified>
</cp:coreProperties>
</file>