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1" r:id="rId3"/>
    <p:sldId id="302" r:id="rId4"/>
    <p:sldId id="303" r:id="rId5"/>
    <p:sldId id="304" r:id="rId6"/>
    <p:sldId id="305" r:id="rId7"/>
    <p:sldId id="306" r:id="rId8"/>
    <p:sldId id="307" r:id="rId9"/>
    <p:sldId id="308" r:id="rId10"/>
    <p:sldId id="309" r:id="rId11"/>
    <p:sldId id="310" r:id="rId12"/>
    <p:sldId id="311" r:id="rId13"/>
    <p:sldId id="312" r:id="rId14"/>
    <p:sldId id="313" r:id="rId15"/>
    <p:sldId id="314" r:id="rId16"/>
    <p:sldId id="315" r:id="rId17"/>
    <p:sldId id="316" r:id="rId18"/>
    <p:sldId id="317" r:id="rId19"/>
    <p:sldId id="318" r:id="rId20"/>
    <p:sldId id="319" r:id="rId21"/>
    <p:sldId id="320" r:id="rId22"/>
    <p:sldId id="321" r:id="rId23"/>
    <p:sldId id="257" r:id="rId24"/>
    <p:sldId id="323" r:id="rId25"/>
    <p:sldId id="258" r:id="rId26"/>
    <p:sldId id="259" r:id="rId27"/>
    <p:sldId id="322" r:id="rId28"/>
    <p:sldId id="261" r:id="rId29"/>
    <p:sldId id="262" r:id="rId30"/>
    <p:sldId id="263" r:id="rId31"/>
    <p:sldId id="264" r:id="rId32"/>
    <p:sldId id="265" r:id="rId33"/>
    <p:sldId id="266" r:id="rId34"/>
    <p:sldId id="267" r:id="rId35"/>
    <p:sldId id="328" r:id="rId36"/>
    <p:sldId id="324" r:id="rId37"/>
    <p:sldId id="268" r:id="rId38"/>
    <p:sldId id="269" r:id="rId39"/>
    <p:sldId id="270" r:id="rId40"/>
    <p:sldId id="271" r:id="rId41"/>
    <p:sldId id="325" r:id="rId42"/>
    <p:sldId id="273" r:id="rId43"/>
    <p:sldId id="274" r:id="rId44"/>
    <p:sldId id="326" r:id="rId45"/>
    <p:sldId id="276" r:id="rId46"/>
    <p:sldId id="277" r:id="rId47"/>
    <p:sldId id="327" r:id="rId48"/>
    <p:sldId id="279" r:id="rId49"/>
    <p:sldId id="280" r:id="rId50"/>
    <p:sldId id="281" r:id="rId51"/>
    <p:sldId id="282" r:id="rId52"/>
    <p:sldId id="283" r:id="rId53"/>
    <p:sldId id="284" r:id="rId54"/>
    <p:sldId id="329" r:id="rId55"/>
    <p:sldId id="330" r:id="rId56"/>
    <p:sldId id="332" r:id="rId57"/>
    <p:sldId id="333" r:id="rId58"/>
    <p:sldId id="334" r:id="rId59"/>
    <p:sldId id="335" r:id="rId60"/>
    <p:sldId id="336" r:id="rId61"/>
    <p:sldId id="337" r:id="rId62"/>
    <p:sldId id="338" r:id="rId63"/>
    <p:sldId id="339" r:id="rId64"/>
    <p:sldId id="340" r:id="rId65"/>
    <p:sldId id="341" r:id="rId66"/>
    <p:sldId id="342" r:id="rId67"/>
    <p:sldId id="343" r:id="rId68"/>
    <p:sldId id="344" r:id="rId69"/>
    <p:sldId id="345" r:id="rId7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651" y="-1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61547B-C802-472F-A0C9-BE8AC785C987}" type="datetimeFigureOut">
              <a:rPr lang="en-US" smtClean="0"/>
              <a:t>9/23/2019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E15FA5-48B9-4685-9FFB-A83BC1A88EF6}" type="slidenum">
              <a:rPr lang="en-US" smtClean="0"/>
              <a:t>‹#›</a:t>
            </a:fld>
            <a:endParaRPr lang="en-US"/>
          </a:p>
        </p:txBody>
      </p:sp>
    </p:spTree>
    <p:extLst>
      <p:ext uri="{BB962C8B-B14F-4D97-AF65-F5344CB8AC3E}">
        <p14:creationId xmlns:p14="http://schemas.microsoft.com/office/powerpoint/2010/main" val="4261546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61547B-C802-472F-A0C9-BE8AC785C987}" type="datetimeFigureOut">
              <a:rPr lang="en-US" smtClean="0"/>
              <a:t>9/23/2019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E15FA5-48B9-4685-9FFB-A83BC1A88EF6}" type="slidenum">
              <a:rPr lang="en-US" smtClean="0"/>
              <a:t>‹#›</a:t>
            </a:fld>
            <a:endParaRPr lang="en-US"/>
          </a:p>
        </p:txBody>
      </p:sp>
    </p:spTree>
    <p:extLst>
      <p:ext uri="{BB962C8B-B14F-4D97-AF65-F5344CB8AC3E}">
        <p14:creationId xmlns:p14="http://schemas.microsoft.com/office/powerpoint/2010/main" val="1353083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61547B-C802-472F-A0C9-BE8AC785C987}" type="datetimeFigureOut">
              <a:rPr lang="en-US" smtClean="0"/>
              <a:t>9/23/2019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E15FA5-48B9-4685-9FFB-A83BC1A88EF6}" type="slidenum">
              <a:rPr lang="en-US" smtClean="0"/>
              <a:t>‹#›</a:t>
            </a:fld>
            <a:endParaRPr lang="en-US"/>
          </a:p>
        </p:txBody>
      </p:sp>
    </p:spTree>
    <p:extLst>
      <p:ext uri="{BB962C8B-B14F-4D97-AF65-F5344CB8AC3E}">
        <p14:creationId xmlns:p14="http://schemas.microsoft.com/office/powerpoint/2010/main" val="1178449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61547B-C802-472F-A0C9-BE8AC785C987}" type="datetimeFigureOut">
              <a:rPr lang="en-US" smtClean="0"/>
              <a:t>9/23/2019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E15FA5-48B9-4685-9FFB-A83BC1A88EF6}" type="slidenum">
              <a:rPr lang="en-US" smtClean="0"/>
              <a:t>‹#›</a:t>
            </a:fld>
            <a:endParaRPr lang="en-US"/>
          </a:p>
        </p:txBody>
      </p:sp>
    </p:spTree>
    <p:extLst>
      <p:ext uri="{BB962C8B-B14F-4D97-AF65-F5344CB8AC3E}">
        <p14:creationId xmlns:p14="http://schemas.microsoft.com/office/powerpoint/2010/main" val="1584706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61547B-C802-472F-A0C9-BE8AC785C987}" type="datetimeFigureOut">
              <a:rPr lang="en-US" smtClean="0"/>
              <a:t>9/23/2019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E15FA5-48B9-4685-9FFB-A83BC1A88EF6}" type="slidenum">
              <a:rPr lang="en-US" smtClean="0"/>
              <a:t>‹#›</a:t>
            </a:fld>
            <a:endParaRPr lang="en-US"/>
          </a:p>
        </p:txBody>
      </p:sp>
    </p:spTree>
    <p:extLst>
      <p:ext uri="{BB962C8B-B14F-4D97-AF65-F5344CB8AC3E}">
        <p14:creationId xmlns:p14="http://schemas.microsoft.com/office/powerpoint/2010/main" val="2517786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61547B-C802-472F-A0C9-BE8AC785C987}" type="datetimeFigureOut">
              <a:rPr lang="en-US" smtClean="0"/>
              <a:t>9/23/2019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E15FA5-48B9-4685-9FFB-A83BC1A88EF6}" type="slidenum">
              <a:rPr lang="en-US" smtClean="0"/>
              <a:t>‹#›</a:t>
            </a:fld>
            <a:endParaRPr lang="en-US"/>
          </a:p>
        </p:txBody>
      </p:sp>
    </p:spTree>
    <p:extLst>
      <p:ext uri="{BB962C8B-B14F-4D97-AF65-F5344CB8AC3E}">
        <p14:creationId xmlns:p14="http://schemas.microsoft.com/office/powerpoint/2010/main" val="3682013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61547B-C802-472F-A0C9-BE8AC785C987}" type="datetimeFigureOut">
              <a:rPr lang="en-US" smtClean="0"/>
              <a:t>9/23/2019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E15FA5-48B9-4685-9FFB-A83BC1A88EF6}" type="slidenum">
              <a:rPr lang="en-US" smtClean="0"/>
              <a:t>‹#›</a:t>
            </a:fld>
            <a:endParaRPr lang="en-US"/>
          </a:p>
        </p:txBody>
      </p:sp>
    </p:spTree>
    <p:extLst>
      <p:ext uri="{BB962C8B-B14F-4D97-AF65-F5344CB8AC3E}">
        <p14:creationId xmlns:p14="http://schemas.microsoft.com/office/powerpoint/2010/main" val="897993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61547B-C802-472F-A0C9-BE8AC785C987}" type="datetimeFigureOut">
              <a:rPr lang="en-US" smtClean="0"/>
              <a:t>9/23/2019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E15FA5-48B9-4685-9FFB-A83BC1A88EF6}" type="slidenum">
              <a:rPr lang="en-US" smtClean="0"/>
              <a:t>‹#›</a:t>
            </a:fld>
            <a:endParaRPr lang="en-US"/>
          </a:p>
        </p:txBody>
      </p:sp>
    </p:spTree>
    <p:extLst>
      <p:ext uri="{BB962C8B-B14F-4D97-AF65-F5344CB8AC3E}">
        <p14:creationId xmlns:p14="http://schemas.microsoft.com/office/powerpoint/2010/main" val="2743767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61547B-C802-472F-A0C9-BE8AC785C987}" type="datetimeFigureOut">
              <a:rPr lang="en-US" smtClean="0"/>
              <a:t>9/23/2019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E15FA5-48B9-4685-9FFB-A83BC1A88EF6}" type="slidenum">
              <a:rPr lang="en-US" smtClean="0"/>
              <a:t>‹#›</a:t>
            </a:fld>
            <a:endParaRPr lang="en-US"/>
          </a:p>
        </p:txBody>
      </p:sp>
    </p:spTree>
    <p:extLst>
      <p:ext uri="{BB962C8B-B14F-4D97-AF65-F5344CB8AC3E}">
        <p14:creationId xmlns:p14="http://schemas.microsoft.com/office/powerpoint/2010/main" val="2773604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61547B-C802-472F-A0C9-BE8AC785C987}" type="datetimeFigureOut">
              <a:rPr lang="en-US" smtClean="0"/>
              <a:t>9/23/2019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E15FA5-48B9-4685-9FFB-A83BC1A88EF6}" type="slidenum">
              <a:rPr lang="en-US" smtClean="0"/>
              <a:t>‹#›</a:t>
            </a:fld>
            <a:endParaRPr lang="en-US"/>
          </a:p>
        </p:txBody>
      </p:sp>
    </p:spTree>
    <p:extLst>
      <p:ext uri="{BB962C8B-B14F-4D97-AF65-F5344CB8AC3E}">
        <p14:creationId xmlns:p14="http://schemas.microsoft.com/office/powerpoint/2010/main" val="1254710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61547B-C802-472F-A0C9-BE8AC785C987}" type="datetimeFigureOut">
              <a:rPr lang="en-US" smtClean="0"/>
              <a:t>9/23/2019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E15FA5-48B9-4685-9FFB-A83BC1A88EF6}" type="slidenum">
              <a:rPr lang="en-US" smtClean="0"/>
              <a:t>‹#›</a:t>
            </a:fld>
            <a:endParaRPr lang="en-US"/>
          </a:p>
        </p:txBody>
      </p:sp>
    </p:spTree>
    <p:extLst>
      <p:ext uri="{BB962C8B-B14F-4D97-AF65-F5344CB8AC3E}">
        <p14:creationId xmlns:p14="http://schemas.microsoft.com/office/powerpoint/2010/main" val="1473249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61547B-C802-472F-A0C9-BE8AC785C987}" type="datetimeFigureOut">
              <a:rPr lang="en-US" smtClean="0"/>
              <a:t>9/23/2019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E15FA5-48B9-4685-9FFB-A83BC1A88EF6}" type="slidenum">
              <a:rPr lang="en-US" smtClean="0"/>
              <a:t>‹#›</a:t>
            </a:fld>
            <a:endParaRPr lang="en-US"/>
          </a:p>
        </p:txBody>
      </p:sp>
    </p:spTree>
    <p:extLst>
      <p:ext uri="{BB962C8B-B14F-4D97-AF65-F5344CB8AC3E}">
        <p14:creationId xmlns:p14="http://schemas.microsoft.com/office/powerpoint/2010/main" val="25508371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5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351 Problems</a:t>
            </a:r>
            <a:endParaRPr lang="en-US" dirty="0"/>
          </a:p>
        </p:txBody>
      </p:sp>
      <p:sp>
        <p:nvSpPr>
          <p:cNvPr id="3" name="Subtitle 2"/>
          <p:cNvSpPr>
            <a:spLocks noGrp="1"/>
          </p:cNvSpPr>
          <p:nvPr>
            <p:ph type="subTitle" idx="1"/>
          </p:nvPr>
        </p:nvSpPr>
        <p:spPr/>
        <p:txBody>
          <a:bodyPr/>
          <a:lstStyle/>
          <a:p>
            <a:r>
              <a:rPr lang="en-US" smtClean="0"/>
              <a:t>Problem Set #3</a:t>
            </a:r>
            <a:endParaRPr lang="en-US"/>
          </a:p>
        </p:txBody>
      </p:sp>
    </p:spTree>
    <p:extLst>
      <p:ext uri="{BB962C8B-B14F-4D97-AF65-F5344CB8AC3E}">
        <p14:creationId xmlns:p14="http://schemas.microsoft.com/office/powerpoint/2010/main" val="2350632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Loss Example</a:t>
            </a:r>
          </a:p>
        </p:txBody>
      </p:sp>
      <p:sp>
        <p:nvSpPr>
          <p:cNvPr id="3" name="Content Placeholder 2"/>
          <p:cNvSpPr>
            <a:spLocks noGrp="1"/>
          </p:cNvSpPr>
          <p:nvPr>
            <p:ph idx="1"/>
          </p:nvPr>
        </p:nvSpPr>
        <p:spPr/>
        <p:txBody>
          <a:bodyPr/>
          <a:lstStyle/>
          <a:p>
            <a:r>
              <a:rPr lang="en-US" dirty="0"/>
              <a:t>Alex’s property has FMV of $100 but Basis of $125.  </a:t>
            </a:r>
            <a:r>
              <a:rPr lang="en-US" dirty="0" smtClean="0"/>
              <a:t>(built-in loss of $25)</a:t>
            </a:r>
          </a:p>
          <a:p>
            <a:endParaRPr lang="en-US" dirty="0"/>
          </a:p>
          <a:p>
            <a:endParaRPr lang="en-US" dirty="0" smtClean="0"/>
          </a:p>
          <a:p>
            <a:r>
              <a:rPr lang="en-US" dirty="0" smtClean="0"/>
              <a:t>Receives </a:t>
            </a:r>
            <a:r>
              <a:rPr lang="en-US" dirty="0"/>
              <a:t>$90 worth of stock and $10 cash in 351 contribution.</a:t>
            </a:r>
          </a:p>
        </p:txBody>
      </p:sp>
      <p:sp>
        <p:nvSpPr>
          <p:cNvPr id="4" name="Slide Number Placeholder 3"/>
          <p:cNvSpPr>
            <a:spLocks noGrp="1"/>
          </p:cNvSpPr>
          <p:nvPr>
            <p:ph type="sldNum" sz="quarter" idx="12"/>
          </p:nvPr>
        </p:nvSpPr>
        <p:spPr/>
        <p:txBody>
          <a:bodyPr/>
          <a:lstStyle/>
          <a:p>
            <a:fld id="{777EDC73-4277-4D03-A159-88B8FAF3D64A}" type="slidenum">
              <a:rPr lang="en-US" smtClean="0"/>
              <a:pPr/>
              <a:t>10</a:t>
            </a:fld>
            <a:endParaRPr lang="en-US"/>
          </a:p>
        </p:txBody>
      </p:sp>
    </p:spTree>
    <p:extLst>
      <p:ext uri="{BB962C8B-B14F-4D97-AF65-F5344CB8AC3E}">
        <p14:creationId xmlns:p14="http://schemas.microsoft.com/office/powerpoint/2010/main" val="65816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you recognize?</a:t>
            </a:r>
            <a:endParaRPr lang="en-US" dirty="0"/>
          </a:p>
        </p:txBody>
      </p:sp>
      <p:sp>
        <p:nvSpPr>
          <p:cNvPr id="3" name="Content Placeholder 2"/>
          <p:cNvSpPr>
            <a:spLocks noGrp="1"/>
          </p:cNvSpPr>
          <p:nvPr>
            <p:ph idx="1"/>
          </p:nvPr>
        </p:nvSpPr>
        <p:spPr/>
        <p:txBody>
          <a:bodyPr/>
          <a:lstStyle/>
          <a:p>
            <a:endParaRPr lang="en-US" dirty="0"/>
          </a:p>
        </p:txBody>
      </p:sp>
      <p:sp>
        <p:nvSpPr>
          <p:cNvPr id="4" name="TextBox 3"/>
          <p:cNvSpPr txBox="1"/>
          <p:nvPr/>
        </p:nvSpPr>
        <p:spPr>
          <a:xfrm>
            <a:off x="952500" y="2133600"/>
            <a:ext cx="7239000" cy="2862322"/>
          </a:xfrm>
          <a:prstGeom prst="rect">
            <a:avLst/>
          </a:prstGeom>
          <a:solidFill>
            <a:schemeClr val="bg2">
              <a:lumMod val="75000"/>
            </a:schemeClr>
          </a:solidFill>
          <a:ln w="76200">
            <a:solidFill>
              <a:schemeClr val="bg2">
                <a:lumMod val="25000"/>
              </a:schemeClr>
            </a:solidFill>
          </a:ln>
        </p:spPr>
        <p:txBody>
          <a:bodyPr wrap="square" rtlCol="0">
            <a:spAutoFit/>
          </a:bodyPr>
          <a:lstStyle/>
          <a:p>
            <a:pPr algn="ctr"/>
            <a:r>
              <a:rPr lang="en-US" sz="6000" dirty="0" smtClean="0">
                <a:latin typeface="Palatino Linotype" panose="02040502050505030304" pitchFamily="18" charset="0"/>
              </a:rPr>
              <a:t>GAIN TO THE EXTENT OF THE BOOT</a:t>
            </a:r>
            <a:endParaRPr lang="en-US" sz="6000" dirty="0">
              <a:latin typeface="Palatino Linotype" panose="02040502050505030304" pitchFamily="18" charset="0"/>
            </a:endParaRPr>
          </a:p>
        </p:txBody>
      </p:sp>
    </p:spTree>
    <p:extLst>
      <p:ext uri="{BB962C8B-B14F-4D97-AF65-F5344CB8AC3E}">
        <p14:creationId xmlns:p14="http://schemas.microsoft.com/office/powerpoint/2010/main" val="1886404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you recognize?</a:t>
            </a:r>
            <a:endParaRPr lang="en-US" dirty="0"/>
          </a:p>
        </p:txBody>
      </p:sp>
      <p:sp>
        <p:nvSpPr>
          <p:cNvPr id="3" name="Content Placeholder 2"/>
          <p:cNvSpPr>
            <a:spLocks noGrp="1"/>
          </p:cNvSpPr>
          <p:nvPr>
            <p:ph idx="1"/>
          </p:nvPr>
        </p:nvSpPr>
        <p:spPr/>
        <p:txBody>
          <a:bodyPr/>
          <a:lstStyle/>
          <a:p>
            <a:endParaRPr lang="en-US" dirty="0"/>
          </a:p>
        </p:txBody>
      </p:sp>
      <p:sp>
        <p:nvSpPr>
          <p:cNvPr id="4" name="TextBox 3"/>
          <p:cNvSpPr txBox="1"/>
          <p:nvPr/>
        </p:nvSpPr>
        <p:spPr>
          <a:xfrm>
            <a:off x="952500" y="2133600"/>
            <a:ext cx="7239000" cy="2862322"/>
          </a:xfrm>
          <a:prstGeom prst="rect">
            <a:avLst/>
          </a:prstGeom>
          <a:solidFill>
            <a:schemeClr val="bg2">
              <a:lumMod val="75000"/>
            </a:schemeClr>
          </a:solidFill>
          <a:ln w="76200">
            <a:solidFill>
              <a:schemeClr val="bg2">
                <a:lumMod val="25000"/>
              </a:schemeClr>
            </a:solidFill>
          </a:ln>
        </p:spPr>
        <p:txBody>
          <a:bodyPr wrap="square" rtlCol="0">
            <a:spAutoFit/>
          </a:bodyPr>
          <a:lstStyle/>
          <a:p>
            <a:pPr algn="ctr"/>
            <a:r>
              <a:rPr lang="en-US" sz="6000" dirty="0" smtClean="0">
                <a:latin typeface="Palatino Linotype" panose="02040502050505030304" pitchFamily="18" charset="0"/>
              </a:rPr>
              <a:t>GAIN TO THE EXTENT OF THE BOOT</a:t>
            </a:r>
            <a:endParaRPr lang="en-US" sz="6000" dirty="0">
              <a:latin typeface="Palatino Linotype" panose="02040502050505030304" pitchFamily="18" charset="0"/>
            </a:endParaRPr>
          </a:p>
        </p:txBody>
      </p:sp>
      <p:sp>
        <p:nvSpPr>
          <p:cNvPr id="5" name="Oval 4"/>
          <p:cNvSpPr/>
          <p:nvPr/>
        </p:nvSpPr>
        <p:spPr>
          <a:xfrm>
            <a:off x="2057400" y="1828800"/>
            <a:ext cx="2057400" cy="1600200"/>
          </a:xfrm>
          <a:prstGeom prst="ellipse">
            <a:avLst/>
          </a:prstGeom>
          <a:solidFill>
            <a:srgbClr val="FFFF00">
              <a:alpha val="32941"/>
            </a:srgb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4088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 Loss Recognized</a:t>
            </a:r>
          </a:p>
        </p:txBody>
      </p:sp>
      <p:sp>
        <p:nvSpPr>
          <p:cNvPr id="3" name="Content Placeholder 2"/>
          <p:cNvSpPr>
            <a:spLocks noGrp="1"/>
          </p:cNvSpPr>
          <p:nvPr>
            <p:ph idx="1"/>
          </p:nvPr>
        </p:nvSpPr>
        <p:spPr/>
        <p:txBody>
          <a:bodyPr/>
          <a:lstStyle/>
          <a:p>
            <a:r>
              <a:rPr lang="en-US" dirty="0"/>
              <a:t>Alex’s Basis</a:t>
            </a:r>
            <a:r>
              <a:rPr lang="en-US" dirty="0" smtClean="0"/>
              <a:t>? (358)</a:t>
            </a:r>
            <a:endParaRPr lang="en-US" dirty="0"/>
          </a:p>
          <a:p>
            <a:endParaRPr lang="en-US" dirty="0"/>
          </a:p>
          <a:p>
            <a:r>
              <a:rPr lang="en-US" dirty="0"/>
              <a:t>Substitute Basis – BOOT + Gain Recognized</a:t>
            </a:r>
          </a:p>
          <a:p>
            <a:endParaRPr lang="en-US" dirty="0"/>
          </a:p>
          <a:p>
            <a:r>
              <a:rPr lang="en-US" dirty="0"/>
              <a:t>$125-10 + 0 = $115</a:t>
            </a:r>
          </a:p>
          <a:p>
            <a:endParaRPr lang="en-US" dirty="0"/>
          </a:p>
          <a:p>
            <a:r>
              <a:rPr lang="en-US" dirty="0"/>
              <a:t>Stock is worth $90 – built-in loss of $25</a:t>
            </a:r>
          </a:p>
        </p:txBody>
      </p:sp>
      <p:sp>
        <p:nvSpPr>
          <p:cNvPr id="4" name="Slide Number Placeholder 3"/>
          <p:cNvSpPr>
            <a:spLocks noGrp="1"/>
          </p:cNvSpPr>
          <p:nvPr>
            <p:ph type="sldNum" sz="quarter" idx="12"/>
          </p:nvPr>
        </p:nvSpPr>
        <p:spPr/>
        <p:txBody>
          <a:bodyPr/>
          <a:lstStyle/>
          <a:p>
            <a:fld id="{777EDC73-4277-4D03-A159-88B8FAF3D64A}" type="slidenum">
              <a:rPr lang="en-US" smtClean="0"/>
              <a:pPr/>
              <a:t>13</a:t>
            </a:fld>
            <a:endParaRPr lang="en-US"/>
          </a:p>
        </p:txBody>
      </p:sp>
      <p:pic>
        <p:nvPicPr>
          <p:cNvPr id="5" name="Picture 4"/>
          <p:cNvPicPr>
            <a:picLocks noChangeAspect="1"/>
          </p:cNvPicPr>
          <p:nvPr/>
        </p:nvPicPr>
        <p:blipFill>
          <a:blip r:embed="rId2"/>
          <a:stretch>
            <a:fillRect/>
          </a:stretch>
        </p:blipFill>
        <p:spPr>
          <a:xfrm>
            <a:off x="471487" y="2438400"/>
            <a:ext cx="8143875" cy="1352550"/>
          </a:xfrm>
          <a:prstGeom prst="rect">
            <a:avLst/>
          </a:prstGeom>
        </p:spPr>
      </p:pic>
      <p:sp>
        <p:nvSpPr>
          <p:cNvPr id="6" name="Oval 5"/>
          <p:cNvSpPr/>
          <p:nvPr/>
        </p:nvSpPr>
        <p:spPr>
          <a:xfrm>
            <a:off x="3048000" y="381001"/>
            <a:ext cx="1143000" cy="1076722"/>
          </a:xfrm>
          <a:prstGeom prst="ellipse">
            <a:avLst/>
          </a:prstGeom>
          <a:solidFill>
            <a:srgbClr val="FFFF00">
              <a:alpha val="32941"/>
            </a:srgb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2217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Do we preserve the loss </a:t>
            </a:r>
          </a:p>
          <a:p>
            <a:endParaRPr lang="en-US" dirty="0"/>
          </a:p>
          <a:p>
            <a:endParaRPr lang="en-US" dirty="0" smtClean="0"/>
          </a:p>
          <a:p>
            <a:endParaRPr lang="en-US" dirty="0"/>
          </a:p>
          <a:p>
            <a:r>
              <a:rPr lang="en-US" dirty="0" smtClean="0"/>
              <a:t>OR</a:t>
            </a:r>
          </a:p>
        </p:txBody>
      </p:sp>
      <p:sp>
        <p:nvSpPr>
          <p:cNvPr id="4" name="TextBox 3"/>
          <p:cNvSpPr txBox="1"/>
          <p:nvPr/>
        </p:nvSpPr>
        <p:spPr>
          <a:xfrm>
            <a:off x="1447800" y="2667000"/>
            <a:ext cx="2133600" cy="707886"/>
          </a:xfrm>
          <a:prstGeom prst="rect">
            <a:avLst/>
          </a:prstGeom>
          <a:solidFill>
            <a:schemeClr val="accent2">
              <a:lumMod val="60000"/>
              <a:lumOff val="40000"/>
            </a:schemeClr>
          </a:solidFill>
          <a:ln>
            <a:solidFill>
              <a:schemeClr val="bg2">
                <a:lumMod val="25000"/>
              </a:schemeClr>
            </a:solidFill>
          </a:ln>
        </p:spPr>
        <p:txBody>
          <a:bodyPr wrap="square" rtlCol="0">
            <a:spAutoFit/>
          </a:bodyPr>
          <a:lstStyle/>
          <a:p>
            <a:pPr algn="ctr"/>
            <a:r>
              <a:rPr lang="en-US" sz="4000" dirty="0" smtClean="0">
                <a:latin typeface="Charlemagne Std" panose="04020705060702020204" pitchFamily="82" charset="0"/>
              </a:rPr>
              <a:t>ONCE</a:t>
            </a:r>
            <a:endParaRPr lang="en-US" sz="4000" dirty="0">
              <a:latin typeface="Charlemagne Std" panose="04020705060702020204" pitchFamily="82" charset="0"/>
            </a:endParaRPr>
          </a:p>
        </p:txBody>
      </p:sp>
      <p:sp>
        <p:nvSpPr>
          <p:cNvPr id="5" name="TextBox 4"/>
          <p:cNvSpPr txBox="1"/>
          <p:nvPr/>
        </p:nvSpPr>
        <p:spPr>
          <a:xfrm>
            <a:off x="1447800" y="5181600"/>
            <a:ext cx="2133600" cy="707886"/>
          </a:xfrm>
          <a:prstGeom prst="rect">
            <a:avLst/>
          </a:prstGeom>
          <a:solidFill>
            <a:schemeClr val="accent2">
              <a:lumMod val="75000"/>
            </a:schemeClr>
          </a:solidFill>
          <a:ln>
            <a:solidFill>
              <a:schemeClr val="bg2">
                <a:lumMod val="25000"/>
              </a:schemeClr>
            </a:solidFill>
          </a:ln>
        </p:spPr>
        <p:txBody>
          <a:bodyPr wrap="square" rtlCol="0">
            <a:spAutoFit/>
          </a:bodyPr>
          <a:lstStyle/>
          <a:p>
            <a:pPr algn="ctr"/>
            <a:r>
              <a:rPr lang="en-US" sz="4000" dirty="0" smtClean="0">
                <a:latin typeface="Charlemagne Std" panose="04020705060702020204" pitchFamily="82" charset="0"/>
              </a:rPr>
              <a:t>TWICE</a:t>
            </a:r>
            <a:endParaRPr lang="en-US" sz="4000" dirty="0">
              <a:latin typeface="Charlemagne Std" panose="04020705060702020204" pitchFamily="82" charset="0"/>
            </a:endParaRPr>
          </a:p>
        </p:txBody>
      </p:sp>
    </p:spTree>
    <p:extLst>
      <p:ext uri="{BB962C8B-B14F-4D97-AF65-F5344CB8AC3E}">
        <p14:creationId xmlns:p14="http://schemas.microsoft.com/office/powerpoint/2010/main" val="1444658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Do we preserve the loss </a:t>
            </a:r>
          </a:p>
          <a:p>
            <a:endParaRPr lang="en-US" dirty="0"/>
          </a:p>
          <a:p>
            <a:endParaRPr lang="en-US" dirty="0" smtClean="0"/>
          </a:p>
          <a:p>
            <a:endParaRPr lang="en-US" dirty="0"/>
          </a:p>
          <a:p>
            <a:r>
              <a:rPr lang="en-US" dirty="0" smtClean="0"/>
              <a:t>OR</a:t>
            </a:r>
          </a:p>
        </p:txBody>
      </p:sp>
      <p:sp>
        <p:nvSpPr>
          <p:cNvPr id="4" name="TextBox 3"/>
          <p:cNvSpPr txBox="1"/>
          <p:nvPr/>
        </p:nvSpPr>
        <p:spPr>
          <a:xfrm>
            <a:off x="1447800" y="2667000"/>
            <a:ext cx="2133600" cy="707886"/>
          </a:xfrm>
          <a:prstGeom prst="rect">
            <a:avLst/>
          </a:prstGeom>
          <a:solidFill>
            <a:schemeClr val="accent2">
              <a:lumMod val="60000"/>
              <a:lumOff val="40000"/>
            </a:schemeClr>
          </a:solidFill>
          <a:ln>
            <a:solidFill>
              <a:schemeClr val="bg2">
                <a:lumMod val="25000"/>
              </a:schemeClr>
            </a:solidFill>
          </a:ln>
        </p:spPr>
        <p:txBody>
          <a:bodyPr wrap="square" rtlCol="0">
            <a:spAutoFit/>
          </a:bodyPr>
          <a:lstStyle/>
          <a:p>
            <a:pPr algn="ctr"/>
            <a:r>
              <a:rPr lang="en-US" sz="4000" dirty="0" smtClean="0">
                <a:latin typeface="Charlemagne Std" panose="04020705060702020204" pitchFamily="82" charset="0"/>
              </a:rPr>
              <a:t>ONCE</a:t>
            </a:r>
            <a:endParaRPr lang="en-US" sz="4000" dirty="0">
              <a:latin typeface="Charlemagne Std" panose="04020705060702020204" pitchFamily="82" charset="0"/>
            </a:endParaRPr>
          </a:p>
        </p:txBody>
      </p:sp>
      <p:sp>
        <p:nvSpPr>
          <p:cNvPr id="5" name="TextBox 4"/>
          <p:cNvSpPr txBox="1"/>
          <p:nvPr/>
        </p:nvSpPr>
        <p:spPr>
          <a:xfrm>
            <a:off x="1447800" y="5181600"/>
            <a:ext cx="2133600" cy="707886"/>
          </a:xfrm>
          <a:prstGeom prst="rect">
            <a:avLst/>
          </a:prstGeom>
          <a:solidFill>
            <a:schemeClr val="accent2">
              <a:lumMod val="75000"/>
            </a:schemeClr>
          </a:solidFill>
          <a:ln>
            <a:solidFill>
              <a:schemeClr val="bg2">
                <a:lumMod val="25000"/>
              </a:schemeClr>
            </a:solidFill>
          </a:ln>
        </p:spPr>
        <p:txBody>
          <a:bodyPr wrap="square" rtlCol="0">
            <a:spAutoFit/>
          </a:bodyPr>
          <a:lstStyle/>
          <a:p>
            <a:pPr algn="ctr"/>
            <a:r>
              <a:rPr lang="en-US" sz="4000" dirty="0" smtClean="0">
                <a:latin typeface="Charlemagne Std" panose="04020705060702020204" pitchFamily="82" charset="0"/>
              </a:rPr>
              <a:t>TWICE</a:t>
            </a:r>
            <a:endParaRPr lang="en-US" sz="4000" dirty="0">
              <a:latin typeface="Charlemagne Std" panose="04020705060702020204" pitchFamily="82" charset="0"/>
            </a:endParaRPr>
          </a:p>
        </p:txBody>
      </p:sp>
      <p:pic>
        <p:nvPicPr>
          <p:cNvPr id="1026" name="Picture 2" descr="Image result for check mar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2286000"/>
            <a:ext cx="990601" cy="9906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rot="19343605">
            <a:off x="4742454" y="3029452"/>
            <a:ext cx="38100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Charlemagne Std" panose="04020705060702020204" pitchFamily="82" charset="0"/>
              </a:rPr>
              <a:t>But where?</a:t>
            </a:r>
            <a:endParaRPr lang="en-US" sz="3600" dirty="0">
              <a:latin typeface="Charlemagne Std" panose="04020705060702020204" pitchFamily="82" charset="0"/>
            </a:endParaRPr>
          </a:p>
        </p:txBody>
      </p:sp>
    </p:spTree>
    <p:extLst>
      <p:ext uri="{BB962C8B-B14F-4D97-AF65-F5344CB8AC3E}">
        <p14:creationId xmlns:p14="http://schemas.microsoft.com/office/powerpoint/2010/main" val="26431128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Default Rule:</a:t>
            </a:r>
            <a:endParaRPr lang="en-US" dirty="0"/>
          </a:p>
        </p:txBody>
      </p:sp>
      <p:sp>
        <p:nvSpPr>
          <p:cNvPr id="3" name="Content Placeholder 2"/>
          <p:cNvSpPr>
            <a:spLocks noGrp="1"/>
          </p:cNvSpPr>
          <p:nvPr>
            <p:ph idx="1"/>
          </p:nvPr>
        </p:nvSpPr>
        <p:spPr/>
        <p:txBody>
          <a:bodyPr/>
          <a:lstStyle/>
          <a:p>
            <a:r>
              <a:rPr lang="en-US" dirty="0" smtClean="0"/>
              <a:t>Preserve the loss in shareholder’s basis in her shares</a:t>
            </a:r>
            <a:endParaRPr lang="en-US" dirty="0"/>
          </a:p>
        </p:txBody>
      </p:sp>
    </p:spTree>
    <p:extLst>
      <p:ext uri="{BB962C8B-B14F-4D97-AF65-F5344CB8AC3E}">
        <p14:creationId xmlns:p14="http://schemas.microsoft.com/office/powerpoint/2010/main" val="9610297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Normally – Corporation’s Basis in Property Received (362)</a:t>
            </a:r>
            <a:endParaRPr lang="en-US" dirty="0"/>
          </a:p>
        </p:txBody>
      </p:sp>
      <p:pic>
        <p:nvPicPr>
          <p:cNvPr id="4" name="Content Placeholder 3"/>
          <p:cNvPicPr>
            <a:picLocks noGrp="1" noChangeAspect="1"/>
          </p:cNvPicPr>
          <p:nvPr>
            <p:ph idx="1"/>
          </p:nvPr>
        </p:nvPicPr>
        <p:blipFill>
          <a:blip r:embed="rId2"/>
          <a:stretch>
            <a:fillRect/>
          </a:stretch>
        </p:blipFill>
        <p:spPr>
          <a:xfrm>
            <a:off x="571500" y="2209800"/>
            <a:ext cx="8001000" cy="1409700"/>
          </a:xfrm>
          <a:prstGeom prst="rect">
            <a:avLst/>
          </a:prstGeom>
        </p:spPr>
      </p:pic>
    </p:spTree>
    <p:extLst>
      <p:ext uri="{BB962C8B-B14F-4D97-AF65-F5344CB8AC3E}">
        <p14:creationId xmlns:p14="http://schemas.microsoft.com/office/powerpoint/2010/main" val="37507584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If an AGGREGATE BUILT-IN LOSS</a:t>
            </a:r>
            <a:endParaRPr lang="en-US" dirty="0"/>
          </a:p>
        </p:txBody>
      </p:sp>
      <p:sp>
        <p:nvSpPr>
          <p:cNvPr id="3" name="Content Placeholder 2"/>
          <p:cNvSpPr>
            <a:spLocks noGrp="1"/>
          </p:cNvSpPr>
          <p:nvPr>
            <p:ph idx="1"/>
          </p:nvPr>
        </p:nvSpPr>
        <p:spPr>
          <a:xfrm>
            <a:off x="430924" y="1295400"/>
            <a:ext cx="8229600" cy="4525963"/>
          </a:xfrm>
        </p:spPr>
        <p:txBody>
          <a:bodyPr>
            <a:normAutofit/>
          </a:bodyPr>
          <a:lstStyle/>
          <a:p>
            <a:r>
              <a:rPr lang="en-US" dirty="0" smtClean="0"/>
              <a:t>Section </a:t>
            </a:r>
            <a:r>
              <a:rPr lang="en-US" dirty="0"/>
              <a:t>362(e)(2) – if the transferee’s aggregate basis in the property transferred by a given transferor in a </a:t>
            </a:r>
            <a:r>
              <a:rPr lang="en-US" dirty="0" smtClean="0"/>
              <a:t>section </a:t>
            </a:r>
            <a:r>
              <a:rPr lang="en-US" dirty="0"/>
              <a:t>351 transaction exceeds the aggregate fair market value of such property immediately after the transaction, then the </a:t>
            </a:r>
            <a:r>
              <a:rPr lang="en-US" dirty="0" smtClean="0"/>
              <a:t>transferee’s </a:t>
            </a:r>
            <a:r>
              <a:rPr lang="en-US" dirty="0"/>
              <a:t>basis must be reduced by the excess.</a:t>
            </a:r>
          </a:p>
          <a:p>
            <a:pPr lvl="1"/>
            <a:r>
              <a:rPr lang="en-US" dirty="0" err="1"/>
              <a:t>CorpM’s</a:t>
            </a:r>
            <a:r>
              <a:rPr lang="en-US" dirty="0"/>
              <a:t> Basis = $</a:t>
            </a:r>
            <a:r>
              <a:rPr lang="en-US" dirty="0" smtClean="0"/>
              <a:t>100  ($125 – 25)</a:t>
            </a:r>
            <a:endParaRPr lang="en-US" dirty="0"/>
          </a:p>
          <a:p>
            <a:endParaRPr lang="en-US" dirty="0"/>
          </a:p>
        </p:txBody>
      </p:sp>
      <p:sp>
        <p:nvSpPr>
          <p:cNvPr id="4" name="Slide Number Placeholder 3"/>
          <p:cNvSpPr>
            <a:spLocks noGrp="1"/>
          </p:cNvSpPr>
          <p:nvPr>
            <p:ph type="sldNum" sz="quarter" idx="12"/>
          </p:nvPr>
        </p:nvSpPr>
        <p:spPr/>
        <p:txBody>
          <a:bodyPr/>
          <a:lstStyle/>
          <a:p>
            <a:fld id="{777EDC73-4277-4D03-A159-88B8FAF3D64A}" type="slidenum">
              <a:rPr lang="en-US" smtClean="0"/>
              <a:pPr/>
              <a:t>18</a:t>
            </a:fld>
            <a:endParaRPr lang="en-US"/>
          </a:p>
        </p:txBody>
      </p:sp>
      <p:sp>
        <p:nvSpPr>
          <p:cNvPr id="7" name="TextBox 6"/>
          <p:cNvSpPr txBox="1"/>
          <p:nvPr/>
        </p:nvSpPr>
        <p:spPr>
          <a:xfrm>
            <a:off x="76200" y="5603938"/>
            <a:ext cx="3048000" cy="954107"/>
          </a:xfrm>
          <a:prstGeom prst="rect">
            <a:avLst/>
          </a:prstGeom>
          <a:solidFill>
            <a:schemeClr val="tx2">
              <a:lumMod val="20000"/>
              <a:lumOff val="80000"/>
            </a:schemeClr>
          </a:solidFill>
          <a:ln>
            <a:solidFill>
              <a:srgbClr val="002060"/>
            </a:solidFill>
          </a:ln>
        </p:spPr>
        <p:txBody>
          <a:bodyPr wrap="square" rtlCol="0">
            <a:spAutoFit/>
          </a:bodyPr>
          <a:lstStyle/>
          <a:p>
            <a:pPr algn="ctr"/>
            <a:r>
              <a:rPr lang="en-US" sz="2800" dirty="0" smtClean="0">
                <a:latin typeface="Charlemagne Std" panose="04020705060702020204" pitchFamily="82" charset="0"/>
              </a:rPr>
              <a:t>SUBSTITUTE BASIS</a:t>
            </a:r>
            <a:endParaRPr lang="en-US" sz="2800" dirty="0">
              <a:latin typeface="Charlemagne Std" panose="04020705060702020204" pitchFamily="82" charset="0"/>
            </a:endParaRPr>
          </a:p>
        </p:txBody>
      </p:sp>
      <p:sp>
        <p:nvSpPr>
          <p:cNvPr id="8" name="Minus 7"/>
          <p:cNvSpPr/>
          <p:nvPr/>
        </p:nvSpPr>
        <p:spPr>
          <a:xfrm>
            <a:off x="6295202" y="5733457"/>
            <a:ext cx="574457" cy="715813"/>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689379" y="5676881"/>
            <a:ext cx="2575034" cy="830997"/>
          </a:xfrm>
          <a:prstGeom prst="rect">
            <a:avLst/>
          </a:prstGeom>
          <a:solidFill>
            <a:schemeClr val="accent2">
              <a:lumMod val="40000"/>
              <a:lumOff val="60000"/>
            </a:schemeClr>
          </a:solidFill>
          <a:ln>
            <a:solidFill>
              <a:srgbClr val="C00000"/>
            </a:solidFill>
          </a:ln>
        </p:spPr>
        <p:txBody>
          <a:bodyPr wrap="square" rtlCol="0">
            <a:spAutoFit/>
          </a:bodyPr>
          <a:lstStyle/>
          <a:p>
            <a:pPr algn="ctr"/>
            <a:r>
              <a:rPr lang="en-US" sz="2400" dirty="0" smtClean="0">
                <a:latin typeface="Charlemagne Std" panose="04020705060702020204" pitchFamily="82" charset="0"/>
              </a:rPr>
              <a:t>Gain recognized</a:t>
            </a:r>
            <a:endParaRPr lang="en-US" sz="2400" dirty="0">
              <a:latin typeface="Charlemagne Std" panose="04020705060702020204" pitchFamily="82" charset="0"/>
            </a:endParaRPr>
          </a:p>
        </p:txBody>
      </p:sp>
      <p:sp>
        <p:nvSpPr>
          <p:cNvPr id="10" name="TextBox 9"/>
          <p:cNvSpPr txBox="1"/>
          <p:nvPr/>
        </p:nvSpPr>
        <p:spPr>
          <a:xfrm>
            <a:off x="6910879" y="5675866"/>
            <a:ext cx="2104369" cy="830997"/>
          </a:xfrm>
          <a:prstGeom prst="rect">
            <a:avLst/>
          </a:prstGeom>
          <a:solidFill>
            <a:schemeClr val="accent4">
              <a:lumMod val="40000"/>
              <a:lumOff val="60000"/>
            </a:schemeClr>
          </a:solidFill>
          <a:ln>
            <a:solidFill>
              <a:schemeClr val="bg2">
                <a:lumMod val="25000"/>
              </a:schemeClr>
            </a:solidFill>
          </a:ln>
        </p:spPr>
        <p:txBody>
          <a:bodyPr wrap="square" rtlCol="0">
            <a:spAutoFit/>
          </a:bodyPr>
          <a:lstStyle/>
          <a:p>
            <a:pPr algn="ctr"/>
            <a:r>
              <a:rPr lang="en-US" sz="2400" dirty="0" smtClean="0">
                <a:latin typeface="Charlemagne Std" panose="04020705060702020204" pitchFamily="82" charset="0"/>
              </a:rPr>
              <a:t>Excess basis</a:t>
            </a:r>
            <a:endParaRPr lang="en-US" sz="2400" dirty="0">
              <a:latin typeface="Charlemagne Std" panose="04020705060702020204" pitchFamily="82" charset="0"/>
            </a:endParaRPr>
          </a:p>
        </p:txBody>
      </p:sp>
      <p:sp>
        <p:nvSpPr>
          <p:cNvPr id="11" name="Plus 10"/>
          <p:cNvSpPr/>
          <p:nvPr/>
        </p:nvSpPr>
        <p:spPr>
          <a:xfrm>
            <a:off x="3100304" y="5767475"/>
            <a:ext cx="586445" cy="647775"/>
          </a:xfrm>
          <a:prstGeom prst="mathPl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11613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wait!</a:t>
            </a:r>
            <a:endParaRPr lang="en-US" dirty="0"/>
          </a:p>
        </p:txBody>
      </p:sp>
      <p:sp>
        <p:nvSpPr>
          <p:cNvPr id="3" name="Content Placeholder 2"/>
          <p:cNvSpPr>
            <a:spLocks noGrp="1"/>
          </p:cNvSpPr>
          <p:nvPr>
            <p:ph idx="1"/>
          </p:nvPr>
        </p:nvSpPr>
        <p:spPr>
          <a:xfrm>
            <a:off x="451945" y="1515923"/>
            <a:ext cx="8229600" cy="4525963"/>
          </a:xfrm>
        </p:spPr>
        <p:txBody>
          <a:bodyPr/>
          <a:lstStyle/>
          <a:p>
            <a:r>
              <a:rPr lang="en-US" dirty="0"/>
              <a:t>Section 362(e)(2)(c) -- can elect to have transferor’s basis reduced to FMV </a:t>
            </a:r>
            <a:r>
              <a:rPr lang="en-US" dirty="0" smtClean="0"/>
              <a:t>instead</a:t>
            </a:r>
          </a:p>
          <a:p>
            <a:endParaRPr lang="en-US" dirty="0"/>
          </a:p>
          <a:p>
            <a:r>
              <a:rPr lang="en-US" dirty="0" smtClean="0"/>
              <a:t>Shareholder’s Basis in Shares = $100</a:t>
            </a:r>
          </a:p>
          <a:p>
            <a:r>
              <a:rPr lang="en-US" dirty="0" smtClean="0"/>
              <a:t>Corporation’s Basis in Property = $125</a:t>
            </a:r>
            <a:endParaRPr lang="en-US" dirty="0"/>
          </a:p>
          <a:p>
            <a:endParaRPr lang="en-US" dirty="0"/>
          </a:p>
        </p:txBody>
      </p:sp>
      <p:sp>
        <p:nvSpPr>
          <p:cNvPr id="4" name="TextBox 3"/>
          <p:cNvSpPr txBox="1"/>
          <p:nvPr/>
        </p:nvSpPr>
        <p:spPr>
          <a:xfrm>
            <a:off x="3499945" y="5334000"/>
            <a:ext cx="2133600" cy="707886"/>
          </a:xfrm>
          <a:prstGeom prst="rect">
            <a:avLst/>
          </a:prstGeom>
          <a:solidFill>
            <a:schemeClr val="accent2">
              <a:lumMod val="60000"/>
              <a:lumOff val="40000"/>
            </a:schemeClr>
          </a:solidFill>
          <a:ln>
            <a:solidFill>
              <a:schemeClr val="bg2">
                <a:lumMod val="25000"/>
              </a:schemeClr>
            </a:solidFill>
          </a:ln>
        </p:spPr>
        <p:txBody>
          <a:bodyPr wrap="square" rtlCol="0">
            <a:spAutoFit/>
          </a:bodyPr>
          <a:lstStyle/>
          <a:p>
            <a:pPr algn="ctr"/>
            <a:r>
              <a:rPr lang="en-US" sz="4000" dirty="0" smtClean="0">
                <a:latin typeface="Charlemagne Std" panose="04020705060702020204" pitchFamily="82" charset="0"/>
              </a:rPr>
              <a:t>ONCE</a:t>
            </a:r>
            <a:endParaRPr lang="en-US" sz="4000" dirty="0">
              <a:latin typeface="Charlemagne Std" panose="04020705060702020204" pitchFamily="82" charset="0"/>
            </a:endParaRPr>
          </a:p>
        </p:txBody>
      </p:sp>
    </p:spTree>
    <p:extLst>
      <p:ext uri="{BB962C8B-B14F-4D97-AF65-F5344CB8AC3E}">
        <p14:creationId xmlns:p14="http://schemas.microsoft.com/office/powerpoint/2010/main" val="4112624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2133600"/>
            <a:ext cx="3048000" cy="954107"/>
          </a:xfrm>
          <a:prstGeom prst="rect">
            <a:avLst/>
          </a:prstGeom>
          <a:solidFill>
            <a:schemeClr val="tx2">
              <a:lumMod val="20000"/>
              <a:lumOff val="80000"/>
            </a:schemeClr>
          </a:solidFill>
          <a:ln>
            <a:solidFill>
              <a:srgbClr val="002060"/>
            </a:solidFill>
          </a:ln>
        </p:spPr>
        <p:txBody>
          <a:bodyPr wrap="square" rtlCol="0">
            <a:spAutoFit/>
          </a:bodyPr>
          <a:lstStyle/>
          <a:p>
            <a:pPr algn="ctr"/>
            <a:r>
              <a:rPr lang="en-US" sz="2800" dirty="0" smtClean="0">
                <a:latin typeface="Charlemagne Std" panose="04020705060702020204" pitchFamily="82" charset="0"/>
              </a:rPr>
              <a:t>SUBSTITUTE BASIS</a:t>
            </a:r>
            <a:endParaRPr lang="en-US" sz="2800" dirty="0">
              <a:latin typeface="Charlemagne Std" panose="04020705060702020204" pitchFamily="82" charset="0"/>
            </a:endParaRPr>
          </a:p>
        </p:txBody>
      </p:sp>
      <p:sp>
        <p:nvSpPr>
          <p:cNvPr id="5" name="TextBox 4"/>
          <p:cNvSpPr txBox="1"/>
          <p:nvPr/>
        </p:nvSpPr>
        <p:spPr>
          <a:xfrm>
            <a:off x="3504379" y="2272722"/>
            <a:ext cx="1981200" cy="584775"/>
          </a:xfrm>
          <a:prstGeom prst="rect">
            <a:avLst/>
          </a:prstGeom>
          <a:solidFill>
            <a:schemeClr val="accent3">
              <a:lumMod val="60000"/>
              <a:lumOff val="40000"/>
            </a:schemeClr>
          </a:solidFill>
          <a:ln>
            <a:solidFill>
              <a:srgbClr val="1B6903"/>
            </a:solidFill>
          </a:ln>
        </p:spPr>
        <p:txBody>
          <a:bodyPr wrap="square" rtlCol="0">
            <a:spAutoFit/>
          </a:bodyPr>
          <a:lstStyle/>
          <a:p>
            <a:pPr algn="ctr"/>
            <a:r>
              <a:rPr lang="en-US" sz="3200" dirty="0" smtClean="0">
                <a:latin typeface="Charlemagne Std" panose="04020705060702020204" pitchFamily="82" charset="0"/>
              </a:rPr>
              <a:t>boot</a:t>
            </a:r>
            <a:endParaRPr lang="en-US" sz="3200" dirty="0">
              <a:latin typeface="Charlemagne Std" panose="04020705060702020204" pitchFamily="82" charset="0"/>
            </a:endParaRPr>
          </a:p>
        </p:txBody>
      </p:sp>
      <p:sp>
        <p:nvSpPr>
          <p:cNvPr id="6" name="TextBox 5"/>
          <p:cNvSpPr txBox="1"/>
          <p:nvPr/>
        </p:nvSpPr>
        <p:spPr>
          <a:xfrm>
            <a:off x="6248399" y="2149612"/>
            <a:ext cx="2575034" cy="830997"/>
          </a:xfrm>
          <a:prstGeom prst="rect">
            <a:avLst/>
          </a:prstGeom>
          <a:solidFill>
            <a:schemeClr val="accent2">
              <a:lumMod val="40000"/>
              <a:lumOff val="60000"/>
            </a:schemeClr>
          </a:solidFill>
          <a:ln>
            <a:solidFill>
              <a:srgbClr val="C00000"/>
            </a:solidFill>
          </a:ln>
        </p:spPr>
        <p:txBody>
          <a:bodyPr wrap="square" rtlCol="0">
            <a:spAutoFit/>
          </a:bodyPr>
          <a:lstStyle/>
          <a:p>
            <a:pPr algn="ctr"/>
            <a:r>
              <a:rPr lang="en-US" sz="2400" dirty="0" smtClean="0">
                <a:latin typeface="Charlemagne Std" panose="04020705060702020204" pitchFamily="82" charset="0"/>
              </a:rPr>
              <a:t>Gain recognized</a:t>
            </a:r>
            <a:endParaRPr lang="en-US" sz="2400" dirty="0">
              <a:latin typeface="Charlemagne Std" panose="04020705060702020204" pitchFamily="82" charset="0"/>
            </a:endParaRPr>
          </a:p>
        </p:txBody>
      </p:sp>
      <p:sp>
        <p:nvSpPr>
          <p:cNvPr id="7" name="Minus 6"/>
          <p:cNvSpPr/>
          <p:nvPr/>
        </p:nvSpPr>
        <p:spPr>
          <a:xfrm>
            <a:off x="2855857" y="2115353"/>
            <a:ext cx="888125" cy="990600"/>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lus 7"/>
          <p:cNvSpPr/>
          <p:nvPr/>
        </p:nvSpPr>
        <p:spPr>
          <a:xfrm>
            <a:off x="5245976" y="2006886"/>
            <a:ext cx="1198180" cy="1143000"/>
          </a:xfrm>
          <a:prstGeom prst="mathPl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Equal 8"/>
          <p:cNvSpPr/>
          <p:nvPr/>
        </p:nvSpPr>
        <p:spPr>
          <a:xfrm>
            <a:off x="3656779" y="3657600"/>
            <a:ext cx="1676400" cy="990600"/>
          </a:xfrm>
          <a:prstGeom prst="mathEqual">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p:cNvSpPr txBox="1"/>
          <p:nvPr/>
        </p:nvSpPr>
        <p:spPr>
          <a:xfrm>
            <a:off x="1066800" y="5100145"/>
            <a:ext cx="7010400" cy="1077218"/>
          </a:xfrm>
          <a:prstGeom prst="rect">
            <a:avLst/>
          </a:prstGeom>
          <a:solidFill>
            <a:schemeClr val="tx1">
              <a:lumMod val="85000"/>
              <a:lumOff val="15000"/>
            </a:schemeClr>
          </a:solidFill>
          <a:ln>
            <a:solidFill>
              <a:srgbClr val="002060"/>
            </a:solidFill>
          </a:ln>
        </p:spPr>
        <p:txBody>
          <a:bodyPr wrap="square" rtlCol="0">
            <a:spAutoFit/>
          </a:bodyPr>
          <a:lstStyle/>
          <a:p>
            <a:pPr algn="ctr"/>
            <a:r>
              <a:rPr lang="en-US" sz="3200" dirty="0" smtClean="0">
                <a:solidFill>
                  <a:schemeClr val="bg1"/>
                </a:solidFill>
                <a:latin typeface="Charlemagne Std" panose="04020705060702020204" pitchFamily="82" charset="0"/>
              </a:rPr>
              <a:t>Shareholder’s basis</a:t>
            </a:r>
          </a:p>
          <a:p>
            <a:pPr algn="ctr"/>
            <a:r>
              <a:rPr lang="en-US" sz="3200" dirty="0" smtClean="0">
                <a:solidFill>
                  <a:schemeClr val="bg1"/>
                </a:solidFill>
                <a:latin typeface="Charlemagne Std" panose="04020705060702020204" pitchFamily="82" charset="0"/>
              </a:rPr>
              <a:t>In stock received</a:t>
            </a:r>
            <a:endParaRPr lang="en-US" sz="3200" dirty="0">
              <a:solidFill>
                <a:schemeClr val="bg1"/>
              </a:solidFill>
              <a:latin typeface="Charlemagne Std" panose="04020705060702020204" pitchFamily="82" charset="0"/>
            </a:endParaRPr>
          </a:p>
        </p:txBody>
      </p:sp>
      <p:sp>
        <p:nvSpPr>
          <p:cNvPr id="11" name="TextBox 10"/>
          <p:cNvSpPr txBox="1"/>
          <p:nvPr/>
        </p:nvSpPr>
        <p:spPr>
          <a:xfrm>
            <a:off x="3048000" y="230295"/>
            <a:ext cx="3048000" cy="584775"/>
          </a:xfrm>
          <a:prstGeom prst="rect">
            <a:avLst/>
          </a:prstGeom>
          <a:solidFill>
            <a:schemeClr val="tx1">
              <a:lumMod val="85000"/>
              <a:lumOff val="15000"/>
            </a:schemeClr>
          </a:solidFill>
          <a:ln>
            <a:solidFill>
              <a:srgbClr val="002060"/>
            </a:solidFill>
          </a:ln>
        </p:spPr>
        <p:txBody>
          <a:bodyPr wrap="square" rtlCol="0">
            <a:spAutoFit/>
          </a:bodyPr>
          <a:lstStyle/>
          <a:p>
            <a:pPr algn="ctr"/>
            <a:r>
              <a:rPr lang="en-US" sz="3200" dirty="0" smtClean="0">
                <a:solidFill>
                  <a:schemeClr val="bg1"/>
                </a:solidFill>
                <a:latin typeface="Charlemagne Std" panose="04020705060702020204" pitchFamily="82" charset="0"/>
              </a:rPr>
              <a:t>Section 358</a:t>
            </a:r>
            <a:endParaRPr lang="en-US" sz="3200" dirty="0">
              <a:solidFill>
                <a:schemeClr val="bg1"/>
              </a:solidFill>
              <a:latin typeface="Charlemagne Std" panose="04020705060702020204" pitchFamily="82" charset="0"/>
            </a:endParaRPr>
          </a:p>
        </p:txBody>
      </p:sp>
    </p:spTree>
    <p:extLst>
      <p:ext uri="{BB962C8B-B14F-4D97-AF65-F5344CB8AC3E}">
        <p14:creationId xmlns:p14="http://schemas.microsoft.com/office/powerpoint/2010/main" val="13849213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Issues:  Multiple Properties</a:t>
            </a:r>
          </a:p>
        </p:txBody>
      </p:sp>
      <p:sp>
        <p:nvSpPr>
          <p:cNvPr id="3" name="Content Placeholder 2"/>
          <p:cNvSpPr>
            <a:spLocks noGrp="1"/>
          </p:cNvSpPr>
          <p:nvPr>
            <p:ph idx="1"/>
          </p:nvPr>
        </p:nvSpPr>
        <p:spPr/>
        <p:txBody>
          <a:bodyPr/>
          <a:lstStyle/>
          <a:p>
            <a:r>
              <a:rPr lang="en-US" dirty="0"/>
              <a:t>Each property is treated separately for purposes of:</a:t>
            </a:r>
          </a:p>
          <a:p>
            <a:pPr lvl="1"/>
            <a:r>
              <a:rPr lang="en-US" dirty="0" smtClean="0"/>
              <a:t>Allocating </a:t>
            </a:r>
            <a:r>
              <a:rPr lang="en-US" dirty="0"/>
              <a:t>BOOT</a:t>
            </a:r>
          </a:p>
          <a:p>
            <a:pPr lvl="1"/>
            <a:r>
              <a:rPr lang="en-US" dirty="0"/>
              <a:t>Determining gain (no loss)</a:t>
            </a:r>
          </a:p>
          <a:p>
            <a:pPr lvl="1"/>
            <a:endParaRPr lang="en-US" dirty="0"/>
          </a:p>
          <a:p>
            <a:r>
              <a:rPr lang="en-US" dirty="0"/>
              <a:t>Corporation’s basis in each property is calculated separately (Carryover + Gain </a:t>
            </a:r>
            <a:r>
              <a:rPr lang="en-US" dirty="0" err="1"/>
              <a:t>Recog</a:t>
            </a:r>
            <a:r>
              <a:rPr lang="en-US" dirty="0"/>
              <a:t>)</a:t>
            </a:r>
          </a:p>
        </p:txBody>
      </p:sp>
    </p:spTree>
    <p:extLst>
      <p:ext uri="{BB962C8B-B14F-4D97-AF65-F5344CB8AC3E}">
        <p14:creationId xmlns:p14="http://schemas.microsoft.com/office/powerpoint/2010/main" val="28255988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Multiple Properties:  </a:t>
            </a:r>
            <a:r>
              <a:rPr lang="en-US" dirty="0" smtClean="0"/>
              <a:t>Shareholder Basis</a:t>
            </a:r>
            <a:endParaRPr lang="en-US" dirty="0"/>
          </a:p>
        </p:txBody>
      </p:sp>
      <p:sp>
        <p:nvSpPr>
          <p:cNvPr id="3" name="Content Placeholder 2"/>
          <p:cNvSpPr>
            <a:spLocks noGrp="1"/>
          </p:cNvSpPr>
          <p:nvPr>
            <p:ph idx="1"/>
          </p:nvPr>
        </p:nvSpPr>
        <p:spPr/>
        <p:txBody>
          <a:bodyPr/>
          <a:lstStyle/>
          <a:p>
            <a:r>
              <a:rPr lang="en-US" dirty="0"/>
              <a:t>Shareholder’s Basis in shares determined on an </a:t>
            </a:r>
            <a:r>
              <a:rPr lang="en-US" b="1" dirty="0"/>
              <a:t>aggregate</a:t>
            </a:r>
            <a:r>
              <a:rPr lang="en-US" dirty="0"/>
              <a:t>, not asset-by-asset basis.  All stock has the same basis.</a:t>
            </a:r>
          </a:p>
          <a:p>
            <a:pPr lvl="1"/>
            <a:r>
              <a:rPr lang="en-US" dirty="0"/>
              <a:t>However, each share of stock may have a split holding period</a:t>
            </a:r>
          </a:p>
          <a:p>
            <a:endParaRPr lang="en-US" dirty="0"/>
          </a:p>
          <a:p>
            <a:r>
              <a:rPr lang="en-US" b="1" dirty="0"/>
              <a:t>Aggregate</a:t>
            </a:r>
            <a:r>
              <a:rPr lang="en-US" dirty="0"/>
              <a:t> carryover basis – BOOT + Gain Recognized</a:t>
            </a:r>
          </a:p>
        </p:txBody>
      </p:sp>
    </p:spTree>
    <p:extLst>
      <p:ext uri="{BB962C8B-B14F-4D97-AF65-F5344CB8AC3E}">
        <p14:creationId xmlns:p14="http://schemas.microsoft.com/office/powerpoint/2010/main" val="36702445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 Rul. 68-55</a:t>
            </a:r>
          </a:p>
        </p:txBody>
      </p:sp>
      <p:graphicFrame>
        <p:nvGraphicFramePr>
          <p:cNvPr id="5" name="Content Placeholder 4"/>
          <p:cNvGraphicFramePr>
            <a:graphicFrameLocks noGrp="1"/>
          </p:cNvGraphicFramePr>
          <p:nvPr>
            <p:ph idx="1"/>
            <p:extLst/>
          </p:nvPr>
        </p:nvGraphicFramePr>
        <p:xfrm>
          <a:off x="457200" y="1600200"/>
          <a:ext cx="8686795" cy="3403600"/>
        </p:xfrm>
        <a:graphic>
          <a:graphicData uri="http://schemas.openxmlformats.org/drawingml/2006/table">
            <a:tbl>
              <a:tblPr firstRow="1" bandRow="1">
                <a:tableStyleId>{5C22544A-7EE6-4342-B048-85BDC9FD1C3A}</a:tableStyleId>
              </a:tblPr>
              <a:tblGrid>
                <a:gridCol w="1600200">
                  <a:extLst>
                    <a:ext uri="{9D8B030D-6E8A-4147-A177-3AD203B41FA5}">
                      <a16:colId xmlns:a16="http://schemas.microsoft.com/office/drawing/2014/main" val="20000"/>
                    </a:ext>
                  </a:extLst>
                </a:gridCol>
                <a:gridCol w="1295398">
                  <a:extLst>
                    <a:ext uri="{9D8B030D-6E8A-4147-A177-3AD203B41FA5}">
                      <a16:colId xmlns:a16="http://schemas.microsoft.com/office/drawing/2014/main" val="20001"/>
                    </a:ext>
                  </a:extLst>
                </a:gridCol>
                <a:gridCol w="1295398">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gridCol w="1904999">
                  <a:extLst>
                    <a:ext uri="{9D8B030D-6E8A-4147-A177-3AD203B41FA5}">
                      <a16:colId xmlns:a16="http://schemas.microsoft.com/office/drawing/2014/main" val="20005"/>
                    </a:ext>
                  </a:extLst>
                </a:gridCol>
              </a:tblGrid>
              <a:tr h="370840">
                <a:tc>
                  <a:txBody>
                    <a:bodyPr/>
                    <a:lstStyle/>
                    <a:p>
                      <a:endParaRPr lang="en-US" dirty="0"/>
                    </a:p>
                  </a:txBody>
                  <a:tcPr/>
                </a:tc>
                <a:tc>
                  <a:txBody>
                    <a:bodyPr/>
                    <a:lstStyle/>
                    <a:p>
                      <a:r>
                        <a:rPr lang="en-US" dirty="0"/>
                        <a:t>FMV/B</a:t>
                      </a:r>
                    </a:p>
                  </a:txBody>
                  <a:tcPr/>
                </a:tc>
                <a:tc>
                  <a:txBody>
                    <a:bodyPr/>
                    <a:lstStyle/>
                    <a:p>
                      <a:r>
                        <a:rPr lang="en-US" dirty="0"/>
                        <a:t>Built-in G/L</a:t>
                      </a:r>
                    </a:p>
                  </a:txBody>
                  <a:tcPr/>
                </a:tc>
                <a:tc>
                  <a:txBody>
                    <a:bodyPr/>
                    <a:lstStyle/>
                    <a:p>
                      <a:r>
                        <a:rPr lang="en-US" dirty="0"/>
                        <a:t>% FMV</a:t>
                      </a:r>
                    </a:p>
                  </a:txBody>
                  <a:tcPr/>
                </a:tc>
                <a:tc>
                  <a:txBody>
                    <a:bodyPr/>
                    <a:lstStyle/>
                    <a:p>
                      <a:r>
                        <a:rPr lang="en-US" dirty="0"/>
                        <a:t>%</a:t>
                      </a:r>
                      <a:r>
                        <a:rPr lang="en-US" baseline="0" dirty="0"/>
                        <a:t> BOOT</a:t>
                      </a:r>
                      <a:endParaRPr lang="en-US" dirty="0"/>
                    </a:p>
                  </a:txBody>
                  <a:tcPr/>
                </a:tc>
                <a:tc>
                  <a:txBody>
                    <a:bodyPr/>
                    <a:lstStyle/>
                    <a:p>
                      <a:r>
                        <a:rPr lang="en-US" dirty="0"/>
                        <a:t>Gain</a:t>
                      </a:r>
                      <a:r>
                        <a:rPr lang="en-US" baseline="0" dirty="0"/>
                        <a:t> Recognized</a:t>
                      </a:r>
                      <a:endParaRPr lang="en-US" dirty="0"/>
                    </a:p>
                  </a:txBody>
                  <a:tcPr/>
                </a:tc>
                <a:extLst>
                  <a:ext uri="{0D108BD9-81ED-4DB2-BD59-A6C34878D82A}">
                    <a16:rowId xmlns:a16="http://schemas.microsoft.com/office/drawing/2014/main" val="10000"/>
                  </a:ext>
                </a:extLst>
              </a:tr>
              <a:tr h="370840">
                <a:tc>
                  <a:txBody>
                    <a:bodyPr/>
                    <a:lstStyle/>
                    <a:p>
                      <a:r>
                        <a:rPr lang="en-US" dirty="0"/>
                        <a:t>Capital Asset (&gt;6 mo.)</a:t>
                      </a:r>
                    </a:p>
                  </a:txBody>
                  <a:tcPr/>
                </a:tc>
                <a:tc>
                  <a:txBody>
                    <a:bodyPr/>
                    <a:lstStyle/>
                    <a:p>
                      <a:r>
                        <a:rPr lang="en-US" dirty="0"/>
                        <a:t>$22FMV/</a:t>
                      </a:r>
                    </a:p>
                    <a:p>
                      <a:r>
                        <a:rPr lang="en-US" dirty="0"/>
                        <a:t>$40B</a:t>
                      </a:r>
                    </a:p>
                  </a:txBody>
                  <a:tcPr/>
                </a:tc>
                <a:tc>
                  <a:txBody>
                    <a:bodyPr/>
                    <a:lstStyle/>
                    <a:p>
                      <a:r>
                        <a:rPr lang="en-US" dirty="0"/>
                        <a:t>($18)</a:t>
                      </a:r>
                    </a:p>
                  </a:txBody>
                  <a:tcPr/>
                </a:tc>
                <a:tc>
                  <a:txBody>
                    <a:bodyPr/>
                    <a:lstStyle/>
                    <a:p>
                      <a:r>
                        <a:rPr lang="en-US" dirty="0"/>
                        <a:t>20%</a:t>
                      </a:r>
                    </a:p>
                  </a:txBody>
                  <a:tcPr/>
                </a:tc>
                <a:tc>
                  <a:txBody>
                    <a:bodyPr/>
                    <a:lstStyle/>
                    <a:p>
                      <a:r>
                        <a:rPr lang="en-US" dirty="0"/>
                        <a:t>$2</a:t>
                      </a:r>
                    </a:p>
                  </a:txBody>
                  <a:tcPr/>
                </a:tc>
                <a:tc>
                  <a:txBody>
                    <a:bodyPr/>
                    <a:lstStyle/>
                    <a:p>
                      <a:r>
                        <a:rPr lang="en-US" dirty="0"/>
                        <a:t>$0</a:t>
                      </a:r>
                    </a:p>
                  </a:txBody>
                  <a:tcPr/>
                </a:tc>
                <a:extLst>
                  <a:ext uri="{0D108BD9-81ED-4DB2-BD59-A6C34878D82A}">
                    <a16:rowId xmlns:a16="http://schemas.microsoft.com/office/drawing/2014/main" val="10001"/>
                  </a:ext>
                </a:extLst>
              </a:tr>
              <a:tr h="370840">
                <a:tc>
                  <a:txBody>
                    <a:bodyPr/>
                    <a:lstStyle/>
                    <a:p>
                      <a:r>
                        <a:rPr lang="en-US" dirty="0"/>
                        <a:t>Capital Asset</a:t>
                      </a:r>
                    </a:p>
                    <a:p>
                      <a:r>
                        <a:rPr lang="en-US" dirty="0"/>
                        <a:t>(&lt;6 mo.)</a:t>
                      </a:r>
                    </a:p>
                  </a:txBody>
                  <a:tcPr/>
                </a:tc>
                <a:tc>
                  <a:txBody>
                    <a:bodyPr/>
                    <a:lstStyle/>
                    <a:p>
                      <a:r>
                        <a:rPr lang="en-US" dirty="0"/>
                        <a:t>$33FMV/</a:t>
                      </a:r>
                    </a:p>
                    <a:p>
                      <a:r>
                        <a:rPr lang="en-US" dirty="0"/>
                        <a:t>$20B</a:t>
                      </a:r>
                    </a:p>
                  </a:txBody>
                  <a:tcPr/>
                </a:tc>
                <a:tc>
                  <a:txBody>
                    <a:bodyPr/>
                    <a:lstStyle/>
                    <a:p>
                      <a:r>
                        <a:rPr lang="en-US" dirty="0"/>
                        <a:t>$13</a:t>
                      </a:r>
                    </a:p>
                  </a:txBody>
                  <a:tcPr/>
                </a:tc>
                <a:tc>
                  <a:txBody>
                    <a:bodyPr/>
                    <a:lstStyle/>
                    <a:p>
                      <a:r>
                        <a:rPr lang="en-US" dirty="0"/>
                        <a:t>30%</a:t>
                      </a:r>
                    </a:p>
                  </a:txBody>
                  <a:tcPr/>
                </a:tc>
                <a:tc>
                  <a:txBody>
                    <a:bodyPr/>
                    <a:lstStyle/>
                    <a:p>
                      <a:r>
                        <a:rPr lang="en-US" dirty="0"/>
                        <a:t>$3</a:t>
                      </a:r>
                    </a:p>
                  </a:txBody>
                  <a:tcPr/>
                </a:tc>
                <a:tc>
                  <a:txBody>
                    <a:bodyPr/>
                    <a:lstStyle/>
                    <a:p>
                      <a:r>
                        <a:rPr lang="en-US" dirty="0"/>
                        <a:t>$3</a:t>
                      </a:r>
                    </a:p>
                  </a:txBody>
                  <a:tcPr/>
                </a:tc>
                <a:extLst>
                  <a:ext uri="{0D108BD9-81ED-4DB2-BD59-A6C34878D82A}">
                    <a16:rowId xmlns:a16="http://schemas.microsoft.com/office/drawing/2014/main" val="10002"/>
                  </a:ext>
                </a:extLst>
              </a:tr>
              <a:tr h="370840">
                <a:tc>
                  <a:txBody>
                    <a:bodyPr/>
                    <a:lstStyle/>
                    <a:p>
                      <a:r>
                        <a:rPr lang="en-US" dirty="0"/>
                        <a:t>1245 Asset</a:t>
                      </a:r>
                    </a:p>
                    <a:p>
                      <a:r>
                        <a:rPr lang="en-US" dirty="0"/>
                        <a:t>(ord. income)</a:t>
                      </a:r>
                    </a:p>
                  </a:txBody>
                  <a:tcPr/>
                </a:tc>
                <a:tc>
                  <a:txBody>
                    <a:bodyPr/>
                    <a:lstStyle/>
                    <a:p>
                      <a:r>
                        <a:rPr lang="en-US" dirty="0"/>
                        <a:t>$55FMV</a:t>
                      </a:r>
                    </a:p>
                    <a:p>
                      <a:r>
                        <a:rPr lang="en-US" dirty="0"/>
                        <a:t>25B</a:t>
                      </a:r>
                    </a:p>
                  </a:txBody>
                  <a:tcPr/>
                </a:tc>
                <a:tc>
                  <a:txBody>
                    <a:bodyPr/>
                    <a:lstStyle/>
                    <a:p>
                      <a:r>
                        <a:rPr lang="en-US" dirty="0"/>
                        <a:t>$30</a:t>
                      </a:r>
                    </a:p>
                  </a:txBody>
                  <a:tcPr/>
                </a:tc>
                <a:tc>
                  <a:txBody>
                    <a:bodyPr/>
                    <a:lstStyle/>
                    <a:p>
                      <a:r>
                        <a:rPr lang="en-US" dirty="0"/>
                        <a:t>50%</a:t>
                      </a:r>
                    </a:p>
                  </a:txBody>
                  <a:tcPr/>
                </a:tc>
                <a:tc>
                  <a:txBody>
                    <a:bodyPr/>
                    <a:lstStyle/>
                    <a:p>
                      <a:r>
                        <a:rPr lang="en-US" dirty="0"/>
                        <a:t>$5</a:t>
                      </a:r>
                    </a:p>
                  </a:txBody>
                  <a:tcPr/>
                </a:tc>
                <a:tc>
                  <a:txBody>
                    <a:bodyPr/>
                    <a:lstStyle/>
                    <a:p>
                      <a:r>
                        <a:rPr lang="en-US" dirty="0"/>
                        <a:t>$5</a:t>
                      </a:r>
                    </a:p>
                  </a:txBody>
                  <a:tcPr/>
                </a:tc>
                <a:extLst>
                  <a:ext uri="{0D108BD9-81ED-4DB2-BD59-A6C34878D82A}">
                    <a16:rowId xmlns:a16="http://schemas.microsoft.com/office/drawing/2014/main" val="10003"/>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4"/>
                  </a:ext>
                </a:extLst>
              </a:tr>
              <a:tr h="370840">
                <a:tc>
                  <a:txBody>
                    <a:bodyPr/>
                    <a:lstStyle/>
                    <a:p>
                      <a:r>
                        <a:rPr lang="en-US" dirty="0" smtClean="0"/>
                        <a:t>Total Basis</a:t>
                      </a:r>
                      <a:endParaRPr lang="en-US" dirty="0"/>
                    </a:p>
                  </a:txBody>
                  <a:tcPr/>
                </a:tc>
                <a:tc>
                  <a:txBody>
                    <a:bodyPr/>
                    <a:lstStyle/>
                    <a:p>
                      <a:r>
                        <a:rPr lang="en-US" dirty="0" smtClean="0"/>
                        <a:t>$85</a:t>
                      </a:r>
                      <a:endParaRPr lang="en-US" dirty="0"/>
                    </a:p>
                  </a:txBody>
                  <a:tcPr/>
                </a:tc>
                <a:tc>
                  <a:txBody>
                    <a:bodyPr/>
                    <a:lstStyle/>
                    <a:p>
                      <a:endParaRPr lang="en-US"/>
                    </a:p>
                  </a:txBody>
                  <a:tcPr/>
                </a:tc>
                <a:tc>
                  <a:txBody>
                    <a:bodyPr/>
                    <a:lstStyle/>
                    <a:p>
                      <a:endParaRPr lang="en-US"/>
                    </a:p>
                  </a:txBody>
                  <a:tcPr/>
                </a:tc>
                <a:tc>
                  <a:txBody>
                    <a:bodyPr/>
                    <a:lstStyle/>
                    <a:p>
                      <a:r>
                        <a:rPr lang="en-US" dirty="0" smtClean="0"/>
                        <a:t>Total Gain</a:t>
                      </a:r>
                      <a:endParaRPr lang="en-US" dirty="0"/>
                    </a:p>
                  </a:txBody>
                  <a:tcPr/>
                </a:tc>
                <a:tc>
                  <a:txBody>
                    <a:bodyPr/>
                    <a:lstStyle/>
                    <a:p>
                      <a:r>
                        <a:rPr lang="en-US" dirty="0" smtClean="0"/>
                        <a:t>$8</a:t>
                      </a:r>
                      <a:endParaRPr lang="en-US" dirty="0"/>
                    </a:p>
                  </a:txBody>
                  <a:tcPr/>
                </a:tc>
                <a:extLst>
                  <a:ext uri="{0D108BD9-81ED-4DB2-BD59-A6C34878D82A}">
                    <a16:rowId xmlns:a16="http://schemas.microsoft.com/office/drawing/2014/main" val="10005"/>
                  </a:ext>
                </a:extLst>
              </a:tr>
              <a:tr h="370840">
                <a:tc>
                  <a:txBody>
                    <a:bodyPr/>
                    <a:lstStyle/>
                    <a:p>
                      <a:r>
                        <a:rPr lang="en-US" dirty="0" smtClean="0"/>
                        <a:t>Total FMV</a:t>
                      </a:r>
                      <a:endParaRPr lang="en-US" dirty="0"/>
                    </a:p>
                  </a:txBody>
                  <a:tcPr/>
                </a:tc>
                <a:tc>
                  <a:txBody>
                    <a:bodyPr/>
                    <a:lstStyle/>
                    <a:p>
                      <a:r>
                        <a:rPr lang="en-US" dirty="0" smtClean="0"/>
                        <a:t>$110</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6"/>
                  </a:ext>
                </a:extLst>
              </a:tr>
            </a:tbl>
          </a:graphicData>
        </a:graphic>
      </p:graphicFrame>
      <p:sp>
        <p:nvSpPr>
          <p:cNvPr id="4" name="Slide Number Placeholder 3"/>
          <p:cNvSpPr>
            <a:spLocks noGrp="1"/>
          </p:cNvSpPr>
          <p:nvPr>
            <p:ph type="sldNum" sz="quarter" idx="12"/>
          </p:nvPr>
        </p:nvSpPr>
        <p:spPr/>
        <p:txBody>
          <a:bodyPr/>
          <a:lstStyle/>
          <a:p>
            <a:fld id="{777EDC73-4277-4D03-A159-88B8FAF3D64A}" type="slidenum">
              <a:rPr lang="en-US" smtClean="0"/>
              <a:pPr/>
              <a:t>22</a:t>
            </a:fld>
            <a:endParaRPr lang="en-US"/>
          </a:p>
        </p:txBody>
      </p:sp>
      <p:sp>
        <p:nvSpPr>
          <p:cNvPr id="6" name="TextBox 5"/>
          <p:cNvSpPr txBox="1"/>
          <p:nvPr/>
        </p:nvSpPr>
        <p:spPr>
          <a:xfrm>
            <a:off x="457200" y="5334000"/>
            <a:ext cx="7543800" cy="923330"/>
          </a:xfrm>
          <a:prstGeom prst="rect">
            <a:avLst/>
          </a:prstGeom>
          <a:noFill/>
        </p:spPr>
        <p:txBody>
          <a:bodyPr wrap="square" rtlCol="0">
            <a:spAutoFit/>
          </a:bodyPr>
          <a:lstStyle/>
          <a:p>
            <a:r>
              <a:rPr lang="en-US" dirty="0"/>
              <a:t>X transfers three assets in return for stock worth $100 and $10 cash (BOOT).</a:t>
            </a:r>
          </a:p>
          <a:p>
            <a:endParaRPr lang="en-US" dirty="0"/>
          </a:p>
          <a:p>
            <a:r>
              <a:rPr lang="en-US" dirty="0"/>
              <a:t>X’s basis in Y stock is AGGREGATE BASIS – BOOT + GAIN (85 – 10 + 8 = 83)</a:t>
            </a:r>
          </a:p>
        </p:txBody>
      </p:sp>
    </p:spTree>
    <p:extLst>
      <p:ext uri="{BB962C8B-B14F-4D97-AF65-F5344CB8AC3E}">
        <p14:creationId xmlns:p14="http://schemas.microsoft.com/office/powerpoint/2010/main" val="9280495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 Set #3, Question #1</a:t>
            </a:r>
          </a:p>
        </p:txBody>
      </p:sp>
      <p:sp>
        <p:nvSpPr>
          <p:cNvPr id="3" name="Content Placeholder 2"/>
          <p:cNvSpPr>
            <a:spLocks noGrp="1"/>
          </p:cNvSpPr>
          <p:nvPr>
            <p:ph idx="1"/>
          </p:nvPr>
        </p:nvSpPr>
        <p:spPr/>
        <p:txBody>
          <a:bodyPr>
            <a:normAutofit/>
          </a:bodyPr>
          <a:lstStyle/>
          <a:p>
            <a:pPr>
              <a:buNone/>
            </a:pPr>
            <a:r>
              <a:rPr lang="en-US" dirty="0"/>
              <a:t>					</a:t>
            </a:r>
          </a:p>
          <a:p>
            <a:pPr>
              <a:buNone/>
            </a:pPr>
            <a:r>
              <a:rPr lang="en-US" dirty="0"/>
              <a:t>					Amy</a:t>
            </a:r>
            <a:endParaRPr lang="en-US" sz="2000" dirty="0"/>
          </a:p>
          <a:p>
            <a:pPr>
              <a:buNone/>
            </a:pPr>
            <a:r>
              <a:rPr lang="en-US" sz="2000" dirty="0"/>
              <a:t>				Land		$200 cash</a:t>
            </a:r>
          </a:p>
          <a:p>
            <a:pPr>
              <a:buNone/>
            </a:pPr>
            <a:r>
              <a:rPr lang="en-US" sz="2000" dirty="0"/>
              <a:t>			Basis = $900		      $800 worth stock (100% 	             FMV = $1000		                                      X stock)</a:t>
            </a:r>
          </a:p>
          <a:p>
            <a:pPr>
              <a:buNone/>
            </a:pPr>
            <a:r>
              <a:rPr lang="en-US" sz="2000" dirty="0"/>
              <a:t>	</a:t>
            </a:r>
          </a:p>
          <a:p>
            <a:pPr>
              <a:buNone/>
            </a:pPr>
            <a:r>
              <a:rPr lang="en-US" sz="2000" dirty="0"/>
              <a:t>			</a:t>
            </a:r>
          </a:p>
        </p:txBody>
      </p:sp>
      <p:sp>
        <p:nvSpPr>
          <p:cNvPr id="4" name="Slide Number Placeholder 3"/>
          <p:cNvSpPr>
            <a:spLocks noGrp="1"/>
          </p:cNvSpPr>
          <p:nvPr>
            <p:ph type="sldNum" sz="quarter" idx="12"/>
          </p:nvPr>
        </p:nvSpPr>
        <p:spPr/>
        <p:txBody>
          <a:bodyPr/>
          <a:lstStyle/>
          <a:p>
            <a:fld id="{777EDC73-4277-4D03-A159-88B8FAF3D64A}" type="slidenum">
              <a:rPr lang="en-US" sz="3200" smtClean="0"/>
              <a:pPr/>
              <a:t>23</a:t>
            </a:fld>
            <a:endParaRPr lang="en-US" sz="3200" dirty="0"/>
          </a:p>
        </p:txBody>
      </p:sp>
      <p:sp>
        <p:nvSpPr>
          <p:cNvPr id="5" name="Rectangle 4"/>
          <p:cNvSpPr/>
          <p:nvPr/>
        </p:nvSpPr>
        <p:spPr>
          <a:xfrm>
            <a:off x="3505200" y="3886200"/>
            <a:ext cx="2667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ACR</a:t>
            </a:r>
          </a:p>
        </p:txBody>
      </p:sp>
      <p:cxnSp>
        <p:nvCxnSpPr>
          <p:cNvPr id="7" name="Straight Arrow Connector 6"/>
          <p:cNvCxnSpPr/>
          <p:nvPr/>
        </p:nvCxnSpPr>
        <p:spPr>
          <a:xfrm rot="5400000">
            <a:off x="3619500" y="2857500"/>
            <a:ext cx="91440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0800000">
            <a:off x="4648200" y="2819400"/>
            <a:ext cx="10668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a:stretch>
            <a:fillRect/>
          </a:stretch>
        </p:blipFill>
        <p:spPr>
          <a:xfrm>
            <a:off x="228600" y="1295400"/>
            <a:ext cx="2505075" cy="1781175"/>
          </a:xfrm>
          <a:prstGeom prst="rect">
            <a:avLst/>
          </a:prstGeom>
          <a:ln w="28575">
            <a:solidFill>
              <a:schemeClr val="tx1"/>
            </a:solidFill>
          </a:ln>
        </p:spPr>
      </p:pic>
      <p:sp>
        <p:nvSpPr>
          <p:cNvPr id="10" name="TextBox 9"/>
          <p:cNvSpPr txBox="1"/>
          <p:nvPr/>
        </p:nvSpPr>
        <p:spPr>
          <a:xfrm>
            <a:off x="304800" y="1324253"/>
            <a:ext cx="1447800" cy="369332"/>
          </a:xfrm>
          <a:prstGeom prst="rect">
            <a:avLst/>
          </a:prstGeom>
          <a:noFill/>
        </p:spPr>
        <p:txBody>
          <a:bodyPr wrap="square" rtlCol="0">
            <a:spAutoFit/>
          </a:bodyPr>
          <a:lstStyle/>
          <a:p>
            <a:r>
              <a:rPr lang="en-US" b="1" dirty="0" smtClean="0"/>
              <a:t>FMV = $1000</a:t>
            </a:r>
            <a:endParaRPr lang="en-US" b="1" dirty="0"/>
          </a:p>
        </p:txBody>
      </p:sp>
      <p:pic>
        <p:nvPicPr>
          <p:cNvPr id="12" name="Picture 11"/>
          <p:cNvPicPr>
            <a:picLocks noChangeAspect="1"/>
          </p:cNvPicPr>
          <p:nvPr/>
        </p:nvPicPr>
        <p:blipFill>
          <a:blip r:embed="rId3"/>
          <a:stretch>
            <a:fillRect/>
          </a:stretch>
        </p:blipFill>
        <p:spPr>
          <a:xfrm>
            <a:off x="6524625" y="1324253"/>
            <a:ext cx="1838325" cy="1352550"/>
          </a:xfrm>
          <a:prstGeom prst="rect">
            <a:avLst/>
          </a:prstGeom>
        </p:spPr>
      </p:pic>
      <p:sp>
        <p:nvSpPr>
          <p:cNvPr id="14" name="TextBox 13"/>
          <p:cNvSpPr txBox="1"/>
          <p:nvPr/>
        </p:nvSpPr>
        <p:spPr>
          <a:xfrm>
            <a:off x="6719887" y="2000528"/>
            <a:ext cx="1447800" cy="369332"/>
          </a:xfrm>
          <a:prstGeom prst="rect">
            <a:avLst/>
          </a:prstGeom>
          <a:noFill/>
        </p:spPr>
        <p:txBody>
          <a:bodyPr wrap="square" rtlCol="0">
            <a:spAutoFit/>
          </a:bodyPr>
          <a:lstStyle/>
          <a:p>
            <a:pPr algn="ctr"/>
            <a:r>
              <a:rPr lang="en-US" b="1" dirty="0" smtClean="0"/>
              <a:t>FMV = $800</a:t>
            </a:r>
            <a:endParaRPr lang="en-US" b="1" dirty="0"/>
          </a:p>
        </p:txBody>
      </p:sp>
    </p:spTree>
    <p:extLst>
      <p:ext uri="{BB962C8B-B14F-4D97-AF65-F5344CB8AC3E}">
        <p14:creationId xmlns:p14="http://schemas.microsoft.com/office/powerpoint/2010/main" val="38970006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 Set #3, Question #1</a:t>
            </a:r>
          </a:p>
        </p:txBody>
      </p:sp>
      <p:sp>
        <p:nvSpPr>
          <p:cNvPr id="3" name="Content Placeholder 2"/>
          <p:cNvSpPr>
            <a:spLocks noGrp="1"/>
          </p:cNvSpPr>
          <p:nvPr>
            <p:ph idx="1"/>
          </p:nvPr>
        </p:nvSpPr>
        <p:spPr/>
        <p:txBody>
          <a:bodyPr>
            <a:normAutofit/>
          </a:bodyPr>
          <a:lstStyle/>
          <a:p>
            <a:pPr>
              <a:buNone/>
            </a:pPr>
            <a:r>
              <a:rPr lang="en-US" dirty="0"/>
              <a:t>					</a:t>
            </a:r>
          </a:p>
          <a:p>
            <a:pPr>
              <a:buNone/>
            </a:pPr>
            <a:r>
              <a:rPr lang="en-US" dirty="0"/>
              <a:t>					Amy</a:t>
            </a:r>
            <a:endParaRPr lang="en-US" sz="2000" dirty="0"/>
          </a:p>
          <a:p>
            <a:pPr>
              <a:buNone/>
            </a:pPr>
            <a:r>
              <a:rPr lang="en-US" sz="2000" dirty="0"/>
              <a:t>				Land		$200 cash</a:t>
            </a:r>
          </a:p>
          <a:p>
            <a:pPr>
              <a:buNone/>
            </a:pPr>
            <a:r>
              <a:rPr lang="en-US" sz="2000" dirty="0"/>
              <a:t>			Basis = $900		      $800 worth stock (100% 	             FMV = $1000		                                      X stock)</a:t>
            </a:r>
          </a:p>
          <a:p>
            <a:pPr>
              <a:buNone/>
            </a:pPr>
            <a:r>
              <a:rPr lang="en-US" sz="2000" dirty="0"/>
              <a:t>	</a:t>
            </a:r>
          </a:p>
          <a:p>
            <a:pPr>
              <a:buNone/>
            </a:pPr>
            <a:r>
              <a:rPr lang="en-US" sz="2000" dirty="0"/>
              <a:t>			</a:t>
            </a:r>
          </a:p>
        </p:txBody>
      </p:sp>
      <p:sp>
        <p:nvSpPr>
          <p:cNvPr id="4" name="Slide Number Placeholder 3"/>
          <p:cNvSpPr>
            <a:spLocks noGrp="1"/>
          </p:cNvSpPr>
          <p:nvPr>
            <p:ph type="sldNum" sz="quarter" idx="12"/>
          </p:nvPr>
        </p:nvSpPr>
        <p:spPr/>
        <p:txBody>
          <a:bodyPr/>
          <a:lstStyle/>
          <a:p>
            <a:fld id="{777EDC73-4277-4D03-A159-88B8FAF3D64A}" type="slidenum">
              <a:rPr lang="en-US" sz="3200" smtClean="0"/>
              <a:pPr/>
              <a:t>24</a:t>
            </a:fld>
            <a:endParaRPr lang="en-US" sz="3200" dirty="0"/>
          </a:p>
        </p:txBody>
      </p:sp>
      <p:sp>
        <p:nvSpPr>
          <p:cNvPr id="5" name="Rectangle 4"/>
          <p:cNvSpPr/>
          <p:nvPr/>
        </p:nvSpPr>
        <p:spPr>
          <a:xfrm>
            <a:off x="3505200" y="3886200"/>
            <a:ext cx="2667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ACR</a:t>
            </a:r>
          </a:p>
        </p:txBody>
      </p:sp>
      <p:cxnSp>
        <p:nvCxnSpPr>
          <p:cNvPr id="7" name="Straight Arrow Connector 6"/>
          <p:cNvCxnSpPr/>
          <p:nvPr/>
        </p:nvCxnSpPr>
        <p:spPr>
          <a:xfrm rot="5400000">
            <a:off x="3619500" y="2857500"/>
            <a:ext cx="91440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0800000">
            <a:off x="4648200" y="2819400"/>
            <a:ext cx="10668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a:stretch>
            <a:fillRect/>
          </a:stretch>
        </p:blipFill>
        <p:spPr>
          <a:xfrm>
            <a:off x="228600" y="1295400"/>
            <a:ext cx="2505075" cy="1781175"/>
          </a:xfrm>
          <a:prstGeom prst="rect">
            <a:avLst/>
          </a:prstGeom>
          <a:ln w="28575">
            <a:solidFill>
              <a:schemeClr val="tx1"/>
            </a:solidFill>
          </a:ln>
        </p:spPr>
      </p:pic>
      <p:sp>
        <p:nvSpPr>
          <p:cNvPr id="10" name="TextBox 9"/>
          <p:cNvSpPr txBox="1"/>
          <p:nvPr/>
        </p:nvSpPr>
        <p:spPr>
          <a:xfrm>
            <a:off x="304800" y="1324253"/>
            <a:ext cx="1447800" cy="646331"/>
          </a:xfrm>
          <a:prstGeom prst="rect">
            <a:avLst/>
          </a:prstGeom>
          <a:noFill/>
        </p:spPr>
        <p:txBody>
          <a:bodyPr wrap="square" rtlCol="0">
            <a:spAutoFit/>
          </a:bodyPr>
          <a:lstStyle/>
          <a:p>
            <a:r>
              <a:rPr lang="en-US" b="1" dirty="0" smtClean="0"/>
              <a:t>Basis= $130</a:t>
            </a:r>
          </a:p>
          <a:p>
            <a:r>
              <a:rPr lang="en-US" b="1" dirty="0" smtClean="0"/>
              <a:t>FMV = $100</a:t>
            </a:r>
            <a:endParaRPr lang="en-US" b="1" dirty="0"/>
          </a:p>
        </p:txBody>
      </p:sp>
      <p:pic>
        <p:nvPicPr>
          <p:cNvPr id="12" name="Picture 11"/>
          <p:cNvPicPr>
            <a:picLocks noChangeAspect="1"/>
          </p:cNvPicPr>
          <p:nvPr/>
        </p:nvPicPr>
        <p:blipFill>
          <a:blip r:embed="rId3"/>
          <a:stretch>
            <a:fillRect/>
          </a:stretch>
        </p:blipFill>
        <p:spPr>
          <a:xfrm>
            <a:off x="6524625" y="1324253"/>
            <a:ext cx="1838325" cy="1352550"/>
          </a:xfrm>
          <a:prstGeom prst="rect">
            <a:avLst/>
          </a:prstGeom>
        </p:spPr>
      </p:pic>
      <p:sp>
        <p:nvSpPr>
          <p:cNvPr id="14" name="TextBox 13"/>
          <p:cNvSpPr txBox="1"/>
          <p:nvPr/>
        </p:nvSpPr>
        <p:spPr>
          <a:xfrm>
            <a:off x="6719887" y="2000528"/>
            <a:ext cx="1447800" cy="369332"/>
          </a:xfrm>
          <a:prstGeom prst="rect">
            <a:avLst/>
          </a:prstGeom>
          <a:noFill/>
        </p:spPr>
        <p:txBody>
          <a:bodyPr wrap="square" rtlCol="0">
            <a:spAutoFit/>
          </a:bodyPr>
          <a:lstStyle/>
          <a:p>
            <a:pPr algn="ctr"/>
            <a:r>
              <a:rPr lang="en-US" b="1" dirty="0" smtClean="0"/>
              <a:t>FMV = $90</a:t>
            </a:r>
            <a:endParaRPr lang="en-US" b="1" dirty="0"/>
          </a:p>
        </p:txBody>
      </p:sp>
    </p:spTree>
    <p:extLst>
      <p:ext uri="{BB962C8B-B14F-4D97-AF65-F5344CB8AC3E}">
        <p14:creationId xmlns:p14="http://schemas.microsoft.com/office/powerpoint/2010/main" val="23455540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#1, Cont’d</a:t>
            </a:r>
          </a:p>
        </p:txBody>
      </p:sp>
      <p:sp>
        <p:nvSpPr>
          <p:cNvPr id="3" name="Content Placeholder 2"/>
          <p:cNvSpPr>
            <a:spLocks noGrp="1"/>
          </p:cNvSpPr>
          <p:nvPr>
            <p:ph idx="1"/>
          </p:nvPr>
        </p:nvSpPr>
        <p:spPr/>
        <p:txBody>
          <a:bodyPr>
            <a:normAutofit fontScale="92500" lnSpcReduction="10000"/>
          </a:bodyPr>
          <a:lstStyle/>
          <a:p>
            <a:r>
              <a:rPr lang="en-US" dirty="0"/>
              <a:t>Gain or Loss realized by Amy?</a:t>
            </a:r>
          </a:p>
          <a:p>
            <a:pPr lvl="1"/>
            <a:r>
              <a:rPr lang="en-US" dirty="0"/>
              <a:t>Gain or loss realized = amount realized – basis</a:t>
            </a:r>
          </a:p>
          <a:p>
            <a:pPr lvl="1"/>
            <a:r>
              <a:rPr lang="en-US" dirty="0"/>
              <a:t>Amount realized = $200 cash + $800 </a:t>
            </a:r>
            <a:r>
              <a:rPr lang="en-US" dirty="0" err="1"/>
              <a:t>fmv</a:t>
            </a:r>
            <a:r>
              <a:rPr lang="en-US" dirty="0"/>
              <a:t> stock = </a:t>
            </a:r>
            <a:r>
              <a:rPr lang="en-US" dirty="0">
                <a:solidFill>
                  <a:srgbClr val="FF0000"/>
                </a:solidFill>
              </a:rPr>
              <a:t>$1000</a:t>
            </a:r>
          </a:p>
          <a:p>
            <a:pPr lvl="1"/>
            <a:r>
              <a:rPr lang="en-US" dirty="0"/>
              <a:t>Basis in Land = </a:t>
            </a:r>
            <a:r>
              <a:rPr lang="en-US" dirty="0">
                <a:solidFill>
                  <a:srgbClr val="FF0000"/>
                </a:solidFill>
              </a:rPr>
              <a:t>$900</a:t>
            </a:r>
          </a:p>
          <a:p>
            <a:pPr lvl="1"/>
            <a:r>
              <a:rPr lang="en-US" dirty="0"/>
              <a:t>Gain realized = $1000 - $900 = </a:t>
            </a:r>
            <a:r>
              <a:rPr lang="en-US" dirty="0">
                <a:solidFill>
                  <a:srgbClr val="FF0000"/>
                </a:solidFill>
              </a:rPr>
              <a:t>$100</a:t>
            </a:r>
          </a:p>
          <a:p>
            <a:r>
              <a:rPr lang="en-US" dirty="0"/>
              <a:t>Gain or Loss recognized by Amy?</a:t>
            </a:r>
          </a:p>
          <a:p>
            <a:pPr lvl="1"/>
            <a:r>
              <a:rPr lang="en-US" dirty="0"/>
              <a:t>Lesser of: (</a:t>
            </a:r>
            <a:r>
              <a:rPr lang="en-US" dirty="0" err="1"/>
              <a:t>i</a:t>
            </a:r>
            <a:r>
              <a:rPr lang="en-US" dirty="0"/>
              <a:t>) gain realized or (ii) boot</a:t>
            </a:r>
          </a:p>
          <a:p>
            <a:pPr lvl="1"/>
            <a:r>
              <a:rPr lang="en-US" dirty="0"/>
              <a:t>Lesser of: (</a:t>
            </a:r>
            <a:r>
              <a:rPr lang="en-US" dirty="0" err="1"/>
              <a:t>i</a:t>
            </a:r>
            <a:r>
              <a:rPr lang="en-US" dirty="0"/>
              <a:t>) $100 or (ii) $200 cash</a:t>
            </a:r>
          </a:p>
          <a:p>
            <a:pPr lvl="1"/>
            <a:r>
              <a:rPr lang="en-US" dirty="0">
                <a:sym typeface="Wingdings" pitchFamily="2" charset="2"/>
              </a:rPr>
              <a:t> </a:t>
            </a:r>
            <a:r>
              <a:rPr lang="en-US" dirty="0">
                <a:solidFill>
                  <a:srgbClr val="FF0000"/>
                </a:solidFill>
                <a:sym typeface="Wingdings" pitchFamily="2" charset="2"/>
              </a:rPr>
              <a:t>$100</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777EDC73-4277-4D03-A159-88B8FAF3D64A}" type="slidenum">
              <a:rPr lang="en-US" sz="3200" smtClean="0"/>
              <a:pPr/>
              <a:t>25</a:t>
            </a:fld>
            <a:endParaRPr lang="en-US" sz="3200" dirty="0"/>
          </a:p>
        </p:txBody>
      </p:sp>
      <p:pic>
        <p:nvPicPr>
          <p:cNvPr id="5" name="Picture 4"/>
          <p:cNvPicPr>
            <a:picLocks noChangeAspect="1"/>
          </p:cNvPicPr>
          <p:nvPr/>
        </p:nvPicPr>
        <p:blipFill>
          <a:blip r:embed="rId2"/>
          <a:stretch>
            <a:fillRect/>
          </a:stretch>
        </p:blipFill>
        <p:spPr>
          <a:xfrm>
            <a:off x="11906" y="28574"/>
            <a:ext cx="1740694" cy="1258841"/>
          </a:xfrm>
          <a:prstGeom prst="rect">
            <a:avLst/>
          </a:prstGeom>
        </p:spPr>
      </p:pic>
    </p:spTree>
    <p:extLst>
      <p:ext uri="{BB962C8B-B14F-4D97-AF65-F5344CB8AC3E}">
        <p14:creationId xmlns:p14="http://schemas.microsoft.com/office/powerpoint/2010/main" val="670857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linds(horizontal)">
                                      <p:cBhvr>
                                        <p:cTn id="13" dur="500"/>
                                        <p:tgtEl>
                                          <p:spTgt spid="3">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linds(horizontal)">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blinds(horizontal)">
                                      <p:cBhvr>
                                        <p:cTn id="21" dur="500"/>
                                        <p:tgtEl>
                                          <p:spTgt spid="3">
                                            <p:txEl>
                                              <p:pRg st="6" end="6"/>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blinds(horizontal)">
                                      <p:cBhvr>
                                        <p:cTn id="24" dur="500"/>
                                        <p:tgtEl>
                                          <p:spTgt spid="3">
                                            <p:txEl>
                                              <p:pRg st="7" end="7"/>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blinds(horizontal)">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1:  Basis?</a:t>
            </a:r>
          </a:p>
        </p:txBody>
      </p:sp>
      <p:sp>
        <p:nvSpPr>
          <p:cNvPr id="3" name="Content Placeholder 2"/>
          <p:cNvSpPr>
            <a:spLocks noGrp="1"/>
          </p:cNvSpPr>
          <p:nvPr>
            <p:ph idx="1"/>
          </p:nvPr>
        </p:nvSpPr>
        <p:spPr>
          <a:xfrm>
            <a:off x="457200" y="1600200"/>
            <a:ext cx="8229600" cy="4876800"/>
          </a:xfrm>
        </p:spPr>
        <p:txBody>
          <a:bodyPr>
            <a:normAutofit fontScale="92500"/>
          </a:bodyPr>
          <a:lstStyle/>
          <a:p>
            <a:r>
              <a:rPr lang="en-US" dirty="0"/>
              <a:t>Amy’s basis in stock?</a:t>
            </a:r>
          </a:p>
          <a:p>
            <a:endParaRPr lang="en-US" dirty="0"/>
          </a:p>
          <a:p>
            <a:r>
              <a:rPr lang="en-US" dirty="0"/>
              <a:t>Basis –BOOT + Gain Recognized</a:t>
            </a:r>
          </a:p>
          <a:p>
            <a:endParaRPr lang="en-US" dirty="0"/>
          </a:p>
          <a:p>
            <a:r>
              <a:rPr lang="en-US" dirty="0"/>
              <a:t>$900 – 200 + 100 = </a:t>
            </a:r>
            <a:r>
              <a:rPr lang="en-US" dirty="0">
                <a:solidFill>
                  <a:srgbClr val="FF0000"/>
                </a:solidFill>
              </a:rPr>
              <a:t>$800</a:t>
            </a:r>
          </a:p>
          <a:p>
            <a:endParaRPr lang="en-US" dirty="0"/>
          </a:p>
          <a:p>
            <a:r>
              <a:rPr lang="en-US" dirty="0"/>
              <a:t>(Stock is worth $800, so no deferred gain – recognized 100% of gain)</a:t>
            </a:r>
          </a:p>
          <a:p>
            <a:r>
              <a:rPr lang="en-US" dirty="0"/>
              <a:t>Corporation’s Basis in land -- $900 + 100 = </a:t>
            </a:r>
            <a:r>
              <a:rPr lang="en-US" dirty="0">
                <a:solidFill>
                  <a:srgbClr val="FF0000"/>
                </a:solidFill>
              </a:rPr>
              <a:t>$1000</a:t>
            </a:r>
          </a:p>
        </p:txBody>
      </p:sp>
      <p:sp>
        <p:nvSpPr>
          <p:cNvPr id="4" name="Slide Number Placeholder 3"/>
          <p:cNvSpPr>
            <a:spLocks noGrp="1"/>
          </p:cNvSpPr>
          <p:nvPr>
            <p:ph type="sldNum" sz="quarter" idx="12"/>
          </p:nvPr>
        </p:nvSpPr>
        <p:spPr/>
        <p:txBody>
          <a:bodyPr/>
          <a:lstStyle/>
          <a:p>
            <a:fld id="{777EDC73-4277-4D03-A159-88B8FAF3D64A}" type="slidenum">
              <a:rPr lang="en-US" smtClean="0"/>
              <a:pPr/>
              <a:t>26</a:t>
            </a:fld>
            <a:endParaRPr lang="en-US"/>
          </a:p>
        </p:txBody>
      </p:sp>
      <p:pic>
        <p:nvPicPr>
          <p:cNvPr id="5" name="Picture 4"/>
          <p:cNvPicPr>
            <a:picLocks noChangeAspect="1"/>
          </p:cNvPicPr>
          <p:nvPr/>
        </p:nvPicPr>
        <p:blipFill>
          <a:blip r:embed="rId2"/>
          <a:stretch>
            <a:fillRect/>
          </a:stretch>
        </p:blipFill>
        <p:spPr>
          <a:xfrm>
            <a:off x="11906" y="28574"/>
            <a:ext cx="1740694" cy="1258841"/>
          </a:xfrm>
          <a:prstGeom prst="rect">
            <a:avLst/>
          </a:prstGeom>
        </p:spPr>
      </p:pic>
      <p:pic>
        <p:nvPicPr>
          <p:cNvPr id="6" name="Picture 5"/>
          <p:cNvPicPr>
            <a:picLocks noChangeAspect="1"/>
          </p:cNvPicPr>
          <p:nvPr/>
        </p:nvPicPr>
        <p:blipFill>
          <a:blip r:embed="rId3"/>
          <a:stretch>
            <a:fillRect/>
          </a:stretch>
        </p:blipFill>
        <p:spPr>
          <a:xfrm>
            <a:off x="7391400" y="23019"/>
            <a:ext cx="1752600" cy="1277597"/>
          </a:xfrm>
          <a:prstGeom prst="rect">
            <a:avLst/>
          </a:prstGeom>
        </p:spPr>
      </p:pic>
    </p:spTree>
    <p:extLst>
      <p:ext uri="{BB962C8B-B14F-4D97-AF65-F5344CB8AC3E}">
        <p14:creationId xmlns:p14="http://schemas.microsoft.com/office/powerpoint/2010/main" val="7400547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Basis Rules</a:t>
            </a:r>
          </a:p>
        </p:txBody>
      </p:sp>
      <p:sp>
        <p:nvSpPr>
          <p:cNvPr id="3" name="Content Placeholder 2"/>
          <p:cNvSpPr>
            <a:spLocks noGrp="1"/>
          </p:cNvSpPr>
          <p:nvPr>
            <p:ph idx="1"/>
          </p:nvPr>
        </p:nvSpPr>
        <p:spPr/>
        <p:txBody>
          <a:bodyPr>
            <a:normAutofit/>
          </a:bodyPr>
          <a:lstStyle/>
          <a:p>
            <a:r>
              <a:rPr lang="en-US" dirty="0"/>
              <a:t>Section </a:t>
            </a:r>
            <a:r>
              <a:rPr lang="en-US" dirty="0" smtClean="0"/>
              <a:t>358 – Shareholder/Transferor</a:t>
            </a:r>
            <a:endParaRPr lang="en-US" dirty="0"/>
          </a:p>
          <a:p>
            <a:pPr lvl="1"/>
            <a:endParaRPr lang="en-US" dirty="0" smtClean="0"/>
          </a:p>
          <a:p>
            <a:pPr lvl="1"/>
            <a:endParaRPr lang="en-US" dirty="0"/>
          </a:p>
          <a:p>
            <a:pPr lvl="1"/>
            <a:endParaRPr lang="en-US" dirty="0" smtClean="0"/>
          </a:p>
          <a:p>
            <a:pPr lvl="1"/>
            <a:endParaRPr lang="en-US" dirty="0"/>
          </a:p>
          <a:p>
            <a:r>
              <a:rPr lang="en-US" dirty="0"/>
              <a:t>Section </a:t>
            </a:r>
            <a:r>
              <a:rPr lang="en-US" dirty="0" smtClean="0"/>
              <a:t>362 – Corporation/Transferee</a:t>
            </a:r>
            <a:endParaRPr lang="en-US" dirty="0"/>
          </a:p>
        </p:txBody>
      </p:sp>
      <p:sp>
        <p:nvSpPr>
          <p:cNvPr id="4" name="Slide Number Placeholder 3"/>
          <p:cNvSpPr>
            <a:spLocks noGrp="1"/>
          </p:cNvSpPr>
          <p:nvPr>
            <p:ph type="sldNum" sz="quarter" idx="12"/>
          </p:nvPr>
        </p:nvSpPr>
        <p:spPr/>
        <p:txBody>
          <a:bodyPr/>
          <a:lstStyle/>
          <a:p>
            <a:fld id="{777EDC73-4277-4D03-A159-88B8FAF3D64A}" type="slidenum">
              <a:rPr lang="en-US" smtClean="0"/>
              <a:pPr/>
              <a:t>27</a:t>
            </a:fld>
            <a:endParaRPr lang="en-US"/>
          </a:p>
        </p:txBody>
      </p:sp>
      <p:pic>
        <p:nvPicPr>
          <p:cNvPr id="5" name="Picture 4"/>
          <p:cNvPicPr>
            <a:picLocks noChangeAspect="1"/>
          </p:cNvPicPr>
          <p:nvPr/>
        </p:nvPicPr>
        <p:blipFill>
          <a:blip r:embed="rId2"/>
          <a:stretch>
            <a:fillRect/>
          </a:stretch>
        </p:blipFill>
        <p:spPr>
          <a:xfrm>
            <a:off x="200025" y="4953000"/>
            <a:ext cx="8743950" cy="1676400"/>
          </a:xfrm>
          <a:prstGeom prst="rect">
            <a:avLst/>
          </a:prstGeom>
        </p:spPr>
      </p:pic>
      <p:pic>
        <p:nvPicPr>
          <p:cNvPr id="6" name="Picture 5"/>
          <p:cNvPicPr>
            <a:picLocks noChangeAspect="1"/>
          </p:cNvPicPr>
          <p:nvPr/>
        </p:nvPicPr>
        <p:blipFill>
          <a:blip r:embed="rId3"/>
          <a:stretch>
            <a:fillRect/>
          </a:stretch>
        </p:blipFill>
        <p:spPr>
          <a:xfrm>
            <a:off x="471487" y="2438400"/>
            <a:ext cx="8143875" cy="1352550"/>
          </a:xfrm>
          <a:prstGeom prst="rect">
            <a:avLst/>
          </a:prstGeom>
        </p:spPr>
      </p:pic>
    </p:spTree>
    <p:extLst>
      <p:ext uri="{BB962C8B-B14F-4D97-AF65-F5344CB8AC3E}">
        <p14:creationId xmlns:p14="http://schemas.microsoft.com/office/powerpoint/2010/main" val="12931299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#2</a:t>
            </a:r>
          </a:p>
        </p:txBody>
      </p:sp>
      <p:sp>
        <p:nvSpPr>
          <p:cNvPr id="3" name="Content Placeholder 2"/>
          <p:cNvSpPr>
            <a:spLocks noGrp="1"/>
          </p:cNvSpPr>
          <p:nvPr>
            <p:ph idx="1"/>
          </p:nvPr>
        </p:nvSpPr>
        <p:spPr/>
        <p:txBody>
          <a:bodyPr>
            <a:normAutofit/>
          </a:bodyPr>
          <a:lstStyle/>
          <a:p>
            <a:pPr>
              <a:buNone/>
            </a:pPr>
            <a:r>
              <a:rPr lang="en-US" dirty="0"/>
              <a:t>					</a:t>
            </a:r>
          </a:p>
          <a:p>
            <a:pPr>
              <a:buNone/>
            </a:pPr>
            <a:r>
              <a:rPr lang="en-US" dirty="0"/>
              <a:t>					   Amy</a:t>
            </a:r>
            <a:endParaRPr lang="en-US" sz="2000" dirty="0"/>
          </a:p>
          <a:p>
            <a:pPr>
              <a:buNone/>
            </a:pPr>
            <a:r>
              <a:rPr lang="en-US" sz="2000" dirty="0"/>
              <a:t>				Land		$200 cash</a:t>
            </a:r>
          </a:p>
          <a:p>
            <a:pPr>
              <a:buNone/>
            </a:pPr>
            <a:r>
              <a:rPr lang="en-US" sz="2000" dirty="0"/>
              <a:t>			Basis = </a:t>
            </a:r>
            <a:r>
              <a:rPr lang="en-US" sz="2000" dirty="0">
                <a:solidFill>
                  <a:srgbClr val="FF0000"/>
                </a:solidFill>
              </a:rPr>
              <a:t>$700</a:t>
            </a:r>
            <a:r>
              <a:rPr lang="en-US" sz="2000" dirty="0"/>
              <a:t>		      $800 worth stock (100% 	             FMV = $1000		                                      X stock)</a:t>
            </a:r>
          </a:p>
          <a:p>
            <a:pPr>
              <a:buNone/>
            </a:pPr>
            <a:r>
              <a:rPr lang="en-US" sz="2000" dirty="0"/>
              <a:t>	</a:t>
            </a:r>
          </a:p>
          <a:p>
            <a:pPr>
              <a:buNone/>
            </a:pPr>
            <a:r>
              <a:rPr lang="en-US" sz="2000" dirty="0"/>
              <a:t>			</a:t>
            </a:r>
          </a:p>
        </p:txBody>
      </p:sp>
      <p:sp>
        <p:nvSpPr>
          <p:cNvPr id="4" name="Slide Number Placeholder 3"/>
          <p:cNvSpPr>
            <a:spLocks noGrp="1"/>
          </p:cNvSpPr>
          <p:nvPr>
            <p:ph type="sldNum" sz="quarter" idx="12"/>
          </p:nvPr>
        </p:nvSpPr>
        <p:spPr/>
        <p:txBody>
          <a:bodyPr/>
          <a:lstStyle/>
          <a:p>
            <a:fld id="{777EDC73-4277-4D03-A159-88B8FAF3D64A}" type="slidenum">
              <a:rPr lang="en-US" sz="3200" smtClean="0"/>
              <a:pPr/>
              <a:t>28</a:t>
            </a:fld>
            <a:endParaRPr lang="en-US" sz="3200" dirty="0"/>
          </a:p>
        </p:txBody>
      </p:sp>
      <p:sp>
        <p:nvSpPr>
          <p:cNvPr id="5" name="Rectangle 4"/>
          <p:cNvSpPr/>
          <p:nvPr/>
        </p:nvSpPr>
        <p:spPr>
          <a:xfrm>
            <a:off x="3505200" y="3886200"/>
            <a:ext cx="2667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ACR</a:t>
            </a:r>
          </a:p>
        </p:txBody>
      </p:sp>
      <p:cxnSp>
        <p:nvCxnSpPr>
          <p:cNvPr id="7" name="Straight Arrow Connector 6"/>
          <p:cNvCxnSpPr/>
          <p:nvPr/>
        </p:nvCxnSpPr>
        <p:spPr>
          <a:xfrm rot="5400000">
            <a:off x="3619500" y="2857500"/>
            <a:ext cx="91440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0800000">
            <a:off x="4648200" y="2819400"/>
            <a:ext cx="10668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a:stretch>
            <a:fillRect/>
          </a:stretch>
        </p:blipFill>
        <p:spPr>
          <a:xfrm>
            <a:off x="316705" y="1600200"/>
            <a:ext cx="2107349" cy="1524000"/>
          </a:xfrm>
          <a:prstGeom prst="rect">
            <a:avLst/>
          </a:prstGeom>
        </p:spPr>
      </p:pic>
      <p:pic>
        <p:nvPicPr>
          <p:cNvPr id="9" name="Picture 8"/>
          <p:cNvPicPr>
            <a:picLocks noChangeAspect="1"/>
          </p:cNvPicPr>
          <p:nvPr/>
        </p:nvPicPr>
        <p:blipFill>
          <a:blip r:embed="rId3"/>
          <a:stretch>
            <a:fillRect/>
          </a:stretch>
        </p:blipFill>
        <p:spPr>
          <a:xfrm>
            <a:off x="6855620" y="1600200"/>
            <a:ext cx="2019300" cy="1472014"/>
          </a:xfrm>
          <a:prstGeom prst="rect">
            <a:avLst/>
          </a:prstGeom>
        </p:spPr>
      </p:pic>
    </p:spTree>
    <p:extLst>
      <p:ext uri="{BB962C8B-B14F-4D97-AF65-F5344CB8AC3E}">
        <p14:creationId xmlns:p14="http://schemas.microsoft.com/office/powerpoint/2010/main" val="10843585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#2, Cont’d</a:t>
            </a:r>
          </a:p>
        </p:txBody>
      </p:sp>
      <p:sp>
        <p:nvSpPr>
          <p:cNvPr id="3" name="Content Placeholder 2"/>
          <p:cNvSpPr>
            <a:spLocks noGrp="1"/>
          </p:cNvSpPr>
          <p:nvPr>
            <p:ph idx="1"/>
          </p:nvPr>
        </p:nvSpPr>
        <p:spPr/>
        <p:txBody>
          <a:bodyPr>
            <a:normAutofit lnSpcReduction="10000"/>
          </a:bodyPr>
          <a:lstStyle/>
          <a:p>
            <a:r>
              <a:rPr lang="en-US" dirty="0"/>
              <a:t>Gain or Loss realized by Amy?</a:t>
            </a:r>
          </a:p>
          <a:p>
            <a:pPr lvl="1"/>
            <a:r>
              <a:rPr lang="en-US" dirty="0" smtClean="0"/>
              <a:t>Amount </a:t>
            </a:r>
            <a:r>
              <a:rPr lang="en-US" dirty="0"/>
              <a:t>realized = $200 cash + $800 </a:t>
            </a:r>
            <a:r>
              <a:rPr lang="en-US" dirty="0" err="1"/>
              <a:t>fmv</a:t>
            </a:r>
            <a:r>
              <a:rPr lang="en-US" dirty="0"/>
              <a:t> stock = $1000</a:t>
            </a:r>
          </a:p>
          <a:p>
            <a:pPr lvl="1"/>
            <a:r>
              <a:rPr lang="en-US" dirty="0"/>
              <a:t>Basis in Land = $700</a:t>
            </a:r>
          </a:p>
          <a:p>
            <a:pPr lvl="1"/>
            <a:r>
              <a:rPr lang="en-US" dirty="0"/>
              <a:t>Gain realized = $1000 - $700 = </a:t>
            </a:r>
            <a:r>
              <a:rPr lang="en-US" b="1" dirty="0">
                <a:solidFill>
                  <a:srgbClr val="FF0000"/>
                </a:solidFill>
              </a:rPr>
              <a:t>$300</a:t>
            </a:r>
          </a:p>
          <a:p>
            <a:r>
              <a:rPr lang="en-US" dirty="0"/>
              <a:t>Gain or Loss recognized by Amy?</a:t>
            </a:r>
          </a:p>
          <a:p>
            <a:pPr lvl="1"/>
            <a:r>
              <a:rPr lang="en-US" dirty="0"/>
              <a:t>Lesser of: (</a:t>
            </a:r>
            <a:r>
              <a:rPr lang="en-US" dirty="0" err="1"/>
              <a:t>i</a:t>
            </a:r>
            <a:r>
              <a:rPr lang="en-US" dirty="0"/>
              <a:t>) gain realized or (ii) boot</a:t>
            </a:r>
          </a:p>
          <a:p>
            <a:pPr lvl="1"/>
            <a:r>
              <a:rPr lang="en-US" dirty="0"/>
              <a:t>Lesser of: (</a:t>
            </a:r>
            <a:r>
              <a:rPr lang="en-US" dirty="0" err="1"/>
              <a:t>i</a:t>
            </a:r>
            <a:r>
              <a:rPr lang="en-US" dirty="0"/>
              <a:t>) $300 or (ii) $200 cash</a:t>
            </a:r>
          </a:p>
          <a:p>
            <a:pPr lvl="1"/>
            <a:r>
              <a:rPr lang="en-US" dirty="0">
                <a:sym typeface="Wingdings" pitchFamily="2" charset="2"/>
              </a:rPr>
              <a:t> </a:t>
            </a:r>
            <a:r>
              <a:rPr lang="en-US" b="1" dirty="0">
                <a:solidFill>
                  <a:srgbClr val="FF0000"/>
                </a:solidFill>
                <a:sym typeface="Wingdings" pitchFamily="2" charset="2"/>
              </a:rPr>
              <a:t>$200 gain</a:t>
            </a:r>
            <a:endParaRPr lang="en-US" b="1" dirty="0">
              <a:solidFill>
                <a:srgbClr val="FF0000"/>
              </a:solidFill>
            </a:endParaRPr>
          </a:p>
        </p:txBody>
      </p:sp>
      <p:sp>
        <p:nvSpPr>
          <p:cNvPr id="4" name="Slide Number Placeholder 3"/>
          <p:cNvSpPr>
            <a:spLocks noGrp="1"/>
          </p:cNvSpPr>
          <p:nvPr>
            <p:ph type="sldNum" sz="quarter" idx="12"/>
          </p:nvPr>
        </p:nvSpPr>
        <p:spPr/>
        <p:txBody>
          <a:bodyPr/>
          <a:lstStyle/>
          <a:p>
            <a:fld id="{777EDC73-4277-4D03-A159-88B8FAF3D64A}" type="slidenum">
              <a:rPr lang="en-US" sz="3200" smtClean="0"/>
              <a:pPr/>
              <a:t>29</a:t>
            </a:fld>
            <a:endParaRPr lang="en-US" sz="3200" dirty="0"/>
          </a:p>
        </p:txBody>
      </p:sp>
      <p:pic>
        <p:nvPicPr>
          <p:cNvPr id="5" name="Picture 4"/>
          <p:cNvPicPr>
            <a:picLocks noChangeAspect="1"/>
          </p:cNvPicPr>
          <p:nvPr/>
        </p:nvPicPr>
        <p:blipFill>
          <a:blip r:embed="rId2"/>
          <a:stretch>
            <a:fillRect/>
          </a:stretch>
        </p:blipFill>
        <p:spPr>
          <a:xfrm>
            <a:off x="11906" y="28574"/>
            <a:ext cx="1740694" cy="1258841"/>
          </a:xfrm>
          <a:prstGeom prst="rect">
            <a:avLst/>
          </a:prstGeom>
        </p:spPr>
      </p:pic>
    </p:spTree>
    <p:extLst>
      <p:ext uri="{BB962C8B-B14F-4D97-AF65-F5344CB8AC3E}">
        <p14:creationId xmlns:p14="http://schemas.microsoft.com/office/powerpoint/2010/main" val="389445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linds(horizontal)">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blinds(horizontal)">
                                      <p:cBhvr>
                                        <p:cTn id="18" dur="500"/>
                                        <p:tgtEl>
                                          <p:spTgt spid="3">
                                            <p:txEl>
                                              <p:pRg st="5" end="5"/>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blinds(horizontal)">
                                      <p:cBhvr>
                                        <p:cTn id="21" dur="500"/>
                                        <p:tgtEl>
                                          <p:spTgt spid="3">
                                            <p:txEl>
                                              <p:pRg st="6" end="6"/>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blinds(horizontal)">
                                      <p:cBhvr>
                                        <p:cTn id="2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2133600"/>
            <a:ext cx="3048000" cy="954107"/>
          </a:xfrm>
          <a:prstGeom prst="rect">
            <a:avLst/>
          </a:prstGeom>
          <a:solidFill>
            <a:schemeClr val="tx2">
              <a:lumMod val="20000"/>
              <a:lumOff val="80000"/>
            </a:schemeClr>
          </a:solidFill>
          <a:ln>
            <a:solidFill>
              <a:srgbClr val="002060"/>
            </a:solidFill>
          </a:ln>
        </p:spPr>
        <p:txBody>
          <a:bodyPr wrap="square" rtlCol="0">
            <a:spAutoFit/>
          </a:bodyPr>
          <a:lstStyle/>
          <a:p>
            <a:pPr algn="ctr"/>
            <a:r>
              <a:rPr lang="en-US" sz="2800" dirty="0" smtClean="0">
                <a:latin typeface="Charlemagne Std" panose="04020705060702020204" pitchFamily="82" charset="0"/>
              </a:rPr>
              <a:t>SUBSTITUTE BASIS</a:t>
            </a:r>
            <a:endParaRPr lang="en-US" sz="2800" dirty="0">
              <a:latin typeface="Charlemagne Std" panose="04020705060702020204" pitchFamily="82" charset="0"/>
            </a:endParaRPr>
          </a:p>
        </p:txBody>
      </p:sp>
      <p:sp>
        <p:nvSpPr>
          <p:cNvPr id="5" name="TextBox 4"/>
          <p:cNvSpPr txBox="1"/>
          <p:nvPr/>
        </p:nvSpPr>
        <p:spPr>
          <a:xfrm>
            <a:off x="3504379" y="2272722"/>
            <a:ext cx="1981200" cy="584775"/>
          </a:xfrm>
          <a:prstGeom prst="rect">
            <a:avLst/>
          </a:prstGeom>
          <a:solidFill>
            <a:schemeClr val="accent3">
              <a:lumMod val="60000"/>
              <a:lumOff val="40000"/>
            </a:schemeClr>
          </a:solidFill>
          <a:ln>
            <a:solidFill>
              <a:srgbClr val="1B6903"/>
            </a:solidFill>
          </a:ln>
        </p:spPr>
        <p:txBody>
          <a:bodyPr wrap="square" rtlCol="0">
            <a:spAutoFit/>
          </a:bodyPr>
          <a:lstStyle/>
          <a:p>
            <a:pPr algn="ctr"/>
            <a:r>
              <a:rPr lang="en-US" sz="3200" dirty="0" smtClean="0">
                <a:latin typeface="Charlemagne Std" panose="04020705060702020204" pitchFamily="82" charset="0"/>
              </a:rPr>
              <a:t>boot</a:t>
            </a:r>
            <a:endParaRPr lang="en-US" sz="3200" dirty="0">
              <a:latin typeface="Charlemagne Std" panose="04020705060702020204" pitchFamily="82" charset="0"/>
            </a:endParaRPr>
          </a:p>
        </p:txBody>
      </p:sp>
      <p:sp>
        <p:nvSpPr>
          <p:cNvPr id="6" name="TextBox 5"/>
          <p:cNvSpPr txBox="1"/>
          <p:nvPr/>
        </p:nvSpPr>
        <p:spPr>
          <a:xfrm>
            <a:off x="6248399" y="2149612"/>
            <a:ext cx="2575034" cy="830997"/>
          </a:xfrm>
          <a:prstGeom prst="rect">
            <a:avLst/>
          </a:prstGeom>
          <a:solidFill>
            <a:schemeClr val="accent2">
              <a:lumMod val="40000"/>
              <a:lumOff val="60000"/>
            </a:schemeClr>
          </a:solidFill>
          <a:ln>
            <a:solidFill>
              <a:srgbClr val="C00000"/>
            </a:solidFill>
          </a:ln>
        </p:spPr>
        <p:txBody>
          <a:bodyPr wrap="square" rtlCol="0">
            <a:spAutoFit/>
          </a:bodyPr>
          <a:lstStyle/>
          <a:p>
            <a:pPr algn="ctr"/>
            <a:r>
              <a:rPr lang="en-US" sz="2400" dirty="0" smtClean="0">
                <a:latin typeface="Charlemagne Std" panose="04020705060702020204" pitchFamily="82" charset="0"/>
              </a:rPr>
              <a:t>Gain recognized</a:t>
            </a:r>
            <a:endParaRPr lang="en-US" sz="2400" dirty="0">
              <a:latin typeface="Charlemagne Std" panose="04020705060702020204" pitchFamily="82" charset="0"/>
            </a:endParaRPr>
          </a:p>
        </p:txBody>
      </p:sp>
      <p:sp>
        <p:nvSpPr>
          <p:cNvPr id="7" name="Minus 6"/>
          <p:cNvSpPr/>
          <p:nvPr/>
        </p:nvSpPr>
        <p:spPr>
          <a:xfrm>
            <a:off x="2855857" y="2115353"/>
            <a:ext cx="888125" cy="990600"/>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lus 7"/>
          <p:cNvSpPr/>
          <p:nvPr/>
        </p:nvSpPr>
        <p:spPr>
          <a:xfrm>
            <a:off x="5245976" y="2006886"/>
            <a:ext cx="1198180" cy="1143000"/>
          </a:xfrm>
          <a:prstGeom prst="mathPl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Equal 8"/>
          <p:cNvSpPr/>
          <p:nvPr/>
        </p:nvSpPr>
        <p:spPr>
          <a:xfrm>
            <a:off x="3656779" y="3657600"/>
            <a:ext cx="1676400" cy="990600"/>
          </a:xfrm>
          <a:prstGeom prst="mathEqual">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p:cNvSpPr txBox="1"/>
          <p:nvPr/>
        </p:nvSpPr>
        <p:spPr>
          <a:xfrm>
            <a:off x="1066800" y="5100145"/>
            <a:ext cx="7010400" cy="1077218"/>
          </a:xfrm>
          <a:prstGeom prst="rect">
            <a:avLst/>
          </a:prstGeom>
          <a:solidFill>
            <a:schemeClr val="tx1">
              <a:lumMod val="85000"/>
              <a:lumOff val="15000"/>
            </a:schemeClr>
          </a:solidFill>
          <a:ln>
            <a:solidFill>
              <a:srgbClr val="002060"/>
            </a:solidFill>
          </a:ln>
        </p:spPr>
        <p:txBody>
          <a:bodyPr wrap="square" rtlCol="0">
            <a:spAutoFit/>
          </a:bodyPr>
          <a:lstStyle/>
          <a:p>
            <a:pPr algn="ctr"/>
            <a:r>
              <a:rPr lang="en-US" sz="3200" dirty="0" smtClean="0">
                <a:solidFill>
                  <a:schemeClr val="bg1"/>
                </a:solidFill>
                <a:latin typeface="Charlemagne Std" panose="04020705060702020204" pitchFamily="82" charset="0"/>
              </a:rPr>
              <a:t>Shareholder’s basis</a:t>
            </a:r>
          </a:p>
          <a:p>
            <a:pPr algn="ctr"/>
            <a:r>
              <a:rPr lang="en-US" sz="3200" dirty="0" smtClean="0">
                <a:solidFill>
                  <a:schemeClr val="bg1"/>
                </a:solidFill>
                <a:latin typeface="Charlemagne Std" panose="04020705060702020204" pitchFamily="82" charset="0"/>
              </a:rPr>
              <a:t>In stock received</a:t>
            </a:r>
            <a:endParaRPr lang="en-US" sz="3200" dirty="0">
              <a:solidFill>
                <a:schemeClr val="bg1"/>
              </a:solidFill>
              <a:latin typeface="Charlemagne Std" panose="04020705060702020204" pitchFamily="82" charset="0"/>
            </a:endParaRPr>
          </a:p>
        </p:txBody>
      </p:sp>
      <p:sp>
        <p:nvSpPr>
          <p:cNvPr id="11" name="TextBox 10"/>
          <p:cNvSpPr txBox="1"/>
          <p:nvPr/>
        </p:nvSpPr>
        <p:spPr>
          <a:xfrm>
            <a:off x="3048000" y="230295"/>
            <a:ext cx="3048000" cy="584775"/>
          </a:xfrm>
          <a:prstGeom prst="rect">
            <a:avLst/>
          </a:prstGeom>
          <a:solidFill>
            <a:schemeClr val="tx1">
              <a:lumMod val="85000"/>
              <a:lumOff val="15000"/>
            </a:schemeClr>
          </a:solidFill>
          <a:ln>
            <a:solidFill>
              <a:srgbClr val="002060"/>
            </a:solidFill>
          </a:ln>
        </p:spPr>
        <p:txBody>
          <a:bodyPr wrap="square" rtlCol="0">
            <a:spAutoFit/>
          </a:bodyPr>
          <a:lstStyle/>
          <a:p>
            <a:pPr algn="ctr"/>
            <a:r>
              <a:rPr lang="en-US" sz="3200" dirty="0" smtClean="0">
                <a:solidFill>
                  <a:schemeClr val="bg1"/>
                </a:solidFill>
                <a:latin typeface="Charlemagne Std" panose="04020705060702020204" pitchFamily="82" charset="0"/>
              </a:rPr>
              <a:t>Section 358</a:t>
            </a:r>
            <a:endParaRPr lang="en-US" sz="3200" dirty="0">
              <a:solidFill>
                <a:schemeClr val="bg1"/>
              </a:solidFill>
              <a:latin typeface="Charlemagne Std" panose="04020705060702020204" pitchFamily="82" charset="0"/>
            </a:endParaRPr>
          </a:p>
        </p:txBody>
      </p:sp>
      <p:sp>
        <p:nvSpPr>
          <p:cNvPr id="2" name="Oval 1"/>
          <p:cNvSpPr/>
          <p:nvPr/>
        </p:nvSpPr>
        <p:spPr>
          <a:xfrm>
            <a:off x="3352800" y="1295400"/>
            <a:ext cx="5715000" cy="25908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ultiply 2"/>
          <p:cNvSpPr/>
          <p:nvPr/>
        </p:nvSpPr>
        <p:spPr>
          <a:xfrm>
            <a:off x="2667000" y="-81455"/>
            <a:ext cx="6705600" cy="5181600"/>
          </a:xfrm>
          <a:prstGeom prst="mathMultiply">
            <a:avLst/>
          </a:prstGeom>
          <a:solidFill>
            <a:srgbClr val="0D0D0D">
              <a:alpha val="2902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smtClean="0"/>
              <a:t>wash</a:t>
            </a:r>
            <a:endParaRPr lang="en-US" sz="8000" dirty="0"/>
          </a:p>
        </p:txBody>
      </p:sp>
    </p:spTree>
    <p:extLst>
      <p:ext uri="{BB962C8B-B14F-4D97-AF65-F5344CB8AC3E}">
        <p14:creationId xmlns:p14="http://schemas.microsoft.com/office/powerpoint/2010/main" val="38292114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2:  Basis?</a:t>
            </a:r>
          </a:p>
        </p:txBody>
      </p:sp>
      <p:sp>
        <p:nvSpPr>
          <p:cNvPr id="3" name="Content Placeholder 2"/>
          <p:cNvSpPr>
            <a:spLocks noGrp="1"/>
          </p:cNvSpPr>
          <p:nvPr>
            <p:ph idx="1"/>
          </p:nvPr>
        </p:nvSpPr>
        <p:spPr>
          <a:xfrm>
            <a:off x="457200" y="1600200"/>
            <a:ext cx="8229600" cy="4876800"/>
          </a:xfrm>
        </p:spPr>
        <p:txBody>
          <a:bodyPr>
            <a:normAutofit lnSpcReduction="10000"/>
          </a:bodyPr>
          <a:lstStyle/>
          <a:p>
            <a:r>
              <a:rPr lang="en-US" dirty="0"/>
              <a:t>Amy’s basis in stock?</a:t>
            </a:r>
          </a:p>
          <a:p>
            <a:endParaRPr lang="en-US" dirty="0"/>
          </a:p>
          <a:p>
            <a:r>
              <a:rPr lang="en-US" dirty="0"/>
              <a:t>Basis –BOOT + Gain Recognized</a:t>
            </a:r>
          </a:p>
          <a:p>
            <a:endParaRPr lang="en-US" dirty="0"/>
          </a:p>
          <a:p>
            <a:r>
              <a:rPr lang="en-US" dirty="0"/>
              <a:t>$700 – 200 + 200 = </a:t>
            </a:r>
            <a:r>
              <a:rPr lang="en-US" b="1" dirty="0">
                <a:solidFill>
                  <a:srgbClr val="FF0000"/>
                </a:solidFill>
              </a:rPr>
              <a:t>$700</a:t>
            </a:r>
          </a:p>
          <a:p>
            <a:endParaRPr lang="en-US" dirty="0"/>
          </a:p>
          <a:p>
            <a:r>
              <a:rPr lang="en-US" dirty="0"/>
              <a:t>(Stock is worth $800, so </a:t>
            </a:r>
            <a:r>
              <a:rPr lang="en-US" b="1" dirty="0">
                <a:solidFill>
                  <a:srgbClr val="FF0000"/>
                </a:solidFill>
              </a:rPr>
              <a:t>$100 </a:t>
            </a:r>
            <a:r>
              <a:rPr lang="en-US" dirty="0"/>
              <a:t>deferred gain )</a:t>
            </a:r>
          </a:p>
          <a:p>
            <a:r>
              <a:rPr lang="en-US" dirty="0"/>
              <a:t>Corporation’s Basis in land -- $700 + 200 = </a:t>
            </a:r>
            <a:r>
              <a:rPr lang="en-US" b="1" dirty="0">
                <a:solidFill>
                  <a:srgbClr val="FF0000"/>
                </a:solidFill>
              </a:rPr>
              <a:t>$900</a:t>
            </a:r>
          </a:p>
        </p:txBody>
      </p:sp>
      <p:sp>
        <p:nvSpPr>
          <p:cNvPr id="4" name="Slide Number Placeholder 3"/>
          <p:cNvSpPr>
            <a:spLocks noGrp="1"/>
          </p:cNvSpPr>
          <p:nvPr>
            <p:ph type="sldNum" sz="quarter" idx="12"/>
          </p:nvPr>
        </p:nvSpPr>
        <p:spPr/>
        <p:txBody>
          <a:bodyPr/>
          <a:lstStyle/>
          <a:p>
            <a:fld id="{777EDC73-4277-4D03-A159-88B8FAF3D64A}" type="slidenum">
              <a:rPr lang="en-US" smtClean="0"/>
              <a:pPr/>
              <a:t>30</a:t>
            </a:fld>
            <a:endParaRPr lang="en-US"/>
          </a:p>
        </p:txBody>
      </p:sp>
      <p:pic>
        <p:nvPicPr>
          <p:cNvPr id="5" name="Picture 4"/>
          <p:cNvPicPr>
            <a:picLocks noChangeAspect="1"/>
          </p:cNvPicPr>
          <p:nvPr/>
        </p:nvPicPr>
        <p:blipFill>
          <a:blip r:embed="rId2"/>
          <a:stretch>
            <a:fillRect/>
          </a:stretch>
        </p:blipFill>
        <p:spPr>
          <a:xfrm>
            <a:off x="11906" y="28574"/>
            <a:ext cx="1740694" cy="1258841"/>
          </a:xfrm>
          <a:prstGeom prst="rect">
            <a:avLst/>
          </a:prstGeom>
        </p:spPr>
      </p:pic>
      <p:pic>
        <p:nvPicPr>
          <p:cNvPr id="6" name="Picture 5"/>
          <p:cNvPicPr>
            <a:picLocks noChangeAspect="1"/>
          </p:cNvPicPr>
          <p:nvPr/>
        </p:nvPicPr>
        <p:blipFill>
          <a:blip r:embed="rId3"/>
          <a:stretch>
            <a:fillRect/>
          </a:stretch>
        </p:blipFill>
        <p:spPr>
          <a:xfrm>
            <a:off x="7391400" y="23019"/>
            <a:ext cx="1752600" cy="1277597"/>
          </a:xfrm>
          <a:prstGeom prst="rect">
            <a:avLst/>
          </a:prstGeom>
        </p:spPr>
      </p:pic>
    </p:spTree>
    <p:extLst>
      <p:ext uri="{BB962C8B-B14F-4D97-AF65-F5344CB8AC3E}">
        <p14:creationId xmlns:p14="http://schemas.microsoft.com/office/powerpoint/2010/main" val="38461331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#3</a:t>
            </a:r>
          </a:p>
        </p:txBody>
      </p:sp>
      <p:sp>
        <p:nvSpPr>
          <p:cNvPr id="3" name="Content Placeholder 2"/>
          <p:cNvSpPr>
            <a:spLocks noGrp="1"/>
          </p:cNvSpPr>
          <p:nvPr>
            <p:ph idx="1"/>
          </p:nvPr>
        </p:nvSpPr>
        <p:spPr/>
        <p:txBody>
          <a:bodyPr>
            <a:normAutofit/>
          </a:bodyPr>
          <a:lstStyle/>
          <a:p>
            <a:pPr>
              <a:buNone/>
            </a:pPr>
            <a:r>
              <a:rPr lang="en-US" dirty="0"/>
              <a:t>					</a:t>
            </a:r>
          </a:p>
          <a:p>
            <a:pPr>
              <a:buNone/>
            </a:pPr>
            <a:r>
              <a:rPr lang="en-US" dirty="0"/>
              <a:t>					   Amy</a:t>
            </a:r>
            <a:endParaRPr lang="en-US" sz="2000" dirty="0"/>
          </a:p>
          <a:p>
            <a:pPr>
              <a:buNone/>
            </a:pPr>
            <a:r>
              <a:rPr lang="en-US" sz="2000" dirty="0"/>
              <a:t>				Land		$200 cash</a:t>
            </a:r>
          </a:p>
          <a:p>
            <a:pPr>
              <a:buNone/>
            </a:pPr>
            <a:r>
              <a:rPr lang="en-US" sz="2000" dirty="0"/>
              <a:t>			Basis = $1200		      $800 worth stock (100% 	             FMV = $1000		                                      X stock)</a:t>
            </a:r>
          </a:p>
          <a:p>
            <a:pPr>
              <a:buNone/>
            </a:pPr>
            <a:r>
              <a:rPr lang="en-US" sz="2000" dirty="0"/>
              <a:t>	</a:t>
            </a:r>
          </a:p>
          <a:p>
            <a:pPr>
              <a:buNone/>
            </a:pPr>
            <a:r>
              <a:rPr lang="en-US" sz="2000" dirty="0"/>
              <a:t>			</a:t>
            </a:r>
          </a:p>
        </p:txBody>
      </p:sp>
      <p:sp>
        <p:nvSpPr>
          <p:cNvPr id="4" name="Slide Number Placeholder 3"/>
          <p:cNvSpPr>
            <a:spLocks noGrp="1"/>
          </p:cNvSpPr>
          <p:nvPr>
            <p:ph type="sldNum" sz="quarter" idx="12"/>
          </p:nvPr>
        </p:nvSpPr>
        <p:spPr/>
        <p:txBody>
          <a:bodyPr/>
          <a:lstStyle/>
          <a:p>
            <a:fld id="{777EDC73-4277-4D03-A159-88B8FAF3D64A}" type="slidenum">
              <a:rPr lang="en-US" sz="3200" smtClean="0"/>
              <a:pPr/>
              <a:t>31</a:t>
            </a:fld>
            <a:endParaRPr lang="en-US" sz="3200" dirty="0"/>
          </a:p>
        </p:txBody>
      </p:sp>
      <p:sp>
        <p:nvSpPr>
          <p:cNvPr id="5" name="Rectangle 4"/>
          <p:cNvSpPr/>
          <p:nvPr/>
        </p:nvSpPr>
        <p:spPr>
          <a:xfrm>
            <a:off x="3505200" y="3886200"/>
            <a:ext cx="2667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ACR</a:t>
            </a:r>
          </a:p>
        </p:txBody>
      </p:sp>
      <p:cxnSp>
        <p:nvCxnSpPr>
          <p:cNvPr id="7" name="Straight Arrow Connector 6"/>
          <p:cNvCxnSpPr/>
          <p:nvPr/>
        </p:nvCxnSpPr>
        <p:spPr>
          <a:xfrm rot="5400000">
            <a:off x="3619500" y="2857500"/>
            <a:ext cx="91440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0800000">
            <a:off x="4648200" y="2819400"/>
            <a:ext cx="10668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a:stretch>
            <a:fillRect/>
          </a:stretch>
        </p:blipFill>
        <p:spPr>
          <a:xfrm>
            <a:off x="381000" y="1628775"/>
            <a:ext cx="2133600" cy="1542984"/>
          </a:xfrm>
          <a:prstGeom prst="rect">
            <a:avLst/>
          </a:prstGeom>
        </p:spPr>
      </p:pic>
      <p:pic>
        <p:nvPicPr>
          <p:cNvPr id="9" name="Picture 8"/>
          <p:cNvPicPr>
            <a:picLocks noChangeAspect="1"/>
          </p:cNvPicPr>
          <p:nvPr/>
        </p:nvPicPr>
        <p:blipFill>
          <a:blip r:embed="rId3"/>
          <a:stretch>
            <a:fillRect/>
          </a:stretch>
        </p:blipFill>
        <p:spPr>
          <a:xfrm>
            <a:off x="6934200" y="1619250"/>
            <a:ext cx="1981200" cy="1444240"/>
          </a:xfrm>
          <a:prstGeom prst="rect">
            <a:avLst/>
          </a:prstGeom>
        </p:spPr>
      </p:pic>
    </p:spTree>
    <p:extLst>
      <p:ext uri="{BB962C8B-B14F-4D97-AF65-F5344CB8AC3E}">
        <p14:creationId xmlns:p14="http://schemas.microsoft.com/office/powerpoint/2010/main" val="16155611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#3, Cont’d</a:t>
            </a:r>
          </a:p>
        </p:txBody>
      </p:sp>
      <p:sp>
        <p:nvSpPr>
          <p:cNvPr id="3" name="Content Placeholder 2"/>
          <p:cNvSpPr>
            <a:spLocks noGrp="1"/>
          </p:cNvSpPr>
          <p:nvPr>
            <p:ph idx="1"/>
          </p:nvPr>
        </p:nvSpPr>
        <p:spPr/>
        <p:txBody>
          <a:bodyPr>
            <a:normAutofit/>
          </a:bodyPr>
          <a:lstStyle/>
          <a:p>
            <a:r>
              <a:rPr lang="en-US" dirty="0"/>
              <a:t>Gain or Loss realized by Amy</a:t>
            </a:r>
            <a:r>
              <a:rPr lang="en-US" dirty="0" smtClean="0"/>
              <a:t>? Amount </a:t>
            </a:r>
            <a:r>
              <a:rPr lang="en-US" dirty="0"/>
              <a:t>realized = $200 cash + $800 </a:t>
            </a:r>
            <a:r>
              <a:rPr lang="en-US" dirty="0" err="1"/>
              <a:t>fmv</a:t>
            </a:r>
            <a:r>
              <a:rPr lang="en-US" dirty="0"/>
              <a:t> stock = $1000</a:t>
            </a:r>
          </a:p>
          <a:p>
            <a:pPr lvl="1"/>
            <a:r>
              <a:rPr lang="en-US" dirty="0"/>
              <a:t>Basis in Land = $1200</a:t>
            </a:r>
          </a:p>
          <a:p>
            <a:pPr lvl="1"/>
            <a:r>
              <a:rPr lang="en-US" dirty="0"/>
              <a:t>Loss realized = $1000 - $1200 = </a:t>
            </a:r>
            <a:r>
              <a:rPr lang="en-US" b="1" dirty="0">
                <a:solidFill>
                  <a:srgbClr val="FF0000"/>
                </a:solidFill>
              </a:rPr>
              <a:t>$200</a:t>
            </a:r>
          </a:p>
          <a:p>
            <a:r>
              <a:rPr lang="en-US" dirty="0"/>
              <a:t>Gain or Loss recognized by Amy?</a:t>
            </a:r>
          </a:p>
          <a:p>
            <a:pPr lvl="1"/>
            <a:r>
              <a:rPr lang="en-US" b="1" dirty="0">
                <a:solidFill>
                  <a:srgbClr val="FF0000"/>
                </a:solidFill>
              </a:rPr>
              <a:t>None</a:t>
            </a:r>
            <a:r>
              <a:rPr lang="en-US" dirty="0"/>
              <a:t>.  No loss can be recognized even if there is boot.</a:t>
            </a:r>
          </a:p>
        </p:txBody>
      </p:sp>
      <p:sp>
        <p:nvSpPr>
          <p:cNvPr id="4" name="Slide Number Placeholder 3"/>
          <p:cNvSpPr>
            <a:spLocks noGrp="1"/>
          </p:cNvSpPr>
          <p:nvPr>
            <p:ph type="sldNum" sz="quarter" idx="12"/>
          </p:nvPr>
        </p:nvSpPr>
        <p:spPr/>
        <p:txBody>
          <a:bodyPr/>
          <a:lstStyle/>
          <a:p>
            <a:fld id="{777EDC73-4277-4D03-A159-88B8FAF3D64A}" type="slidenum">
              <a:rPr lang="en-US" sz="3200" smtClean="0"/>
              <a:pPr/>
              <a:t>32</a:t>
            </a:fld>
            <a:endParaRPr lang="en-US" sz="3200" dirty="0"/>
          </a:p>
        </p:txBody>
      </p:sp>
      <p:pic>
        <p:nvPicPr>
          <p:cNvPr id="5" name="Picture 4"/>
          <p:cNvPicPr>
            <a:picLocks noChangeAspect="1"/>
          </p:cNvPicPr>
          <p:nvPr/>
        </p:nvPicPr>
        <p:blipFill>
          <a:blip r:embed="rId2"/>
          <a:stretch>
            <a:fillRect/>
          </a:stretch>
        </p:blipFill>
        <p:spPr>
          <a:xfrm>
            <a:off x="11906" y="28574"/>
            <a:ext cx="1740694" cy="1258841"/>
          </a:xfrm>
          <a:prstGeom prst="rect">
            <a:avLst/>
          </a:prstGeom>
        </p:spPr>
      </p:pic>
    </p:spTree>
    <p:extLst>
      <p:ext uri="{BB962C8B-B14F-4D97-AF65-F5344CB8AC3E}">
        <p14:creationId xmlns:p14="http://schemas.microsoft.com/office/powerpoint/2010/main" val="2013495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blinds(horizontal)">
                                      <p:cBhvr>
                                        <p:cTn id="1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2:  Basis?</a:t>
            </a:r>
          </a:p>
        </p:txBody>
      </p:sp>
      <p:sp>
        <p:nvSpPr>
          <p:cNvPr id="3" name="Content Placeholder 2"/>
          <p:cNvSpPr>
            <a:spLocks noGrp="1"/>
          </p:cNvSpPr>
          <p:nvPr>
            <p:ph idx="1"/>
          </p:nvPr>
        </p:nvSpPr>
        <p:spPr>
          <a:xfrm>
            <a:off x="457200" y="1600200"/>
            <a:ext cx="8229600" cy="4876800"/>
          </a:xfrm>
        </p:spPr>
        <p:txBody>
          <a:bodyPr>
            <a:normAutofit/>
          </a:bodyPr>
          <a:lstStyle/>
          <a:p>
            <a:r>
              <a:rPr lang="en-US" dirty="0"/>
              <a:t>Amy’s basis in stock?</a:t>
            </a:r>
          </a:p>
          <a:p>
            <a:r>
              <a:rPr lang="en-US" dirty="0" smtClean="0"/>
              <a:t>$</a:t>
            </a:r>
            <a:r>
              <a:rPr lang="en-US" dirty="0"/>
              <a:t>1200 - $200 = </a:t>
            </a:r>
            <a:r>
              <a:rPr lang="en-US" b="1" dirty="0">
                <a:solidFill>
                  <a:srgbClr val="FF0000"/>
                </a:solidFill>
              </a:rPr>
              <a:t>$1000  </a:t>
            </a:r>
            <a:endParaRPr lang="en-US" b="1" dirty="0" smtClean="0">
              <a:solidFill>
                <a:srgbClr val="FF0000"/>
              </a:solidFill>
            </a:endParaRPr>
          </a:p>
          <a:p>
            <a:pPr lvl="1"/>
            <a:r>
              <a:rPr lang="en-US" dirty="0" smtClean="0"/>
              <a:t>unless </a:t>
            </a:r>
            <a:r>
              <a:rPr lang="en-US" dirty="0"/>
              <a:t>362(2)(E) election (preserves $200 loss in $800 FMV stock)</a:t>
            </a:r>
          </a:p>
          <a:p>
            <a:endParaRPr lang="en-US" dirty="0"/>
          </a:p>
          <a:p>
            <a:r>
              <a:rPr lang="en-US" dirty="0"/>
              <a:t>Corp’s basis in land </a:t>
            </a:r>
            <a:r>
              <a:rPr lang="en-US" dirty="0" smtClean="0"/>
              <a:t>– FMV</a:t>
            </a:r>
          </a:p>
          <a:p>
            <a:pPr lvl="1"/>
            <a:r>
              <a:rPr lang="en-US" dirty="0" smtClean="0"/>
              <a:t>1200 + 0 - 200</a:t>
            </a:r>
            <a:endParaRPr lang="en-US" dirty="0"/>
          </a:p>
        </p:txBody>
      </p:sp>
      <p:sp>
        <p:nvSpPr>
          <p:cNvPr id="4" name="Slide Number Placeholder 3"/>
          <p:cNvSpPr>
            <a:spLocks noGrp="1"/>
          </p:cNvSpPr>
          <p:nvPr>
            <p:ph type="sldNum" sz="quarter" idx="12"/>
          </p:nvPr>
        </p:nvSpPr>
        <p:spPr/>
        <p:txBody>
          <a:bodyPr/>
          <a:lstStyle/>
          <a:p>
            <a:fld id="{777EDC73-4277-4D03-A159-88B8FAF3D64A}" type="slidenum">
              <a:rPr lang="en-US" smtClean="0"/>
              <a:pPr/>
              <a:t>33</a:t>
            </a:fld>
            <a:endParaRPr lang="en-US"/>
          </a:p>
        </p:txBody>
      </p:sp>
      <p:pic>
        <p:nvPicPr>
          <p:cNvPr id="5" name="Picture 4"/>
          <p:cNvPicPr>
            <a:picLocks noChangeAspect="1"/>
          </p:cNvPicPr>
          <p:nvPr/>
        </p:nvPicPr>
        <p:blipFill>
          <a:blip r:embed="rId2"/>
          <a:stretch>
            <a:fillRect/>
          </a:stretch>
        </p:blipFill>
        <p:spPr>
          <a:xfrm>
            <a:off x="7391400" y="23019"/>
            <a:ext cx="1752600" cy="1277597"/>
          </a:xfrm>
          <a:prstGeom prst="rect">
            <a:avLst/>
          </a:prstGeom>
        </p:spPr>
      </p:pic>
      <p:pic>
        <p:nvPicPr>
          <p:cNvPr id="6" name="Picture 5"/>
          <p:cNvPicPr>
            <a:picLocks noChangeAspect="1"/>
          </p:cNvPicPr>
          <p:nvPr/>
        </p:nvPicPr>
        <p:blipFill>
          <a:blip r:embed="rId3"/>
          <a:stretch>
            <a:fillRect/>
          </a:stretch>
        </p:blipFill>
        <p:spPr>
          <a:xfrm>
            <a:off x="11906" y="28574"/>
            <a:ext cx="1740694" cy="1258841"/>
          </a:xfrm>
          <a:prstGeom prst="rect">
            <a:avLst/>
          </a:prstGeom>
        </p:spPr>
      </p:pic>
      <p:pic>
        <p:nvPicPr>
          <p:cNvPr id="7" name="Picture 6"/>
          <p:cNvPicPr>
            <a:picLocks noChangeAspect="1"/>
          </p:cNvPicPr>
          <p:nvPr/>
        </p:nvPicPr>
        <p:blipFill>
          <a:blip r:embed="rId4"/>
          <a:stretch>
            <a:fillRect/>
          </a:stretch>
        </p:blipFill>
        <p:spPr>
          <a:xfrm>
            <a:off x="252413" y="5539333"/>
            <a:ext cx="8405812" cy="937667"/>
          </a:xfrm>
          <a:prstGeom prst="rect">
            <a:avLst/>
          </a:prstGeom>
        </p:spPr>
      </p:pic>
    </p:spTree>
    <p:extLst>
      <p:ext uri="{BB962C8B-B14F-4D97-AF65-F5344CB8AC3E}">
        <p14:creationId xmlns:p14="http://schemas.microsoft.com/office/powerpoint/2010/main" val="40534494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Question #4</a:t>
            </a:r>
          </a:p>
        </p:txBody>
      </p:sp>
      <p:sp>
        <p:nvSpPr>
          <p:cNvPr id="3" name="Content Placeholder 2"/>
          <p:cNvSpPr>
            <a:spLocks noGrp="1"/>
          </p:cNvSpPr>
          <p:nvPr>
            <p:ph idx="1"/>
          </p:nvPr>
        </p:nvSpPr>
        <p:spPr/>
        <p:txBody>
          <a:bodyPr>
            <a:normAutofit fontScale="85000" lnSpcReduction="10000"/>
          </a:bodyPr>
          <a:lstStyle/>
          <a:p>
            <a:r>
              <a:rPr lang="en-US" dirty="0"/>
              <a:t>Max and Evan, two individuals, form ME, Inc. a new entity treated as a corporation for tax purposes.  </a:t>
            </a:r>
          </a:p>
          <a:p>
            <a:r>
              <a:rPr lang="en-US" dirty="0"/>
              <a:t>Max contributes land with a basis of $50 and a fair market value of $100.  </a:t>
            </a:r>
          </a:p>
          <a:p>
            <a:r>
              <a:rPr lang="en-US" dirty="0"/>
              <a:t>Evan contributes equipment with a basis of $50 and a fair market value of $100.  </a:t>
            </a:r>
          </a:p>
          <a:p>
            <a:r>
              <a:rPr lang="en-US" dirty="0"/>
              <a:t>Max receives 50 shares of newly issued voting common stock from ME, Inc</a:t>
            </a:r>
            <a:r>
              <a:rPr lang="en-US" dirty="0" smtClean="0"/>
              <a:t>.  </a:t>
            </a:r>
            <a:r>
              <a:rPr lang="en-US" dirty="0"/>
              <a:t>The stock is worth $100.</a:t>
            </a:r>
          </a:p>
          <a:p>
            <a:r>
              <a:rPr lang="en-US" dirty="0"/>
              <a:t>Evan receives 50 shares of newly issued NQPS from </a:t>
            </a:r>
            <a:r>
              <a:rPr lang="en-US" dirty="0" smtClean="0"/>
              <a:t>ME, Inc. </a:t>
            </a:r>
            <a:r>
              <a:rPr lang="en-US" dirty="0"/>
              <a:t>The stock is worth $100</a:t>
            </a:r>
            <a:r>
              <a:rPr lang="en-US" dirty="0" smtClean="0"/>
              <a:t>.</a:t>
            </a:r>
            <a:endParaRPr lang="en-US" dirty="0"/>
          </a:p>
        </p:txBody>
      </p:sp>
      <p:sp>
        <p:nvSpPr>
          <p:cNvPr id="4" name="Slide Number Placeholder 3"/>
          <p:cNvSpPr>
            <a:spLocks noGrp="1"/>
          </p:cNvSpPr>
          <p:nvPr>
            <p:ph type="sldNum" sz="quarter" idx="12"/>
          </p:nvPr>
        </p:nvSpPr>
        <p:spPr/>
        <p:txBody>
          <a:bodyPr/>
          <a:lstStyle/>
          <a:p>
            <a:fld id="{777EDC73-4277-4D03-A159-88B8FAF3D64A}" type="slidenum">
              <a:rPr lang="en-US" sz="3200" smtClean="0"/>
              <a:pPr/>
              <a:t>34</a:t>
            </a:fld>
            <a:endParaRPr lang="en-US" sz="3200" dirty="0"/>
          </a:p>
        </p:txBody>
      </p:sp>
      <p:pic>
        <p:nvPicPr>
          <p:cNvPr id="6" name="Picture 5"/>
          <p:cNvPicPr>
            <a:picLocks noChangeAspect="1"/>
          </p:cNvPicPr>
          <p:nvPr/>
        </p:nvPicPr>
        <p:blipFill>
          <a:blip r:embed="rId2"/>
          <a:stretch>
            <a:fillRect/>
          </a:stretch>
        </p:blipFill>
        <p:spPr>
          <a:xfrm>
            <a:off x="1" y="1"/>
            <a:ext cx="2209800" cy="1591358"/>
          </a:xfrm>
          <a:prstGeom prst="rect">
            <a:avLst/>
          </a:prstGeom>
        </p:spPr>
      </p:pic>
      <p:pic>
        <p:nvPicPr>
          <p:cNvPr id="7" name="Picture 6"/>
          <p:cNvPicPr>
            <a:picLocks noChangeAspect="1"/>
          </p:cNvPicPr>
          <p:nvPr/>
        </p:nvPicPr>
        <p:blipFill>
          <a:blip r:embed="rId3"/>
          <a:stretch>
            <a:fillRect/>
          </a:stretch>
        </p:blipFill>
        <p:spPr>
          <a:xfrm>
            <a:off x="7524749" y="38442"/>
            <a:ext cx="1619250" cy="1514475"/>
          </a:xfrm>
          <a:prstGeom prst="rect">
            <a:avLst/>
          </a:prstGeom>
          <a:ln w="28575">
            <a:solidFill>
              <a:schemeClr val="tx1"/>
            </a:solidFill>
          </a:ln>
        </p:spPr>
      </p:pic>
      <p:sp>
        <p:nvSpPr>
          <p:cNvPr id="8" name="TextBox 7"/>
          <p:cNvSpPr txBox="1"/>
          <p:nvPr/>
        </p:nvSpPr>
        <p:spPr>
          <a:xfrm>
            <a:off x="7467600" y="-22170"/>
            <a:ext cx="1352550" cy="584775"/>
          </a:xfrm>
          <a:prstGeom prst="rect">
            <a:avLst/>
          </a:prstGeom>
          <a:noFill/>
        </p:spPr>
        <p:txBody>
          <a:bodyPr wrap="square" rtlCol="0">
            <a:spAutoFit/>
          </a:bodyPr>
          <a:lstStyle/>
          <a:p>
            <a:r>
              <a:rPr lang="en-US" sz="1600" b="1" dirty="0" smtClean="0"/>
              <a:t>Basis = $50</a:t>
            </a:r>
          </a:p>
          <a:p>
            <a:r>
              <a:rPr lang="en-US" sz="1600" b="1" dirty="0" smtClean="0"/>
              <a:t>FMV = $100</a:t>
            </a:r>
            <a:endParaRPr lang="en-US" sz="1600" b="1" dirty="0"/>
          </a:p>
        </p:txBody>
      </p:sp>
      <p:pic>
        <p:nvPicPr>
          <p:cNvPr id="9" name="Picture 8"/>
          <p:cNvPicPr>
            <a:picLocks noChangeAspect="1"/>
          </p:cNvPicPr>
          <p:nvPr/>
        </p:nvPicPr>
        <p:blipFill>
          <a:blip r:embed="rId4"/>
          <a:stretch>
            <a:fillRect/>
          </a:stretch>
        </p:blipFill>
        <p:spPr>
          <a:xfrm>
            <a:off x="0" y="5690082"/>
            <a:ext cx="1600200" cy="1167918"/>
          </a:xfrm>
          <a:prstGeom prst="rect">
            <a:avLst/>
          </a:prstGeom>
        </p:spPr>
      </p:pic>
      <p:pic>
        <p:nvPicPr>
          <p:cNvPr id="12" name="Picture 11"/>
          <p:cNvPicPr>
            <a:picLocks noChangeAspect="1"/>
          </p:cNvPicPr>
          <p:nvPr/>
        </p:nvPicPr>
        <p:blipFill>
          <a:blip r:embed="rId4"/>
          <a:stretch>
            <a:fillRect/>
          </a:stretch>
        </p:blipFill>
        <p:spPr>
          <a:xfrm>
            <a:off x="7524749" y="5652019"/>
            <a:ext cx="1639351" cy="1196493"/>
          </a:xfrm>
          <a:prstGeom prst="rect">
            <a:avLst/>
          </a:prstGeom>
        </p:spPr>
      </p:pic>
      <p:sp>
        <p:nvSpPr>
          <p:cNvPr id="10" name="TextBox 9"/>
          <p:cNvSpPr txBox="1"/>
          <p:nvPr/>
        </p:nvSpPr>
        <p:spPr>
          <a:xfrm>
            <a:off x="7877174" y="5938083"/>
            <a:ext cx="914400" cy="369332"/>
          </a:xfrm>
          <a:prstGeom prst="rect">
            <a:avLst/>
          </a:prstGeom>
          <a:noFill/>
        </p:spPr>
        <p:txBody>
          <a:bodyPr wrap="square" rtlCol="0">
            <a:spAutoFit/>
          </a:bodyPr>
          <a:lstStyle/>
          <a:p>
            <a:pPr algn="ctr"/>
            <a:r>
              <a:rPr lang="en-US" b="1" dirty="0" smtClean="0"/>
              <a:t>NQPS</a:t>
            </a:r>
            <a:endParaRPr lang="en-US" b="1" dirty="0"/>
          </a:p>
        </p:txBody>
      </p:sp>
    </p:spTree>
    <p:extLst>
      <p:ext uri="{BB962C8B-B14F-4D97-AF65-F5344CB8AC3E}">
        <p14:creationId xmlns:p14="http://schemas.microsoft.com/office/powerpoint/2010/main" val="18108818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Question #4</a:t>
            </a:r>
          </a:p>
        </p:txBody>
      </p:sp>
      <p:sp>
        <p:nvSpPr>
          <p:cNvPr id="3" name="Content Placeholder 2"/>
          <p:cNvSpPr>
            <a:spLocks noGrp="1"/>
          </p:cNvSpPr>
          <p:nvPr>
            <p:ph idx="1"/>
          </p:nvPr>
        </p:nvSpPr>
        <p:spPr/>
        <p:txBody>
          <a:bodyPr>
            <a:normAutofit fontScale="85000" lnSpcReduction="10000"/>
          </a:bodyPr>
          <a:lstStyle/>
          <a:p>
            <a:r>
              <a:rPr lang="en-US" dirty="0"/>
              <a:t>Max and Evan, two individuals, form ME, Inc. a new entity treated as a corporation for tax purposes.  </a:t>
            </a:r>
          </a:p>
          <a:p>
            <a:r>
              <a:rPr lang="en-US" dirty="0"/>
              <a:t>Max contributes land with a basis of $50 and a fair market value of $100.  </a:t>
            </a:r>
          </a:p>
          <a:p>
            <a:r>
              <a:rPr lang="en-US" dirty="0"/>
              <a:t>Evan contributes equipment with a basis of $50 and a fair market value of $100.  </a:t>
            </a:r>
          </a:p>
          <a:p>
            <a:r>
              <a:rPr lang="en-US" dirty="0"/>
              <a:t>Max receives 50 shares of newly issued voting common stock from ME, Inc</a:t>
            </a:r>
            <a:r>
              <a:rPr lang="en-US" dirty="0" smtClean="0"/>
              <a:t>.  </a:t>
            </a:r>
            <a:r>
              <a:rPr lang="en-US" dirty="0"/>
              <a:t>The stock is worth $100.</a:t>
            </a:r>
          </a:p>
          <a:p>
            <a:r>
              <a:rPr lang="en-US" dirty="0"/>
              <a:t>Evan receives 50 shares of newly issued NQPS from </a:t>
            </a:r>
            <a:r>
              <a:rPr lang="en-US" dirty="0" smtClean="0"/>
              <a:t>ME, Inc. </a:t>
            </a:r>
            <a:r>
              <a:rPr lang="en-US" dirty="0"/>
              <a:t>The stock is worth $100</a:t>
            </a:r>
            <a:r>
              <a:rPr lang="en-US" dirty="0" smtClean="0"/>
              <a:t>.</a:t>
            </a:r>
            <a:endParaRPr lang="en-US" dirty="0"/>
          </a:p>
        </p:txBody>
      </p:sp>
      <p:sp>
        <p:nvSpPr>
          <p:cNvPr id="4" name="Slide Number Placeholder 3"/>
          <p:cNvSpPr>
            <a:spLocks noGrp="1"/>
          </p:cNvSpPr>
          <p:nvPr>
            <p:ph type="sldNum" sz="quarter" idx="12"/>
          </p:nvPr>
        </p:nvSpPr>
        <p:spPr/>
        <p:txBody>
          <a:bodyPr/>
          <a:lstStyle/>
          <a:p>
            <a:fld id="{777EDC73-4277-4D03-A159-88B8FAF3D64A}" type="slidenum">
              <a:rPr lang="en-US" sz="3200" smtClean="0"/>
              <a:pPr/>
              <a:t>35</a:t>
            </a:fld>
            <a:endParaRPr lang="en-US" sz="3200" dirty="0"/>
          </a:p>
        </p:txBody>
      </p:sp>
      <p:pic>
        <p:nvPicPr>
          <p:cNvPr id="6" name="Picture 5"/>
          <p:cNvPicPr>
            <a:picLocks noChangeAspect="1"/>
          </p:cNvPicPr>
          <p:nvPr/>
        </p:nvPicPr>
        <p:blipFill>
          <a:blip r:embed="rId2"/>
          <a:stretch>
            <a:fillRect/>
          </a:stretch>
        </p:blipFill>
        <p:spPr>
          <a:xfrm>
            <a:off x="1" y="1"/>
            <a:ext cx="2209800" cy="1591358"/>
          </a:xfrm>
          <a:prstGeom prst="rect">
            <a:avLst/>
          </a:prstGeom>
        </p:spPr>
      </p:pic>
      <p:pic>
        <p:nvPicPr>
          <p:cNvPr id="7" name="Picture 6"/>
          <p:cNvPicPr>
            <a:picLocks noChangeAspect="1"/>
          </p:cNvPicPr>
          <p:nvPr/>
        </p:nvPicPr>
        <p:blipFill>
          <a:blip r:embed="rId3"/>
          <a:stretch>
            <a:fillRect/>
          </a:stretch>
        </p:blipFill>
        <p:spPr>
          <a:xfrm>
            <a:off x="7524749" y="38442"/>
            <a:ext cx="1619250" cy="1514475"/>
          </a:xfrm>
          <a:prstGeom prst="rect">
            <a:avLst/>
          </a:prstGeom>
          <a:ln w="28575">
            <a:solidFill>
              <a:schemeClr val="tx1"/>
            </a:solidFill>
          </a:ln>
        </p:spPr>
      </p:pic>
      <p:sp>
        <p:nvSpPr>
          <p:cNvPr id="8" name="TextBox 7"/>
          <p:cNvSpPr txBox="1"/>
          <p:nvPr/>
        </p:nvSpPr>
        <p:spPr>
          <a:xfrm>
            <a:off x="7467600" y="-22170"/>
            <a:ext cx="1352550" cy="584775"/>
          </a:xfrm>
          <a:prstGeom prst="rect">
            <a:avLst/>
          </a:prstGeom>
          <a:noFill/>
        </p:spPr>
        <p:txBody>
          <a:bodyPr wrap="square" rtlCol="0">
            <a:spAutoFit/>
          </a:bodyPr>
          <a:lstStyle/>
          <a:p>
            <a:r>
              <a:rPr lang="en-US" sz="1600" b="1" dirty="0" smtClean="0"/>
              <a:t>Basis = $15</a:t>
            </a:r>
          </a:p>
          <a:p>
            <a:r>
              <a:rPr lang="en-US" sz="1600" b="1" dirty="0" smtClean="0"/>
              <a:t>FMV = $10</a:t>
            </a:r>
            <a:endParaRPr lang="en-US" sz="1600" b="1" dirty="0"/>
          </a:p>
        </p:txBody>
      </p:sp>
      <p:pic>
        <p:nvPicPr>
          <p:cNvPr id="9" name="Picture 8"/>
          <p:cNvPicPr>
            <a:picLocks noChangeAspect="1"/>
          </p:cNvPicPr>
          <p:nvPr/>
        </p:nvPicPr>
        <p:blipFill>
          <a:blip r:embed="rId4"/>
          <a:stretch>
            <a:fillRect/>
          </a:stretch>
        </p:blipFill>
        <p:spPr>
          <a:xfrm>
            <a:off x="0" y="5690082"/>
            <a:ext cx="1600200" cy="1167918"/>
          </a:xfrm>
          <a:prstGeom prst="rect">
            <a:avLst/>
          </a:prstGeom>
        </p:spPr>
      </p:pic>
      <p:pic>
        <p:nvPicPr>
          <p:cNvPr id="12" name="Picture 11"/>
          <p:cNvPicPr>
            <a:picLocks noChangeAspect="1"/>
          </p:cNvPicPr>
          <p:nvPr/>
        </p:nvPicPr>
        <p:blipFill>
          <a:blip r:embed="rId4"/>
          <a:stretch>
            <a:fillRect/>
          </a:stretch>
        </p:blipFill>
        <p:spPr>
          <a:xfrm>
            <a:off x="7524749" y="5652019"/>
            <a:ext cx="1639351" cy="1196493"/>
          </a:xfrm>
          <a:prstGeom prst="rect">
            <a:avLst/>
          </a:prstGeom>
        </p:spPr>
      </p:pic>
      <p:sp>
        <p:nvSpPr>
          <p:cNvPr id="10" name="TextBox 9"/>
          <p:cNvSpPr txBox="1"/>
          <p:nvPr/>
        </p:nvSpPr>
        <p:spPr>
          <a:xfrm>
            <a:off x="7877174" y="5938083"/>
            <a:ext cx="914400" cy="369332"/>
          </a:xfrm>
          <a:prstGeom prst="rect">
            <a:avLst/>
          </a:prstGeom>
          <a:noFill/>
        </p:spPr>
        <p:txBody>
          <a:bodyPr wrap="square" rtlCol="0">
            <a:spAutoFit/>
          </a:bodyPr>
          <a:lstStyle/>
          <a:p>
            <a:pPr algn="ctr"/>
            <a:r>
              <a:rPr lang="en-US" b="1" dirty="0" smtClean="0"/>
              <a:t>NQPS</a:t>
            </a:r>
            <a:endParaRPr lang="en-US" b="1" dirty="0"/>
          </a:p>
        </p:txBody>
      </p:sp>
    </p:spTree>
    <p:extLst>
      <p:ext uri="{BB962C8B-B14F-4D97-AF65-F5344CB8AC3E}">
        <p14:creationId xmlns:p14="http://schemas.microsoft.com/office/powerpoint/2010/main" val="29382294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Results?</a:t>
            </a:r>
            <a:br>
              <a:rPr lang="en-US" dirty="0"/>
            </a:br>
            <a:endParaRPr lang="en-US" dirty="0"/>
          </a:p>
        </p:txBody>
      </p:sp>
      <p:sp>
        <p:nvSpPr>
          <p:cNvPr id="3" name="Content Placeholder 2"/>
          <p:cNvSpPr>
            <a:spLocks noGrp="1"/>
          </p:cNvSpPr>
          <p:nvPr>
            <p:ph idx="1"/>
          </p:nvPr>
        </p:nvSpPr>
        <p:spPr/>
        <p:txBody>
          <a:bodyPr/>
          <a:lstStyle/>
          <a:p>
            <a:pPr marL="457200" lvl="1" indent="0">
              <a:buNone/>
            </a:pPr>
            <a:r>
              <a:rPr lang="en-US" dirty="0" smtClean="0"/>
              <a:t>351 </a:t>
            </a:r>
            <a:r>
              <a:rPr lang="en-US" dirty="0"/>
              <a:t>N/A to contribution by Evan because B receives solely NQPS.  B recognizes $50 gain.</a:t>
            </a:r>
          </a:p>
          <a:p>
            <a:pPr marL="457200" lvl="1" indent="0">
              <a:buNone/>
            </a:pPr>
            <a:endParaRPr lang="en-US" dirty="0" smtClean="0"/>
          </a:p>
          <a:p>
            <a:pPr marL="457200" lvl="1" indent="0">
              <a:buNone/>
            </a:pPr>
            <a:r>
              <a:rPr lang="en-US" dirty="0" smtClean="0"/>
              <a:t>351(a</a:t>
            </a:r>
            <a:r>
              <a:rPr lang="en-US" dirty="0"/>
              <a:t>) applies to Max and Max recognizes no gain.  Control likely not a problem because Evan contributes </a:t>
            </a:r>
            <a:r>
              <a:rPr lang="en-US" dirty="0" smtClean="0"/>
              <a:t>qualifying property, so is in the control group, even though he receives disqualifying property for himself.</a:t>
            </a:r>
            <a:endParaRPr lang="en-US" dirty="0"/>
          </a:p>
          <a:p>
            <a:endParaRPr lang="en-US" dirty="0"/>
          </a:p>
        </p:txBody>
      </p:sp>
    </p:spTree>
    <p:extLst>
      <p:ext uri="{BB962C8B-B14F-4D97-AF65-F5344CB8AC3E}">
        <p14:creationId xmlns:p14="http://schemas.microsoft.com/office/powerpoint/2010/main" val="1752836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#5</a:t>
            </a:r>
          </a:p>
        </p:txBody>
      </p:sp>
      <p:sp>
        <p:nvSpPr>
          <p:cNvPr id="3" name="Content Placeholder 2"/>
          <p:cNvSpPr>
            <a:spLocks noGrp="1"/>
          </p:cNvSpPr>
          <p:nvPr>
            <p:ph idx="1"/>
          </p:nvPr>
        </p:nvSpPr>
        <p:spPr/>
        <p:txBody>
          <a:bodyPr>
            <a:normAutofit/>
          </a:bodyPr>
          <a:lstStyle/>
          <a:p>
            <a:pPr>
              <a:buNone/>
            </a:pPr>
            <a:r>
              <a:rPr lang="en-US" dirty="0"/>
              <a:t>					</a:t>
            </a:r>
          </a:p>
          <a:p>
            <a:pPr>
              <a:buNone/>
            </a:pPr>
            <a:r>
              <a:rPr lang="en-US" dirty="0"/>
              <a:t>					</a:t>
            </a:r>
            <a:r>
              <a:rPr lang="en-US" dirty="0" smtClean="0"/>
              <a:t>Shrek</a:t>
            </a:r>
            <a:endParaRPr lang="en-US" sz="2000" dirty="0"/>
          </a:p>
          <a:p>
            <a:pPr>
              <a:buNone/>
            </a:pPr>
            <a:r>
              <a:rPr lang="en-US" sz="2000" dirty="0"/>
              <a:t>		</a:t>
            </a:r>
          </a:p>
        </p:txBody>
      </p:sp>
      <p:sp>
        <p:nvSpPr>
          <p:cNvPr id="5" name="Rectangle 4"/>
          <p:cNvSpPr/>
          <p:nvPr/>
        </p:nvSpPr>
        <p:spPr>
          <a:xfrm>
            <a:off x="3429000" y="4419600"/>
            <a:ext cx="2667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Dreamworks</a:t>
            </a:r>
            <a:endParaRPr lang="en-US" dirty="0"/>
          </a:p>
        </p:txBody>
      </p:sp>
      <p:cxnSp>
        <p:nvCxnSpPr>
          <p:cNvPr id="7" name="Straight Arrow Connector 6"/>
          <p:cNvCxnSpPr/>
          <p:nvPr/>
        </p:nvCxnSpPr>
        <p:spPr>
          <a:xfrm rot="5400000">
            <a:off x="3390900" y="3162300"/>
            <a:ext cx="14478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6200000" flipV="1">
            <a:off x="4229100" y="3238500"/>
            <a:ext cx="14478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1600200" y="2362200"/>
            <a:ext cx="220980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endParaRPr lang="en-US" dirty="0">
              <a:solidFill>
                <a:schemeClr val="tx1"/>
              </a:solidFill>
            </a:endParaRPr>
          </a:p>
          <a:p>
            <a:pPr>
              <a:buNone/>
            </a:pPr>
            <a:endParaRPr lang="en-US" dirty="0">
              <a:solidFill>
                <a:schemeClr val="tx1"/>
              </a:solidFill>
            </a:endParaRPr>
          </a:p>
          <a:p>
            <a:pPr>
              <a:buNone/>
            </a:pPr>
            <a:endParaRPr lang="en-US" dirty="0">
              <a:solidFill>
                <a:schemeClr val="tx1"/>
              </a:solidFill>
            </a:endParaRPr>
          </a:p>
          <a:p>
            <a:pPr>
              <a:buNone/>
            </a:pPr>
            <a:endParaRPr lang="en-US" dirty="0">
              <a:solidFill>
                <a:schemeClr val="tx1"/>
              </a:solidFill>
            </a:endParaRPr>
          </a:p>
          <a:p>
            <a:pPr>
              <a:buNone/>
            </a:pPr>
            <a:endParaRPr lang="en-US" dirty="0">
              <a:solidFill>
                <a:schemeClr val="tx1"/>
              </a:solidFill>
            </a:endParaRPr>
          </a:p>
          <a:p>
            <a:pPr>
              <a:buNone/>
            </a:pPr>
            <a:r>
              <a:rPr lang="en-US" dirty="0">
                <a:solidFill>
                  <a:schemeClr val="tx1"/>
                </a:solidFill>
              </a:rPr>
              <a:t>Land</a:t>
            </a:r>
          </a:p>
          <a:p>
            <a:pPr>
              <a:buNone/>
            </a:pPr>
            <a:r>
              <a:rPr lang="en-US" dirty="0">
                <a:solidFill>
                  <a:schemeClr val="tx1"/>
                </a:solidFill>
              </a:rPr>
              <a:t>    FMV = $100</a:t>
            </a:r>
          </a:p>
          <a:p>
            <a:pPr>
              <a:buNone/>
            </a:pPr>
            <a:r>
              <a:rPr lang="en-US" dirty="0">
                <a:solidFill>
                  <a:schemeClr val="tx1"/>
                </a:solidFill>
              </a:rPr>
              <a:t>    Basis = $70</a:t>
            </a:r>
          </a:p>
          <a:p>
            <a:pPr>
              <a:buNone/>
            </a:pPr>
            <a:r>
              <a:rPr lang="en-US" dirty="0">
                <a:solidFill>
                  <a:schemeClr val="tx1"/>
                </a:solidFill>
              </a:rPr>
              <a:t>    Capital Asset</a:t>
            </a:r>
          </a:p>
          <a:p>
            <a:pPr>
              <a:buNone/>
            </a:pPr>
            <a:r>
              <a:rPr lang="en-US" dirty="0">
                <a:solidFill>
                  <a:schemeClr val="tx1"/>
                </a:solidFill>
              </a:rPr>
              <a:t>    held 2 yrs	</a:t>
            </a:r>
          </a:p>
          <a:p>
            <a:pPr>
              <a:buNone/>
            </a:pPr>
            <a:r>
              <a:rPr lang="en-US" dirty="0"/>
              <a:t>			</a:t>
            </a:r>
          </a:p>
          <a:p>
            <a:pPr>
              <a:buNone/>
            </a:pPr>
            <a:r>
              <a:rPr lang="en-US" dirty="0"/>
              <a:t>			</a:t>
            </a:r>
          </a:p>
          <a:p>
            <a:pPr algn="ctr"/>
            <a:endParaRPr lang="en-US" dirty="0">
              <a:solidFill>
                <a:schemeClr val="tx1"/>
              </a:solidFill>
            </a:endParaRPr>
          </a:p>
          <a:p>
            <a:pPr algn="ctr"/>
            <a:endParaRPr lang="en-US" dirty="0">
              <a:solidFill>
                <a:schemeClr val="tx1"/>
              </a:solidFill>
            </a:endParaRPr>
          </a:p>
        </p:txBody>
      </p:sp>
      <p:sp>
        <p:nvSpPr>
          <p:cNvPr id="9" name="Rounded Rectangle 8"/>
          <p:cNvSpPr/>
          <p:nvPr/>
        </p:nvSpPr>
        <p:spPr>
          <a:xfrm>
            <a:off x="5638800" y="2514600"/>
            <a:ext cx="251460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endParaRPr lang="en-US" dirty="0">
              <a:solidFill>
                <a:schemeClr val="tx1"/>
              </a:solidFill>
            </a:endParaRPr>
          </a:p>
          <a:p>
            <a:pPr>
              <a:buNone/>
            </a:pPr>
            <a:endParaRPr lang="en-US" dirty="0">
              <a:solidFill>
                <a:schemeClr val="tx1"/>
              </a:solidFill>
            </a:endParaRPr>
          </a:p>
          <a:p>
            <a:pPr>
              <a:buNone/>
            </a:pPr>
            <a:endParaRPr lang="en-US" dirty="0">
              <a:solidFill>
                <a:schemeClr val="tx1"/>
              </a:solidFill>
            </a:endParaRPr>
          </a:p>
          <a:p>
            <a:pPr>
              <a:buNone/>
            </a:pPr>
            <a:endParaRPr lang="en-US" dirty="0">
              <a:solidFill>
                <a:schemeClr val="tx1"/>
              </a:solidFill>
            </a:endParaRPr>
          </a:p>
          <a:p>
            <a:pPr>
              <a:buNone/>
            </a:pPr>
            <a:endParaRPr lang="en-US" dirty="0">
              <a:solidFill>
                <a:schemeClr val="tx1"/>
              </a:solidFill>
            </a:endParaRPr>
          </a:p>
          <a:p>
            <a:pPr>
              <a:buNone/>
            </a:pPr>
            <a:endParaRPr lang="en-US" dirty="0">
              <a:solidFill>
                <a:schemeClr val="tx1"/>
              </a:solidFill>
            </a:endParaRPr>
          </a:p>
          <a:p>
            <a:pPr>
              <a:buNone/>
            </a:pPr>
            <a:r>
              <a:rPr lang="en-US" dirty="0">
                <a:solidFill>
                  <a:schemeClr val="tx1"/>
                </a:solidFill>
              </a:rPr>
              <a:t>Stock (90% </a:t>
            </a:r>
            <a:r>
              <a:rPr lang="en-US" dirty="0" smtClean="0">
                <a:solidFill>
                  <a:schemeClr val="tx1"/>
                </a:solidFill>
              </a:rPr>
              <a:t>DW </a:t>
            </a:r>
            <a:r>
              <a:rPr lang="en-US" dirty="0">
                <a:solidFill>
                  <a:schemeClr val="tx1"/>
                </a:solidFill>
              </a:rPr>
              <a:t>Stock)</a:t>
            </a:r>
          </a:p>
          <a:p>
            <a:pPr>
              <a:buNone/>
            </a:pPr>
            <a:r>
              <a:rPr lang="en-US" dirty="0">
                <a:solidFill>
                  <a:schemeClr val="tx1"/>
                </a:solidFill>
              </a:rPr>
              <a:t>       FMV = $90</a:t>
            </a:r>
          </a:p>
          <a:p>
            <a:pPr>
              <a:buNone/>
            </a:pPr>
            <a:r>
              <a:rPr lang="en-US" dirty="0">
                <a:solidFill>
                  <a:schemeClr val="tx1"/>
                </a:solidFill>
              </a:rPr>
              <a:t> Equipment</a:t>
            </a:r>
          </a:p>
          <a:p>
            <a:pPr>
              <a:buNone/>
            </a:pPr>
            <a:r>
              <a:rPr lang="en-US" dirty="0">
                <a:solidFill>
                  <a:schemeClr val="tx1"/>
                </a:solidFill>
              </a:rPr>
              <a:t>       FMV = $10</a:t>
            </a:r>
          </a:p>
          <a:p>
            <a:pPr>
              <a:buNone/>
            </a:pPr>
            <a:r>
              <a:rPr lang="en-US" dirty="0">
                <a:solidFill>
                  <a:schemeClr val="tx1"/>
                </a:solidFill>
              </a:rPr>
              <a:t>       Dream’s basis = $5	</a:t>
            </a:r>
          </a:p>
          <a:p>
            <a:pPr>
              <a:buNone/>
            </a:pPr>
            <a:r>
              <a:rPr lang="en-US" dirty="0"/>
              <a:t>			</a:t>
            </a:r>
          </a:p>
          <a:p>
            <a:pPr>
              <a:buNone/>
            </a:pPr>
            <a:r>
              <a:rPr lang="en-US" dirty="0"/>
              <a:t>			</a:t>
            </a:r>
          </a:p>
          <a:p>
            <a:pPr algn="ctr"/>
            <a:endParaRPr lang="en-US" dirty="0">
              <a:solidFill>
                <a:schemeClr val="tx1"/>
              </a:solidFill>
            </a:endParaRPr>
          </a:p>
          <a:p>
            <a:pPr algn="ctr"/>
            <a:endParaRPr lang="en-US" dirty="0">
              <a:solidFill>
                <a:schemeClr val="tx1"/>
              </a:solidFill>
            </a:endParaRPr>
          </a:p>
        </p:txBody>
      </p:sp>
      <p:pic>
        <p:nvPicPr>
          <p:cNvPr id="2052" name="Picture 4" descr="Image result for shre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79068" y="1112838"/>
            <a:ext cx="1185863" cy="12192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247111" y="522288"/>
            <a:ext cx="2457989" cy="1790700"/>
          </a:xfrm>
          <a:prstGeom prst="rect">
            <a:avLst/>
          </a:prstGeom>
        </p:spPr>
      </p:pic>
      <p:pic>
        <p:nvPicPr>
          <p:cNvPr id="10" name="Picture 9"/>
          <p:cNvPicPr>
            <a:picLocks noChangeAspect="1"/>
          </p:cNvPicPr>
          <p:nvPr/>
        </p:nvPicPr>
        <p:blipFill>
          <a:blip r:embed="rId4"/>
          <a:stretch>
            <a:fillRect/>
          </a:stretch>
        </p:blipFill>
        <p:spPr>
          <a:xfrm>
            <a:off x="6438898" y="522288"/>
            <a:ext cx="2448401" cy="1847850"/>
          </a:xfrm>
          <a:prstGeom prst="rect">
            <a:avLst/>
          </a:prstGeom>
        </p:spPr>
      </p:pic>
      <p:pic>
        <p:nvPicPr>
          <p:cNvPr id="11" name="Picture 10"/>
          <p:cNvPicPr>
            <a:picLocks noChangeAspect="1"/>
          </p:cNvPicPr>
          <p:nvPr/>
        </p:nvPicPr>
        <p:blipFill>
          <a:blip r:embed="rId5"/>
          <a:stretch>
            <a:fillRect/>
          </a:stretch>
        </p:blipFill>
        <p:spPr>
          <a:xfrm>
            <a:off x="7305675" y="5076825"/>
            <a:ext cx="1838325" cy="1752600"/>
          </a:xfrm>
          <a:prstGeom prst="rect">
            <a:avLst/>
          </a:prstGeom>
        </p:spPr>
      </p:pic>
    </p:spTree>
    <p:extLst>
      <p:ext uri="{BB962C8B-B14F-4D97-AF65-F5344CB8AC3E}">
        <p14:creationId xmlns:p14="http://schemas.microsoft.com/office/powerpoint/2010/main" val="32832208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Question #</a:t>
            </a:r>
            <a:r>
              <a:rPr lang="en-US" dirty="0" smtClean="0"/>
              <a:t>5</a:t>
            </a:r>
            <a:endParaRPr lang="en-US" dirty="0"/>
          </a:p>
        </p:txBody>
      </p:sp>
      <p:sp>
        <p:nvSpPr>
          <p:cNvPr id="3" name="Content Placeholder 2"/>
          <p:cNvSpPr>
            <a:spLocks noGrp="1"/>
          </p:cNvSpPr>
          <p:nvPr>
            <p:ph idx="1"/>
          </p:nvPr>
        </p:nvSpPr>
        <p:spPr/>
        <p:txBody>
          <a:bodyPr>
            <a:normAutofit fontScale="92500" lnSpcReduction="10000"/>
          </a:bodyPr>
          <a:lstStyle/>
          <a:p>
            <a:r>
              <a:rPr lang="en-US" dirty="0"/>
              <a:t>(a) Gain or Loss </a:t>
            </a:r>
            <a:r>
              <a:rPr lang="en-US" b="1" dirty="0"/>
              <a:t>Realized</a:t>
            </a:r>
            <a:r>
              <a:rPr lang="en-US" dirty="0"/>
              <a:t> by Shrek?</a:t>
            </a:r>
          </a:p>
          <a:p>
            <a:pPr lvl="1"/>
            <a:r>
              <a:rPr lang="en-US" dirty="0"/>
              <a:t>Amount realized = $90 FMV stock + $10 FMV equipment = </a:t>
            </a:r>
            <a:r>
              <a:rPr lang="en-US" b="1" dirty="0">
                <a:solidFill>
                  <a:srgbClr val="FF0000"/>
                </a:solidFill>
              </a:rPr>
              <a:t>$100</a:t>
            </a:r>
          </a:p>
          <a:p>
            <a:pPr lvl="1"/>
            <a:r>
              <a:rPr lang="en-US" dirty="0"/>
              <a:t>Basis = </a:t>
            </a:r>
            <a:r>
              <a:rPr lang="en-US" b="1" dirty="0">
                <a:solidFill>
                  <a:srgbClr val="FF0000"/>
                </a:solidFill>
              </a:rPr>
              <a:t>$70</a:t>
            </a:r>
          </a:p>
          <a:p>
            <a:pPr lvl="1"/>
            <a:r>
              <a:rPr lang="en-US" b="1" dirty="0"/>
              <a:t>Gain realized = $100 - $70 = </a:t>
            </a:r>
            <a:r>
              <a:rPr lang="en-US" b="1" dirty="0">
                <a:solidFill>
                  <a:srgbClr val="FF0000"/>
                </a:solidFill>
              </a:rPr>
              <a:t>$30</a:t>
            </a:r>
          </a:p>
          <a:p>
            <a:r>
              <a:rPr lang="en-US" dirty="0"/>
              <a:t>(b) Gain or Loss </a:t>
            </a:r>
            <a:r>
              <a:rPr lang="en-US" b="1" dirty="0"/>
              <a:t>Recognized </a:t>
            </a:r>
            <a:r>
              <a:rPr lang="en-US" dirty="0"/>
              <a:t>by Shrek?</a:t>
            </a:r>
          </a:p>
          <a:p>
            <a:pPr lvl="1"/>
            <a:r>
              <a:rPr lang="en-US" dirty="0"/>
              <a:t>351(b) applies (property, in </a:t>
            </a:r>
            <a:r>
              <a:rPr lang="en-US" dirty="0" err="1"/>
              <a:t>exchng</a:t>
            </a:r>
            <a:r>
              <a:rPr lang="en-US" dirty="0"/>
              <a:t> for stock, control)</a:t>
            </a:r>
          </a:p>
          <a:p>
            <a:pPr lvl="1"/>
            <a:r>
              <a:rPr lang="en-US" dirty="0"/>
              <a:t>Gain recognized = lesser of $30 (gain realized) or $10 (FMV boot)</a:t>
            </a:r>
          </a:p>
          <a:p>
            <a:pPr lvl="1"/>
            <a:r>
              <a:rPr lang="en-US" b="1" dirty="0">
                <a:solidFill>
                  <a:srgbClr val="FF0000"/>
                </a:solidFill>
              </a:rPr>
              <a:t>$10 </a:t>
            </a:r>
            <a:r>
              <a:rPr lang="en-US" b="1" dirty="0"/>
              <a:t>gain recognized</a:t>
            </a:r>
          </a:p>
        </p:txBody>
      </p:sp>
      <p:sp>
        <p:nvSpPr>
          <p:cNvPr id="4" name="Slide Number Placeholder 3"/>
          <p:cNvSpPr>
            <a:spLocks noGrp="1"/>
          </p:cNvSpPr>
          <p:nvPr>
            <p:ph type="sldNum" sz="quarter" idx="12"/>
          </p:nvPr>
        </p:nvSpPr>
        <p:spPr/>
        <p:txBody>
          <a:bodyPr/>
          <a:lstStyle/>
          <a:p>
            <a:fld id="{777EDC73-4277-4D03-A159-88B8FAF3D64A}" type="slidenum">
              <a:rPr lang="en-US" sz="3200" smtClean="0"/>
              <a:pPr/>
              <a:t>38</a:t>
            </a:fld>
            <a:endParaRPr lang="en-US" sz="3200" dirty="0"/>
          </a:p>
        </p:txBody>
      </p:sp>
      <p:pic>
        <p:nvPicPr>
          <p:cNvPr id="5" name="Picture 4"/>
          <p:cNvPicPr>
            <a:picLocks noChangeAspect="1"/>
          </p:cNvPicPr>
          <p:nvPr/>
        </p:nvPicPr>
        <p:blipFill>
          <a:blip r:embed="rId2"/>
          <a:stretch>
            <a:fillRect/>
          </a:stretch>
        </p:blipFill>
        <p:spPr>
          <a:xfrm>
            <a:off x="21431" y="0"/>
            <a:ext cx="1981200" cy="1443349"/>
          </a:xfrm>
          <a:prstGeom prst="rect">
            <a:avLst/>
          </a:prstGeom>
        </p:spPr>
      </p:pic>
    </p:spTree>
    <p:extLst>
      <p:ext uri="{BB962C8B-B14F-4D97-AF65-F5344CB8AC3E}">
        <p14:creationId xmlns:p14="http://schemas.microsoft.com/office/powerpoint/2010/main" val="3288479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linds(horizontal)">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blinds(horizontal)">
                                      <p:cBhvr>
                                        <p:cTn id="18" dur="500"/>
                                        <p:tgtEl>
                                          <p:spTgt spid="3">
                                            <p:txEl>
                                              <p:pRg st="5" end="5"/>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blinds(horizontal)">
                                      <p:cBhvr>
                                        <p:cTn id="21" dur="500"/>
                                        <p:tgtEl>
                                          <p:spTgt spid="3">
                                            <p:txEl>
                                              <p:pRg st="6" end="6"/>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blinds(horizontal)">
                                      <p:cBhvr>
                                        <p:cTn id="2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Shrek’s Basis</a:t>
            </a:r>
            <a:endParaRPr lang="en-US" dirty="0"/>
          </a:p>
        </p:txBody>
      </p:sp>
      <p:sp>
        <p:nvSpPr>
          <p:cNvPr id="3" name="Content Placeholder 2"/>
          <p:cNvSpPr>
            <a:spLocks noGrp="1"/>
          </p:cNvSpPr>
          <p:nvPr>
            <p:ph idx="1"/>
          </p:nvPr>
        </p:nvSpPr>
        <p:spPr>
          <a:xfrm>
            <a:off x="457200" y="1600200"/>
            <a:ext cx="8229600" cy="5121275"/>
          </a:xfrm>
        </p:spPr>
        <p:txBody>
          <a:bodyPr>
            <a:normAutofit fontScale="92500" lnSpcReduction="10000"/>
          </a:bodyPr>
          <a:lstStyle/>
          <a:p>
            <a:r>
              <a:rPr lang="en-US" dirty="0"/>
              <a:t>(c) Basis in </a:t>
            </a:r>
            <a:r>
              <a:rPr lang="en-US" dirty="0" err="1"/>
              <a:t>Dreamworks</a:t>
            </a:r>
            <a:r>
              <a:rPr lang="en-US" dirty="0"/>
              <a:t> stock held by Shrek?</a:t>
            </a:r>
          </a:p>
          <a:p>
            <a:pPr lvl="1"/>
            <a:r>
              <a:rPr lang="en-US" dirty="0"/>
              <a:t>Basis in property contributed – cash and </a:t>
            </a:r>
            <a:r>
              <a:rPr lang="en-US" dirty="0" err="1"/>
              <a:t>fmv</a:t>
            </a:r>
            <a:r>
              <a:rPr lang="en-US" dirty="0"/>
              <a:t> other boot + gain recognized </a:t>
            </a:r>
          </a:p>
          <a:p>
            <a:pPr lvl="1"/>
            <a:r>
              <a:rPr lang="en-US" dirty="0"/>
              <a:t>= $70 - $10 + $10 = </a:t>
            </a:r>
            <a:r>
              <a:rPr lang="en-US" b="1" dirty="0">
                <a:solidFill>
                  <a:srgbClr val="FF0000"/>
                </a:solidFill>
              </a:rPr>
              <a:t>$70.</a:t>
            </a:r>
          </a:p>
          <a:p>
            <a:r>
              <a:rPr lang="en-US" dirty="0"/>
              <a:t>(e) Shrek’s basis in equipment?</a:t>
            </a:r>
          </a:p>
          <a:p>
            <a:pPr lvl="1"/>
            <a:r>
              <a:rPr lang="en-US" b="1" dirty="0">
                <a:solidFill>
                  <a:srgbClr val="FF0000"/>
                </a:solidFill>
              </a:rPr>
              <a:t>$10 </a:t>
            </a:r>
            <a:r>
              <a:rPr lang="en-US" dirty="0"/>
              <a:t>(FMV) per Section 358(a)(2</a:t>
            </a:r>
            <a:r>
              <a:rPr lang="en-US" dirty="0" smtClean="0"/>
              <a:t>)</a:t>
            </a:r>
          </a:p>
          <a:p>
            <a:pPr lvl="1"/>
            <a:endParaRPr lang="en-US" dirty="0"/>
          </a:p>
          <a:p>
            <a:r>
              <a:rPr lang="en-US" dirty="0"/>
              <a:t>If Shrek sold </a:t>
            </a:r>
            <a:r>
              <a:rPr lang="en-US" dirty="0" err="1"/>
              <a:t>Dreamworks</a:t>
            </a:r>
            <a:r>
              <a:rPr lang="en-US" dirty="0"/>
              <a:t> stock immediately, how much gain would Shrek recognize on sale?</a:t>
            </a:r>
          </a:p>
          <a:p>
            <a:pPr lvl="1"/>
            <a:r>
              <a:rPr lang="en-US" dirty="0"/>
              <a:t>$90 FMV - $70 basis =</a:t>
            </a:r>
            <a:r>
              <a:rPr lang="en-US" b="1" dirty="0"/>
              <a:t> </a:t>
            </a:r>
            <a:r>
              <a:rPr lang="en-US" b="1" dirty="0">
                <a:solidFill>
                  <a:srgbClr val="FF0000"/>
                </a:solidFill>
              </a:rPr>
              <a:t>$20 </a:t>
            </a:r>
            <a:r>
              <a:rPr lang="en-US" dirty="0"/>
              <a:t>(same as the amount of realized gain that was not recognized).</a:t>
            </a:r>
          </a:p>
          <a:p>
            <a:endParaRPr lang="en-US" dirty="0"/>
          </a:p>
        </p:txBody>
      </p:sp>
      <p:sp>
        <p:nvSpPr>
          <p:cNvPr id="4" name="Slide Number Placeholder 3"/>
          <p:cNvSpPr>
            <a:spLocks noGrp="1"/>
          </p:cNvSpPr>
          <p:nvPr>
            <p:ph type="sldNum" sz="quarter" idx="12"/>
          </p:nvPr>
        </p:nvSpPr>
        <p:spPr/>
        <p:txBody>
          <a:bodyPr/>
          <a:lstStyle/>
          <a:p>
            <a:fld id="{777EDC73-4277-4D03-A159-88B8FAF3D64A}" type="slidenum">
              <a:rPr lang="en-US" smtClean="0"/>
              <a:pPr/>
              <a:t>39</a:t>
            </a:fld>
            <a:endParaRPr lang="en-US"/>
          </a:p>
        </p:txBody>
      </p:sp>
      <p:pic>
        <p:nvPicPr>
          <p:cNvPr id="5" name="Picture 4"/>
          <p:cNvPicPr>
            <a:picLocks noChangeAspect="1"/>
          </p:cNvPicPr>
          <p:nvPr/>
        </p:nvPicPr>
        <p:blipFill>
          <a:blip r:embed="rId2"/>
          <a:stretch>
            <a:fillRect/>
          </a:stretch>
        </p:blipFill>
        <p:spPr>
          <a:xfrm>
            <a:off x="21431" y="0"/>
            <a:ext cx="1981200" cy="1443349"/>
          </a:xfrm>
          <a:prstGeom prst="rect">
            <a:avLst/>
          </a:prstGeom>
        </p:spPr>
      </p:pic>
      <p:pic>
        <p:nvPicPr>
          <p:cNvPr id="6" name="Picture 5"/>
          <p:cNvPicPr>
            <a:picLocks noChangeAspect="1"/>
          </p:cNvPicPr>
          <p:nvPr/>
        </p:nvPicPr>
        <p:blipFill>
          <a:blip r:embed="rId3"/>
          <a:stretch>
            <a:fillRect/>
          </a:stretch>
        </p:blipFill>
        <p:spPr>
          <a:xfrm>
            <a:off x="7141369" y="0"/>
            <a:ext cx="1981200" cy="1495245"/>
          </a:xfrm>
          <a:prstGeom prst="rect">
            <a:avLst/>
          </a:prstGeom>
        </p:spPr>
      </p:pic>
      <p:pic>
        <p:nvPicPr>
          <p:cNvPr id="7" name="Picture 6"/>
          <p:cNvPicPr>
            <a:picLocks noChangeAspect="1"/>
          </p:cNvPicPr>
          <p:nvPr/>
        </p:nvPicPr>
        <p:blipFill>
          <a:blip r:embed="rId4"/>
          <a:stretch>
            <a:fillRect/>
          </a:stretch>
        </p:blipFill>
        <p:spPr>
          <a:xfrm>
            <a:off x="7279481" y="2667000"/>
            <a:ext cx="1838325" cy="1752600"/>
          </a:xfrm>
          <a:prstGeom prst="rect">
            <a:avLst/>
          </a:prstGeom>
        </p:spPr>
      </p:pic>
    </p:spTree>
    <p:extLst>
      <p:ext uri="{BB962C8B-B14F-4D97-AF65-F5344CB8AC3E}">
        <p14:creationId xmlns:p14="http://schemas.microsoft.com/office/powerpoint/2010/main" val="4093443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2133598"/>
            <a:ext cx="3048000" cy="954107"/>
          </a:xfrm>
          <a:prstGeom prst="rect">
            <a:avLst/>
          </a:prstGeom>
          <a:solidFill>
            <a:schemeClr val="tx2">
              <a:lumMod val="20000"/>
              <a:lumOff val="80000"/>
            </a:schemeClr>
          </a:solidFill>
          <a:ln>
            <a:solidFill>
              <a:srgbClr val="002060"/>
            </a:solidFill>
          </a:ln>
        </p:spPr>
        <p:txBody>
          <a:bodyPr wrap="square" rtlCol="0">
            <a:spAutoFit/>
          </a:bodyPr>
          <a:lstStyle/>
          <a:p>
            <a:pPr algn="ctr"/>
            <a:r>
              <a:rPr lang="en-US" sz="2800" dirty="0" smtClean="0">
                <a:latin typeface="Charlemagne Std" panose="04020705060702020204" pitchFamily="82" charset="0"/>
              </a:rPr>
              <a:t>SUBSTITUTE BASIS</a:t>
            </a:r>
            <a:endParaRPr lang="en-US" sz="2800" dirty="0">
              <a:latin typeface="Charlemagne Std" panose="04020705060702020204" pitchFamily="82" charset="0"/>
            </a:endParaRPr>
          </a:p>
        </p:txBody>
      </p:sp>
      <p:sp>
        <p:nvSpPr>
          <p:cNvPr id="6" name="TextBox 5"/>
          <p:cNvSpPr txBox="1"/>
          <p:nvPr/>
        </p:nvSpPr>
        <p:spPr>
          <a:xfrm>
            <a:off x="5715000" y="2010488"/>
            <a:ext cx="3260833" cy="1200329"/>
          </a:xfrm>
          <a:prstGeom prst="rect">
            <a:avLst/>
          </a:prstGeom>
          <a:solidFill>
            <a:schemeClr val="accent2">
              <a:lumMod val="40000"/>
              <a:lumOff val="60000"/>
            </a:schemeClr>
          </a:solidFill>
          <a:ln>
            <a:solidFill>
              <a:srgbClr val="C00000"/>
            </a:solidFill>
          </a:ln>
        </p:spPr>
        <p:txBody>
          <a:bodyPr wrap="square" rtlCol="0">
            <a:spAutoFit/>
          </a:bodyPr>
          <a:lstStyle/>
          <a:p>
            <a:pPr algn="ctr"/>
            <a:r>
              <a:rPr lang="en-US" sz="2400" dirty="0" smtClean="0">
                <a:latin typeface="Charlemagne Std" panose="04020705060702020204" pitchFamily="82" charset="0"/>
              </a:rPr>
              <a:t>Shareholder’s</a:t>
            </a:r>
          </a:p>
          <a:p>
            <a:pPr algn="ctr"/>
            <a:r>
              <a:rPr lang="en-US" sz="2400" dirty="0" smtClean="0">
                <a:latin typeface="Charlemagne Std" panose="04020705060702020204" pitchFamily="82" charset="0"/>
              </a:rPr>
              <a:t>Gain recognized</a:t>
            </a:r>
            <a:endParaRPr lang="en-US" sz="2400" dirty="0">
              <a:latin typeface="Charlemagne Std" panose="04020705060702020204" pitchFamily="82" charset="0"/>
            </a:endParaRPr>
          </a:p>
        </p:txBody>
      </p:sp>
      <p:sp>
        <p:nvSpPr>
          <p:cNvPr id="8" name="Plus 7"/>
          <p:cNvSpPr/>
          <p:nvPr/>
        </p:nvSpPr>
        <p:spPr>
          <a:xfrm>
            <a:off x="3972910" y="2026332"/>
            <a:ext cx="1198180" cy="1143000"/>
          </a:xfrm>
          <a:prstGeom prst="mathPl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Equal 8"/>
          <p:cNvSpPr/>
          <p:nvPr/>
        </p:nvSpPr>
        <p:spPr>
          <a:xfrm>
            <a:off x="3733800" y="3639438"/>
            <a:ext cx="1676400" cy="990600"/>
          </a:xfrm>
          <a:prstGeom prst="mathEqual">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p:cNvSpPr txBox="1"/>
          <p:nvPr/>
        </p:nvSpPr>
        <p:spPr>
          <a:xfrm>
            <a:off x="1066800" y="5100145"/>
            <a:ext cx="7010400" cy="1077218"/>
          </a:xfrm>
          <a:prstGeom prst="rect">
            <a:avLst/>
          </a:prstGeom>
          <a:solidFill>
            <a:schemeClr val="tx1">
              <a:lumMod val="85000"/>
              <a:lumOff val="15000"/>
            </a:schemeClr>
          </a:solidFill>
          <a:ln>
            <a:solidFill>
              <a:srgbClr val="002060"/>
            </a:solidFill>
          </a:ln>
        </p:spPr>
        <p:txBody>
          <a:bodyPr wrap="square" rtlCol="0">
            <a:spAutoFit/>
          </a:bodyPr>
          <a:lstStyle/>
          <a:p>
            <a:pPr algn="ctr"/>
            <a:r>
              <a:rPr lang="en-US" sz="3200" dirty="0" smtClean="0">
                <a:solidFill>
                  <a:schemeClr val="bg1"/>
                </a:solidFill>
                <a:latin typeface="Charlemagne Std" panose="04020705060702020204" pitchFamily="82" charset="0"/>
              </a:rPr>
              <a:t>Corporation’s basis</a:t>
            </a:r>
          </a:p>
          <a:p>
            <a:pPr algn="ctr"/>
            <a:r>
              <a:rPr lang="en-US" sz="3200" dirty="0" smtClean="0">
                <a:solidFill>
                  <a:schemeClr val="bg1"/>
                </a:solidFill>
                <a:latin typeface="Charlemagne Std" panose="04020705060702020204" pitchFamily="82" charset="0"/>
              </a:rPr>
              <a:t>In property received</a:t>
            </a:r>
            <a:endParaRPr lang="en-US" sz="3200" dirty="0">
              <a:solidFill>
                <a:schemeClr val="bg1"/>
              </a:solidFill>
              <a:latin typeface="Charlemagne Std" panose="04020705060702020204" pitchFamily="82" charset="0"/>
            </a:endParaRPr>
          </a:p>
        </p:txBody>
      </p:sp>
      <p:sp>
        <p:nvSpPr>
          <p:cNvPr id="11" name="TextBox 10"/>
          <p:cNvSpPr txBox="1"/>
          <p:nvPr/>
        </p:nvSpPr>
        <p:spPr>
          <a:xfrm>
            <a:off x="3048000" y="230295"/>
            <a:ext cx="3048000" cy="584775"/>
          </a:xfrm>
          <a:prstGeom prst="rect">
            <a:avLst/>
          </a:prstGeom>
          <a:solidFill>
            <a:schemeClr val="tx1">
              <a:lumMod val="85000"/>
              <a:lumOff val="15000"/>
            </a:schemeClr>
          </a:solidFill>
          <a:ln>
            <a:solidFill>
              <a:srgbClr val="002060"/>
            </a:solidFill>
          </a:ln>
        </p:spPr>
        <p:txBody>
          <a:bodyPr wrap="square" rtlCol="0">
            <a:spAutoFit/>
          </a:bodyPr>
          <a:lstStyle/>
          <a:p>
            <a:pPr algn="ctr"/>
            <a:r>
              <a:rPr lang="en-US" sz="3200" dirty="0" smtClean="0">
                <a:solidFill>
                  <a:schemeClr val="bg1"/>
                </a:solidFill>
                <a:latin typeface="Charlemagne Std" panose="04020705060702020204" pitchFamily="82" charset="0"/>
              </a:rPr>
              <a:t>Section 362</a:t>
            </a:r>
            <a:endParaRPr lang="en-US" sz="3200" dirty="0">
              <a:solidFill>
                <a:schemeClr val="bg1"/>
              </a:solidFill>
              <a:latin typeface="Charlemagne Std" panose="04020705060702020204" pitchFamily="82" charset="0"/>
            </a:endParaRPr>
          </a:p>
        </p:txBody>
      </p:sp>
    </p:spTree>
    <p:extLst>
      <p:ext uri="{BB962C8B-B14F-4D97-AF65-F5344CB8AC3E}">
        <p14:creationId xmlns:p14="http://schemas.microsoft.com/office/powerpoint/2010/main" val="29973078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Question #</a:t>
            </a:r>
            <a:r>
              <a:rPr lang="en-US" dirty="0" smtClean="0"/>
              <a:t>5</a:t>
            </a:r>
            <a:endParaRPr lang="en-US" dirty="0"/>
          </a:p>
        </p:txBody>
      </p:sp>
      <p:sp>
        <p:nvSpPr>
          <p:cNvPr id="3" name="Content Placeholder 2"/>
          <p:cNvSpPr>
            <a:spLocks noGrp="1"/>
          </p:cNvSpPr>
          <p:nvPr>
            <p:ph idx="1"/>
          </p:nvPr>
        </p:nvSpPr>
        <p:spPr/>
        <p:txBody>
          <a:bodyPr>
            <a:normAutofit/>
          </a:bodyPr>
          <a:lstStyle/>
          <a:p>
            <a:r>
              <a:rPr lang="en-US" dirty="0"/>
              <a:t>(d) Shrek’s holding period in X stock?</a:t>
            </a:r>
          </a:p>
          <a:p>
            <a:pPr lvl="1"/>
            <a:r>
              <a:rPr lang="en-US" dirty="0"/>
              <a:t>2 years per 1223(1) because the land contributed was a capital asset</a:t>
            </a:r>
          </a:p>
          <a:p>
            <a:r>
              <a:rPr lang="en-US" dirty="0"/>
              <a:t>Significance of holding period?</a:t>
            </a:r>
          </a:p>
          <a:p>
            <a:pPr lvl="1"/>
            <a:r>
              <a:rPr lang="en-US" dirty="0"/>
              <a:t>If Shrek sold </a:t>
            </a:r>
            <a:r>
              <a:rPr lang="en-US" dirty="0" err="1"/>
              <a:t>Dreamworks</a:t>
            </a:r>
            <a:r>
              <a:rPr lang="en-US" dirty="0"/>
              <a:t> stock one day after acquiring it, treated like held it for 2 years </a:t>
            </a:r>
            <a:r>
              <a:rPr lang="en-US" dirty="0">
                <a:sym typeface="Wingdings" pitchFamily="2" charset="2"/>
              </a:rPr>
              <a:t> LTCG.</a:t>
            </a:r>
            <a:endParaRPr lang="en-US" dirty="0"/>
          </a:p>
        </p:txBody>
      </p:sp>
      <p:sp>
        <p:nvSpPr>
          <p:cNvPr id="4" name="Slide Number Placeholder 3"/>
          <p:cNvSpPr>
            <a:spLocks noGrp="1"/>
          </p:cNvSpPr>
          <p:nvPr>
            <p:ph type="sldNum" sz="quarter" idx="12"/>
          </p:nvPr>
        </p:nvSpPr>
        <p:spPr/>
        <p:txBody>
          <a:bodyPr/>
          <a:lstStyle/>
          <a:p>
            <a:fld id="{777EDC73-4277-4D03-A159-88B8FAF3D64A}" type="slidenum">
              <a:rPr lang="en-US" sz="3200" smtClean="0"/>
              <a:pPr/>
              <a:t>40</a:t>
            </a:fld>
            <a:endParaRPr lang="en-US" sz="3200" dirty="0"/>
          </a:p>
        </p:txBody>
      </p:sp>
    </p:spTree>
    <p:extLst>
      <p:ext uri="{BB962C8B-B14F-4D97-AF65-F5344CB8AC3E}">
        <p14:creationId xmlns:p14="http://schemas.microsoft.com/office/powerpoint/2010/main" val="1149318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#5</a:t>
            </a:r>
          </a:p>
        </p:txBody>
      </p:sp>
      <p:sp>
        <p:nvSpPr>
          <p:cNvPr id="3" name="Content Placeholder 2"/>
          <p:cNvSpPr>
            <a:spLocks noGrp="1"/>
          </p:cNvSpPr>
          <p:nvPr>
            <p:ph idx="1"/>
          </p:nvPr>
        </p:nvSpPr>
        <p:spPr/>
        <p:txBody>
          <a:bodyPr>
            <a:normAutofit/>
          </a:bodyPr>
          <a:lstStyle/>
          <a:p>
            <a:pPr>
              <a:buNone/>
            </a:pPr>
            <a:r>
              <a:rPr lang="en-US" dirty="0"/>
              <a:t>					</a:t>
            </a:r>
          </a:p>
          <a:p>
            <a:pPr>
              <a:buNone/>
            </a:pPr>
            <a:r>
              <a:rPr lang="en-US" dirty="0"/>
              <a:t>					</a:t>
            </a:r>
            <a:r>
              <a:rPr lang="en-US" dirty="0" smtClean="0"/>
              <a:t>Shrek</a:t>
            </a:r>
            <a:endParaRPr lang="en-US" sz="2000" dirty="0"/>
          </a:p>
          <a:p>
            <a:pPr>
              <a:buNone/>
            </a:pPr>
            <a:r>
              <a:rPr lang="en-US" sz="2000" dirty="0"/>
              <a:t>		</a:t>
            </a:r>
          </a:p>
        </p:txBody>
      </p:sp>
      <p:sp>
        <p:nvSpPr>
          <p:cNvPr id="5" name="Rectangle 4"/>
          <p:cNvSpPr/>
          <p:nvPr/>
        </p:nvSpPr>
        <p:spPr>
          <a:xfrm>
            <a:off x="3429000" y="4419600"/>
            <a:ext cx="2667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Dreamworks</a:t>
            </a:r>
            <a:endParaRPr lang="en-US" dirty="0"/>
          </a:p>
        </p:txBody>
      </p:sp>
      <p:cxnSp>
        <p:nvCxnSpPr>
          <p:cNvPr id="7" name="Straight Arrow Connector 6"/>
          <p:cNvCxnSpPr/>
          <p:nvPr/>
        </p:nvCxnSpPr>
        <p:spPr>
          <a:xfrm rot="5400000">
            <a:off x="3390900" y="3162300"/>
            <a:ext cx="14478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6200000" flipV="1">
            <a:off x="4229100" y="3238500"/>
            <a:ext cx="14478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1600200" y="2362200"/>
            <a:ext cx="220980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endParaRPr lang="en-US" dirty="0">
              <a:solidFill>
                <a:schemeClr val="tx1"/>
              </a:solidFill>
            </a:endParaRPr>
          </a:p>
          <a:p>
            <a:pPr>
              <a:buNone/>
            </a:pPr>
            <a:endParaRPr lang="en-US" dirty="0">
              <a:solidFill>
                <a:schemeClr val="tx1"/>
              </a:solidFill>
            </a:endParaRPr>
          </a:p>
          <a:p>
            <a:pPr>
              <a:buNone/>
            </a:pPr>
            <a:endParaRPr lang="en-US" dirty="0">
              <a:solidFill>
                <a:schemeClr val="tx1"/>
              </a:solidFill>
            </a:endParaRPr>
          </a:p>
          <a:p>
            <a:pPr>
              <a:buNone/>
            </a:pPr>
            <a:endParaRPr lang="en-US" dirty="0">
              <a:solidFill>
                <a:schemeClr val="tx1"/>
              </a:solidFill>
            </a:endParaRPr>
          </a:p>
          <a:p>
            <a:pPr>
              <a:buNone/>
            </a:pPr>
            <a:endParaRPr lang="en-US" dirty="0">
              <a:solidFill>
                <a:schemeClr val="tx1"/>
              </a:solidFill>
            </a:endParaRPr>
          </a:p>
          <a:p>
            <a:pPr>
              <a:buNone/>
            </a:pPr>
            <a:r>
              <a:rPr lang="en-US" dirty="0">
                <a:solidFill>
                  <a:schemeClr val="tx1"/>
                </a:solidFill>
              </a:rPr>
              <a:t>Land</a:t>
            </a:r>
          </a:p>
          <a:p>
            <a:pPr>
              <a:buNone/>
            </a:pPr>
            <a:r>
              <a:rPr lang="en-US" dirty="0">
                <a:solidFill>
                  <a:schemeClr val="tx1"/>
                </a:solidFill>
              </a:rPr>
              <a:t>    FMV = $100</a:t>
            </a:r>
          </a:p>
          <a:p>
            <a:pPr>
              <a:buNone/>
            </a:pPr>
            <a:r>
              <a:rPr lang="en-US" dirty="0">
                <a:solidFill>
                  <a:schemeClr val="tx1"/>
                </a:solidFill>
              </a:rPr>
              <a:t>    Basis = $70</a:t>
            </a:r>
          </a:p>
          <a:p>
            <a:pPr>
              <a:buNone/>
            </a:pPr>
            <a:r>
              <a:rPr lang="en-US" dirty="0">
                <a:solidFill>
                  <a:schemeClr val="tx1"/>
                </a:solidFill>
              </a:rPr>
              <a:t>    Capital Asset</a:t>
            </a:r>
          </a:p>
          <a:p>
            <a:pPr>
              <a:buNone/>
            </a:pPr>
            <a:r>
              <a:rPr lang="en-US" dirty="0">
                <a:solidFill>
                  <a:schemeClr val="tx1"/>
                </a:solidFill>
              </a:rPr>
              <a:t>    held 2 yrs	</a:t>
            </a:r>
          </a:p>
          <a:p>
            <a:pPr>
              <a:buNone/>
            </a:pPr>
            <a:r>
              <a:rPr lang="en-US" dirty="0"/>
              <a:t>			</a:t>
            </a:r>
          </a:p>
          <a:p>
            <a:pPr>
              <a:buNone/>
            </a:pPr>
            <a:r>
              <a:rPr lang="en-US" dirty="0"/>
              <a:t>			</a:t>
            </a:r>
          </a:p>
          <a:p>
            <a:pPr algn="ctr"/>
            <a:endParaRPr lang="en-US" dirty="0">
              <a:solidFill>
                <a:schemeClr val="tx1"/>
              </a:solidFill>
            </a:endParaRPr>
          </a:p>
          <a:p>
            <a:pPr algn="ctr"/>
            <a:endParaRPr lang="en-US" dirty="0">
              <a:solidFill>
                <a:schemeClr val="tx1"/>
              </a:solidFill>
            </a:endParaRPr>
          </a:p>
        </p:txBody>
      </p:sp>
      <p:sp>
        <p:nvSpPr>
          <p:cNvPr id="9" name="Rounded Rectangle 8"/>
          <p:cNvSpPr/>
          <p:nvPr/>
        </p:nvSpPr>
        <p:spPr>
          <a:xfrm>
            <a:off x="5638800" y="2514600"/>
            <a:ext cx="251460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endParaRPr lang="en-US" dirty="0">
              <a:solidFill>
                <a:schemeClr val="tx1"/>
              </a:solidFill>
            </a:endParaRPr>
          </a:p>
          <a:p>
            <a:pPr>
              <a:buNone/>
            </a:pPr>
            <a:endParaRPr lang="en-US" dirty="0">
              <a:solidFill>
                <a:schemeClr val="tx1"/>
              </a:solidFill>
            </a:endParaRPr>
          </a:p>
          <a:p>
            <a:pPr>
              <a:buNone/>
            </a:pPr>
            <a:endParaRPr lang="en-US" dirty="0">
              <a:solidFill>
                <a:schemeClr val="tx1"/>
              </a:solidFill>
            </a:endParaRPr>
          </a:p>
          <a:p>
            <a:pPr>
              <a:buNone/>
            </a:pPr>
            <a:endParaRPr lang="en-US" dirty="0">
              <a:solidFill>
                <a:schemeClr val="tx1"/>
              </a:solidFill>
            </a:endParaRPr>
          </a:p>
          <a:p>
            <a:pPr>
              <a:buNone/>
            </a:pPr>
            <a:endParaRPr lang="en-US" dirty="0">
              <a:solidFill>
                <a:schemeClr val="tx1"/>
              </a:solidFill>
            </a:endParaRPr>
          </a:p>
          <a:p>
            <a:pPr>
              <a:buNone/>
            </a:pPr>
            <a:endParaRPr lang="en-US" dirty="0">
              <a:solidFill>
                <a:schemeClr val="tx1"/>
              </a:solidFill>
            </a:endParaRPr>
          </a:p>
          <a:p>
            <a:pPr>
              <a:buNone/>
            </a:pPr>
            <a:r>
              <a:rPr lang="en-US" dirty="0">
                <a:solidFill>
                  <a:schemeClr val="tx1"/>
                </a:solidFill>
              </a:rPr>
              <a:t>Stock (90% </a:t>
            </a:r>
            <a:r>
              <a:rPr lang="en-US" dirty="0" smtClean="0">
                <a:solidFill>
                  <a:schemeClr val="tx1"/>
                </a:solidFill>
              </a:rPr>
              <a:t>DW </a:t>
            </a:r>
            <a:r>
              <a:rPr lang="en-US" dirty="0">
                <a:solidFill>
                  <a:schemeClr val="tx1"/>
                </a:solidFill>
              </a:rPr>
              <a:t>Stock)</a:t>
            </a:r>
          </a:p>
          <a:p>
            <a:pPr>
              <a:buNone/>
            </a:pPr>
            <a:r>
              <a:rPr lang="en-US" dirty="0">
                <a:solidFill>
                  <a:schemeClr val="tx1"/>
                </a:solidFill>
              </a:rPr>
              <a:t>       FMV = $90</a:t>
            </a:r>
          </a:p>
          <a:p>
            <a:pPr>
              <a:buNone/>
            </a:pPr>
            <a:r>
              <a:rPr lang="en-US" dirty="0">
                <a:solidFill>
                  <a:schemeClr val="tx1"/>
                </a:solidFill>
              </a:rPr>
              <a:t> Equipment</a:t>
            </a:r>
          </a:p>
          <a:p>
            <a:pPr>
              <a:buNone/>
            </a:pPr>
            <a:r>
              <a:rPr lang="en-US" dirty="0">
                <a:solidFill>
                  <a:schemeClr val="tx1"/>
                </a:solidFill>
              </a:rPr>
              <a:t>       FMV = $10</a:t>
            </a:r>
          </a:p>
          <a:p>
            <a:pPr>
              <a:buNone/>
            </a:pPr>
            <a:r>
              <a:rPr lang="en-US" dirty="0">
                <a:solidFill>
                  <a:schemeClr val="tx1"/>
                </a:solidFill>
              </a:rPr>
              <a:t>       Dream’s basis = $5	</a:t>
            </a:r>
          </a:p>
          <a:p>
            <a:pPr>
              <a:buNone/>
            </a:pPr>
            <a:r>
              <a:rPr lang="en-US" dirty="0"/>
              <a:t>			</a:t>
            </a:r>
          </a:p>
          <a:p>
            <a:pPr>
              <a:buNone/>
            </a:pPr>
            <a:r>
              <a:rPr lang="en-US" dirty="0"/>
              <a:t>			</a:t>
            </a:r>
          </a:p>
          <a:p>
            <a:pPr algn="ctr"/>
            <a:endParaRPr lang="en-US" dirty="0">
              <a:solidFill>
                <a:schemeClr val="tx1"/>
              </a:solidFill>
            </a:endParaRPr>
          </a:p>
          <a:p>
            <a:pPr algn="ctr"/>
            <a:endParaRPr lang="en-US" dirty="0">
              <a:solidFill>
                <a:schemeClr val="tx1"/>
              </a:solidFill>
            </a:endParaRPr>
          </a:p>
        </p:txBody>
      </p:sp>
      <p:pic>
        <p:nvPicPr>
          <p:cNvPr id="2052" name="Picture 4" descr="Image result for shre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79068" y="1112838"/>
            <a:ext cx="1185863" cy="12192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247111" y="522288"/>
            <a:ext cx="2457989" cy="1790700"/>
          </a:xfrm>
          <a:prstGeom prst="rect">
            <a:avLst/>
          </a:prstGeom>
        </p:spPr>
      </p:pic>
      <p:pic>
        <p:nvPicPr>
          <p:cNvPr id="10" name="Picture 9"/>
          <p:cNvPicPr>
            <a:picLocks noChangeAspect="1"/>
          </p:cNvPicPr>
          <p:nvPr/>
        </p:nvPicPr>
        <p:blipFill>
          <a:blip r:embed="rId4"/>
          <a:stretch>
            <a:fillRect/>
          </a:stretch>
        </p:blipFill>
        <p:spPr>
          <a:xfrm>
            <a:off x="6438898" y="522288"/>
            <a:ext cx="2448401" cy="1847850"/>
          </a:xfrm>
          <a:prstGeom prst="rect">
            <a:avLst/>
          </a:prstGeom>
        </p:spPr>
      </p:pic>
      <p:pic>
        <p:nvPicPr>
          <p:cNvPr id="12" name="Picture 11"/>
          <p:cNvPicPr>
            <a:picLocks noChangeAspect="1"/>
          </p:cNvPicPr>
          <p:nvPr/>
        </p:nvPicPr>
        <p:blipFill>
          <a:blip r:embed="rId5"/>
          <a:stretch>
            <a:fillRect/>
          </a:stretch>
        </p:blipFill>
        <p:spPr>
          <a:xfrm>
            <a:off x="7305675" y="5076825"/>
            <a:ext cx="1838325" cy="1752600"/>
          </a:xfrm>
          <a:prstGeom prst="rect">
            <a:avLst/>
          </a:prstGeom>
        </p:spPr>
      </p:pic>
    </p:spTree>
    <p:extLst>
      <p:ext uri="{BB962C8B-B14F-4D97-AF65-F5344CB8AC3E}">
        <p14:creationId xmlns:p14="http://schemas.microsoft.com/office/powerpoint/2010/main" val="1756729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Question #</a:t>
            </a:r>
            <a:r>
              <a:rPr lang="en-US" dirty="0" smtClean="0"/>
              <a:t>5</a:t>
            </a:r>
            <a:endParaRPr lang="en-US" dirty="0"/>
          </a:p>
        </p:txBody>
      </p:sp>
      <p:sp>
        <p:nvSpPr>
          <p:cNvPr id="3" name="Content Placeholder 2"/>
          <p:cNvSpPr>
            <a:spLocks noGrp="1"/>
          </p:cNvSpPr>
          <p:nvPr>
            <p:ph idx="1"/>
          </p:nvPr>
        </p:nvSpPr>
        <p:spPr/>
        <p:txBody>
          <a:bodyPr>
            <a:normAutofit/>
          </a:bodyPr>
          <a:lstStyle/>
          <a:p>
            <a:r>
              <a:rPr lang="en-US" dirty="0"/>
              <a:t>(f) Gain or Loss, if any, recognized by </a:t>
            </a:r>
            <a:r>
              <a:rPr lang="en-US" dirty="0" err="1"/>
              <a:t>Dreamworks</a:t>
            </a:r>
            <a:r>
              <a:rPr lang="en-US" dirty="0"/>
              <a:t>?</a:t>
            </a:r>
          </a:p>
          <a:p>
            <a:pPr lvl="1"/>
            <a:endParaRPr lang="en-US" dirty="0" smtClean="0"/>
          </a:p>
          <a:p>
            <a:pPr lvl="1"/>
            <a:r>
              <a:rPr lang="en-US" dirty="0" smtClean="0"/>
              <a:t>None </a:t>
            </a:r>
            <a:r>
              <a:rPr lang="en-US" dirty="0"/>
              <a:t>as a result of issuing stock per Section 1032</a:t>
            </a:r>
          </a:p>
          <a:p>
            <a:pPr lvl="1"/>
            <a:endParaRPr lang="en-US" dirty="0" smtClean="0"/>
          </a:p>
          <a:p>
            <a:pPr lvl="1"/>
            <a:r>
              <a:rPr lang="en-US" dirty="0" smtClean="0">
                <a:solidFill>
                  <a:srgbClr val="FF0000"/>
                </a:solidFill>
              </a:rPr>
              <a:t>$</a:t>
            </a:r>
            <a:r>
              <a:rPr lang="en-US" dirty="0">
                <a:solidFill>
                  <a:srgbClr val="FF0000"/>
                </a:solidFill>
              </a:rPr>
              <a:t>5</a:t>
            </a:r>
            <a:r>
              <a:rPr lang="en-US" dirty="0"/>
              <a:t> gain as a result of distributing equipment </a:t>
            </a:r>
            <a:r>
              <a:rPr lang="en-US" b="1" dirty="0" smtClean="0">
                <a:solidFill>
                  <a:srgbClr val="FF0000"/>
                </a:solidFill>
              </a:rPr>
              <a:t>(appreciated property) </a:t>
            </a:r>
            <a:r>
              <a:rPr lang="en-US" dirty="0" smtClean="0"/>
              <a:t>per </a:t>
            </a:r>
            <a:r>
              <a:rPr lang="en-US" dirty="0"/>
              <a:t>Sections 351(f)/311 ($10k FMV, $5k basis).</a:t>
            </a:r>
          </a:p>
        </p:txBody>
      </p:sp>
      <p:sp>
        <p:nvSpPr>
          <p:cNvPr id="4" name="Slide Number Placeholder 3"/>
          <p:cNvSpPr>
            <a:spLocks noGrp="1"/>
          </p:cNvSpPr>
          <p:nvPr>
            <p:ph type="sldNum" sz="quarter" idx="12"/>
          </p:nvPr>
        </p:nvSpPr>
        <p:spPr/>
        <p:txBody>
          <a:bodyPr/>
          <a:lstStyle/>
          <a:p>
            <a:fld id="{777EDC73-4277-4D03-A159-88B8FAF3D64A}" type="slidenum">
              <a:rPr lang="en-US" sz="3200" smtClean="0"/>
              <a:pPr/>
              <a:t>42</a:t>
            </a:fld>
            <a:endParaRPr lang="en-US" sz="3200" dirty="0"/>
          </a:p>
        </p:txBody>
      </p:sp>
      <p:pic>
        <p:nvPicPr>
          <p:cNvPr id="5" name="Picture 4"/>
          <p:cNvPicPr>
            <a:picLocks noChangeAspect="1"/>
          </p:cNvPicPr>
          <p:nvPr/>
        </p:nvPicPr>
        <p:blipFill>
          <a:blip r:embed="rId2"/>
          <a:stretch>
            <a:fillRect/>
          </a:stretch>
        </p:blipFill>
        <p:spPr>
          <a:xfrm>
            <a:off x="7162800" y="1143000"/>
            <a:ext cx="1838325" cy="1752600"/>
          </a:xfrm>
          <a:prstGeom prst="rect">
            <a:avLst/>
          </a:prstGeom>
        </p:spPr>
      </p:pic>
    </p:spTree>
    <p:extLst>
      <p:ext uri="{BB962C8B-B14F-4D97-AF65-F5344CB8AC3E}">
        <p14:creationId xmlns:p14="http://schemas.microsoft.com/office/powerpoint/2010/main" val="2651999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Question #5</a:t>
            </a:r>
          </a:p>
        </p:txBody>
      </p:sp>
      <p:sp>
        <p:nvSpPr>
          <p:cNvPr id="3" name="Content Placeholder 2"/>
          <p:cNvSpPr>
            <a:spLocks noGrp="1"/>
          </p:cNvSpPr>
          <p:nvPr>
            <p:ph idx="1"/>
          </p:nvPr>
        </p:nvSpPr>
        <p:spPr/>
        <p:txBody>
          <a:bodyPr>
            <a:normAutofit fontScale="85000" lnSpcReduction="20000"/>
          </a:bodyPr>
          <a:lstStyle/>
          <a:p>
            <a:r>
              <a:rPr lang="en-US" dirty="0"/>
              <a:t>(a): $30 realized by Shrek</a:t>
            </a:r>
          </a:p>
          <a:p>
            <a:r>
              <a:rPr lang="en-US" dirty="0"/>
              <a:t>(b): $10 gain recognized by Shrek</a:t>
            </a:r>
          </a:p>
          <a:p>
            <a:r>
              <a:rPr lang="en-US" dirty="0"/>
              <a:t>(c): Shrek’s basis in stock is $70 (leaving $20 built-in gain in stock)</a:t>
            </a:r>
          </a:p>
          <a:p>
            <a:r>
              <a:rPr lang="en-US" dirty="0"/>
              <a:t>(e) Shrek’s basis in equipment is $10 (FMV)</a:t>
            </a:r>
          </a:p>
          <a:p>
            <a:r>
              <a:rPr lang="en-US" dirty="0"/>
              <a:t>(f): </a:t>
            </a:r>
            <a:r>
              <a:rPr lang="en-US" dirty="0" err="1"/>
              <a:t>Dreamworks</a:t>
            </a:r>
            <a:r>
              <a:rPr lang="en-US" dirty="0"/>
              <a:t> recognizes $5 gain with respect to equipment and no gain/loss as a result of issuing stock</a:t>
            </a:r>
          </a:p>
          <a:p>
            <a:r>
              <a:rPr lang="en-US" dirty="0"/>
              <a:t>(g) </a:t>
            </a:r>
            <a:r>
              <a:rPr lang="en-US" dirty="0" err="1"/>
              <a:t>Dreamwork’s</a:t>
            </a:r>
            <a:r>
              <a:rPr lang="en-US" dirty="0"/>
              <a:t> basis in the land?</a:t>
            </a:r>
          </a:p>
          <a:p>
            <a:pPr lvl="1"/>
            <a:r>
              <a:rPr lang="en-US" dirty="0"/>
              <a:t>$80 = B’s basis ($70) + $10 gain recognized by B.</a:t>
            </a:r>
          </a:p>
          <a:p>
            <a:pPr lvl="1"/>
            <a:r>
              <a:rPr lang="en-US" dirty="0"/>
              <a:t>Note: if land were sold by </a:t>
            </a:r>
            <a:r>
              <a:rPr lang="en-US" dirty="0" err="1"/>
              <a:t>Dreamworks</a:t>
            </a:r>
            <a:r>
              <a:rPr lang="en-US" dirty="0"/>
              <a:t> for $100 (FMV) </a:t>
            </a:r>
            <a:r>
              <a:rPr lang="en-US" dirty="0">
                <a:sym typeface="Wingdings" pitchFamily="2" charset="2"/>
              </a:rPr>
              <a:t> $20 gain by </a:t>
            </a:r>
            <a:r>
              <a:rPr lang="en-US" dirty="0" err="1">
                <a:sym typeface="Wingdings" pitchFamily="2" charset="2"/>
              </a:rPr>
              <a:t>Dreamworks</a:t>
            </a:r>
            <a:r>
              <a:rPr lang="en-US" dirty="0">
                <a:sym typeface="Wingdings" pitchFamily="2" charset="2"/>
              </a:rPr>
              <a:t> (same as Shrek’s realized but unrecognized gain in land).</a:t>
            </a:r>
            <a:endParaRPr lang="en-US" dirty="0"/>
          </a:p>
        </p:txBody>
      </p:sp>
      <p:sp>
        <p:nvSpPr>
          <p:cNvPr id="4" name="Slide Number Placeholder 3"/>
          <p:cNvSpPr>
            <a:spLocks noGrp="1"/>
          </p:cNvSpPr>
          <p:nvPr>
            <p:ph type="sldNum" sz="quarter" idx="12"/>
          </p:nvPr>
        </p:nvSpPr>
        <p:spPr/>
        <p:txBody>
          <a:bodyPr/>
          <a:lstStyle/>
          <a:p>
            <a:fld id="{777EDC73-4277-4D03-A159-88B8FAF3D64A}" type="slidenum">
              <a:rPr lang="en-US" sz="3200" smtClean="0"/>
              <a:pPr/>
              <a:t>43</a:t>
            </a:fld>
            <a:endParaRPr lang="en-US" sz="3200" dirty="0"/>
          </a:p>
        </p:txBody>
      </p:sp>
    </p:spTree>
    <p:extLst>
      <p:ext uri="{BB962C8B-B14F-4D97-AF65-F5344CB8AC3E}">
        <p14:creationId xmlns:p14="http://schemas.microsoft.com/office/powerpoint/2010/main" val="3014542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blinds(horizontal)">
                                      <p:cBhvr>
                                        <p:cTn id="7" dur="5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blinds(horizontal)">
                                      <p:cBhvr>
                                        <p:cTn id="1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a:t>
            </a:r>
            <a:r>
              <a:rPr lang="en-US" dirty="0" smtClean="0"/>
              <a:t>#6</a:t>
            </a:r>
            <a:endParaRPr lang="en-US" dirty="0"/>
          </a:p>
        </p:txBody>
      </p:sp>
      <p:sp>
        <p:nvSpPr>
          <p:cNvPr id="3" name="Content Placeholder 2"/>
          <p:cNvSpPr>
            <a:spLocks noGrp="1"/>
          </p:cNvSpPr>
          <p:nvPr>
            <p:ph idx="1"/>
          </p:nvPr>
        </p:nvSpPr>
        <p:spPr/>
        <p:txBody>
          <a:bodyPr>
            <a:normAutofit/>
          </a:bodyPr>
          <a:lstStyle/>
          <a:p>
            <a:pPr>
              <a:buNone/>
            </a:pPr>
            <a:r>
              <a:rPr lang="en-US" dirty="0"/>
              <a:t>					</a:t>
            </a:r>
          </a:p>
          <a:p>
            <a:pPr>
              <a:buNone/>
            </a:pPr>
            <a:r>
              <a:rPr lang="en-US" dirty="0"/>
              <a:t>				</a:t>
            </a:r>
            <a:r>
              <a:rPr lang="en-US" dirty="0" smtClean="0"/>
              <a:t>	Shrek</a:t>
            </a:r>
            <a:endParaRPr lang="en-US" sz="2000" dirty="0"/>
          </a:p>
          <a:p>
            <a:pPr>
              <a:buNone/>
            </a:pPr>
            <a:r>
              <a:rPr lang="en-US" sz="2000" dirty="0"/>
              <a:t>		</a:t>
            </a:r>
          </a:p>
        </p:txBody>
      </p:sp>
      <p:sp>
        <p:nvSpPr>
          <p:cNvPr id="5" name="Rectangle 4"/>
          <p:cNvSpPr/>
          <p:nvPr/>
        </p:nvSpPr>
        <p:spPr>
          <a:xfrm>
            <a:off x="3429000" y="4419600"/>
            <a:ext cx="2667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Dreamworks</a:t>
            </a:r>
            <a:endParaRPr lang="en-US" dirty="0"/>
          </a:p>
        </p:txBody>
      </p:sp>
      <p:cxnSp>
        <p:nvCxnSpPr>
          <p:cNvPr id="7" name="Straight Arrow Connector 6"/>
          <p:cNvCxnSpPr/>
          <p:nvPr/>
        </p:nvCxnSpPr>
        <p:spPr>
          <a:xfrm rot="5400000">
            <a:off x="3390900" y="3162300"/>
            <a:ext cx="14478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6200000" flipV="1">
            <a:off x="4229100" y="3238500"/>
            <a:ext cx="14478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1600200" y="2362200"/>
            <a:ext cx="220980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endParaRPr lang="en-US" dirty="0">
              <a:solidFill>
                <a:schemeClr val="tx1"/>
              </a:solidFill>
            </a:endParaRPr>
          </a:p>
          <a:p>
            <a:pPr>
              <a:buNone/>
            </a:pPr>
            <a:endParaRPr lang="en-US" dirty="0">
              <a:solidFill>
                <a:schemeClr val="tx1"/>
              </a:solidFill>
            </a:endParaRPr>
          </a:p>
          <a:p>
            <a:pPr>
              <a:buNone/>
            </a:pPr>
            <a:endParaRPr lang="en-US" dirty="0">
              <a:solidFill>
                <a:schemeClr val="tx1"/>
              </a:solidFill>
            </a:endParaRPr>
          </a:p>
          <a:p>
            <a:pPr>
              <a:buNone/>
            </a:pPr>
            <a:endParaRPr lang="en-US" dirty="0">
              <a:solidFill>
                <a:schemeClr val="tx1"/>
              </a:solidFill>
            </a:endParaRPr>
          </a:p>
          <a:p>
            <a:pPr>
              <a:buNone/>
            </a:pPr>
            <a:endParaRPr lang="en-US" dirty="0">
              <a:solidFill>
                <a:schemeClr val="tx1"/>
              </a:solidFill>
            </a:endParaRPr>
          </a:p>
          <a:p>
            <a:pPr>
              <a:buNone/>
            </a:pPr>
            <a:r>
              <a:rPr lang="en-US" dirty="0">
                <a:solidFill>
                  <a:schemeClr val="tx1"/>
                </a:solidFill>
              </a:rPr>
              <a:t>Land</a:t>
            </a:r>
          </a:p>
          <a:p>
            <a:pPr>
              <a:buNone/>
            </a:pPr>
            <a:r>
              <a:rPr lang="en-US" dirty="0">
                <a:solidFill>
                  <a:schemeClr val="tx1"/>
                </a:solidFill>
              </a:rPr>
              <a:t>    FMV = $100</a:t>
            </a:r>
          </a:p>
          <a:p>
            <a:pPr>
              <a:buNone/>
            </a:pPr>
            <a:r>
              <a:rPr lang="en-US" dirty="0">
                <a:solidFill>
                  <a:schemeClr val="tx1"/>
                </a:solidFill>
              </a:rPr>
              <a:t>    Basis = </a:t>
            </a:r>
            <a:r>
              <a:rPr lang="en-US" dirty="0" smtClean="0">
                <a:solidFill>
                  <a:schemeClr val="tx1"/>
                </a:solidFill>
              </a:rPr>
              <a:t>$130</a:t>
            </a:r>
            <a:endParaRPr lang="en-US" dirty="0">
              <a:solidFill>
                <a:schemeClr val="tx1"/>
              </a:solidFill>
            </a:endParaRPr>
          </a:p>
          <a:p>
            <a:pPr>
              <a:buNone/>
            </a:pPr>
            <a:r>
              <a:rPr lang="en-US" dirty="0">
                <a:solidFill>
                  <a:schemeClr val="tx1"/>
                </a:solidFill>
              </a:rPr>
              <a:t>    Capital Asset</a:t>
            </a:r>
          </a:p>
          <a:p>
            <a:pPr>
              <a:buNone/>
            </a:pPr>
            <a:r>
              <a:rPr lang="en-US" dirty="0">
                <a:solidFill>
                  <a:schemeClr val="tx1"/>
                </a:solidFill>
              </a:rPr>
              <a:t>    held 2 yrs	</a:t>
            </a:r>
          </a:p>
          <a:p>
            <a:pPr>
              <a:buNone/>
            </a:pPr>
            <a:r>
              <a:rPr lang="en-US" dirty="0"/>
              <a:t>			</a:t>
            </a:r>
          </a:p>
          <a:p>
            <a:pPr>
              <a:buNone/>
            </a:pPr>
            <a:r>
              <a:rPr lang="en-US" dirty="0"/>
              <a:t>			</a:t>
            </a:r>
          </a:p>
          <a:p>
            <a:pPr algn="ctr"/>
            <a:endParaRPr lang="en-US" dirty="0">
              <a:solidFill>
                <a:schemeClr val="tx1"/>
              </a:solidFill>
            </a:endParaRPr>
          </a:p>
          <a:p>
            <a:pPr algn="ctr"/>
            <a:endParaRPr lang="en-US" dirty="0">
              <a:solidFill>
                <a:schemeClr val="tx1"/>
              </a:solidFill>
            </a:endParaRPr>
          </a:p>
        </p:txBody>
      </p:sp>
      <p:sp>
        <p:nvSpPr>
          <p:cNvPr id="9" name="Rounded Rectangle 8"/>
          <p:cNvSpPr/>
          <p:nvPr/>
        </p:nvSpPr>
        <p:spPr>
          <a:xfrm>
            <a:off x="5638800" y="2514600"/>
            <a:ext cx="251460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endParaRPr lang="en-US" dirty="0">
              <a:solidFill>
                <a:schemeClr val="tx1"/>
              </a:solidFill>
            </a:endParaRPr>
          </a:p>
          <a:p>
            <a:pPr>
              <a:buNone/>
            </a:pPr>
            <a:endParaRPr lang="en-US" dirty="0">
              <a:solidFill>
                <a:schemeClr val="tx1"/>
              </a:solidFill>
            </a:endParaRPr>
          </a:p>
          <a:p>
            <a:pPr>
              <a:buNone/>
            </a:pPr>
            <a:endParaRPr lang="en-US" dirty="0">
              <a:solidFill>
                <a:schemeClr val="tx1"/>
              </a:solidFill>
            </a:endParaRPr>
          </a:p>
          <a:p>
            <a:pPr>
              <a:buNone/>
            </a:pPr>
            <a:endParaRPr lang="en-US" dirty="0">
              <a:solidFill>
                <a:schemeClr val="tx1"/>
              </a:solidFill>
            </a:endParaRPr>
          </a:p>
          <a:p>
            <a:pPr>
              <a:buNone/>
            </a:pPr>
            <a:endParaRPr lang="en-US" dirty="0">
              <a:solidFill>
                <a:schemeClr val="tx1"/>
              </a:solidFill>
            </a:endParaRPr>
          </a:p>
          <a:p>
            <a:pPr>
              <a:buNone/>
            </a:pPr>
            <a:endParaRPr lang="en-US" dirty="0">
              <a:solidFill>
                <a:schemeClr val="tx1"/>
              </a:solidFill>
            </a:endParaRPr>
          </a:p>
          <a:p>
            <a:pPr>
              <a:buNone/>
            </a:pPr>
            <a:r>
              <a:rPr lang="en-US" dirty="0">
                <a:solidFill>
                  <a:schemeClr val="tx1"/>
                </a:solidFill>
              </a:rPr>
              <a:t>Stock (90% </a:t>
            </a:r>
            <a:r>
              <a:rPr lang="en-US" dirty="0" smtClean="0">
                <a:solidFill>
                  <a:schemeClr val="tx1"/>
                </a:solidFill>
              </a:rPr>
              <a:t>DW </a:t>
            </a:r>
            <a:r>
              <a:rPr lang="en-US" dirty="0">
                <a:solidFill>
                  <a:schemeClr val="tx1"/>
                </a:solidFill>
              </a:rPr>
              <a:t>Stock)</a:t>
            </a:r>
          </a:p>
          <a:p>
            <a:pPr>
              <a:buNone/>
            </a:pPr>
            <a:r>
              <a:rPr lang="en-US" dirty="0">
                <a:solidFill>
                  <a:schemeClr val="tx1"/>
                </a:solidFill>
              </a:rPr>
              <a:t>       FMV = $90</a:t>
            </a:r>
          </a:p>
          <a:p>
            <a:pPr>
              <a:buNone/>
            </a:pPr>
            <a:r>
              <a:rPr lang="en-US" dirty="0">
                <a:solidFill>
                  <a:schemeClr val="tx1"/>
                </a:solidFill>
              </a:rPr>
              <a:t> Equipment</a:t>
            </a:r>
          </a:p>
          <a:p>
            <a:pPr>
              <a:buNone/>
            </a:pPr>
            <a:r>
              <a:rPr lang="en-US" dirty="0">
                <a:solidFill>
                  <a:schemeClr val="tx1"/>
                </a:solidFill>
              </a:rPr>
              <a:t>       FMV = $10</a:t>
            </a:r>
          </a:p>
          <a:p>
            <a:pPr>
              <a:buNone/>
            </a:pPr>
            <a:r>
              <a:rPr lang="en-US" dirty="0">
                <a:solidFill>
                  <a:schemeClr val="tx1"/>
                </a:solidFill>
              </a:rPr>
              <a:t>       Dream’s basis = $5	</a:t>
            </a:r>
          </a:p>
          <a:p>
            <a:pPr>
              <a:buNone/>
            </a:pPr>
            <a:r>
              <a:rPr lang="en-US" dirty="0"/>
              <a:t>			</a:t>
            </a:r>
          </a:p>
          <a:p>
            <a:pPr>
              <a:buNone/>
            </a:pPr>
            <a:r>
              <a:rPr lang="en-US" dirty="0"/>
              <a:t>			</a:t>
            </a:r>
          </a:p>
          <a:p>
            <a:pPr algn="ctr"/>
            <a:endParaRPr lang="en-US" dirty="0">
              <a:solidFill>
                <a:schemeClr val="tx1"/>
              </a:solidFill>
            </a:endParaRPr>
          </a:p>
          <a:p>
            <a:pPr algn="ctr"/>
            <a:endParaRPr lang="en-US" dirty="0">
              <a:solidFill>
                <a:schemeClr val="tx1"/>
              </a:solidFill>
            </a:endParaRPr>
          </a:p>
        </p:txBody>
      </p:sp>
      <p:pic>
        <p:nvPicPr>
          <p:cNvPr id="2052" name="Picture 4" descr="Image result for shre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79068" y="1112838"/>
            <a:ext cx="1185863"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3"/>
          <a:stretch>
            <a:fillRect/>
          </a:stretch>
        </p:blipFill>
        <p:spPr>
          <a:xfrm>
            <a:off x="6438898" y="522288"/>
            <a:ext cx="2448401" cy="1847850"/>
          </a:xfrm>
          <a:prstGeom prst="rect">
            <a:avLst/>
          </a:prstGeom>
        </p:spPr>
      </p:pic>
      <p:pic>
        <p:nvPicPr>
          <p:cNvPr id="4" name="Picture 3"/>
          <p:cNvPicPr>
            <a:picLocks noChangeAspect="1"/>
          </p:cNvPicPr>
          <p:nvPr/>
        </p:nvPicPr>
        <p:blipFill>
          <a:blip r:embed="rId4"/>
          <a:stretch>
            <a:fillRect/>
          </a:stretch>
        </p:blipFill>
        <p:spPr>
          <a:xfrm>
            <a:off x="457200" y="547340"/>
            <a:ext cx="2400300" cy="1718023"/>
          </a:xfrm>
          <a:prstGeom prst="rect">
            <a:avLst/>
          </a:prstGeom>
        </p:spPr>
      </p:pic>
      <p:pic>
        <p:nvPicPr>
          <p:cNvPr id="14" name="Picture 13"/>
          <p:cNvPicPr>
            <a:picLocks noChangeAspect="1"/>
          </p:cNvPicPr>
          <p:nvPr/>
        </p:nvPicPr>
        <p:blipFill>
          <a:blip r:embed="rId5"/>
          <a:stretch>
            <a:fillRect/>
          </a:stretch>
        </p:blipFill>
        <p:spPr>
          <a:xfrm>
            <a:off x="7305675" y="5076825"/>
            <a:ext cx="1838325" cy="1752600"/>
          </a:xfrm>
          <a:prstGeom prst="rect">
            <a:avLst/>
          </a:prstGeom>
        </p:spPr>
      </p:pic>
    </p:spTree>
    <p:extLst>
      <p:ext uri="{BB962C8B-B14F-4D97-AF65-F5344CB8AC3E}">
        <p14:creationId xmlns:p14="http://schemas.microsoft.com/office/powerpoint/2010/main" val="7552417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Question #6, Cont’d</a:t>
            </a:r>
          </a:p>
        </p:txBody>
      </p:sp>
      <p:sp>
        <p:nvSpPr>
          <p:cNvPr id="3" name="Content Placeholder 2"/>
          <p:cNvSpPr>
            <a:spLocks noGrp="1"/>
          </p:cNvSpPr>
          <p:nvPr>
            <p:ph idx="1"/>
          </p:nvPr>
        </p:nvSpPr>
        <p:spPr/>
        <p:txBody>
          <a:bodyPr>
            <a:normAutofit fontScale="70000" lnSpcReduction="20000"/>
          </a:bodyPr>
          <a:lstStyle/>
          <a:p>
            <a:r>
              <a:rPr lang="en-US" dirty="0"/>
              <a:t>Gain or loss realized by Shrek?</a:t>
            </a:r>
          </a:p>
          <a:p>
            <a:pPr lvl="1"/>
            <a:r>
              <a:rPr lang="en-US" dirty="0"/>
              <a:t>$30 loss realized by Shrek</a:t>
            </a:r>
          </a:p>
          <a:p>
            <a:r>
              <a:rPr lang="en-US" dirty="0"/>
              <a:t>Gain or loss recognized by Shrek?</a:t>
            </a:r>
          </a:p>
          <a:p>
            <a:pPr lvl="1"/>
            <a:r>
              <a:rPr lang="en-US" dirty="0"/>
              <a:t>None</a:t>
            </a:r>
          </a:p>
          <a:p>
            <a:r>
              <a:rPr lang="en-US" dirty="0"/>
              <a:t>Shrek’s basis in stock? </a:t>
            </a:r>
          </a:p>
          <a:p>
            <a:pPr lvl="1"/>
            <a:r>
              <a:rPr lang="en-US" dirty="0"/>
              <a:t>$130 basis in land - $10 boot = $120 (leaving $30 built-in loss in stock)</a:t>
            </a:r>
          </a:p>
          <a:p>
            <a:r>
              <a:rPr lang="en-US" dirty="0"/>
              <a:t>Shrek’s basis in equipment?</a:t>
            </a:r>
          </a:p>
          <a:p>
            <a:pPr lvl="1"/>
            <a:r>
              <a:rPr lang="en-US" dirty="0"/>
              <a:t>$10 (FMV)</a:t>
            </a:r>
          </a:p>
          <a:p>
            <a:r>
              <a:rPr lang="en-US" dirty="0" err="1"/>
              <a:t>Dreamworks</a:t>
            </a:r>
            <a:r>
              <a:rPr lang="en-US" dirty="0"/>
              <a:t>’ gain or loss recognized?</a:t>
            </a:r>
          </a:p>
          <a:p>
            <a:pPr lvl="1"/>
            <a:r>
              <a:rPr lang="en-US" dirty="0"/>
              <a:t> $5 gain with respect to equipment and no gain/loss as a result of issuing stock</a:t>
            </a:r>
          </a:p>
          <a:p>
            <a:r>
              <a:rPr lang="en-US" dirty="0" err="1"/>
              <a:t>Dreamworks</a:t>
            </a:r>
            <a:r>
              <a:rPr lang="en-US" dirty="0"/>
              <a:t>’ basis in the land?</a:t>
            </a:r>
          </a:p>
          <a:p>
            <a:pPr lvl="1"/>
            <a:r>
              <a:rPr lang="en-US" dirty="0"/>
              <a:t>Would be $130 without special rule and that would exceed FMV </a:t>
            </a:r>
            <a:r>
              <a:rPr lang="en-US" dirty="0">
                <a:sym typeface="Wingdings" pitchFamily="2" charset="2"/>
              </a:rPr>
              <a:t> reduce </a:t>
            </a:r>
            <a:r>
              <a:rPr lang="en-US" dirty="0" smtClean="0">
                <a:sym typeface="Wingdings" pitchFamily="2" charset="2"/>
              </a:rPr>
              <a:t>by the excess basis to </a:t>
            </a:r>
            <a:r>
              <a:rPr lang="en-US" dirty="0">
                <a:sym typeface="Wingdings" pitchFamily="2" charset="2"/>
              </a:rPr>
              <a:t>FMV ($100).</a:t>
            </a:r>
            <a:endParaRPr lang="en-US" dirty="0"/>
          </a:p>
        </p:txBody>
      </p:sp>
      <p:sp>
        <p:nvSpPr>
          <p:cNvPr id="4" name="Slide Number Placeholder 3"/>
          <p:cNvSpPr>
            <a:spLocks noGrp="1"/>
          </p:cNvSpPr>
          <p:nvPr>
            <p:ph type="sldNum" sz="quarter" idx="12"/>
          </p:nvPr>
        </p:nvSpPr>
        <p:spPr/>
        <p:txBody>
          <a:bodyPr/>
          <a:lstStyle/>
          <a:p>
            <a:fld id="{777EDC73-4277-4D03-A159-88B8FAF3D64A}" type="slidenum">
              <a:rPr lang="en-US" sz="3200" smtClean="0"/>
              <a:pPr/>
              <a:t>45</a:t>
            </a:fld>
            <a:endParaRPr lang="en-US" sz="3200" dirty="0"/>
          </a:p>
        </p:txBody>
      </p:sp>
    </p:spTree>
    <p:extLst>
      <p:ext uri="{BB962C8B-B14F-4D97-AF65-F5344CB8AC3E}">
        <p14:creationId xmlns:p14="http://schemas.microsoft.com/office/powerpoint/2010/main" val="3219182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linds(horizontal)">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blinds(horizontal)">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blinds(horizontal)">
                                      <p:cBhvr>
                                        <p:cTn id="27" dur="500"/>
                                        <p:tgtEl>
                                          <p:spTgt spid="3">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11" end="11"/>
                                            </p:txEl>
                                          </p:spTgt>
                                        </p:tgtEl>
                                        <p:attrNameLst>
                                          <p:attrName>style.visibility</p:attrName>
                                        </p:attrNameLst>
                                      </p:cBhvr>
                                      <p:to>
                                        <p:strVal val="visible"/>
                                      </p:to>
                                    </p:set>
                                    <p:animEffect transition="in" filter="blinds(horizontal)">
                                      <p:cBhvr>
                                        <p:cTn id="3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73162"/>
          </a:xfrm>
        </p:spPr>
        <p:txBody>
          <a:bodyPr>
            <a:normAutofit/>
          </a:bodyPr>
          <a:lstStyle/>
          <a:p>
            <a:r>
              <a:rPr lang="en-US" dirty="0"/>
              <a:t>Question #6, Cont’d</a:t>
            </a:r>
          </a:p>
        </p:txBody>
      </p:sp>
      <p:graphicFrame>
        <p:nvGraphicFramePr>
          <p:cNvPr id="5" name="Content Placeholder 4"/>
          <p:cNvGraphicFramePr>
            <a:graphicFrameLocks noGrp="1"/>
          </p:cNvGraphicFramePr>
          <p:nvPr>
            <p:ph idx="1"/>
          </p:nvPr>
        </p:nvGraphicFramePr>
        <p:xfrm>
          <a:off x="381000" y="3657600"/>
          <a:ext cx="8229600" cy="274320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370840">
                <a:tc>
                  <a:txBody>
                    <a:bodyPr/>
                    <a:lstStyle/>
                    <a:p>
                      <a:r>
                        <a:rPr lang="en-US" dirty="0"/>
                        <a:t>Given that 362(e)(2) is in the code</a:t>
                      </a:r>
                    </a:p>
                  </a:txBody>
                  <a:tcPr/>
                </a:tc>
                <a:tc>
                  <a:txBody>
                    <a:bodyPr/>
                    <a:lstStyle/>
                    <a:p>
                      <a:r>
                        <a:rPr lang="en-US" dirty="0"/>
                        <a:t>B’s Basis</a:t>
                      </a:r>
                      <a:r>
                        <a:rPr lang="en-US" baseline="0" dirty="0"/>
                        <a:t> in Stock</a:t>
                      </a:r>
                      <a:endParaRPr lang="en-US" dirty="0"/>
                    </a:p>
                  </a:txBody>
                  <a:tcPr/>
                </a:tc>
                <a:tc>
                  <a:txBody>
                    <a:bodyPr/>
                    <a:lstStyle/>
                    <a:p>
                      <a:r>
                        <a:rPr lang="en-US" dirty="0"/>
                        <a:t>FMV Stock</a:t>
                      </a:r>
                    </a:p>
                  </a:txBody>
                  <a:tcPr/>
                </a:tc>
                <a:tc>
                  <a:txBody>
                    <a:bodyPr/>
                    <a:lstStyle/>
                    <a:p>
                      <a:r>
                        <a:rPr lang="en-US" dirty="0"/>
                        <a:t>Corporation’s Basis in Land</a:t>
                      </a:r>
                    </a:p>
                  </a:txBody>
                  <a:tcPr/>
                </a:tc>
                <a:tc>
                  <a:txBody>
                    <a:bodyPr/>
                    <a:lstStyle/>
                    <a:p>
                      <a:r>
                        <a:rPr lang="en-US" dirty="0"/>
                        <a:t>FMV Land</a:t>
                      </a:r>
                    </a:p>
                  </a:txBody>
                  <a:tcPr/>
                </a:tc>
                <a:extLst>
                  <a:ext uri="{0D108BD9-81ED-4DB2-BD59-A6C34878D82A}">
                    <a16:rowId xmlns:a16="http://schemas.microsoft.com/office/drawing/2014/main" val="10000"/>
                  </a:ext>
                </a:extLst>
              </a:tr>
              <a:tr h="370840">
                <a:tc>
                  <a:txBody>
                    <a:bodyPr/>
                    <a:lstStyle/>
                    <a:p>
                      <a:r>
                        <a:rPr lang="en-US" dirty="0"/>
                        <a:t>No Election under 362(e)(2)(C)</a:t>
                      </a:r>
                    </a:p>
                  </a:txBody>
                  <a:tcPr/>
                </a:tc>
                <a:tc>
                  <a:txBody>
                    <a:bodyPr/>
                    <a:lstStyle/>
                    <a:p>
                      <a:r>
                        <a:rPr lang="en-US" dirty="0"/>
                        <a:t>$120</a:t>
                      </a:r>
                    </a:p>
                  </a:txBody>
                  <a:tcPr/>
                </a:tc>
                <a:tc>
                  <a:txBody>
                    <a:bodyPr/>
                    <a:lstStyle/>
                    <a:p>
                      <a:r>
                        <a:rPr lang="en-US" dirty="0"/>
                        <a:t>$90</a:t>
                      </a:r>
                    </a:p>
                  </a:txBody>
                  <a:tcPr/>
                </a:tc>
                <a:tc>
                  <a:txBody>
                    <a:bodyPr/>
                    <a:lstStyle/>
                    <a:p>
                      <a:r>
                        <a:rPr lang="en-US" dirty="0"/>
                        <a:t>$100</a:t>
                      </a:r>
                    </a:p>
                  </a:txBody>
                  <a:tcPr/>
                </a:tc>
                <a:tc>
                  <a:txBody>
                    <a:bodyPr/>
                    <a:lstStyle/>
                    <a:p>
                      <a:r>
                        <a:rPr lang="en-US" dirty="0"/>
                        <a:t>$100</a:t>
                      </a:r>
                    </a:p>
                  </a:txBody>
                  <a:tcPr/>
                </a:tc>
                <a:extLst>
                  <a:ext uri="{0D108BD9-81ED-4DB2-BD59-A6C34878D82A}">
                    <a16:rowId xmlns:a16="http://schemas.microsoft.com/office/drawing/2014/main" val="10001"/>
                  </a:ext>
                </a:extLst>
              </a:tr>
              <a:tr h="370840">
                <a:tc>
                  <a:txBody>
                    <a:bodyPr/>
                    <a:lstStyle/>
                    <a:p>
                      <a:r>
                        <a:rPr lang="en-US" dirty="0"/>
                        <a:t>Yes Election under 362(e)(2)(C)</a:t>
                      </a:r>
                    </a:p>
                  </a:txBody>
                  <a:tcPr/>
                </a:tc>
                <a:tc>
                  <a:txBody>
                    <a:bodyPr/>
                    <a:lstStyle/>
                    <a:p>
                      <a:r>
                        <a:rPr lang="en-US"/>
                        <a:t>$90</a:t>
                      </a:r>
                      <a:endParaRPr lang="en-US" dirty="0"/>
                    </a:p>
                  </a:txBody>
                  <a:tcPr/>
                </a:tc>
                <a:tc>
                  <a:txBody>
                    <a:bodyPr/>
                    <a:lstStyle/>
                    <a:p>
                      <a:r>
                        <a:rPr lang="en-US" dirty="0"/>
                        <a:t>$90</a:t>
                      </a:r>
                    </a:p>
                  </a:txBody>
                  <a:tcPr/>
                </a:tc>
                <a:tc>
                  <a:txBody>
                    <a:bodyPr/>
                    <a:lstStyle/>
                    <a:p>
                      <a:r>
                        <a:rPr lang="en-US" dirty="0"/>
                        <a:t>$130</a:t>
                      </a:r>
                    </a:p>
                  </a:txBody>
                  <a:tcPr/>
                </a:tc>
                <a:tc>
                  <a:txBody>
                    <a:bodyPr/>
                    <a:lstStyle/>
                    <a:p>
                      <a:r>
                        <a:rPr lang="en-US" dirty="0"/>
                        <a:t>$100</a:t>
                      </a:r>
                    </a:p>
                  </a:txBody>
                  <a:tcPr/>
                </a:tc>
                <a:extLst>
                  <a:ext uri="{0D108BD9-81ED-4DB2-BD59-A6C34878D82A}">
                    <a16:rowId xmlns:a16="http://schemas.microsoft.com/office/drawing/2014/main" val="10002"/>
                  </a:ext>
                </a:extLst>
              </a:tr>
            </a:tbl>
          </a:graphicData>
        </a:graphic>
      </p:graphicFrame>
      <p:sp>
        <p:nvSpPr>
          <p:cNvPr id="4" name="Slide Number Placeholder 3"/>
          <p:cNvSpPr>
            <a:spLocks noGrp="1"/>
          </p:cNvSpPr>
          <p:nvPr>
            <p:ph type="sldNum" sz="quarter" idx="12"/>
          </p:nvPr>
        </p:nvSpPr>
        <p:spPr/>
        <p:txBody>
          <a:bodyPr/>
          <a:lstStyle/>
          <a:p>
            <a:fld id="{777EDC73-4277-4D03-A159-88B8FAF3D64A}" type="slidenum">
              <a:rPr lang="en-US" sz="3200" smtClean="0"/>
              <a:pPr/>
              <a:t>46</a:t>
            </a:fld>
            <a:endParaRPr lang="en-US" sz="3200" dirty="0"/>
          </a:p>
        </p:txBody>
      </p:sp>
      <p:graphicFrame>
        <p:nvGraphicFramePr>
          <p:cNvPr id="6" name="Content Placeholder 4"/>
          <p:cNvGraphicFramePr>
            <a:graphicFrameLocks/>
          </p:cNvGraphicFramePr>
          <p:nvPr>
            <p:extLst>
              <p:ext uri="{D42A27DB-BD31-4B8C-83A1-F6EECF244321}">
                <p14:modId xmlns:p14="http://schemas.microsoft.com/office/powerpoint/2010/main" val="2712140207"/>
              </p:ext>
            </p:extLst>
          </p:nvPr>
        </p:nvGraphicFramePr>
        <p:xfrm>
          <a:off x="457200" y="1752600"/>
          <a:ext cx="8077200" cy="1554480"/>
        </p:xfrm>
        <a:graphic>
          <a:graphicData uri="http://schemas.openxmlformats.org/drawingml/2006/table">
            <a:tbl>
              <a:tblPr firstRow="1" bandRow="1">
                <a:tableStyleId>{5C22544A-7EE6-4342-B048-85BDC9FD1C3A}</a:tableStyleId>
              </a:tblPr>
              <a:tblGrid>
                <a:gridCol w="1615440">
                  <a:extLst>
                    <a:ext uri="{9D8B030D-6E8A-4147-A177-3AD203B41FA5}">
                      <a16:colId xmlns:a16="http://schemas.microsoft.com/office/drawing/2014/main" val="20000"/>
                    </a:ext>
                  </a:extLst>
                </a:gridCol>
                <a:gridCol w="1615440">
                  <a:extLst>
                    <a:ext uri="{9D8B030D-6E8A-4147-A177-3AD203B41FA5}">
                      <a16:colId xmlns:a16="http://schemas.microsoft.com/office/drawing/2014/main" val="20001"/>
                    </a:ext>
                  </a:extLst>
                </a:gridCol>
                <a:gridCol w="1615440">
                  <a:extLst>
                    <a:ext uri="{9D8B030D-6E8A-4147-A177-3AD203B41FA5}">
                      <a16:colId xmlns:a16="http://schemas.microsoft.com/office/drawing/2014/main" val="20002"/>
                    </a:ext>
                  </a:extLst>
                </a:gridCol>
                <a:gridCol w="1615440">
                  <a:extLst>
                    <a:ext uri="{9D8B030D-6E8A-4147-A177-3AD203B41FA5}">
                      <a16:colId xmlns:a16="http://schemas.microsoft.com/office/drawing/2014/main" val="20003"/>
                    </a:ext>
                  </a:extLst>
                </a:gridCol>
                <a:gridCol w="1615440">
                  <a:extLst>
                    <a:ext uri="{9D8B030D-6E8A-4147-A177-3AD203B41FA5}">
                      <a16:colId xmlns:a16="http://schemas.microsoft.com/office/drawing/2014/main" val="20004"/>
                    </a:ext>
                  </a:extLst>
                </a:gridCol>
              </a:tblGrid>
              <a:tr h="370840">
                <a:tc>
                  <a:txBody>
                    <a:bodyPr/>
                    <a:lstStyle/>
                    <a:p>
                      <a:endParaRPr lang="en-US" dirty="0"/>
                    </a:p>
                  </a:txBody>
                  <a:tcPr/>
                </a:tc>
                <a:tc>
                  <a:txBody>
                    <a:bodyPr/>
                    <a:lstStyle/>
                    <a:p>
                      <a:r>
                        <a:rPr lang="en-US" dirty="0"/>
                        <a:t>Shrek’s Basis</a:t>
                      </a:r>
                      <a:r>
                        <a:rPr lang="en-US" baseline="0" dirty="0"/>
                        <a:t> in Stock</a:t>
                      </a:r>
                      <a:endParaRPr lang="en-US" dirty="0"/>
                    </a:p>
                  </a:txBody>
                  <a:tcPr/>
                </a:tc>
                <a:tc>
                  <a:txBody>
                    <a:bodyPr/>
                    <a:lstStyle/>
                    <a:p>
                      <a:r>
                        <a:rPr lang="en-US" dirty="0"/>
                        <a:t>FMV Stock</a:t>
                      </a:r>
                    </a:p>
                  </a:txBody>
                  <a:tcPr/>
                </a:tc>
                <a:tc>
                  <a:txBody>
                    <a:bodyPr/>
                    <a:lstStyle/>
                    <a:p>
                      <a:r>
                        <a:rPr lang="en-US" dirty="0" err="1"/>
                        <a:t>Dreamwork’s</a:t>
                      </a:r>
                      <a:r>
                        <a:rPr lang="en-US" dirty="0"/>
                        <a:t> Basis in Land</a:t>
                      </a:r>
                    </a:p>
                  </a:txBody>
                  <a:tcPr/>
                </a:tc>
                <a:tc>
                  <a:txBody>
                    <a:bodyPr/>
                    <a:lstStyle/>
                    <a:p>
                      <a:r>
                        <a:rPr lang="en-US" dirty="0"/>
                        <a:t>FMV Land</a:t>
                      </a:r>
                    </a:p>
                  </a:txBody>
                  <a:tcPr/>
                </a:tc>
                <a:extLst>
                  <a:ext uri="{0D108BD9-81ED-4DB2-BD59-A6C34878D82A}">
                    <a16:rowId xmlns:a16="http://schemas.microsoft.com/office/drawing/2014/main" val="10000"/>
                  </a:ext>
                </a:extLst>
              </a:tr>
              <a:tr h="370840">
                <a:tc>
                  <a:txBody>
                    <a:bodyPr/>
                    <a:lstStyle/>
                    <a:p>
                      <a:r>
                        <a:rPr lang="en-US" dirty="0"/>
                        <a:t>If 362(e)(2) were not in the Code at all</a:t>
                      </a:r>
                    </a:p>
                  </a:txBody>
                  <a:tcPr/>
                </a:tc>
                <a:tc>
                  <a:txBody>
                    <a:bodyPr/>
                    <a:lstStyle/>
                    <a:p>
                      <a:r>
                        <a:rPr lang="en-US" dirty="0"/>
                        <a:t>$120</a:t>
                      </a:r>
                    </a:p>
                  </a:txBody>
                  <a:tcPr/>
                </a:tc>
                <a:tc>
                  <a:txBody>
                    <a:bodyPr/>
                    <a:lstStyle/>
                    <a:p>
                      <a:r>
                        <a:rPr lang="en-US" dirty="0"/>
                        <a:t>$90</a:t>
                      </a:r>
                    </a:p>
                  </a:txBody>
                  <a:tcPr/>
                </a:tc>
                <a:tc>
                  <a:txBody>
                    <a:bodyPr/>
                    <a:lstStyle/>
                    <a:p>
                      <a:r>
                        <a:rPr lang="en-US" dirty="0"/>
                        <a:t>$130</a:t>
                      </a:r>
                    </a:p>
                  </a:txBody>
                  <a:tcPr/>
                </a:tc>
                <a:tc>
                  <a:txBody>
                    <a:bodyPr/>
                    <a:lstStyle/>
                    <a:p>
                      <a:r>
                        <a:rPr lang="en-US" dirty="0"/>
                        <a:t>$100</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5740480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a:t>
            </a:r>
            <a:r>
              <a:rPr lang="en-US" dirty="0" smtClean="0"/>
              <a:t>#7</a:t>
            </a:r>
            <a:endParaRPr lang="en-US" dirty="0"/>
          </a:p>
        </p:txBody>
      </p:sp>
      <p:sp>
        <p:nvSpPr>
          <p:cNvPr id="3" name="Content Placeholder 2"/>
          <p:cNvSpPr>
            <a:spLocks noGrp="1"/>
          </p:cNvSpPr>
          <p:nvPr>
            <p:ph idx="1"/>
          </p:nvPr>
        </p:nvSpPr>
        <p:spPr/>
        <p:txBody>
          <a:bodyPr>
            <a:normAutofit/>
          </a:bodyPr>
          <a:lstStyle/>
          <a:p>
            <a:pPr>
              <a:buNone/>
            </a:pPr>
            <a:r>
              <a:rPr lang="en-US" dirty="0"/>
              <a:t>					</a:t>
            </a:r>
          </a:p>
          <a:p>
            <a:pPr>
              <a:buNone/>
            </a:pPr>
            <a:r>
              <a:rPr lang="en-US" dirty="0"/>
              <a:t>					</a:t>
            </a:r>
            <a:r>
              <a:rPr lang="en-US" dirty="0" smtClean="0"/>
              <a:t>Shrek</a:t>
            </a:r>
            <a:endParaRPr lang="en-US" sz="2000" dirty="0"/>
          </a:p>
          <a:p>
            <a:pPr>
              <a:buNone/>
            </a:pPr>
            <a:r>
              <a:rPr lang="en-US" sz="2000" dirty="0"/>
              <a:t>		</a:t>
            </a:r>
          </a:p>
        </p:txBody>
      </p:sp>
      <p:sp>
        <p:nvSpPr>
          <p:cNvPr id="5" name="Rectangle 4"/>
          <p:cNvSpPr/>
          <p:nvPr/>
        </p:nvSpPr>
        <p:spPr>
          <a:xfrm>
            <a:off x="3429000" y="4419600"/>
            <a:ext cx="2667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Dreamworks</a:t>
            </a:r>
            <a:endParaRPr lang="en-US" dirty="0"/>
          </a:p>
        </p:txBody>
      </p:sp>
      <p:cxnSp>
        <p:nvCxnSpPr>
          <p:cNvPr id="7" name="Straight Arrow Connector 6"/>
          <p:cNvCxnSpPr/>
          <p:nvPr/>
        </p:nvCxnSpPr>
        <p:spPr>
          <a:xfrm rot="5400000">
            <a:off x="3390900" y="3162300"/>
            <a:ext cx="14478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6200000" flipV="1">
            <a:off x="4229100" y="3238500"/>
            <a:ext cx="14478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1600200" y="2362200"/>
            <a:ext cx="220980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endParaRPr lang="en-US" dirty="0">
              <a:solidFill>
                <a:schemeClr val="tx1"/>
              </a:solidFill>
            </a:endParaRPr>
          </a:p>
          <a:p>
            <a:pPr>
              <a:buNone/>
            </a:pPr>
            <a:endParaRPr lang="en-US" dirty="0">
              <a:solidFill>
                <a:schemeClr val="tx1"/>
              </a:solidFill>
            </a:endParaRPr>
          </a:p>
          <a:p>
            <a:pPr>
              <a:buNone/>
            </a:pPr>
            <a:endParaRPr lang="en-US" dirty="0">
              <a:solidFill>
                <a:schemeClr val="tx1"/>
              </a:solidFill>
            </a:endParaRPr>
          </a:p>
          <a:p>
            <a:pPr>
              <a:buNone/>
            </a:pPr>
            <a:endParaRPr lang="en-US" dirty="0">
              <a:solidFill>
                <a:schemeClr val="tx1"/>
              </a:solidFill>
            </a:endParaRPr>
          </a:p>
          <a:p>
            <a:pPr>
              <a:buNone/>
            </a:pPr>
            <a:endParaRPr lang="en-US" dirty="0">
              <a:solidFill>
                <a:schemeClr val="tx1"/>
              </a:solidFill>
            </a:endParaRPr>
          </a:p>
          <a:p>
            <a:pPr>
              <a:buNone/>
            </a:pPr>
            <a:r>
              <a:rPr lang="en-US" dirty="0">
                <a:solidFill>
                  <a:schemeClr val="tx1"/>
                </a:solidFill>
              </a:rPr>
              <a:t>Land</a:t>
            </a:r>
          </a:p>
          <a:p>
            <a:pPr>
              <a:buNone/>
            </a:pPr>
            <a:r>
              <a:rPr lang="en-US" dirty="0">
                <a:solidFill>
                  <a:schemeClr val="tx1"/>
                </a:solidFill>
              </a:rPr>
              <a:t>    FMV = $100</a:t>
            </a:r>
          </a:p>
          <a:p>
            <a:pPr>
              <a:buNone/>
            </a:pPr>
            <a:r>
              <a:rPr lang="en-US" dirty="0">
                <a:solidFill>
                  <a:schemeClr val="tx1"/>
                </a:solidFill>
              </a:rPr>
              <a:t>    Basis = $70</a:t>
            </a:r>
          </a:p>
          <a:p>
            <a:pPr>
              <a:buNone/>
            </a:pPr>
            <a:r>
              <a:rPr lang="en-US" dirty="0">
                <a:solidFill>
                  <a:schemeClr val="tx1"/>
                </a:solidFill>
              </a:rPr>
              <a:t>    Capital Asset</a:t>
            </a:r>
          </a:p>
          <a:p>
            <a:pPr>
              <a:buNone/>
            </a:pPr>
            <a:r>
              <a:rPr lang="en-US" dirty="0">
                <a:solidFill>
                  <a:schemeClr val="tx1"/>
                </a:solidFill>
              </a:rPr>
              <a:t>    held 2 yrs	</a:t>
            </a:r>
          </a:p>
          <a:p>
            <a:pPr>
              <a:buNone/>
            </a:pPr>
            <a:r>
              <a:rPr lang="en-US" dirty="0"/>
              <a:t>			</a:t>
            </a:r>
          </a:p>
          <a:p>
            <a:pPr>
              <a:buNone/>
            </a:pPr>
            <a:r>
              <a:rPr lang="en-US" dirty="0"/>
              <a:t>			</a:t>
            </a:r>
          </a:p>
          <a:p>
            <a:pPr algn="ctr"/>
            <a:endParaRPr lang="en-US" dirty="0">
              <a:solidFill>
                <a:schemeClr val="tx1"/>
              </a:solidFill>
            </a:endParaRPr>
          </a:p>
          <a:p>
            <a:pPr algn="ctr"/>
            <a:endParaRPr lang="en-US" dirty="0">
              <a:solidFill>
                <a:schemeClr val="tx1"/>
              </a:solidFill>
            </a:endParaRPr>
          </a:p>
        </p:txBody>
      </p:sp>
      <p:sp>
        <p:nvSpPr>
          <p:cNvPr id="9" name="Rounded Rectangle 8"/>
          <p:cNvSpPr/>
          <p:nvPr/>
        </p:nvSpPr>
        <p:spPr>
          <a:xfrm>
            <a:off x="5638800" y="2514600"/>
            <a:ext cx="266700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endParaRPr lang="en-US" dirty="0">
              <a:solidFill>
                <a:schemeClr val="tx1"/>
              </a:solidFill>
            </a:endParaRPr>
          </a:p>
          <a:p>
            <a:pPr>
              <a:buNone/>
            </a:pPr>
            <a:endParaRPr lang="en-US" dirty="0">
              <a:solidFill>
                <a:schemeClr val="tx1"/>
              </a:solidFill>
            </a:endParaRPr>
          </a:p>
          <a:p>
            <a:pPr>
              <a:buNone/>
            </a:pPr>
            <a:endParaRPr lang="en-US" dirty="0">
              <a:solidFill>
                <a:schemeClr val="tx1"/>
              </a:solidFill>
            </a:endParaRPr>
          </a:p>
          <a:p>
            <a:pPr>
              <a:buNone/>
            </a:pPr>
            <a:endParaRPr lang="en-US" dirty="0">
              <a:solidFill>
                <a:schemeClr val="tx1"/>
              </a:solidFill>
            </a:endParaRPr>
          </a:p>
          <a:p>
            <a:pPr>
              <a:buNone/>
            </a:pPr>
            <a:endParaRPr lang="en-US" dirty="0">
              <a:solidFill>
                <a:schemeClr val="tx1"/>
              </a:solidFill>
            </a:endParaRPr>
          </a:p>
          <a:p>
            <a:pPr>
              <a:buNone/>
            </a:pPr>
            <a:endParaRPr lang="en-US" dirty="0">
              <a:solidFill>
                <a:schemeClr val="tx1"/>
              </a:solidFill>
            </a:endParaRPr>
          </a:p>
          <a:p>
            <a:pPr>
              <a:buNone/>
            </a:pPr>
            <a:r>
              <a:rPr lang="en-US" dirty="0">
                <a:solidFill>
                  <a:schemeClr val="tx1"/>
                </a:solidFill>
              </a:rPr>
              <a:t>Stock (90% </a:t>
            </a:r>
            <a:r>
              <a:rPr lang="en-US" dirty="0" smtClean="0">
                <a:solidFill>
                  <a:schemeClr val="tx1"/>
                </a:solidFill>
              </a:rPr>
              <a:t>DW </a:t>
            </a:r>
            <a:r>
              <a:rPr lang="en-US" dirty="0">
                <a:solidFill>
                  <a:schemeClr val="tx1"/>
                </a:solidFill>
              </a:rPr>
              <a:t>Stock)</a:t>
            </a:r>
          </a:p>
          <a:p>
            <a:pPr>
              <a:buNone/>
            </a:pPr>
            <a:r>
              <a:rPr lang="en-US" dirty="0">
                <a:solidFill>
                  <a:schemeClr val="tx1"/>
                </a:solidFill>
              </a:rPr>
              <a:t>       FMV = $90</a:t>
            </a:r>
          </a:p>
          <a:p>
            <a:pPr>
              <a:buNone/>
            </a:pPr>
            <a:r>
              <a:rPr lang="en-US" dirty="0">
                <a:solidFill>
                  <a:schemeClr val="tx1"/>
                </a:solidFill>
              </a:rPr>
              <a:t> Equipment</a:t>
            </a:r>
          </a:p>
          <a:p>
            <a:pPr>
              <a:buNone/>
            </a:pPr>
            <a:r>
              <a:rPr lang="en-US" dirty="0">
                <a:solidFill>
                  <a:schemeClr val="tx1"/>
                </a:solidFill>
              </a:rPr>
              <a:t>       FMV = $10</a:t>
            </a:r>
          </a:p>
          <a:p>
            <a:pPr>
              <a:buNone/>
            </a:pPr>
            <a:r>
              <a:rPr lang="en-US" dirty="0">
                <a:solidFill>
                  <a:schemeClr val="tx1"/>
                </a:solidFill>
              </a:rPr>
              <a:t>       Dream’s basis = </a:t>
            </a:r>
            <a:r>
              <a:rPr lang="en-US" dirty="0" smtClean="0">
                <a:solidFill>
                  <a:schemeClr val="tx1"/>
                </a:solidFill>
              </a:rPr>
              <a:t>$15</a:t>
            </a:r>
            <a:r>
              <a:rPr lang="en-US" dirty="0">
                <a:solidFill>
                  <a:schemeClr val="tx1"/>
                </a:solidFill>
              </a:rPr>
              <a:t>	</a:t>
            </a:r>
          </a:p>
          <a:p>
            <a:pPr>
              <a:buNone/>
            </a:pPr>
            <a:r>
              <a:rPr lang="en-US" dirty="0"/>
              <a:t>			</a:t>
            </a:r>
          </a:p>
          <a:p>
            <a:pPr>
              <a:buNone/>
            </a:pPr>
            <a:r>
              <a:rPr lang="en-US" dirty="0"/>
              <a:t>			</a:t>
            </a:r>
          </a:p>
          <a:p>
            <a:pPr algn="ctr"/>
            <a:endParaRPr lang="en-US" dirty="0">
              <a:solidFill>
                <a:schemeClr val="tx1"/>
              </a:solidFill>
            </a:endParaRPr>
          </a:p>
          <a:p>
            <a:pPr algn="ctr"/>
            <a:endParaRPr lang="en-US" dirty="0">
              <a:solidFill>
                <a:schemeClr val="tx1"/>
              </a:solidFill>
            </a:endParaRPr>
          </a:p>
        </p:txBody>
      </p:sp>
      <p:pic>
        <p:nvPicPr>
          <p:cNvPr id="2052" name="Picture 4" descr="Image result for shre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79068" y="1112838"/>
            <a:ext cx="1185863" cy="12192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247111" y="522288"/>
            <a:ext cx="2457989" cy="1790700"/>
          </a:xfrm>
          <a:prstGeom prst="rect">
            <a:avLst/>
          </a:prstGeom>
        </p:spPr>
      </p:pic>
      <p:pic>
        <p:nvPicPr>
          <p:cNvPr id="10" name="Picture 9"/>
          <p:cNvPicPr>
            <a:picLocks noChangeAspect="1"/>
          </p:cNvPicPr>
          <p:nvPr/>
        </p:nvPicPr>
        <p:blipFill>
          <a:blip r:embed="rId4"/>
          <a:stretch>
            <a:fillRect/>
          </a:stretch>
        </p:blipFill>
        <p:spPr>
          <a:xfrm>
            <a:off x="6438898" y="522288"/>
            <a:ext cx="2448401" cy="1847850"/>
          </a:xfrm>
          <a:prstGeom prst="rect">
            <a:avLst/>
          </a:prstGeom>
        </p:spPr>
      </p:pic>
      <p:pic>
        <p:nvPicPr>
          <p:cNvPr id="4" name="Picture 3"/>
          <p:cNvPicPr>
            <a:picLocks noChangeAspect="1"/>
          </p:cNvPicPr>
          <p:nvPr/>
        </p:nvPicPr>
        <p:blipFill>
          <a:blip r:embed="rId5"/>
          <a:stretch>
            <a:fillRect/>
          </a:stretch>
        </p:blipFill>
        <p:spPr>
          <a:xfrm>
            <a:off x="7296150" y="5133975"/>
            <a:ext cx="1847850" cy="1724025"/>
          </a:xfrm>
          <a:prstGeom prst="rect">
            <a:avLst/>
          </a:prstGeom>
        </p:spPr>
      </p:pic>
    </p:spTree>
    <p:extLst>
      <p:ext uri="{BB962C8B-B14F-4D97-AF65-F5344CB8AC3E}">
        <p14:creationId xmlns:p14="http://schemas.microsoft.com/office/powerpoint/2010/main" val="7476673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Question #7</a:t>
            </a:r>
          </a:p>
        </p:txBody>
      </p:sp>
      <p:sp>
        <p:nvSpPr>
          <p:cNvPr id="3" name="Content Placeholder 2"/>
          <p:cNvSpPr>
            <a:spLocks noGrp="1"/>
          </p:cNvSpPr>
          <p:nvPr>
            <p:ph idx="1"/>
          </p:nvPr>
        </p:nvSpPr>
        <p:spPr/>
        <p:txBody>
          <a:bodyPr>
            <a:normAutofit fontScale="92500"/>
          </a:bodyPr>
          <a:lstStyle/>
          <a:p>
            <a:r>
              <a:rPr lang="en-US" dirty="0"/>
              <a:t>Gain or Loss, if any, recognized by </a:t>
            </a:r>
            <a:r>
              <a:rPr lang="en-US" dirty="0" err="1"/>
              <a:t>Dreamworks</a:t>
            </a:r>
            <a:r>
              <a:rPr lang="en-US" dirty="0"/>
              <a:t>?</a:t>
            </a:r>
          </a:p>
          <a:p>
            <a:pPr lvl="1"/>
            <a:r>
              <a:rPr lang="en-US" dirty="0"/>
              <a:t>None as a result of issuing stock per Section 1032</a:t>
            </a:r>
          </a:p>
          <a:p>
            <a:pPr lvl="1"/>
            <a:r>
              <a:rPr lang="en-US" dirty="0"/>
              <a:t>None as a result of distributing equipment per Sections 351(f)/311, since </a:t>
            </a:r>
            <a:r>
              <a:rPr lang="en-US" b="1" dirty="0">
                <a:solidFill>
                  <a:srgbClr val="FF0000"/>
                </a:solidFill>
              </a:rPr>
              <a:t>no loss </a:t>
            </a:r>
            <a:r>
              <a:rPr lang="en-US" dirty="0"/>
              <a:t>is recognized.</a:t>
            </a:r>
          </a:p>
          <a:p>
            <a:r>
              <a:rPr lang="en-US" dirty="0"/>
              <a:t>Shrek’s basis in equipment?</a:t>
            </a:r>
          </a:p>
          <a:p>
            <a:pPr lvl="1"/>
            <a:r>
              <a:rPr lang="en-US" dirty="0"/>
              <a:t>$10 (FMV) per Section 358(a)(2)</a:t>
            </a:r>
          </a:p>
          <a:p>
            <a:pPr lvl="1"/>
            <a:r>
              <a:rPr lang="en-US" dirty="0"/>
              <a:t>Note: $5 loss is not recognized by </a:t>
            </a:r>
            <a:r>
              <a:rPr lang="en-US" dirty="0" err="1"/>
              <a:t>Dreamworks</a:t>
            </a:r>
            <a:r>
              <a:rPr lang="en-US" dirty="0"/>
              <a:t> and will </a:t>
            </a:r>
            <a:r>
              <a:rPr lang="en-US" b="1" dirty="0">
                <a:solidFill>
                  <a:srgbClr val="FF0000"/>
                </a:solidFill>
              </a:rPr>
              <a:t>never</a:t>
            </a:r>
            <a:r>
              <a:rPr lang="en-US" dirty="0"/>
              <a:t> be recognized because if Shrek sold for $10 </a:t>
            </a:r>
            <a:r>
              <a:rPr lang="en-US" dirty="0">
                <a:sym typeface="Wingdings" pitchFamily="2" charset="2"/>
              </a:rPr>
              <a:t> no loss.</a:t>
            </a:r>
            <a:endParaRPr lang="en-US" dirty="0"/>
          </a:p>
        </p:txBody>
      </p:sp>
      <p:sp>
        <p:nvSpPr>
          <p:cNvPr id="4" name="Slide Number Placeholder 3"/>
          <p:cNvSpPr>
            <a:spLocks noGrp="1"/>
          </p:cNvSpPr>
          <p:nvPr>
            <p:ph type="sldNum" sz="quarter" idx="12"/>
          </p:nvPr>
        </p:nvSpPr>
        <p:spPr/>
        <p:txBody>
          <a:bodyPr/>
          <a:lstStyle/>
          <a:p>
            <a:fld id="{777EDC73-4277-4D03-A159-88B8FAF3D64A}" type="slidenum">
              <a:rPr lang="en-US" sz="3200" smtClean="0"/>
              <a:pPr/>
              <a:t>48</a:t>
            </a:fld>
            <a:endParaRPr lang="en-US" sz="3200" dirty="0"/>
          </a:p>
        </p:txBody>
      </p:sp>
      <p:pic>
        <p:nvPicPr>
          <p:cNvPr id="5" name="Picture 4"/>
          <p:cNvPicPr>
            <a:picLocks noChangeAspect="1"/>
          </p:cNvPicPr>
          <p:nvPr/>
        </p:nvPicPr>
        <p:blipFill>
          <a:blip r:embed="rId2"/>
          <a:stretch>
            <a:fillRect/>
          </a:stretch>
        </p:blipFill>
        <p:spPr>
          <a:xfrm>
            <a:off x="7582689" y="5410200"/>
            <a:ext cx="1551786" cy="1447800"/>
          </a:xfrm>
          <a:prstGeom prst="rect">
            <a:avLst/>
          </a:prstGeom>
        </p:spPr>
      </p:pic>
    </p:spTree>
    <p:extLst>
      <p:ext uri="{BB962C8B-B14F-4D97-AF65-F5344CB8AC3E}">
        <p14:creationId xmlns:p14="http://schemas.microsoft.com/office/powerpoint/2010/main" val="53039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Duplication of Gains</a:t>
            </a:r>
          </a:p>
        </p:txBody>
      </p:sp>
      <p:sp>
        <p:nvSpPr>
          <p:cNvPr id="3" name="Content Placeholder 2"/>
          <p:cNvSpPr>
            <a:spLocks noGrp="1"/>
          </p:cNvSpPr>
          <p:nvPr>
            <p:ph idx="1"/>
          </p:nvPr>
        </p:nvSpPr>
        <p:spPr/>
        <p:txBody>
          <a:bodyPr>
            <a:normAutofit lnSpcReduction="10000"/>
          </a:bodyPr>
          <a:lstStyle/>
          <a:p>
            <a:r>
              <a:rPr lang="en-US" dirty="0"/>
              <a:t>If Shrek sold his/her stock </a:t>
            </a:r>
            <a:r>
              <a:rPr lang="en-US" dirty="0">
                <a:sym typeface="Wingdings" pitchFamily="2" charset="2"/>
              </a:rPr>
              <a:t> $20 tax gain (plus earlier $10).</a:t>
            </a:r>
          </a:p>
          <a:p>
            <a:r>
              <a:rPr lang="en-US" dirty="0">
                <a:sym typeface="Wingdings" pitchFamily="2" charset="2"/>
              </a:rPr>
              <a:t>If Shrek sold land  $30 tax gain</a:t>
            </a:r>
          </a:p>
          <a:p>
            <a:r>
              <a:rPr lang="en-US" dirty="0">
                <a:sym typeface="Wingdings" pitchFamily="2" charset="2"/>
              </a:rPr>
              <a:t> The $20 realized but unrecognized gain is duplicated.</a:t>
            </a:r>
          </a:p>
          <a:p>
            <a:r>
              <a:rPr lang="en-US" dirty="0">
                <a:sym typeface="Wingdings" pitchFamily="2" charset="2"/>
              </a:rPr>
              <a:t>Is 351 non-recognition of gain a good thing for shareholders?</a:t>
            </a:r>
          </a:p>
          <a:p>
            <a:pPr lvl="1"/>
            <a:r>
              <a:rPr lang="en-US" dirty="0">
                <a:sym typeface="Wingdings" pitchFamily="2" charset="2"/>
              </a:rPr>
              <a:t>Deferral as long as corporation holds asset and shareholder holds stock for a while before selling.</a:t>
            </a:r>
          </a:p>
        </p:txBody>
      </p:sp>
      <p:sp>
        <p:nvSpPr>
          <p:cNvPr id="4" name="Slide Number Placeholder 3"/>
          <p:cNvSpPr>
            <a:spLocks noGrp="1"/>
          </p:cNvSpPr>
          <p:nvPr>
            <p:ph type="sldNum" sz="quarter" idx="12"/>
          </p:nvPr>
        </p:nvSpPr>
        <p:spPr/>
        <p:txBody>
          <a:bodyPr/>
          <a:lstStyle/>
          <a:p>
            <a:fld id="{777EDC73-4277-4D03-A159-88B8FAF3D64A}" type="slidenum">
              <a:rPr lang="en-US" sz="3200" smtClean="0"/>
              <a:pPr/>
              <a:t>49</a:t>
            </a:fld>
            <a:endParaRPr lang="en-US" sz="3200" dirty="0"/>
          </a:p>
        </p:txBody>
      </p:sp>
    </p:spTree>
    <p:extLst>
      <p:ext uri="{BB962C8B-B14F-4D97-AF65-F5344CB8AC3E}">
        <p14:creationId xmlns:p14="http://schemas.microsoft.com/office/powerpoint/2010/main" val="1014183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Built-in Losses</a:t>
            </a:r>
          </a:p>
        </p:txBody>
      </p:sp>
      <p:sp>
        <p:nvSpPr>
          <p:cNvPr id="3" name="Content Placeholder 2"/>
          <p:cNvSpPr>
            <a:spLocks noGrp="1"/>
          </p:cNvSpPr>
          <p:nvPr>
            <p:ph idx="1"/>
          </p:nvPr>
        </p:nvSpPr>
        <p:spPr/>
        <p:txBody>
          <a:bodyPr/>
          <a:lstStyle/>
          <a:p>
            <a:r>
              <a:rPr lang="en-US" dirty="0"/>
              <a:t>Section 362 (e) – if aggregate built-in loss</a:t>
            </a:r>
          </a:p>
          <a:p>
            <a:r>
              <a:rPr lang="en-US" dirty="0"/>
              <a:t>Section 362(e)(2) – Corporation’s aggregate adjusted bases of the property transferred shall not exceed the FMV of such property</a:t>
            </a:r>
          </a:p>
          <a:p>
            <a:endParaRPr lang="en-US" dirty="0"/>
          </a:p>
          <a:p>
            <a:r>
              <a:rPr lang="en-US" dirty="0"/>
              <a:t>Section 362(e)(2)(c) – election to adjust shareholder’s stock basis instead.</a:t>
            </a:r>
          </a:p>
        </p:txBody>
      </p:sp>
      <p:sp>
        <p:nvSpPr>
          <p:cNvPr id="4" name="Rectangle 3"/>
          <p:cNvSpPr/>
          <p:nvPr/>
        </p:nvSpPr>
        <p:spPr>
          <a:xfrm>
            <a:off x="4038600" y="1600200"/>
            <a:ext cx="1676400" cy="609600"/>
          </a:xfrm>
          <a:prstGeom prst="rect">
            <a:avLst/>
          </a:prstGeom>
          <a:solidFill>
            <a:srgbClr val="FFFF00">
              <a:alpha val="25882"/>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6668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59913"/>
            <a:ext cx="8229600" cy="639762"/>
          </a:xfrm>
        </p:spPr>
        <p:txBody>
          <a:bodyPr>
            <a:normAutofit fontScale="90000"/>
          </a:bodyPr>
          <a:lstStyle/>
          <a:p>
            <a:r>
              <a:rPr lang="en-US" dirty="0"/>
              <a:t>Question #8</a:t>
            </a:r>
          </a:p>
        </p:txBody>
      </p:sp>
      <p:sp>
        <p:nvSpPr>
          <p:cNvPr id="3" name="Content Placeholder 2"/>
          <p:cNvSpPr>
            <a:spLocks noGrp="1"/>
          </p:cNvSpPr>
          <p:nvPr>
            <p:ph idx="1"/>
          </p:nvPr>
        </p:nvSpPr>
        <p:spPr>
          <a:xfrm>
            <a:off x="633413" y="2320131"/>
            <a:ext cx="8229600" cy="4525963"/>
          </a:xfrm>
        </p:spPr>
        <p:txBody>
          <a:bodyPr>
            <a:normAutofit/>
          </a:bodyPr>
          <a:lstStyle/>
          <a:p>
            <a:endParaRPr lang="en-US" dirty="0"/>
          </a:p>
          <a:p>
            <a:endParaRPr lang="en-US" dirty="0"/>
          </a:p>
          <a:p>
            <a:endParaRPr lang="en-US" dirty="0"/>
          </a:p>
          <a:p>
            <a:endParaRPr lang="en-US" dirty="0"/>
          </a:p>
          <a:p>
            <a:endParaRPr lang="en-US" dirty="0"/>
          </a:p>
          <a:p>
            <a:r>
              <a:rPr lang="en-US" sz="2400" dirty="0"/>
              <a:t>Leia’s gain or loss realized/ gain or loss recognized?</a:t>
            </a:r>
          </a:p>
          <a:p>
            <a:pPr lvl="1"/>
            <a:r>
              <a:rPr lang="en-US" sz="2400" dirty="0"/>
              <a:t>None realized.  Cash’s basis is always FMV.  None recognized.</a:t>
            </a:r>
          </a:p>
          <a:p>
            <a:pPr lvl="1"/>
            <a:endParaRPr lang="en-US" dirty="0"/>
          </a:p>
        </p:txBody>
      </p:sp>
      <p:sp>
        <p:nvSpPr>
          <p:cNvPr id="4" name="Slide Number Placeholder 3"/>
          <p:cNvSpPr>
            <a:spLocks noGrp="1"/>
          </p:cNvSpPr>
          <p:nvPr>
            <p:ph type="sldNum" sz="quarter" idx="12"/>
          </p:nvPr>
        </p:nvSpPr>
        <p:spPr/>
        <p:txBody>
          <a:bodyPr/>
          <a:lstStyle/>
          <a:p>
            <a:fld id="{777EDC73-4277-4D03-A159-88B8FAF3D64A}" type="slidenum">
              <a:rPr lang="en-US" sz="3200" smtClean="0"/>
              <a:pPr/>
              <a:t>50</a:t>
            </a:fld>
            <a:endParaRPr lang="en-US" sz="3200" dirty="0"/>
          </a:p>
        </p:txBody>
      </p:sp>
      <p:graphicFrame>
        <p:nvGraphicFramePr>
          <p:cNvPr id="5" name="Table 4"/>
          <p:cNvGraphicFramePr>
            <a:graphicFrameLocks noGrp="1"/>
          </p:cNvGraphicFramePr>
          <p:nvPr>
            <p:extLst>
              <p:ext uri="{D42A27DB-BD31-4B8C-83A1-F6EECF244321}">
                <p14:modId xmlns:p14="http://schemas.microsoft.com/office/powerpoint/2010/main" val="1809271762"/>
              </p:ext>
            </p:extLst>
          </p:nvPr>
        </p:nvGraphicFramePr>
        <p:xfrm>
          <a:off x="28575" y="685387"/>
          <a:ext cx="9067799" cy="4184959"/>
        </p:xfrm>
        <a:graphic>
          <a:graphicData uri="http://schemas.openxmlformats.org/drawingml/2006/table">
            <a:tbl>
              <a:tblPr firstRow="1" bandRow="1">
                <a:tableStyleId>{5C22544A-7EE6-4342-B048-85BDC9FD1C3A}</a:tableStyleId>
              </a:tblPr>
              <a:tblGrid>
                <a:gridCol w="1331053">
                  <a:extLst>
                    <a:ext uri="{9D8B030D-6E8A-4147-A177-3AD203B41FA5}">
                      <a16:colId xmlns:a16="http://schemas.microsoft.com/office/drawing/2014/main" val="3371117454"/>
                    </a:ext>
                  </a:extLst>
                </a:gridCol>
                <a:gridCol w="3537564">
                  <a:extLst>
                    <a:ext uri="{9D8B030D-6E8A-4147-A177-3AD203B41FA5}">
                      <a16:colId xmlns:a16="http://schemas.microsoft.com/office/drawing/2014/main" val="20000"/>
                    </a:ext>
                  </a:extLst>
                </a:gridCol>
                <a:gridCol w="791150">
                  <a:extLst>
                    <a:ext uri="{9D8B030D-6E8A-4147-A177-3AD203B41FA5}">
                      <a16:colId xmlns:a16="http://schemas.microsoft.com/office/drawing/2014/main" val="20001"/>
                    </a:ext>
                  </a:extLst>
                </a:gridCol>
                <a:gridCol w="912307">
                  <a:extLst>
                    <a:ext uri="{9D8B030D-6E8A-4147-A177-3AD203B41FA5}">
                      <a16:colId xmlns:a16="http://schemas.microsoft.com/office/drawing/2014/main" val="20002"/>
                    </a:ext>
                  </a:extLst>
                </a:gridCol>
                <a:gridCol w="1497436">
                  <a:extLst>
                    <a:ext uri="{9D8B030D-6E8A-4147-A177-3AD203B41FA5}">
                      <a16:colId xmlns:a16="http://schemas.microsoft.com/office/drawing/2014/main" val="20003"/>
                    </a:ext>
                  </a:extLst>
                </a:gridCol>
                <a:gridCol w="998289">
                  <a:extLst>
                    <a:ext uri="{9D8B030D-6E8A-4147-A177-3AD203B41FA5}">
                      <a16:colId xmlns:a16="http://schemas.microsoft.com/office/drawing/2014/main" val="20004"/>
                    </a:ext>
                  </a:extLst>
                </a:gridCol>
              </a:tblGrid>
              <a:tr h="662214">
                <a:tc>
                  <a:txBody>
                    <a:bodyPr/>
                    <a:lstStyle/>
                    <a:p>
                      <a:endParaRPr lang="en-US" dirty="0"/>
                    </a:p>
                  </a:txBody>
                  <a:tcPr/>
                </a:tc>
                <a:tc>
                  <a:txBody>
                    <a:bodyPr/>
                    <a:lstStyle/>
                    <a:p>
                      <a:endParaRPr lang="en-US" dirty="0"/>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Transfers to FC</a:t>
                      </a:r>
                    </a:p>
                    <a:p>
                      <a:pPr algn="ctr"/>
                      <a:endParaRPr lang="en-US" dirty="0"/>
                    </a:p>
                  </a:txBody>
                  <a:tcPr/>
                </a:tc>
                <a:tc hMerge="1">
                  <a:txBody>
                    <a:bodyPr/>
                    <a:lstStyle/>
                    <a:p>
                      <a:endParaRPr lang="en-US" dirty="0"/>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Receives</a:t>
                      </a:r>
                      <a:r>
                        <a:rPr lang="en-US" baseline="0" dirty="0"/>
                        <a:t> from </a:t>
                      </a:r>
                      <a:r>
                        <a:rPr lang="en-US" dirty="0"/>
                        <a:t>FC</a:t>
                      </a:r>
                    </a:p>
                    <a:p>
                      <a:pPr algn="ctr"/>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665971">
                <a:tc>
                  <a:txBody>
                    <a:bodyPr/>
                    <a:lstStyle/>
                    <a:p>
                      <a:endParaRPr lang="en-US" dirty="0"/>
                    </a:p>
                  </a:txBody>
                  <a:tcPr/>
                </a:tc>
                <a:tc>
                  <a:txBody>
                    <a:bodyPr/>
                    <a:lstStyle/>
                    <a:p>
                      <a:endParaRPr lang="en-US" dirty="0"/>
                    </a:p>
                  </a:txBody>
                  <a:tcPr/>
                </a:tc>
                <a:tc>
                  <a:txBody>
                    <a:bodyPr/>
                    <a:lstStyle/>
                    <a:p>
                      <a:r>
                        <a:rPr lang="en-US" dirty="0"/>
                        <a:t>Basis</a:t>
                      </a:r>
                    </a:p>
                  </a:txBody>
                  <a:tcPr/>
                </a:tc>
                <a:tc>
                  <a:txBody>
                    <a:bodyPr/>
                    <a:lstStyle/>
                    <a:p>
                      <a:r>
                        <a:rPr lang="en-US" dirty="0"/>
                        <a:t>FMV</a:t>
                      </a:r>
                    </a:p>
                  </a:txBody>
                  <a:tcPr/>
                </a:tc>
                <a:tc>
                  <a:txBody>
                    <a:bodyPr/>
                    <a:lstStyle/>
                    <a:p>
                      <a:r>
                        <a:rPr lang="en-US" dirty="0"/>
                        <a:t>Shares (# and FMV)</a:t>
                      </a:r>
                    </a:p>
                  </a:txBody>
                  <a:tcPr/>
                </a:tc>
                <a:tc>
                  <a:txBody>
                    <a:bodyPr/>
                    <a:lstStyle/>
                    <a:p>
                      <a:r>
                        <a:rPr lang="en-US" dirty="0"/>
                        <a:t>Cash</a:t>
                      </a:r>
                    </a:p>
                  </a:txBody>
                  <a:tcPr/>
                </a:tc>
                <a:extLst>
                  <a:ext uri="{0D108BD9-81ED-4DB2-BD59-A6C34878D82A}">
                    <a16:rowId xmlns:a16="http://schemas.microsoft.com/office/drawing/2014/main" val="10001"/>
                  </a:ext>
                </a:extLst>
              </a:tr>
              <a:tr h="662214">
                <a:tc>
                  <a:txBody>
                    <a:bodyPr/>
                    <a:lstStyle/>
                    <a:p>
                      <a:endParaRPr lang="en-US" dirty="0"/>
                    </a:p>
                  </a:txBody>
                  <a:tcPr/>
                </a:tc>
                <a:tc>
                  <a:txBody>
                    <a:bodyPr/>
                    <a:lstStyle/>
                    <a:p>
                      <a:r>
                        <a:rPr lang="en-US" dirty="0"/>
                        <a:t>Leia – </a:t>
                      </a:r>
                      <a:r>
                        <a:rPr lang="en-US" dirty="0" smtClean="0"/>
                        <a:t>cash</a:t>
                      </a:r>
                    </a:p>
                    <a:p>
                      <a:endParaRPr lang="en-US" dirty="0"/>
                    </a:p>
                  </a:txBody>
                  <a:tcPr/>
                </a:tc>
                <a:tc>
                  <a:txBody>
                    <a:bodyPr/>
                    <a:lstStyle/>
                    <a:p>
                      <a:r>
                        <a:rPr lang="en-US" dirty="0"/>
                        <a:t>-</a:t>
                      </a:r>
                    </a:p>
                  </a:txBody>
                  <a:tcPr/>
                </a:tc>
                <a:tc>
                  <a:txBody>
                    <a:bodyPr/>
                    <a:lstStyle/>
                    <a:p>
                      <a:r>
                        <a:rPr lang="en-US" dirty="0"/>
                        <a:t>$10</a:t>
                      </a:r>
                    </a:p>
                  </a:txBody>
                  <a:tcPr/>
                </a:tc>
                <a:tc>
                  <a:txBody>
                    <a:bodyPr/>
                    <a:lstStyle/>
                    <a:p>
                      <a:r>
                        <a:rPr lang="en-US" dirty="0"/>
                        <a:t>10</a:t>
                      </a:r>
                    </a:p>
                  </a:txBody>
                  <a:tcPr/>
                </a:tc>
                <a:tc>
                  <a:txBody>
                    <a:bodyPr/>
                    <a:lstStyle/>
                    <a:p>
                      <a:r>
                        <a:rPr lang="en-US" dirty="0"/>
                        <a:t>0</a:t>
                      </a:r>
                    </a:p>
                  </a:txBody>
                  <a:tcPr/>
                </a:tc>
                <a:extLst>
                  <a:ext uri="{0D108BD9-81ED-4DB2-BD59-A6C34878D82A}">
                    <a16:rowId xmlns:a16="http://schemas.microsoft.com/office/drawing/2014/main" val="10002"/>
                  </a:ext>
                </a:extLst>
              </a:tr>
              <a:tr h="536564">
                <a:tc>
                  <a:txBody>
                    <a:bodyPr/>
                    <a:lstStyle/>
                    <a:p>
                      <a:endParaRPr lang="en-US" dirty="0"/>
                    </a:p>
                  </a:txBody>
                  <a:tcPr/>
                </a:tc>
                <a:tc>
                  <a:txBody>
                    <a:bodyPr/>
                    <a:lstStyle/>
                    <a:p>
                      <a:r>
                        <a:rPr lang="en-US" dirty="0"/>
                        <a:t>Luke- land (capital asset</a:t>
                      </a:r>
                      <a:r>
                        <a:rPr lang="en-US" dirty="0" smtClean="0"/>
                        <a:t>)</a:t>
                      </a:r>
                    </a:p>
                    <a:p>
                      <a:endParaRPr lang="en-US" dirty="0"/>
                    </a:p>
                  </a:txBody>
                  <a:tcPr/>
                </a:tc>
                <a:tc>
                  <a:txBody>
                    <a:bodyPr/>
                    <a:lstStyle/>
                    <a:p>
                      <a:r>
                        <a:rPr lang="en-US" dirty="0"/>
                        <a:t>$50</a:t>
                      </a:r>
                    </a:p>
                  </a:txBody>
                  <a:tcPr/>
                </a:tc>
                <a:tc>
                  <a:txBody>
                    <a:bodyPr/>
                    <a:lstStyle/>
                    <a:p>
                      <a:r>
                        <a:rPr lang="en-US" dirty="0"/>
                        <a:t>$80</a:t>
                      </a:r>
                    </a:p>
                  </a:txBody>
                  <a:tcPr/>
                </a:tc>
                <a:tc>
                  <a:txBody>
                    <a:bodyPr/>
                    <a:lstStyle/>
                    <a:p>
                      <a:r>
                        <a:rPr lang="en-US" dirty="0"/>
                        <a:t>80</a:t>
                      </a:r>
                    </a:p>
                  </a:txBody>
                  <a:tcPr/>
                </a:tc>
                <a:tc>
                  <a:txBody>
                    <a:bodyPr/>
                    <a:lstStyle/>
                    <a:p>
                      <a:r>
                        <a:rPr lang="en-US" dirty="0"/>
                        <a:t>0</a:t>
                      </a:r>
                    </a:p>
                  </a:txBody>
                  <a:tcPr/>
                </a:tc>
                <a:extLst>
                  <a:ext uri="{0D108BD9-81ED-4DB2-BD59-A6C34878D82A}">
                    <a16:rowId xmlns:a16="http://schemas.microsoft.com/office/drawing/2014/main" val="10003"/>
                  </a:ext>
                </a:extLst>
              </a:tr>
              <a:tr h="380554">
                <a:tc>
                  <a:txBody>
                    <a:bodyPr/>
                    <a:lstStyle/>
                    <a:p>
                      <a:endParaRPr lang="en-US" dirty="0"/>
                    </a:p>
                  </a:txBody>
                  <a:tcPr/>
                </a:tc>
                <a:tc>
                  <a:txBody>
                    <a:bodyPr/>
                    <a:lstStyle/>
                    <a:p>
                      <a:r>
                        <a:rPr lang="en-US" dirty="0"/>
                        <a:t>Han – </a:t>
                      </a:r>
                      <a:r>
                        <a:rPr lang="en-US" dirty="0" smtClean="0"/>
                        <a:t>inventory</a:t>
                      </a:r>
                    </a:p>
                    <a:p>
                      <a:endParaRPr lang="en-US" dirty="0"/>
                    </a:p>
                  </a:txBody>
                  <a:tcPr/>
                </a:tc>
                <a:tc>
                  <a:txBody>
                    <a:bodyPr/>
                    <a:lstStyle/>
                    <a:p>
                      <a:r>
                        <a:rPr lang="en-US" dirty="0"/>
                        <a:t>$1</a:t>
                      </a:r>
                    </a:p>
                  </a:txBody>
                  <a:tcPr/>
                </a:tc>
                <a:tc>
                  <a:txBody>
                    <a:bodyPr/>
                    <a:lstStyle/>
                    <a:p>
                      <a:r>
                        <a:rPr lang="en-US" dirty="0"/>
                        <a:t>$10</a:t>
                      </a:r>
                    </a:p>
                  </a:txBody>
                  <a:tcPr/>
                </a:tc>
                <a:tc>
                  <a:txBody>
                    <a:bodyPr/>
                    <a:lstStyle/>
                    <a:p>
                      <a:r>
                        <a:rPr lang="en-US" dirty="0"/>
                        <a:t>5</a:t>
                      </a:r>
                    </a:p>
                  </a:txBody>
                  <a:tcPr/>
                </a:tc>
                <a:tc>
                  <a:txBody>
                    <a:bodyPr/>
                    <a:lstStyle/>
                    <a:p>
                      <a:r>
                        <a:rPr lang="en-US" dirty="0"/>
                        <a:t>$5</a:t>
                      </a:r>
                    </a:p>
                  </a:txBody>
                  <a:tcPr/>
                </a:tc>
                <a:extLst>
                  <a:ext uri="{0D108BD9-81ED-4DB2-BD59-A6C34878D82A}">
                    <a16:rowId xmlns:a16="http://schemas.microsoft.com/office/drawing/2014/main" val="10004"/>
                  </a:ext>
                </a:extLst>
              </a:tr>
              <a:tr h="536564">
                <a:tc>
                  <a:txBody>
                    <a:bodyPr/>
                    <a:lstStyle/>
                    <a:p>
                      <a:endParaRPr lang="en-US" dirty="0"/>
                    </a:p>
                  </a:txBody>
                  <a:tcPr/>
                </a:tc>
                <a:tc>
                  <a:txBody>
                    <a:bodyPr/>
                    <a:lstStyle/>
                    <a:p>
                      <a:r>
                        <a:rPr lang="en-US" dirty="0"/>
                        <a:t>Ben – building (capital asset</a:t>
                      </a:r>
                      <a:r>
                        <a:rPr lang="en-US" dirty="0" smtClean="0"/>
                        <a:t>)</a:t>
                      </a:r>
                    </a:p>
                    <a:p>
                      <a:endParaRPr lang="en-US" dirty="0" smtClean="0"/>
                    </a:p>
                    <a:p>
                      <a:endParaRPr lang="en-US" dirty="0"/>
                    </a:p>
                  </a:txBody>
                  <a:tcPr/>
                </a:tc>
                <a:tc>
                  <a:txBody>
                    <a:bodyPr/>
                    <a:lstStyle/>
                    <a:p>
                      <a:r>
                        <a:rPr lang="en-US" dirty="0"/>
                        <a:t>$15</a:t>
                      </a:r>
                    </a:p>
                  </a:txBody>
                  <a:tcPr/>
                </a:tc>
                <a:tc>
                  <a:txBody>
                    <a:bodyPr/>
                    <a:lstStyle/>
                    <a:p>
                      <a:r>
                        <a:rPr lang="en-US" dirty="0"/>
                        <a:t>$10</a:t>
                      </a:r>
                    </a:p>
                  </a:txBody>
                  <a:tcPr/>
                </a:tc>
                <a:tc>
                  <a:txBody>
                    <a:bodyPr/>
                    <a:lstStyle/>
                    <a:p>
                      <a:r>
                        <a:rPr lang="en-US" dirty="0"/>
                        <a:t>5</a:t>
                      </a:r>
                    </a:p>
                  </a:txBody>
                  <a:tcPr/>
                </a:tc>
                <a:tc>
                  <a:txBody>
                    <a:bodyPr/>
                    <a:lstStyle/>
                    <a:p>
                      <a:r>
                        <a:rPr lang="en-US" dirty="0"/>
                        <a:t>$5</a:t>
                      </a:r>
                    </a:p>
                  </a:txBody>
                  <a:tcPr/>
                </a:tc>
                <a:extLst>
                  <a:ext uri="{0D108BD9-81ED-4DB2-BD59-A6C34878D82A}">
                    <a16:rowId xmlns:a16="http://schemas.microsoft.com/office/drawing/2014/main" val="10005"/>
                  </a:ext>
                </a:extLst>
              </a:tr>
            </a:tbl>
          </a:graphicData>
        </a:graphic>
      </p:graphicFrame>
      <p:pic>
        <p:nvPicPr>
          <p:cNvPr id="1026" name="Picture 2" descr="Image result for leia organ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52636" y="1960002"/>
            <a:ext cx="490538" cy="6540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luke skywalk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138" y="2654018"/>
            <a:ext cx="491011" cy="64032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han sol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3495" y="3334309"/>
            <a:ext cx="492536" cy="65671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kylo re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470" y="4030988"/>
            <a:ext cx="507943" cy="659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0789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blinds(horizontal)">
                                      <p:cBhvr>
                                        <p:cTn id="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63562"/>
          </a:xfrm>
        </p:spPr>
        <p:txBody>
          <a:bodyPr>
            <a:normAutofit fontScale="90000"/>
          </a:bodyPr>
          <a:lstStyle/>
          <a:p>
            <a:r>
              <a:rPr lang="en-US" dirty="0"/>
              <a:t>Question #8</a:t>
            </a:r>
          </a:p>
        </p:txBody>
      </p:sp>
      <p:sp>
        <p:nvSpPr>
          <p:cNvPr id="3" name="Content Placeholder 2"/>
          <p:cNvSpPr>
            <a:spLocks noGrp="1"/>
          </p:cNvSpPr>
          <p:nvPr>
            <p:ph idx="1"/>
          </p:nvPr>
        </p:nvSpPr>
        <p:spPr>
          <a:xfrm>
            <a:off x="457200" y="2209799"/>
            <a:ext cx="8229600" cy="4525963"/>
          </a:xfrm>
        </p:spPr>
        <p:txBody>
          <a:bodyPr>
            <a:normAutofit/>
          </a:bodyPr>
          <a:lstStyle/>
          <a:p>
            <a:endParaRPr lang="en-US" dirty="0"/>
          </a:p>
          <a:p>
            <a:endParaRPr lang="en-US" dirty="0"/>
          </a:p>
          <a:p>
            <a:endParaRPr lang="en-US" dirty="0"/>
          </a:p>
          <a:p>
            <a:endParaRPr lang="en-US" dirty="0"/>
          </a:p>
          <a:p>
            <a:endParaRPr lang="en-US" dirty="0"/>
          </a:p>
          <a:p>
            <a:r>
              <a:rPr lang="en-US" sz="2400" dirty="0"/>
              <a:t>Leia’s basis in stock?</a:t>
            </a:r>
          </a:p>
          <a:p>
            <a:pPr lvl="1"/>
            <a:r>
              <a:rPr lang="en-US" sz="2400" dirty="0"/>
              <a:t>$10.</a:t>
            </a:r>
          </a:p>
          <a:p>
            <a:pPr lvl="1"/>
            <a:endParaRPr lang="en-US" dirty="0"/>
          </a:p>
        </p:txBody>
      </p:sp>
      <p:sp>
        <p:nvSpPr>
          <p:cNvPr id="4" name="Slide Number Placeholder 3"/>
          <p:cNvSpPr>
            <a:spLocks noGrp="1"/>
          </p:cNvSpPr>
          <p:nvPr>
            <p:ph type="sldNum" sz="quarter" idx="12"/>
          </p:nvPr>
        </p:nvSpPr>
        <p:spPr/>
        <p:txBody>
          <a:bodyPr/>
          <a:lstStyle/>
          <a:p>
            <a:fld id="{777EDC73-4277-4D03-A159-88B8FAF3D64A}" type="slidenum">
              <a:rPr lang="en-US" sz="3200" smtClean="0"/>
              <a:pPr/>
              <a:t>51</a:t>
            </a:fld>
            <a:endParaRPr lang="en-US" sz="3200" dirty="0"/>
          </a:p>
        </p:txBody>
      </p:sp>
      <p:pic>
        <p:nvPicPr>
          <p:cNvPr id="6" name="Picture 5"/>
          <p:cNvPicPr>
            <a:picLocks noChangeAspect="1"/>
          </p:cNvPicPr>
          <p:nvPr/>
        </p:nvPicPr>
        <p:blipFill>
          <a:blip r:embed="rId2"/>
          <a:stretch>
            <a:fillRect/>
          </a:stretch>
        </p:blipFill>
        <p:spPr>
          <a:xfrm>
            <a:off x="86383" y="762000"/>
            <a:ext cx="9057617" cy="4222748"/>
          </a:xfrm>
          <a:prstGeom prst="rect">
            <a:avLst/>
          </a:prstGeom>
        </p:spPr>
      </p:pic>
    </p:spTree>
    <p:extLst>
      <p:ext uri="{BB962C8B-B14F-4D97-AF65-F5344CB8AC3E}">
        <p14:creationId xmlns:p14="http://schemas.microsoft.com/office/powerpoint/2010/main" val="3609685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blinds(horizontal)">
                                      <p:cBhvr>
                                        <p:cTn id="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63562"/>
          </a:xfrm>
        </p:spPr>
        <p:txBody>
          <a:bodyPr>
            <a:normAutofit fontScale="90000"/>
          </a:bodyPr>
          <a:lstStyle/>
          <a:p>
            <a:r>
              <a:rPr lang="en-US" dirty="0"/>
              <a:t>Question #8</a:t>
            </a:r>
          </a:p>
        </p:txBody>
      </p:sp>
      <p:sp>
        <p:nvSpPr>
          <p:cNvPr id="3" name="Content Placeholder 2"/>
          <p:cNvSpPr>
            <a:spLocks noGrp="1"/>
          </p:cNvSpPr>
          <p:nvPr>
            <p:ph idx="1"/>
          </p:nvPr>
        </p:nvSpPr>
        <p:spPr>
          <a:xfrm>
            <a:off x="457200" y="2169318"/>
            <a:ext cx="8229600" cy="4525963"/>
          </a:xfrm>
        </p:spPr>
        <p:txBody>
          <a:bodyPr>
            <a:normAutofit/>
          </a:bodyPr>
          <a:lstStyle/>
          <a:p>
            <a:endParaRPr lang="en-US" dirty="0"/>
          </a:p>
          <a:p>
            <a:endParaRPr lang="en-US" dirty="0"/>
          </a:p>
          <a:p>
            <a:endParaRPr lang="en-US" dirty="0"/>
          </a:p>
          <a:p>
            <a:endParaRPr lang="en-US" dirty="0"/>
          </a:p>
          <a:p>
            <a:endParaRPr lang="en-US" dirty="0"/>
          </a:p>
          <a:p>
            <a:r>
              <a:rPr lang="en-US" sz="2400" dirty="0"/>
              <a:t>Luke’s gain or loss </a:t>
            </a:r>
            <a:r>
              <a:rPr lang="en-US" sz="2400" b="1" dirty="0"/>
              <a:t>realized</a:t>
            </a:r>
            <a:r>
              <a:rPr lang="en-US" sz="2400" dirty="0"/>
              <a:t>?</a:t>
            </a:r>
          </a:p>
          <a:p>
            <a:pPr lvl="1"/>
            <a:r>
              <a:rPr lang="en-US" sz="2400" dirty="0"/>
              <a:t>$30 gain realized = $80 amount realized - $50 basis in land</a:t>
            </a:r>
          </a:p>
          <a:p>
            <a:pPr lvl="1"/>
            <a:endParaRPr lang="en-US" dirty="0"/>
          </a:p>
        </p:txBody>
      </p:sp>
      <p:sp>
        <p:nvSpPr>
          <p:cNvPr id="4" name="Slide Number Placeholder 3"/>
          <p:cNvSpPr>
            <a:spLocks noGrp="1"/>
          </p:cNvSpPr>
          <p:nvPr>
            <p:ph type="sldNum" sz="quarter" idx="12"/>
          </p:nvPr>
        </p:nvSpPr>
        <p:spPr/>
        <p:txBody>
          <a:bodyPr/>
          <a:lstStyle/>
          <a:p>
            <a:fld id="{777EDC73-4277-4D03-A159-88B8FAF3D64A}" type="slidenum">
              <a:rPr lang="en-US" sz="3200" smtClean="0"/>
              <a:pPr/>
              <a:t>52</a:t>
            </a:fld>
            <a:endParaRPr lang="en-US" sz="3200" dirty="0"/>
          </a:p>
        </p:txBody>
      </p:sp>
      <p:pic>
        <p:nvPicPr>
          <p:cNvPr id="7" name="Picture 6"/>
          <p:cNvPicPr>
            <a:picLocks noChangeAspect="1"/>
          </p:cNvPicPr>
          <p:nvPr/>
        </p:nvPicPr>
        <p:blipFill>
          <a:blip r:embed="rId2"/>
          <a:stretch>
            <a:fillRect/>
          </a:stretch>
        </p:blipFill>
        <p:spPr>
          <a:xfrm>
            <a:off x="38100" y="838200"/>
            <a:ext cx="9067800" cy="4227496"/>
          </a:xfrm>
          <a:prstGeom prst="rect">
            <a:avLst/>
          </a:prstGeom>
        </p:spPr>
      </p:pic>
    </p:spTree>
    <p:extLst>
      <p:ext uri="{BB962C8B-B14F-4D97-AF65-F5344CB8AC3E}">
        <p14:creationId xmlns:p14="http://schemas.microsoft.com/office/powerpoint/2010/main" val="623964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blinds(horizontal)">
                                      <p:cBhvr>
                                        <p:cTn id="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411162"/>
          </a:xfrm>
        </p:spPr>
        <p:txBody>
          <a:bodyPr>
            <a:normAutofit fontScale="90000"/>
          </a:bodyPr>
          <a:lstStyle/>
          <a:p>
            <a:r>
              <a:rPr lang="en-US" dirty="0"/>
              <a:t>Question #8</a:t>
            </a:r>
          </a:p>
        </p:txBody>
      </p:sp>
      <p:sp>
        <p:nvSpPr>
          <p:cNvPr id="3" name="Content Placeholder 2"/>
          <p:cNvSpPr>
            <a:spLocks noGrp="1"/>
          </p:cNvSpPr>
          <p:nvPr>
            <p:ph idx="1"/>
          </p:nvPr>
        </p:nvSpPr>
        <p:spPr>
          <a:xfrm>
            <a:off x="457200" y="2195512"/>
            <a:ext cx="8229600" cy="4525963"/>
          </a:xfrm>
        </p:spPr>
        <p:txBody>
          <a:bodyPr>
            <a:normAutofit/>
          </a:bodyPr>
          <a:lstStyle/>
          <a:p>
            <a:endParaRPr lang="en-US" dirty="0"/>
          </a:p>
          <a:p>
            <a:endParaRPr lang="en-US" dirty="0"/>
          </a:p>
          <a:p>
            <a:endParaRPr lang="en-US" dirty="0"/>
          </a:p>
          <a:p>
            <a:endParaRPr lang="en-US" dirty="0"/>
          </a:p>
          <a:p>
            <a:endParaRPr lang="en-US" dirty="0"/>
          </a:p>
          <a:p>
            <a:r>
              <a:rPr lang="en-US" sz="2000" dirty="0"/>
              <a:t>Luke’s gain or loss </a:t>
            </a:r>
            <a:r>
              <a:rPr lang="en-US" sz="2000" b="1" dirty="0"/>
              <a:t>recognized</a:t>
            </a:r>
            <a:r>
              <a:rPr lang="en-US" sz="2000" dirty="0"/>
              <a:t>?</a:t>
            </a:r>
          </a:p>
          <a:p>
            <a:pPr lvl="1"/>
            <a:r>
              <a:rPr lang="en-US" sz="2000" dirty="0"/>
              <a:t>None.  351(a) applies since Luke contributes property, in exchange for stock, and together with other transferors, has control after.  And there is no boot received by Luke.</a:t>
            </a:r>
          </a:p>
        </p:txBody>
      </p:sp>
      <p:sp>
        <p:nvSpPr>
          <p:cNvPr id="4" name="Slide Number Placeholder 3"/>
          <p:cNvSpPr>
            <a:spLocks noGrp="1"/>
          </p:cNvSpPr>
          <p:nvPr>
            <p:ph type="sldNum" sz="quarter" idx="12"/>
          </p:nvPr>
        </p:nvSpPr>
        <p:spPr/>
        <p:txBody>
          <a:bodyPr/>
          <a:lstStyle/>
          <a:p>
            <a:fld id="{777EDC73-4277-4D03-A159-88B8FAF3D64A}" type="slidenum">
              <a:rPr lang="en-US" sz="3200" smtClean="0"/>
              <a:pPr/>
              <a:t>53</a:t>
            </a:fld>
            <a:endParaRPr lang="en-US" sz="3200" dirty="0"/>
          </a:p>
        </p:txBody>
      </p:sp>
      <p:pic>
        <p:nvPicPr>
          <p:cNvPr id="6" name="Picture 5"/>
          <p:cNvPicPr>
            <a:picLocks noChangeAspect="1"/>
          </p:cNvPicPr>
          <p:nvPr/>
        </p:nvPicPr>
        <p:blipFill>
          <a:blip r:embed="rId2"/>
          <a:stretch>
            <a:fillRect/>
          </a:stretch>
        </p:blipFill>
        <p:spPr>
          <a:xfrm>
            <a:off x="76200" y="838200"/>
            <a:ext cx="9067800" cy="4227496"/>
          </a:xfrm>
          <a:prstGeom prst="rect">
            <a:avLst/>
          </a:prstGeom>
        </p:spPr>
      </p:pic>
    </p:spTree>
    <p:extLst>
      <p:ext uri="{BB962C8B-B14F-4D97-AF65-F5344CB8AC3E}">
        <p14:creationId xmlns:p14="http://schemas.microsoft.com/office/powerpoint/2010/main" val="1177954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blinds(horizontal)">
                                      <p:cBhvr>
                                        <p:cTn id="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411162"/>
          </a:xfrm>
        </p:spPr>
        <p:txBody>
          <a:bodyPr>
            <a:normAutofit fontScale="90000"/>
          </a:bodyPr>
          <a:lstStyle/>
          <a:p>
            <a:r>
              <a:rPr lang="en-US" dirty="0"/>
              <a:t>Question #8</a:t>
            </a:r>
          </a:p>
        </p:txBody>
      </p:sp>
      <p:sp>
        <p:nvSpPr>
          <p:cNvPr id="3" name="Content Placeholder 2"/>
          <p:cNvSpPr>
            <a:spLocks noGrp="1"/>
          </p:cNvSpPr>
          <p:nvPr>
            <p:ph idx="1"/>
          </p:nvPr>
        </p:nvSpPr>
        <p:spPr>
          <a:xfrm>
            <a:off x="457200" y="2195512"/>
            <a:ext cx="8229600" cy="4525963"/>
          </a:xfrm>
        </p:spPr>
        <p:txBody>
          <a:bodyPr>
            <a:normAutofit/>
          </a:bodyPr>
          <a:lstStyle/>
          <a:p>
            <a:endParaRPr lang="en-US" dirty="0"/>
          </a:p>
          <a:p>
            <a:endParaRPr lang="en-US" dirty="0"/>
          </a:p>
          <a:p>
            <a:endParaRPr lang="en-US" dirty="0"/>
          </a:p>
          <a:p>
            <a:endParaRPr lang="en-US" dirty="0"/>
          </a:p>
          <a:p>
            <a:endParaRPr lang="en-US" dirty="0"/>
          </a:p>
          <a:p>
            <a:r>
              <a:rPr lang="en-US" sz="2000" dirty="0"/>
              <a:t>Luke’s basis in stock received?</a:t>
            </a:r>
          </a:p>
          <a:p>
            <a:pPr lvl="1"/>
            <a:r>
              <a:rPr lang="en-US" sz="2000" dirty="0"/>
              <a:t>$50.  Basis in property contributed ($50) + gain recognized ($0) – money and FMV of other boot received ($0) = $50 per Section 358(a)(1).  </a:t>
            </a:r>
            <a:endParaRPr lang="en-US" sz="2000" dirty="0"/>
          </a:p>
        </p:txBody>
      </p:sp>
      <p:sp>
        <p:nvSpPr>
          <p:cNvPr id="4" name="Slide Number Placeholder 3"/>
          <p:cNvSpPr>
            <a:spLocks noGrp="1"/>
          </p:cNvSpPr>
          <p:nvPr>
            <p:ph type="sldNum" sz="quarter" idx="12"/>
          </p:nvPr>
        </p:nvSpPr>
        <p:spPr/>
        <p:txBody>
          <a:bodyPr/>
          <a:lstStyle/>
          <a:p>
            <a:fld id="{777EDC73-4277-4D03-A159-88B8FAF3D64A}" type="slidenum">
              <a:rPr lang="en-US" sz="3200" smtClean="0"/>
              <a:pPr/>
              <a:t>54</a:t>
            </a:fld>
            <a:endParaRPr lang="en-US" sz="3200" dirty="0"/>
          </a:p>
        </p:txBody>
      </p:sp>
      <p:pic>
        <p:nvPicPr>
          <p:cNvPr id="6" name="Picture 5"/>
          <p:cNvPicPr>
            <a:picLocks noChangeAspect="1"/>
          </p:cNvPicPr>
          <p:nvPr/>
        </p:nvPicPr>
        <p:blipFill>
          <a:blip r:embed="rId2"/>
          <a:stretch>
            <a:fillRect/>
          </a:stretch>
        </p:blipFill>
        <p:spPr>
          <a:xfrm>
            <a:off x="76200" y="838200"/>
            <a:ext cx="9067800" cy="4227496"/>
          </a:xfrm>
          <a:prstGeom prst="rect">
            <a:avLst/>
          </a:prstGeom>
        </p:spPr>
      </p:pic>
    </p:spTree>
    <p:extLst>
      <p:ext uri="{BB962C8B-B14F-4D97-AF65-F5344CB8AC3E}">
        <p14:creationId xmlns:p14="http://schemas.microsoft.com/office/powerpoint/2010/main" val="412000993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411162"/>
          </a:xfrm>
        </p:spPr>
        <p:txBody>
          <a:bodyPr>
            <a:normAutofit fontScale="90000"/>
          </a:bodyPr>
          <a:lstStyle/>
          <a:p>
            <a:r>
              <a:rPr lang="en-US" dirty="0"/>
              <a:t>Question #8</a:t>
            </a:r>
          </a:p>
        </p:txBody>
      </p:sp>
      <p:sp>
        <p:nvSpPr>
          <p:cNvPr id="3" name="Content Placeholder 2"/>
          <p:cNvSpPr>
            <a:spLocks noGrp="1"/>
          </p:cNvSpPr>
          <p:nvPr>
            <p:ph idx="1"/>
          </p:nvPr>
        </p:nvSpPr>
        <p:spPr>
          <a:xfrm>
            <a:off x="457200" y="2195512"/>
            <a:ext cx="8229600" cy="4525963"/>
          </a:xfrm>
        </p:spPr>
        <p:txBody>
          <a:bodyPr>
            <a:normAutofit/>
          </a:bodyPr>
          <a:lstStyle/>
          <a:p>
            <a:endParaRPr lang="en-US" dirty="0"/>
          </a:p>
          <a:p>
            <a:endParaRPr lang="en-US" dirty="0"/>
          </a:p>
          <a:p>
            <a:endParaRPr lang="en-US" dirty="0"/>
          </a:p>
          <a:p>
            <a:endParaRPr lang="en-US" dirty="0"/>
          </a:p>
          <a:p>
            <a:endParaRPr lang="en-US" dirty="0"/>
          </a:p>
          <a:p>
            <a:r>
              <a:rPr lang="en-US" sz="2400" dirty="0"/>
              <a:t>Han’s gain or loss </a:t>
            </a:r>
            <a:r>
              <a:rPr lang="en-US" sz="2400" b="1" dirty="0"/>
              <a:t>realized</a:t>
            </a:r>
            <a:r>
              <a:rPr lang="en-US" sz="2400" dirty="0"/>
              <a:t>?</a:t>
            </a:r>
          </a:p>
          <a:p>
            <a:pPr lvl="1"/>
            <a:r>
              <a:rPr lang="en-US" sz="2400" dirty="0"/>
              <a:t>$9 gain realized = $10 amount realized - $1 basis in inventory</a:t>
            </a:r>
            <a:endParaRPr lang="en-US" sz="2400" dirty="0"/>
          </a:p>
        </p:txBody>
      </p:sp>
      <p:sp>
        <p:nvSpPr>
          <p:cNvPr id="4" name="Slide Number Placeholder 3"/>
          <p:cNvSpPr>
            <a:spLocks noGrp="1"/>
          </p:cNvSpPr>
          <p:nvPr>
            <p:ph type="sldNum" sz="quarter" idx="12"/>
          </p:nvPr>
        </p:nvSpPr>
        <p:spPr/>
        <p:txBody>
          <a:bodyPr/>
          <a:lstStyle/>
          <a:p>
            <a:fld id="{777EDC73-4277-4D03-A159-88B8FAF3D64A}" type="slidenum">
              <a:rPr lang="en-US" sz="3200" smtClean="0"/>
              <a:pPr/>
              <a:t>55</a:t>
            </a:fld>
            <a:endParaRPr lang="en-US" sz="3200" dirty="0"/>
          </a:p>
        </p:txBody>
      </p:sp>
      <p:pic>
        <p:nvPicPr>
          <p:cNvPr id="6" name="Picture 5"/>
          <p:cNvPicPr>
            <a:picLocks noChangeAspect="1"/>
          </p:cNvPicPr>
          <p:nvPr/>
        </p:nvPicPr>
        <p:blipFill>
          <a:blip r:embed="rId2"/>
          <a:stretch>
            <a:fillRect/>
          </a:stretch>
        </p:blipFill>
        <p:spPr>
          <a:xfrm>
            <a:off x="76200" y="838200"/>
            <a:ext cx="9067800" cy="4227496"/>
          </a:xfrm>
          <a:prstGeom prst="rect">
            <a:avLst/>
          </a:prstGeom>
        </p:spPr>
      </p:pic>
    </p:spTree>
    <p:extLst>
      <p:ext uri="{BB962C8B-B14F-4D97-AF65-F5344CB8AC3E}">
        <p14:creationId xmlns:p14="http://schemas.microsoft.com/office/powerpoint/2010/main" val="30935355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76200" y="838200"/>
            <a:ext cx="9067800" cy="4227496"/>
          </a:xfrm>
          <a:prstGeom prst="rect">
            <a:avLst/>
          </a:prstGeom>
        </p:spPr>
      </p:pic>
      <p:sp>
        <p:nvSpPr>
          <p:cNvPr id="2" name="Title 1"/>
          <p:cNvSpPr>
            <a:spLocks noGrp="1"/>
          </p:cNvSpPr>
          <p:nvPr>
            <p:ph type="title"/>
          </p:nvPr>
        </p:nvSpPr>
        <p:spPr>
          <a:xfrm>
            <a:off x="457200" y="76200"/>
            <a:ext cx="8229600" cy="411162"/>
          </a:xfrm>
        </p:spPr>
        <p:txBody>
          <a:bodyPr>
            <a:normAutofit fontScale="90000"/>
          </a:bodyPr>
          <a:lstStyle/>
          <a:p>
            <a:r>
              <a:rPr lang="en-US" dirty="0"/>
              <a:t>Question #8</a:t>
            </a:r>
          </a:p>
        </p:txBody>
      </p:sp>
      <p:sp>
        <p:nvSpPr>
          <p:cNvPr id="3" name="Content Placeholder 2"/>
          <p:cNvSpPr>
            <a:spLocks noGrp="1"/>
          </p:cNvSpPr>
          <p:nvPr>
            <p:ph idx="1"/>
          </p:nvPr>
        </p:nvSpPr>
        <p:spPr>
          <a:xfrm>
            <a:off x="457200" y="2195512"/>
            <a:ext cx="8229600" cy="4525963"/>
          </a:xfrm>
        </p:spPr>
        <p:txBody>
          <a:bodyPr>
            <a:normAutofit/>
          </a:bodyPr>
          <a:lstStyle/>
          <a:p>
            <a:endParaRPr lang="en-US" dirty="0"/>
          </a:p>
          <a:p>
            <a:endParaRPr lang="en-US" dirty="0"/>
          </a:p>
          <a:p>
            <a:endParaRPr lang="en-US" dirty="0"/>
          </a:p>
          <a:p>
            <a:endParaRPr lang="en-US" dirty="0"/>
          </a:p>
          <a:p>
            <a:endParaRPr lang="en-US" sz="2000" dirty="0" smtClean="0"/>
          </a:p>
          <a:p>
            <a:endParaRPr lang="en-US" sz="2000" dirty="0"/>
          </a:p>
          <a:p>
            <a:r>
              <a:rPr lang="en-US" sz="2000" dirty="0" smtClean="0"/>
              <a:t>Han’s </a:t>
            </a:r>
            <a:r>
              <a:rPr lang="en-US" sz="2000" dirty="0"/>
              <a:t>gain or loss </a:t>
            </a:r>
            <a:r>
              <a:rPr lang="en-US" sz="2000" b="1" dirty="0"/>
              <a:t>recognized</a:t>
            </a:r>
            <a:r>
              <a:rPr lang="en-US" sz="2000" dirty="0"/>
              <a:t>?</a:t>
            </a:r>
          </a:p>
          <a:p>
            <a:pPr lvl="1"/>
            <a:r>
              <a:rPr lang="en-US" sz="2000" dirty="0"/>
              <a:t>$5.  351(b) applies since Han contributes property, in exchange for stock, and together with other transferors, has control after.  There is $5 boot received by Han and $9 gain realized </a:t>
            </a:r>
            <a:r>
              <a:rPr lang="en-US" sz="2000" dirty="0">
                <a:sym typeface="Wingdings" pitchFamily="2" charset="2"/>
              </a:rPr>
              <a:t> $5 is recognized</a:t>
            </a:r>
            <a:r>
              <a:rPr lang="en-US" sz="2000" dirty="0"/>
              <a:t>.</a:t>
            </a:r>
            <a:endParaRPr lang="en-US" sz="2000" dirty="0"/>
          </a:p>
        </p:txBody>
      </p:sp>
      <p:sp>
        <p:nvSpPr>
          <p:cNvPr id="4" name="Slide Number Placeholder 3"/>
          <p:cNvSpPr>
            <a:spLocks noGrp="1"/>
          </p:cNvSpPr>
          <p:nvPr>
            <p:ph type="sldNum" sz="quarter" idx="12"/>
          </p:nvPr>
        </p:nvSpPr>
        <p:spPr/>
        <p:txBody>
          <a:bodyPr/>
          <a:lstStyle/>
          <a:p>
            <a:fld id="{777EDC73-4277-4D03-A159-88B8FAF3D64A}" type="slidenum">
              <a:rPr lang="en-US" sz="3200" smtClean="0"/>
              <a:pPr/>
              <a:t>56</a:t>
            </a:fld>
            <a:endParaRPr lang="en-US" sz="3200" dirty="0"/>
          </a:p>
        </p:txBody>
      </p:sp>
    </p:spTree>
    <p:extLst>
      <p:ext uri="{BB962C8B-B14F-4D97-AF65-F5344CB8AC3E}">
        <p14:creationId xmlns:p14="http://schemas.microsoft.com/office/powerpoint/2010/main" val="111837120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76200" y="838200"/>
            <a:ext cx="9067800" cy="4227496"/>
          </a:xfrm>
          <a:prstGeom prst="rect">
            <a:avLst/>
          </a:prstGeom>
        </p:spPr>
      </p:pic>
      <p:sp>
        <p:nvSpPr>
          <p:cNvPr id="2" name="Title 1"/>
          <p:cNvSpPr>
            <a:spLocks noGrp="1"/>
          </p:cNvSpPr>
          <p:nvPr>
            <p:ph type="title"/>
          </p:nvPr>
        </p:nvSpPr>
        <p:spPr>
          <a:xfrm>
            <a:off x="457200" y="76200"/>
            <a:ext cx="8229600" cy="411162"/>
          </a:xfrm>
        </p:spPr>
        <p:txBody>
          <a:bodyPr>
            <a:normAutofit fontScale="90000"/>
          </a:bodyPr>
          <a:lstStyle/>
          <a:p>
            <a:r>
              <a:rPr lang="en-US" dirty="0"/>
              <a:t>Question #8</a:t>
            </a:r>
          </a:p>
        </p:txBody>
      </p:sp>
      <p:sp>
        <p:nvSpPr>
          <p:cNvPr id="3" name="Content Placeholder 2"/>
          <p:cNvSpPr>
            <a:spLocks noGrp="1"/>
          </p:cNvSpPr>
          <p:nvPr>
            <p:ph idx="1"/>
          </p:nvPr>
        </p:nvSpPr>
        <p:spPr>
          <a:xfrm>
            <a:off x="457200" y="2195512"/>
            <a:ext cx="8229600" cy="4525963"/>
          </a:xfrm>
        </p:spPr>
        <p:txBody>
          <a:bodyPr>
            <a:normAutofit/>
          </a:bodyPr>
          <a:lstStyle/>
          <a:p>
            <a:endParaRPr lang="en-US" dirty="0"/>
          </a:p>
          <a:p>
            <a:endParaRPr lang="en-US" dirty="0"/>
          </a:p>
          <a:p>
            <a:endParaRPr lang="en-US" dirty="0"/>
          </a:p>
          <a:p>
            <a:endParaRPr lang="en-US" dirty="0"/>
          </a:p>
          <a:p>
            <a:endParaRPr lang="en-US" sz="2000" dirty="0" smtClean="0"/>
          </a:p>
          <a:p>
            <a:endParaRPr lang="en-US" sz="2000" dirty="0" smtClean="0"/>
          </a:p>
          <a:p>
            <a:r>
              <a:rPr lang="en-US" sz="2000" dirty="0" smtClean="0"/>
              <a:t>Han’s </a:t>
            </a:r>
            <a:r>
              <a:rPr lang="en-US" sz="2000" dirty="0"/>
              <a:t>basis in stock received?</a:t>
            </a:r>
          </a:p>
          <a:p>
            <a:pPr lvl="1"/>
            <a:r>
              <a:rPr lang="en-US" sz="2000" dirty="0"/>
              <a:t>$1.  Basis in property contributed ($1) + gain recognized ($5) – money and FMV of other boot received ($5) = $1 per Section 358(a)(1) </a:t>
            </a:r>
            <a:r>
              <a:rPr lang="en-US" sz="2000" dirty="0">
                <a:sym typeface="Wingdings" pitchFamily="2" charset="2"/>
              </a:rPr>
              <a:t> $4 built-in gain (same as amount realized but not recognized</a:t>
            </a:r>
            <a:r>
              <a:rPr lang="en-US" sz="2000" dirty="0"/>
              <a:t>.  </a:t>
            </a:r>
            <a:endParaRPr lang="en-US" sz="2000" dirty="0"/>
          </a:p>
        </p:txBody>
      </p:sp>
      <p:sp>
        <p:nvSpPr>
          <p:cNvPr id="4" name="Slide Number Placeholder 3"/>
          <p:cNvSpPr>
            <a:spLocks noGrp="1"/>
          </p:cNvSpPr>
          <p:nvPr>
            <p:ph type="sldNum" sz="quarter" idx="12"/>
          </p:nvPr>
        </p:nvSpPr>
        <p:spPr/>
        <p:txBody>
          <a:bodyPr/>
          <a:lstStyle/>
          <a:p>
            <a:fld id="{777EDC73-4277-4D03-A159-88B8FAF3D64A}" type="slidenum">
              <a:rPr lang="en-US" sz="3200" smtClean="0"/>
              <a:pPr/>
              <a:t>57</a:t>
            </a:fld>
            <a:endParaRPr lang="en-US" sz="3200" dirty="0"/>
          </a:p>
        </p:txBody>
      </p:sp>
    </p:spTree>
    <p:extLst>
      <p:ext uri="{BB962C8B-B14F-4D97-AF65-F5344CB8AC3E}">
        <p14:creationId xmlns:p14="http://schemas.microsoft.com/office/powerpoint/2010/main" val="27635832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76200" y="838200"/>
            <a:ext cx="9067800" cy="4227496"/>
          </a:xfrm>
          <a:prstGeom prst="rect">
            <a:avLst/>
          </a:prstGeom>
        </p:spPr>
      </p:pic>
      <p:sp>
        <p:nvSpPr>
          <p:cNvPr id="2" name="Title 1"/>
          <p:cNvSpPr>
            <a:spLocks noGrp="1"/>
          </p:cNvSpPr>
          <p:nvPr>
            <p:ph type="title"/>
          </p:nvPr>
        </p:nvSpPr>
        <p:spPr>
          <a:xfrm>
            <a:off x="457200" y="76200"/>
            <a:ext cx="8229600" cy="411162"/>
          </a:xfrm>
        </p:spPr>
        <p:txBody>
          <a:bodyPr>
            <a:normAutofit fontScale="90000"/>
          </a:bodyPr>
          <a:lstStyle/>
          <a:p>
            <a:r>
              <a:rPr lang="en-US" dirty="0"/>
              <a:t>Question #8</a:t>
            </a:r>
          </a:p>
        </p:txBody>
      </p:sp>
      <p:sp>
        <p:nvSpPr>
          <p:cNvPr id="3" name="Content Placeholder 2"/>
          <p:cNvSpPr>
            <a:spLocks noGrp="1"/>
          </p:cNvSpPr>
          <p:nvPr>
            <p:ph idx="1"/>
          </p:nvPr>
        </p:nvSpPr>
        <p:spPr>
          <a:xfrm>
            <a:off x="457200" y="2195512"/>
            <a:ext cx="8229600" cy="4525963"/>
          </a:xfrm>
        </p:spPr>
        <p:txBody>
          <a:bodyPr>
            <a:normAutofit/>
          </a:bodyPr>
          <a:lstStyle/>
          <a:p>
            <a:endParaRPr lang="en-US" dirty="0"/>
          </a:p>
          <a:p>
            <a:endParaRPr lang="en-US" dirty="0"/>
          </a:p>
          <a:p>
            <a:endParaRPr lang="en-US" dirty="0"/>
          </a:p>
          <a:p>
            <a:endParaRPr lang="en-US" dirty="0"/>
          </a:p>
          <a:p>
            <a:endParaRPr lang="en-US" sz="2000" dirty="0" smtClean="0"/>
          </a:p>
          <a:p>
            <a:endParaRPr lang="en-US" sz="2000" dirty="0" smtClean="0"/>
          </a:p>
          <a:p>
            <a:r>
              <a:rPr lang="en-US" sz="2400" dirty="0"/>
              <a:t>Ben’s gain or loss </a:t>
            </a:r>
            <a:r>
              <a:rPr lang="en-US" sz="2400" b="1" dirty="0"/>
              <a:t>realized</a:t>
            </a:r>
            <a:r>
              <a:rPr lang="en-US" sz="2400" dirty="0"/>
              <a:t>?</a:t>
            </a:r>
          </a:p>
          <a:p>
            <a:pPr lvl="1"/>
            <a:r>
              <a:rPr lang="en-US" sz="2400" dirty="0"/>
              <a:t>$5 Loss = $10 amount realized - $15 basis in building</a:t>
            </a:r>
            <a:endParaRPr lang="en-US" sz="2400" dirty="0"/>
          </a:p>
        </p:txBody>
      </p:sp>
      <p:sp>
        <p:nvSpPr>
          <p:cNvPr id="4" name="Slide Number Placeholder 3"/>
          <p:cNvSpPr>
            <a:spLocks noGrp="1"/>
          </p:cNvSpPr>
          <p:nvPr>
            <p:ph type="sldNum" sz="quarter" idx="12"/>
          </p:nvPr>
        </p:nvSpPr>
        <p:spPr/>
        <p:txBody>
          <a:bodyPr/>
          <a:lstStyle/>
          <a:p>
            <a:fld id="{777EDC73-4277-4D03-A159-88B8FAF3D64A}" type="slidenum">
              <a:rPr lang="en-US" sz="3200" smtClean="0"/>
              <a:pPr/>
              <a:t>58</a:t>
            </a:fld>
            <a:endParaRPr lang="en-US" sz="3200" dirty="0"/>
          </a:p>
        </p:txBody>
      </p:sp>
    </p:spTree>
    <p:extLst>
      <p:ext uri="{BB962C8B-B14F-4D97-AF65-F5344CB8AC3E}">
        <p14:creationId xmlns:p14="http://schemas.microsoft.com/office/powerpoint/2010/main" val="170502491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76200" y="838200"/>
            <a:ext cx="9067800" cy="4227496"/>
          </a:xfrm>
          <a:prstGeom prst="rect">
            <a:avLst/>
          </a:prstGeom>
        </p:spPr>
      </p:pic>
      <p:sp>
        <p:nvSpPr>
          <p:cNvPr id="2" name="Title 1"/>
          <p:cNvSpPr>
            <a:spLocks noGrp="1"/>
          </p:cNvSpPr>
          <p:nvPr>
            <p:ph type="title"/>
          </p:nvPr>
        </p:nvSpPr>
        <p:spPr>
          <a:xfrm>
            <a:off x="457200" y="76200"/>
            <a:ext cx="8229600" cy="411162"/>
          </a:xfrm>
        </p:spPr>
        <p:txBody>
          <a:bodyPr>
            <a:normAutofit fontScale="90000"/>
          </a:bodyPr>
          <a:lstStyle/>
          <a:p>
            <a:r>
              <a:rPr lang="en-US" dirty="0"/>
              <a:t>Question #8</a:t>
            </a:r>
          </a:p>
        </p:txBody>
      </p:sp>
      <p:sp>
        <p:nvSpPr>
          <p:cNvPr id="3" name="Content Placeholder 2"/>
          <p:cNvSpPr>
            <a:spLocks noGrp="1"/>
          </p:cNvSpPr>
          <p:nvPr>
            <p:ph idx="1"/>
          </p:nvPr>
        </p:nvSpPr>
        <p:spPr>
          <a:xfrm>
            <a:off x="457200" y="2195512"/>
            <a:ext cx="8229600" cy="4525963"/>
          </a:xfrm>
        </p:spPr>
        <p:txBody>
          <a:bodyPr>
            <a:normAutofit/>
          </a:bodyPr>
          <a:lstStyle/>
          <a:p>
            <a:endParaRPr lang="en-US" dirty="0"/>
          </a:p>
          <a:p>
            <a:endParaRPr lang="en-US" dirty="0"/>
          </a:p>
          <a:p>
            <a:endParaRPr lang="en-US" dirty="0"/>
          </a:p>
          <a:p>
            <a:endParaRPr lang="en-US" dirty="0"/>
          </a:p>
          <a:p>
            <a:endParaRPr lang="en-US" sz="2000" dirty="0" smtClean="0"/>
          </a:p>
          <a:p>
            <a:endParaRPr lang="en-US" sz="2000" dirty="0" smtClean="0"/>
          </a:p>
          <a:p>
            <a:r>
              <a:rPr lang="en-US" sz="2000" dirty="0"/>
              <a:t>Ben’s gain or loss </a:t>
            </a:r>
            <a:r>
              <a:rPr lang="en-US" sz="2000" b="1" dirty="0"/>
              <a:t>recognized</a:t>
            </a:r>
            <a:r>
              <a:rPr lang="en-US" sz="2000" dirty="0"/>
              <a:t>?</a:t>
            </a:r>
          </a:p>
          <a:p>
            <a:pPr lvl="1"/>
            <a:r>
              <a:rPr lang="en-US" sz="2000" dirty="0"/>
              <a:t>None.  351(b) applies since Ben contributes property, in exchange for stock, and together with other transferors, has control after.  Ben receives boot but no loss is recognized under 351(b).</a:t>
            </a:r>
            <a:endParaRPr lang="en-US" sz="2000" dirty="0"/>
          </a:p>
        </p:txBody>
      </p:sp>
      <p:sp>
        <p:nvSpPr>
          <p:cNvPr id="4" name="Slide Number Placeholder 3"/>
          <p:cNvSpPr>
            <a:spLocks noGrp="1"/>
          </p:cNvSpPr>
          <p:nvPr>
            <p:ph type="sldNum" sz="quarter" idx="12"/>
          </p:nvPr>
        </p:nvSpPr>
        <p:spPr/>
        <p:txBody>
          <a:bodyPr/>
          <a:lstStyle/>
          <a:p>
            <a:fld id="{777EDC73-4277-4D03-A159-88B8FAF3D64A}" type="slidenum">
              <a:rPr lang="en-US" sz="3200" smtClean="0"/>
              <a:pPr/>
              <a:t>59</a:t>
            </a:fld>
            <a:endParaRPr lang="en-US" sz="3200" dirty="0"/>
          </a:p>
        </p:txBody>
      </p:sp>
    </p:spTree>
    <p:extLst>
      <p:ext uri="{BB962C8B-B14F-4D97-AF65-F5344CB8AC3E}">
        <p14:creationId xmlns:p14="http://schemas.microsoft.com/office/powerpoint/2010/main" val="35757751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Boot Example</a:t>
            </a:r>
            <a:endParaRPr lang="en-US" dirty="0"/>
          </a:p>
        </p:txBody>
      </p:sp>
      <p:sp>
        <p:nvSpPr>
          <p:cNvPr id="3" name="Content Placeholder 2"/>
          <p:cNvSpPr>
            <a:spLocks noGrp="1"/>
          </p:cNvSpPr>
          <p:nvPr>
            <p:ph idx="1"/>
          </p:nvPr>
        </p:nvSpPr>
        <p:spPr/>
        <p:txBody>
          <a:bodyPr/>
          <a:lstStyle/>
          <a:p>
            <a:r>
              <a:rPr lang="en-US" dirty="0"/>
              <a:t>Alex contributes property to </a:t>
            </a:r>
            <a:r>
              <a:rPr lang="en-US" dirty="0" err="1"/>
              <a:t>CorpM</a:t>
            </a:r>
            <a:r>
              <a:rPr lang="en-US" dirty="0"/>
              <a:t> with </a:t>
            </a:r>
            <a:r>
              <a:rPr lang="en-US" dirty="0" smtClean="0"/>
              <a:t>Basis of 40/FMV </a:t>
            </a:r>
            <a:r>
              <a:rPr lang="en-US" dirty="0"/>
              <a:t>of </a:t>
            </a:r>
            <a:r>
              <a:rPr lang="en-US" dirty="0" smtClean="0"/>
              <a:t>100.  </a:t>
            </a:r>
            <a:r>
              <a:rPr lang="en-US" dirty="0"/>
              <a:t>Receives shares worth $90 plus $10 cash.</a:t>
            </a:r>
          </a:p>
          <a:p>
            <a:endParaRPr lang="en-US" dirty="0"/>
          </a:p>
          <a:p>
            <a:r>
              <a:rPr lang="en-US" dirty="0"/>
              <a:t>Built-in Gain?  </a:t>
            </a:r>
            <a:r>
              <a:rPr lang="en-US" b="1" dirty="0">
                <a:solidFill>
                  <a:srgbClr val="C00000"/>
                </a:solidFill>
              </a:rPr>
              <a:t>$</a:t>
            </a:r>
            <a:r>
              <a:rPr lang="en-US" b="1" dirty="0" smtClean="0">
                <a:solidFill>
                  <a:srgbClr val="C00000"/>
                </a:solidFill>
              </a:rPr>
              <a:t>60 </a:t>
            </a:r>
            <a:r>
              <a:rPr lang="en-US" dirty="0" smtClean="0"/>
              <a:t>(Realized Gain)</a:t>
            </a:r>
            <a:endParaRPr lang="en-US" dirty="0"/>
          </a:p>
          <a:p>
            <a:endParaRPr lang="en-US" dirty="0"/>
          </a:p>
          <a:p>
            <a:r>
              <a:rPr lang="en-US" dirty="0"/>
              <a:t>Recognized Gain? </a:t>
            </a:r>
            <a:r>
              <a:rPr lang="en-US" b="1" dirty="0">
                <a:solidFill>
                  <a:srgbClr val="C00000"/>
                </a:solidFill>
              </a:rPr>
              <a:t> </a:t>
            </a:r>
            <a:r>
              <a:rPr lang="en-US" b="1" dirty="0" smtClean="0">
                <a:solidFill>
                  <a:srgbClr val="C00000"/>
                </a:solidFill>
              </a:rPr>
              <a:t>$10 </a:t>
            </a:r>
            <a:r>
              <a:rPr lang="en-US" dirty="0" smtClean="0"/>
              <a:t>(not </a:t>
            </a:r>
            <a:r>
              <a:rPr lang="en-US" dirty="0"/>
              <a:t>in excess of </a:t>
            </a:r>
            <a:r>
              <a:rPr lang="en-US" dirty="0" smtClean="0"/>
              <a:t>BOOT $10)</a:t>
            </a:r>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777EDC73-4277-4D03-A159-88B8FAF3D64A}" type="slidenum">
              <a:rPr lang="en-US" smtClean="0"/>
              <a:pPr/>
              <a:t>6</a:t>
            </a:fld>
            <a:endParaRPr lang="en-US"/>
          </a:p>
        </p:txBody>
      </p:sp>
    </p:spTree>
    <p:extLst>
      <p:ext uri="{BB962C8B-B14F-4D97-AF65-F5344CB8AC3E}">
        <p14:creationId xmlns:p14="http://schemas.microsoft.com/office/powerpoint/2010/main" val="4984741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76200" y="838200"/>
            <a:ext cx="9067800" cy="4227496"/>
          </a:xfrm>
          <a:prstGeom prst="rect">
            <a:avLst/>
          </a:prstGeom>
        </p:spPr>
      </p:pic>
      <p:sp>
        <p:nvSpPr>
          <p:cNvPr id="2" name="Title 1"/>
          <p:cNvSpPr>
            <a:spLocks noGrp="1"/>
          </p:cNvSpPr>
          <p:nvPr>
            <p:ph type="title"/>
          </p:nvPr>
        </p:nvSpPr>
        <p:spPr>
          <a:xfrm>
            <a:off x="457200" y="76200"/>
            <a:ext cx="8229600" cy="411162"/>
          </a:xfrm>
        </p:spPr>
        <p:txBody>
          <a:bodyPr>
            <a:normAutofit fontScale="90000"/>
          </a:bodyPr>
          <a:lstStyle/>
          <a:p>
            <a:r>
              <a:rPr lang="en-US" dirty="0"/>
              <a:t>Question #8</a:t>
            </a:r>
          </a:p>
        </p:txBody>
      </p:sp>
      <p:sp>
        <p:nvSpPr>
          <p:cNvPr id="3" name="Content Placeholder 2"/>
          <p:cNvSpPr>
            <a:spLocks noGrp="1"/>
          </p:cNvSpPr>
          <p:nvPr>
            <p:ph idx="1"/>
          </p:nvPr>
        </p:nvSpPr>
        <p:spPr>
          <a:xfrm>
            <a:off x="457200" y="2195512"/>
            <a:ext cx="8229600" cy="4525963"/>
          </a:xfrm>
        </p:spPr>
        <p:txBody>
          <a:bodyPr>
            <a:normAutofit lnSpcReduction="10000"/>
          </a:bodyPr>
          <a:lstStyle/>
          <a:p>
            <a:endParaRPr lang="en-US" dirty="0"/>
          </a:p>
          <a:p>
            <a:endParaRPr lang="en-US" dirty="0"/>
          </a:p>
          <a:p>
            <a:endParaRPr lang="en-US" dirty="0"/>
          </a:p>
          <a:p>
            <a:endParaRPr lang="en-US" dirty="0"/>
          </a:p>
          <a:p>
            <a:endParaRPr lang="en-US" sz="2000" dirty="0" smtClean="0"/>
          </a:p>
          <a:p>
            <a:endParaRPr lang="en-US" sz="2000" dirty="0" smtClean="0"/>
          </a:p>
          <a:p>
            <a:endParaRPr lang="en-US" sz="1800" dirty="0" smtClean="0"/>
          </a:p>
          <a:p>
            <a:r>
              <a:rPr lang="en-US" sz="1800" dirty="0" smtClean="0"/>
              <a:t>Ben’s </a:t>
            </a:r>
            <a:r>
              <a:rPr lang="en-US" sz="1800" b="1" dirty="0"/>
              <a:t>basis</a:t>
            </a:r>
            <a:r>
              <a:rPr lang="en-US" sz="1800" dirty="0"/>
              <a:t> in stock received?</a:t>
            </a:r>
          </a:p>
          <a:p>
            <a:pPr lvl="1"/>
            <a:r>
              <a:rPr lang="en-US" sz="1800" dirty="0"/>
              <a:t>If  there is </a:t>
            </a:r>
            <a:r>
              <a:rPr lang="en-US" sz="1800" b="1" dirty="0"/>
              <a:t>NOT</a:t>
            </a:r>
            <a:r>
              <a:rPr lang="en-US" sz="1800" dirty="0"/>
              <a:t> a 362(e)(2)(C) election: $10 per Section 358(a)(1).  Basis in property contributed ($15) + gain recognized ($0) – money and FMV of other boot received ($5) = $10.</a:t>
            </a:r>
          </a:p>
          <a:p>
            <a:pPr lvl="1"/>
            <a:r>
              <a:rPr lang="en-US" sz="1800" dirty="0"/>
              <a:t>If there IS a 362(e)(2)(C) election: $5 (FMV of </a:t>
            </a:r>
            <a:r>
              <a:rPr lang="en-US" sz="1800" b="1" dirty="0"/>
              <a:t>stock</a:t>
            </a:r>
            <a:r>
              <a:rPr lang="en-US" sz="1800" dirty="0"/>
              <a:t>)</a:t>
            </a:r>
            <a:endParaRPr lang="en-US" sz="1800" dirty="0"/>
          </a:p>
        </p:txBody>
      </p:sp>
      <p:sp>
        <p:nvSpPr>
          <p:cNvPr id="4" name="Slide Number Placeholder 3"/>
          <p:cNvSpPr>
            <a:spLocks noGrp="1"/>
          </p:cNvSpPr>
          <p:nvPr>
            <p:ph type="sldNum" sz="quarter" idx="12"/>
          </p:nvPr>
        </p:nvSpPr>
        <p:spPr/>
        <p:txBody>
          <a:bodyPr/>
          <a:lstStyle/>
          <a:p>
            <a:fld id="{777EDC73-4277-4D03-A159-88B8FAF3D64A}" type="slidenum">
              <a:rPr lang="en-US" sz="3200" smtClean="0"/>
              <a:pPr/>
              <a:t>60</a:t>
            </a:fld>
            <a:endParaRPr lang="en-US" sz="3200" dirty="0"/>
          </a:p>
        </p:txBody>
      </p:sp>
    </p:spTree>
    <p:extLst>
      <p:ext uri="{BB962C8B-B14F-4D97-AF65-F5344CB8AC3E}">
        <p14:creationId xmlns:p14="http://schemas.microsoft.com/office/powerpoint/2010/main" val="52102643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76200" y="838200"/>
            <a:ext cx="9067800" cy="4227496"/>
          </a:xfrm>
          <a:prstGeom prst="rect">
            <a:avLst/>
          </a:prstGeom>
        </p:spPr>
      </p:pic>
      <p:sp>
        <p:nvSpPr>
          <p:cNvPr id="2" name="Title 1"/>
          <p:cNvSpPr>
            <a:spLocks noGrp="1"/>
          </p:cNvSpPr>
          <p:nvPr>
            <p:ph type="title"/>
          </p:nvPr>
        </p:nvSpPr>
        <p:spPr>
          <a:xfrm>
            <a:off x="457200" y="76200"/>
            <a:ext cx="8229600" cy="411162"/>
          </a:xfrm>
        </p:spPr>
        <p:txBody>
          <a:bodyPr>
            <a:normAutofit fontScale="90000"/>
          </a:bodyPr>
          <a:lstStyle/>
          <a:p>
            <a:r>
              <a:rPr lang="en-US" dirty="0"/>
              <a:t>Question #8</a:t>
            </a:r>
          </a:p>
        </p:txBody>
      </p:sp>
      <p:sp>
        <p:nvSpPr>
          <p:cNvPr id="3" name="Content Placeholder 2"/>
          <p:cNvSpPr>
            <a:spLocks noGrp="1"/>
          </p:cNvSpPr>
          <p:nvPr>
            <p:ph idx="1"/>
          </p:nvPr>
        </p:nvSpPr>
        <p:spPr>
          <a:xfrm>
            <a:off x="457200" y="2195512"/>
            <a:ext cx="8229600" cy="4525963"/>
          </a:xfrm>
        </p:spPr>
        <p:txBody>
          <a:bodyPr>
            <a:normAutofit/>
          </a:bodyPr>
          <a:lstStyle/>
          <a:p>
            <a:endParaRPr lang="en-US" dirty="0"/>
          </a:p>
          <a:p>
            <a:endParaRPr lang="en-US" dirty="0"/>
          </a:p>
          <a:p>
            <a:endParaRPr lang="en-US" dirty="0"/>
          </a:p>
          <a:p>
            <a:endParaRPr lang="en-US" dirty="0"/>
          </a:p>
          <a:p>
            <a:endParaRPr lang="en-US" sz="2000" dirty="0" smtClean="0"/>
          </a:p>
          <a:p>
            <a:endParaRPr lang="en-US" sz="2000" dirty="0" smtClean="0"/>
          </a:p>
          <a:p>
            <a:endParaRPr lang="en-US" sz="1800" dirty="0" smtClean="0"/>
          </a:p>
          <a:p>
            <a:r>
              <a:rPr lang="en-US" sz="2000" dirty="0"/>
              <a:t>Force Corp.’s gain or loss recognized?</a:t>
            </a:r>
          </a:p>
          <a:p>
            <a:pPr lvl="1"/>
            <a:r>
              <a:rPr lang="en-US" sz="2000" dirty="0"/>
              <a:t>None.  None with respect to stock issued per Section 1032.  And no non-cash boot distributed so no gain recognized per Section 311.</a:t>
            </a:r>
            <a:endParaRPr lang="en-US" sz="2000" dirty="0"/>
          </a:p>
        </p:txBody>
      </p:sp>
      <p:sp>
        <p:nvSpPr>
          <p:cNvPr id="4" name="Slide Number Placeholder 3"/>
          <p:cNvSpPr>
            <a:spLocks noGrp="1"/>
          </p:cNvSpPr>
          <p:nvPr>
            <p:ph type="sldNum" sz="quarter" idx="12"/>
          </p:nvPr>
        </p:nvSpPr>
        <p:spPr/>
        <p:txBody>
          <a:bodyPr/>
          <a:lstStyle/>
          <a:p>
            <a:fld id="{777EDC73-4277-4D03-A159-88B8FAF3D64A}" type="slidenum">
              <a:rPr lang="en-US" sz="3200" smtClean="0"/>
              <a:pPr/>
              <a:t>61</a:t>
            </a:fld>
            <a:endParaRPr lang="en-US" sz="3200" dirty="0"/>
          </a:p>
        </p:txBody>
      </p:sp>
    </p:spTree>
    <p:extLst>
      <p:ext uri="{BB962C8B-B14F-4D97-AF65-F5344CB8AC3E}">
        <p14:creationId xmlns:p14="http://schemas.microsoft.com/office/powerpoint/2010/main" val="129820741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76200" y="838200"/>
            <a:ext cx="9067800" cy="4227496"/>
          </a:xfrm>
          <a:prstGeom prst="rect">
            <a:avLst/>
          </a:prstGeom>
        </p:spPr>
      </p:pic>
      <p:sp>
        <p:nvSpPr>
          <p:cNvPr id="2" name="Title 1"/>
          <p:cNvSpPr>
            <a:spLocks noGrp="1"/>
          </p:cNvSpPr>
          <p:nvPr>
            <p:ph type="title"/>
          </p:nvPr>
        </p:nvSpPr>
        <p:spPr>
          <a:xfrm>
            <a:off x="457200" y="76200"/>
            <a:ext cx="8229600" cy="411162"/>
          </a:xfrm>
        </p:spPr>
        <p:txBody>
          <a:bodyPr>
            <a:normAutofit fontScale="90000"/>
          </a:bodyPr>
          <a:lstStyle/>
          <a:p>
            <a:r>
              <a:rPr lang="en-US" dirty="0"/>
              <a:t>Question #8</a:t>
            </a:r>
          </a:p>
        </p:txBody>
      </p:sp>
      <p:sp>
        <p:nvSpPr>
          <p:cNvPr id="3" name="Content Placeholder 2"/>
          <p:cNvSpPr>
            <a:spLocks noGrp="1"/>
          </p:cNvSpPr>
          <p:nvPr>
            <p:ph idx="1"/>
          </p:nvPr>
        </p:nvSpPr>
        <p:spPr>
          <a:xfrm>
            <a:off x="457200" y="2195512"/>
            <a:ext cx="8229600" cy="4525963"/>
          </a:xfrm>
        </p:spPr>
        <p:txBody>
          <a:bodyPr>
            <a:normAutofit/>
          </a:bodyPr>
          <a:lstStyle/>
          <a:p>
            <a:endParaRPr lang="en-US" dirty="0"/>
          </a:p>
          <a:p>
            <a:endParaRPr lang="en-US" dirty="0"/>
          </a:p>
          <a:p>
            <a:endParaRPr lang="en-US" dirty="0"/>
          </a:p>
          <a:p>
            <a:endParaRPr lang="en-US" dirty="0"/>
          </a:p>
          <a:p>
            <a:endParaRPr lang="en-US" sz="2000" dirty="0" smtClean="0"/>
          </a:p>
          <a:p>
            <a:endParaRPr lang="en-US" sz="2000" dirty="0" smtClean="0"/>
          </a:p>
          <a:p>
            <a:endParaRPr lang="en-US" sz="1800" dirty="0" smtClean="0"/>
          </a:p>
          <a:p>
            <a:r>
              <a:rPr lang="en-US" sz="2000" dirty="0"/>
              <a:t>Force Corp’s basis in land?</a:t>
            </a:r>
          </a:p>
          <a:p>
            <a:pPr lvl="1"/>
            <a:r>
              <a:rPr lang="en-US" sz="2000" dirty="0"/>
              <a:t>$50.  Luke’s basis in land ($50) + gain recognized by Luke ($0) = $50 per Section 362(a).</a:t>
            </a:r>
            <a:endParaRPr lang="en-US" sz="2000" dirty="0"/>
          </a:p>
        </p:txBody>
      </p:sp>
      <p:sp>
        <p:nvSpPr>
          <p:cNvPr id="4" name="Slide Number Placeholder 3"/>
          <p:cNvSpPr>
            <a:spLocks noGrp="1"/>
          </p:cNvSpPr>
          <p:nvPr>
            <p:ph type="sldNum" sz="quarter" idx="12"/>
          </p:nvPr>
        </p:nvSpPr>
        <p:spPr/>
        <p:txBody>
          <a:bodyPr/>
          <a:lstStyle/>
          <a:p>
            <a:fld id="{777EDC73-4277-4D03-A159-88B8FAF3D64A}" type="slidenum">
              <a:rPr lang="en-US" sz="3200" smtClean="0"/>
              <a:pPr/>
              <a:t>62</a:t>
            </a:fld>
            <a:endParaRPr lang="en-US" sz="3200" dirty="0"/>
          </a:p>
        </p:txBody>
      </p:sp>
    </p:spTree>
    <p:extLst>
      <p:ext uri="{BB962C8B-B14F-4D97-AF65-F5344CB8AC3E}">
        <p14:creationId xmlns:p14="http://schemas.microsoft.com/office/powerpoint/2010/main" val="226493296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76200" y="838200"/>
            <a:ext cx="9067800" cy="4227496"/>
          </a:xfrm>
          <a:prstGeom prst="rect">
            <a:avLst/>
          </a:prstGeom>
        </p:spPr>
      </p:pic>
      <p:sp>
        <p:nvSpPr>
          <p:cNvPr id="2" name="Title 1"/>
          <p:cNvSpPr>
            <a:spLocks noGrp="1"/>
          </p:cNvSpPr>
          <p:nvPr>
            <p:ph type="title"/>
          </p:nvPr>
        </p:nvSpPr>
        <p:spPr>
          <a:xfrm>
            <a:off x="457200" y="76200"/>
            <a:ext cx="8229600" cy="411162"/>
          </a:xfrm>
        </p:spPr>
        <p:txBody>
          <a:bodyPr>
            <a:normAutofit fontScale="90000"/>
          </a:bodyPr>
          <a:lstStyle/>
          <a:p>
            <a:r>
              <a:rPr lang="en-US" dirty="0"/>
              <a:t>Question #8</a:t>
            </a:r>
          </a:p>
        </p:txBody>
      </p:sp>
      <p:sp>
        <p:nvSpPr>
          <p:cNvPr id="3" name="Content Placeholder 2"/>
          <p:cNvSpPr>
            <a:spLocks noGrp="1"/>
          </p:cNvSpPr>
          <p:nvPr>
            <p:ph idx="1"/>
          </p:nvPr>
        </p:nvSpPr>
        <p:spPr>
          <a:xfrm>
            <a:off x="457200" y="2195512"/>
            <a:ext cx="8229600" cy="4525963"/>
          </a:xfrm>
        </p:spPr>
        <p:txBody>
          <a:bodyPr>
            <a:normAutofit/>
          </a:bodyPr>
          <a:lstStyle/>
          <a:p>
            <a:endParaRPr lang="en-US" dirty="0"/>
          </a:p>
          <a:p>
            <a:endParaRPr lang="en-US" dirty="0"/>
          </a:p>
          <a:p>
            <a:endParaRPr lang="en-US" dirty="0"/>
          </a:p>
          <a:p>
            <a:endParaRPr lang="en-US" dirty="0"/>
          </a:p>
          <a:p>
            <a:endParaRPr lang="en-US" sz="2000" dirty="0" smtClean="0"/>
          </a:p>
          <a:p>
            <a:endParaRPr lang="en-US" sz="2000" dirty="0" smtClean="0"/>
          </a:p>
          <a:p>
            <a:endParaRPr lang="en-US" sz="1800" dirty="0" smtClean="0"/>
          </a:p>
          <a:p>
            <a:r>
              <a:rPr lang="en-US" sz="2000" dirty="0"/>
              <a:t>Force Corp.’s basis in inventory?</a:t>
            </a:r>
          </a:p>
          <a:p>
            <a:pPr lvl="1"/>
            <a:r>
              <a:rPr lang="en-US" sz="2000" dirty="0"/>
              <a:t>$6.  Han’s basis in inventory ($1) + gain recognized by Han ($5) = $6 per Section 362(a).</a:t>
            </a:r>
            <a:endParaRPr lang="en-US" sz="2000" dirty="0"/>
          </a:p>
        </p:txBody>
      </p:sp>
      <p:sp>
        <p:nvSpPr>
          <p:cNvPr id="4" name="Slide Number Placeholder 3"/>
          <p:cNvSpPr>
            <a:spLocks noGrp="1"/>
          </p:cNvSpPr>
          <p:nvPr>
            <p:ph type="sldNum" sz="quarter" idx="12"/>
          </p:nvPr>
        </p:nvSpPr>
        <p:spPr/>
        <p:txBody>
          <a:bodyPr/>
          <a:lstStyle/>
          <a:p>
            <a:fld id="{777EDC73-4277-4D03-A159-88B8FAF3D64A}" type="slidenum">
              <a:rPr lang="en-US" sz="3200" smtClean="0"/>
              <a:pPr/>
              <a:t>63</a:t>
            </a:fld>
            <a:endParaRPr lang="en-US" sz="3200" dirty="0"/>
          </a:p>
        </p:txBody>
      </p:sp>
    </p:spTree>
    <p:extLst>
      <p:ext uri="{BB962C8B-B14F-4D97-AF65-F5344CB8AC3E}">
        <p14:creationId xmlns:p14="http://schemas.microsoft.com/office/powerpoint/2010/main" val="386761706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76200" y="838200"/>
            <a:ext cx="9067800" cy="4227496"/>
          </a:xfrm>
          <a:prstGeom prst="rect">
            <a:avLst/>
          </a:prstGeom>
        </p:spPr>
      </p:pic>
      <p:sp>
        <p:nvSpPr>
          <p:cNvPr id="2" name="Title 1"/>
          <p:cNvSpPr>
            <a:spLocks noGrp="1"/>
          </p:cNvSpPr>
          <p:nvPr>
            <p:ph type="title"/>
          </p:nvPr>
        </p:nvSpPr>
        <p:spPr>
          <a:xfrm>
            <a:off x="457200" y="76200"/>
            <a:ext cx="8229600" cy="411162"/>
          </a:xfrm>
        </p:spPr>
        <p:txBody>
          <a:bodyPr>
            <a:normAutofit fontScale="90000"/>
          </a:bodyPr>
          <a:lstStyle/>
          <a:p>
            <a:r>
              <a:rPr lang="en-US" dirty="0"/>
              <a:t>Question #8</a:t>
            </a:r>
          </a:p>
        </p:txBody>
      </p:sp>
      <p:sp>
        <p:nvSpPr>
          <p:cNvPr id="3" name="Content Placeholder 2"/>
          <p:cNvSpPr>
            <a:spLocks noGrp="1"/>
          </p:cNvSpPr>
          <p:nvPr>
            <p:ph idx="1"/>
          </p:nvPr>
        </p:nvSpPr>
        <p:spPr>
          <a:xfrm>
            <a:off x="457200" y="2195512"/>
            <a:ext cx="8229600" cy="4525963"/>
          </a:xfrm>
        </p:spPr>
        <p:txBody>
          <a:bodyPr>
            <a:normAutofit fontScale="92500" lnSpcReduction="10000"/>
          </a:bodyPr>
          <a:lstStyle/>
          <a:p>
            <a:endParaRPr lang="en-US" dirty="0"/>
          </a:p>
          <a:p>
            <a:endParaRPr lang="en-US" dirty="0"/>
          </a:p>
          <a:p>
            <a:endParaRPr lang="en-US" dirty="0"/>
          </a:p>
          <a:p>
            <a:endParaRPr lang="en-US" dirty="0"/>
          </a:p>
          <a:p>
            <a:endParaRPr lang="en-US" sz="2000" dirty="0" smtClean="0"/>
          </a:p>
          <a:p>
            <a:endParaRPr lang="en-US" sz="2000" dirty="0" smtClean="0"/>
          </a:p>
          <a:p>
            <a:endParaRPr lang="en-US" sz="1800" dirty="0" smtClean="0"/>
          </a:p>
          <a:p>
            <a:r>
              <a:rPr lang="en-US" sz="2000" dirty="0"/>
              <a:t>Force Corp.’s basis in building?</a:t>
            </a:r>
          </a:p>
          <a:p>
            <a:pPr lvl="1"/>
            <a:r>
              <a:rPr lang="en-US" sz="2000" dirty="0"/>
              <a:t>If  there is NOT a 362(e)(2)(C) election: $10 (FMV) per Section 362(e)(2)(A).  </a:t>
            </a:r>
          </a:p>
          <a:p>
            <a:pPr lvl="1"/>
            <a:r>
              <a:rPr lang="en-US" sz="2000" dirty="0"/>
              <a:t>If there IS a 362(e)(2)(C) election: Per Section 362(a): $15 (D’s basis) + $0 gain recognized by D.</a:t>
            </a:r>
            <a:endParaRPr lang="en-US" sz="2000" dirty="0"/>
          </a:p>
        </p:txBody>
      </p:sp>
      <p:sp>
        <p:nvSpPr>
          <p:cNvPr id="4" name="Slide Number Placeholder 3"/>
          <p:cNvSpPr>
            <a:spLocks noGrp="1"/>
          </p:cNvSpPr>
          <p:nvPr>
            <p:ph type="sldNum" sz="quarter" idx="12"/>
          </p:nvPr>
        </p:nvSpPr>
        <p:spPr/>
        <p:txBody>
          <a:bodyPr/>
          <a:lstStyle/>
          <a:p>
            <a:fld id="{777EDC73-4277-4D03-A159-88B8FAF3D64A}" type="slidenum">
              <a:rPr lang="en-US" sz="3200" smtClean="0"/>
              <a:pPr/>
              <a:t>64</a:t>
            </a:fld>
            <a:endParaRPr lang="en-US" sz="3200" dirty="0"/>
          </a:p>
        </p:txBody>
      </p:sp>
    </p:spTree>
    <p:extLst>
      <p:ext uri="{BB962C8B-B14F-4D97-AF65-F5344CB8AC3E}">
        <p14:creationId xmlns:p14="http://schemas.microsoft.com/office/powerpoint/2010/main" val="208839853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76200" y="838200"/>
            <a:ext cx="9067800" cy="4227496"/>
          </a:xfrm>
          <a:prstGeom prst="rect">
            <a:avLst/>
          </a:prstGeom>
        </p:spPr>
      </p:pic>
      <p:sp>
        <p:nvSpPr>
          <p:cNvPr id="2" name="Title 1"/>
          <p:cNvSpPr>
            <a:spLocks noGrp="1"/>
          </p:cNvSpPr>
          <p:nvPr>
            <p:ph type="title"/>
          </p:nvPr>
        </p:nvSpPr>
        <p:spPr>
          <a:xfrm>
            <a:off x="457200" y="76200"/>
            <a:ext cx="8229600" cy="411162"/>
          </a:xfrm>
        </p:spPr>
        <p:txBody>
          <a:bodyPr>
            <a:normAutofit fontScale="90000"/>
          </a:bodyPr>
          <a:lstStyle/>
          <a:p>
            <a:r>
              <a:rPr lang="en-US" dirty="0"/>
              <a:t>Question #8</a:t>
            </a:r>
          </a:p>
        </p:txBody>
      </p:sp>
      <p:sp>
        <p:nvSpPr>
          <p:cNvPr id="3" name="Content Placeholder 2"/>
          <p:cNvSpPr>
            <a:spLocks noGrp="1"/>
          </p:cNvSpPr>
          <p:nvPr>
            <p:ph idx="1"/>
          </p:nvPr>
        </p:nvSpPr>
        <p:spPr>
          <a:xfrm>
            <a:off x="495300" y="2744787"/>
            <a:ext cx="8229600" cy="3976688"/>
          </a:xfrm>
        </p:spPr>
        <p:txBody>
          <a:bodyPr>
            <a:normAutofit fontScale="55000" lnSpcReduction="20000"/>
          </a:bodyPr>
          <a:lstStyle/>
          <a:p>
            <a:endParaRPr lang="en-US" dirty="0"/>
          </a:p>
          <a:p>
            <a:endParaRPr lang="en-US" dirty="0"/>
          </a:p>
          <a:p>
            <a:endParaRPr lang="en-US" dirty="0"/>
          </a:p>
          <a:p>
            <a:endParaRPr lang="en-US" dirty="0"/>
          </a:p>
          <a:p>
            <a:endParaRPr lang="en-US" sz="2000" dirty="0" smtClean="0"/>
          </a:p>
          <a:p>
            <a:endParaRPr lang="en-US" sz="2000" dirty="0" smtClean="0"/>
          </a:p>
          <a:p>
            <a:endParaRPr lang="en-US" sz="1800" dirty="0" smtClean="0"/>
          </a:p>
          <a:p>
            <a:endParaRPr lang="en-US" sz="2300" dirty="0" smtClean="0"/>
          </a:p>
          <a:p>
            <a:endParaRPr lang="en-US" sz="2300" dirty="0"/>
          </a:p>
          <a:p>
            <a:endParaRPr lang="en-US" sz="2300" dirty="0" smtClean="0"/>
          </a:p>
          <a:p>
            <a:endParaRPr lang="en-US" sz="2300" dirty="0"/>
          </a:p>
          <a:p>
            <a:r>
              <a:rPr lang="en-US" sz="2900" dirty="0" smtClean="0"/>
              <a:t>How </a:t>
            </a:r>
            <a:r>
              <a:rPr lang="en-US" sz="2900" dirty="0"/>
              <a:t>do results change if Luke contributes </a:t>
            </a:r>
            <a:r>
              <a:rPr lang="en-US" sz="2900" b="1" dirty="0"/>
              <a:t>services</a:t>
            </a:r>
            <a:r>
              <a:rPr lang="en-US" sz="2900" dirty="0"/>
              <a:t>?</a:t>
            </a:r>
          </a:p>
          <a:p>
            <a:endParaRPr lang="en-US" sz="2900" dirty="0"/>
          </a:p>
          <a:p>
            <a:pPr lvl="1"/>
            <a:r>
              <a:rPr lang="en-US" sz="2900" dirty="0"/>
              <a:t>Luke is no longer in transferor group  b/c Luke contributes no property.  Without Luke, the transferors do not have control.</a:t>
            </a:r>
          </a:p>
          <a:p>
            <a:pPr lvl="1"/>
            <a:r>
              <a:rPr lang="en-US" sz="2900" dirty="0">
                <a:sym typeface="Wingdings" pitchFamily="2" charset="2"/>
              </a:rPr>
              <a:t> Section 351 does not apply to any of the contributions.  Each shareholder recognizes all realized gain or loss.  FMV basis in everything.  Corporation still recognizes no gain or loss per Section 1032.</a:t>
            </a:r>
            <a:endParaRPr lang="en-US" sz="2900" dirty="0"/>
          </a:p>
        </p:txBody>
      </p:sp>
      <p:sp>
        <p:nvSpPr>
          <p:cNvPr id="4" name="Slide Number Placeholder 3"/>
          <p:cNvSpPr>
            <a:spLocks noGrp="1"/>
          </p:cNvSpPr>
          <p:nvPr>
            <p:ph type="sldNum" sz="quarter" idx="12"/>
          </p:nvPr>
        </p:nvSpPr>
        <p:spPr/>
        <p:txBody>
          <a:bodyPr/>
          <a:lstStyle/>
          <a:p>
            <a:fld id="{777EDC73-4277-4D03-A159-88B8FAF3D64A}" type="slidenum">
              <a:rPr lang="en-US" sz="3200" smtClean="0"/>
              <a:pPr/>
              <a:t>65</a:t>
            </a:fld>
            <a:endParaRPr lang="en-US" sz="3200" dirty="0"/>
          </a:p>
        </p:txBody>
      </p:sp>
    </p:spTree>
    <p:extLst>
      <p:ext uri="{BB962C8B-B14F-4D97-AF65-F5344CB8AC3E}">
        <p14:creationId xmlns:p14="http://schemas.microsoft.com/office/powerpoint/2010/main" val="80484961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76200" y="838200"/>
            <a:ext cx="9067800" cy="4227496"/>
          </a:xfrm>
          <a:prstGeom prst="rect">
            <a:avLst/>
          </a:prstGeom>
        </p:spPr>
      </p:pic>
      <p:sp>
        <p:nvSpPr>
          <p:cNvPr id="2" name="Title 1"/>
          <p:cNvSpPr>
            <a:spLocks noGrp="1"/>
          </p:cNvSpPr>
          <p:nvPr>
            <p:ph type="title"/>
          </p:nvPr>
        </p:nvSpPr>
        <p:spPr>
          <a:xfrm>
            <a:off x="457200" y="76200"/>
            <a:ext cx="8229600" cy="411162"/>
          </a:xfrm>
        </p:spPr>
        <p:txBody>
          <a:bodyPr>
            <a:normAutofit fontScale="90000"/>
          </a:bodyPr>
          <a:lstStyle/>
          <a:p>
            <a:r>
              <a:rPr lang="en-US" dirty="0"/>
              <a:t>Question #8</a:t>
            </a:r>
          </a:p>
        </p:txBody>
      </p:sp>
      <p:sp>
        <p:nvSpPr>
          <p:cNvPr id="3" name="Content Placeholder 2"/>
          <p:cNvSpPr>
            <a:spLocks noGrp="1"/>
          </p:cNvSpPr>
          <p:nvPr>
            <p:ph idx="1"/>
          </p:nvPr>
        </p:nvSpPr>
        <p:spPr>
          <a:xfrm>
            <a:off x="495300" y="2744787"/>
            <a:ext cx="8229600" cy="3976688"/>
          </a:xfrm>
        </p:spPr>
        <p:txBody>
          <a:bodyPr>
            <a:normAutofit fontScale="62500" lnSpcReduction="20000"/>
          </a:bodyPr>
          <a:lstStyle/>
          <a:p>
            <a:endParaRPr lang="en-US" dirty="0"/>
          </a:p>
          <a:p>
            <a:endParaRPr lang="en-US" dirty="0"/>
          </a:p>
          <a:p>
            <a:endParaRPr lang="en-US" dirty="0"/>
          </a:p>
          <a:p>
            <a:endParaRPr lang="en-US" dirty="0"/>
          </a:p>
          <a:p>
            <a:endParaRPr lang="en-US" sz="2000" dirty="0" smtClean="0"/>
          </a:p>
          <a:p>
            <a:endParaRPr lang="en-US" sz="2000" dirty="0" smtClean="0"/>
          </a:p>
          <a:p>
            <a:endParaRPr lang="en-US" sz="1800" dirty="0" smtClean="0"/>
          </a:p>
          <a:p>
            <a:endParaRPr lang="en-US" sz="2300" dirty="0" smtClean="0"/>
          </a:p>
          <a:p>
            <a:endParaRPr lang="en-US" sz="2300" dirty="0"/>
          </a:p>
          <a:p>
            <a:endParaRPr lang="en-US" sz="2300" dirty="0"/>
          </a:p>
          <a:p>
            <a:pPr lvl="1"/>
            <a:r>
              <a:rPr lang="en-US" sz="2900" dirty="0"/>
              <a:t>351(a)/(b) does not apply to Luke’s contribution of services </a:t>
            </a:r>
            <a:r>
              <a:rPr lang="en-US" sz="2900" dirty="0">
                <a:sym typeface="Wingdings" pitchFamily="2" charset="2"/>
              </a:rPr>
              <a:t> Luke recognizes $60 compensation income</a:t>
            </a:r>
          </a:p>
          <a:p>
            <a:pPr lvl="1"/>
            <a:r>
              <a:rPr lang="en-US" sz="2900" dirty="0">
                <a:sym typeface="Wingdings" pitchFamily="2" charset="2"/>
              </a:rPr>
              <a:t>But 351(a)/(b) apply to contributions by Leia, Han and Ben and Luke’s contribution of building.  Luke’s holdings should count since Luke puts in property and not relatively small compared to services</a:t>
            </a:r>
            <a:endParaRPr lang="en-US" sz="2900" dirty="0"/>
          </a:p>
        </p:txBody>
      </p:sp>
      <p:sp>
        <p:nvSpPr>
          <p:cNvPr id="4" name="Slide Number Placeholder 3"/>
          <p:cNvSpPr>
            <a:spLocks noGrp="1"/>
          </p:cNvSpPr>
          <p:nvPr>
            <p:ph type="sldNum" sz="quarter" idx="12"/>
          </p:nvPr>
        </p:nvSpPr>
        <p:spPr/>
        <p:txBody>
          <a:bodyPr/>
          <a:lstStyle/>
          <a:p>
            <a:fld id="{777EDC73-4277-4D03-A159-88B8FAF3D64A}" type="slidenum">
              <a:rPr lang="en-US" sz="3200" smtClean="0"/>
              <a:pPr/>
              <a:t>66</a:t>
            </a:fld>
            <a:endParaRPr lang="en-US" sz="3200" dirty="0"/>
          </a:p>
        </p:txBody>
      </p:sp>
    </p:spTree>
    <p:extLst>
      <p:ext uri="{BB962C8B-B14F-4D97-AF65-F5344CB8AC3E}">
        <p14:creationId xmlns:p14="http://schemas.microsoft.com/office/powerpoint/2010/main" val="254357427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76200" y="838200"/>
            <a:ext cx="9067800" cy="4227496"/>
          </a:xfrm>
          <a:prstGeom prst="rect">
            <a:avLst/>
          </a:prstGeom>
        </p:spPr>
      </p:pic>
      <p:sp>
        <p:nvSpPr>
          <p:cNvPr id="2" name="Title 1"/>
          <p:cNvSpPr>
            <a:spLocks noGrp="1"/>
          </p:cNvSpPr>
          <p:nvPr>
            <p:ph type="title"/>
          </p:nvPr>
        </p:nvSpPr>
        <p:spPr>
          <a:xfrm>
            <a:off x="457200" y="76200"/>
            <a:ext cx="8229600" cy="411162"/>
          </a:xfrm>
        </p:spPr>
        <p:txBody>
          <a:bodyPr>
            <a:normAutofit fontScale="90000"/>
          </a:bodyPr>
          <a:lstStyle/>
          <a:p>
            <a:r>
              <a:rPr lang="en-US" dirty="0"/>
              <a:t>Question #8</a:t>
            </a:r>
          </a:p>
        </p:txBody>
      </p:sp>
      <p:sp>
        <p:nvSpPr>
          <p:cNvPr id="3" name="Content Placeholder 2"/>
          <p:cNvSpPr>
            <a:spLocks noGrp="1"/>
          </p:cNvSpPr>
          <p:nvPr>
            <p:ph idx="1"/>
          </p:nvPr>
        </p:nvSpPr>
        <p:spPr>
          <a:xfrm>
            <a:off x="495300" y="2744787"/>
            <a:ext cx="8229600" cy="3976688"/>
          </a:xfrm>
        </p:spPr>
        <p:txBody>
          <a:bodyPr>
            <a:normAutofit fontScale="62500" lnSpcReduction="20000"/>
          </a:bodyPr>
          <a:lstStyle/>
          <a:p>
            <a:endParaRPr lang="en-US" dirty="0"/>
          </a:p>
          <a:p>
            <a:endParaRPr lang="en-US" dirty="0"/>
          </a:p>
          <a:p>
            <a:endParaRPr lang="en-US" dirty="0"/>
          </a:p>
          <a:p>
            <a:endParaRPr lang="en-US" dirty="0"/>
          </a:p>
          <a:p>
            <a:endParaRPr lang="en-US" sz="2000" dirty="0" smtClean="0"/>
          </a:p>
          <a:p>
            <a:endParaRPr lang="en-US" sz="2000" dirty="0" smtClean="0"/>
          </a:p>
          <a:p>
            <a:endParaRPr lang="en-US" sz="1800" dirty="0" smtClean="0"/>
          </a:p>
          <a:p>
            <a:endParaRPr lang="en-US" sz="2300" dirty="0" smtClean="0"/>
          </a:p>
          <a:p>
            <a:endParaRPr lang="en-US" sz="2300" dirty="0"/>
          </a:p>
          <a:p>
            <a:endParaRPr lang="en-US" sz="2600" dirty="0"/>
          </a:p>
          <a:p>
            <a:r>
              <a:rPr lang="en-US" sz="2900" dirty="0"/>
              <a:t>Luke’s transfer takes place a year after transfers by A, C, and D.</a:t>
            </a:r>
          </a:p>
          <a:p>
            <a:r>
              <a:rPr lang="en-US" sz="2900" dirty="0">
                <a:sym typeface="Wingdings" pitchFamily="2" charset="2"/>
              </a:rPr>
              <a:t> same results as #8(a):</a:t>
            </a:r>
          </a:p>
          <a:p>
            <a:pPr lvl="1"/>
            <a:r>
              <a:rPr lang="en-US" sz="2900" dirty="0">
                <a:sym typeface="Wingdings" pitchFamily="2" charset="2"/>
              </a:rPr>
              <a:t>After Leia, Han and Ben contribute, they hold 20/20 shares.</a:t>
            </a:r>
          </a:p>
          <a:p>
            <a:pPr lvl="1"/>
            <a:r>
              <a:rPr lang="en-US" sz="2900" dirty="0">
                <a:sym typeface="Wingdings" pitchFamily="2" charset="2"/>
              </a:rPr>
              <a:t>After Luke contributes, Luke holds 80/100</a:t>
            </a:r>
          </a:p>
          <a:p>
            <a:pPr lvl="1"/>
            <a:r>
              <a:rPr lang="en-US" sz="2900" dirty="0">
                <a:sym typeface="Wingdings" pitchFamily="2" charset="2"/>
              </a:rPr>
              <a:t> All meet control and other requirements</a:t>
            </a:r>
            <a:endParaRPr lang="en-US" sz="2900" dirty="0"/>
          </a:p>
        </p:txBody>
      </p:sp>
      <p:sp>
        <p:nvSpPr>
          <p:cNvPr id="4" name="Slide Number Placeholder 3"/>
          <p:cNvSpPr>
            <a:spLocks noGrp="1"/>
          </p:cNvSpPr>
          <p:nvPr>
            <p:ph type="sldNum" sz="quarter" idx="12"/>
          </p:nvPr>
        </p:nvSpPr>
        <p:spPr/>
        <p:txBody>
          <a:bodyPr/>
          <a:lstStyle/>
          <a:p>
            <a:fld id="{777EDC73-4277-4D03-A159-88B8FAF3D64A}" type="slidenum">
              <a:rPr lang="en-US" sz="3200" smtClean="0"/>
              <a:pPr/>
              <a:t>67</a:t>
            </a:fld>
            <a:endParaRPr lang="en-US" sz="3200" dirty="0"/>
          </a:p>
        </p:txBody>
      </p:sp>
    </p:spTree>
    <p:extLst>
      <p:ext uri="{BB962C8B-B14F-4D97-AF65-F5344CB8AC3E}">
        <p14:creationId xmlns:p14="http://schemas.microsoft.com/office/powerpoint/2010/main" val="93909893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76200" y="838200"/>
            <a:ext cx="9067800" cy="4227496"/>
          </a:xfrm>
          <a:prstGeom prst="rect">
            <a:avLst/>
          </a:prstGeom>
        </p:spPr>
      </p:pic>
      <p:sp>
        <p:nvSpPr>
          <p:cNvPr id="2" name="Title 1"/>
          <p:cNvSpPr>
            <a:spLocks noGrp="1"/>
          </p:cNvSpPr>
          <p:nvPr>
            <p:ph type="title"/>
          </p:nvPr>
        </p:nvSpPr>
        <p:spPr>
          <a:xfrm>
            <a:off x="457200" y="76200"/>
            <a:ext cx="8229600" cy="411162"/>
          </a:xfrm>
        </p:spPr>
        <p:txBody>
          <a:bodyPr>
            <a:normAutofit fontScale="90000"/>
          </a:bodyPr>
          <a:lstStyle/>
          <a:p>
            <a:r>
              <a:rPr lang="en-US" dirty="0"/>
              <a:t>Question #8</a:t>
            </a:r>
          </a:p>
        </p:txBody>
      </p:sp>
      <p:sp>
        <p:nvSpPr>
          <p:cNvPr id="3" name="Content Placeholder 2"/>
          <p:cNvSpPr>
            <a:spLocks noGrp="1"/>
          </p:cNvSpPr>
          <p:nvPr>
            <p:ph idx="1"/>
          </p:nvPr>
        </p:nvSpPr>
        <p:spPr>
          <a:xfrm>
            <a:off x="495300" y="2744787"/>
            <a:ext cx="8229600" cy="3976688"/>
          </a:xfrm>
        </p:spPr>
        <p:txBody>
          <a:bodyPr>
            <a:normAutofit fontScale="70000" lnSpcReduction="20000"/>
          </a:bodyPr>
          <a:lstStyle/>
          <a:p>
            <a:endParaRPr lang="en-US" dirty="0"/>
          </a:p>
          <a:p>
            <a:endParaRPr lang="en-US" dirty="0"/>
          </a:p>
          <a:p>
            <a:endParaRPr lang="en-US" dirty="0"/>
          </a:p>
          <a:p>
            <a:endParaRPr lang="en-US" dirty="0"/>
          </a:p>
          <a:p>
            <a:endParaRPr lang="en-US" sz="2000" dirty="0" smtClean="0"/>
          </a:p>
          <a:p>
            <a:endParaRPr lang="en-US" sz="2000" dirty="0" smtClean="0"/>
          </a:p>
          <a:p>
            <a:endParaRPr lang="en-US" sz="1800" dirty="0" smtClean="0"/>
          </a:p>
          <a:p>
            <a:endParaRPr lang="en-US" sz="2300" dirty="0" smtClean="0"/>
          </a:p>
          <a:p>
            <a:endParaRPr lang="en-US" sz="2300" dirty="0"/>
          </a:p>
          <a:p>
            <a:endParaRPr lang="en-US" sz="2800" dirty="0"/>
          </a:p>
          <a:p>
            <a:r>
              <a:rPr lang="en-US" sz="2800" dirty="0"/>
              <a:t>Ben’s transfer takes place a year after transfers by the others</a:t>
            </a:r>
          </a:p>
          <a:p>
            <a:r>
              <a:rPr lang="en-US" sz="2800" dirty="0">
                <a:sym typeface="Wingdings" pitchFamily="2" charset="2"/>
              </a:rPr>
              <a:t> Leia, Luke and Han’s contributions qualify.  But, assuming Ben’s contribution is a separate transaction, does not qualify since Ben will only hold 5/100.</a:t>
            </a:r>
            <a:endParaRPr lang="en-US" sz="2800" dirty="0">
              <a:sym typeface="Wingdings" pitchFamily="2" charset="2"/>
            </a:endParaRPr>
          </a:p>
        </p:txBody>
      </p:sp>
      <p:sp>
        <p:nvSpPr>
          <p:cNvPr id="4" name="Slide Number Placeholder 3"/>
          <p:cNvSpPr>
            <a:spLocks noGrp="1"/>
          </p:cNvSpPr>
          <p:nvPr>
            <p:ph type="sldNum" sz="quarter" idx="12"/>
          </p:nvPr>
        </p:nvSpPr>
        <p:spPr/>
        <p:txBody>
          <a:bodyPr/>
          <a:lstStyle/>
          <a:p>
            <a:fld id="{777EDC73-4277-4D03-A159-88B8FAF3D64A}" type="slidenum">
              <a:rPr lang="en-US" sz="3200" smtClean="0"/>
              <a:pPr/>
              <a:t>68</a:t>
            </a:fld>
            <a:endParaRPr lang="en-US" sz="3200" dirty="0"/>
          </a:p>
        </p:txBody>
      </p:sp>
    </p:spTree>
    <p:extLst>
      <p:ext uri="{BB962C8B-B14F-4D97-AF65-F5344CB8AC3E}">
        <p14:creationId xmlns:p14="http://schemas.microsoft.com/office/powerpoint/2010/main" val="238938963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76200" y="838200"/>
            <a:ext cx="9067800" cy="4227496"/>
          </a:xfrm>
          <a:prstGeom prst="rect">
            <a:avLst/>
          </a:prstGeom>
        </p:spPr>
      </p:pic>
      <p:sp>
        <p:nvSpPr>
          <p:cNvPr id="2" name="Title 1"/>
          <p:cNvSpPr>
            <a:spLocks noGrp="1"/>
          </p:cNvSpPr>
          <p:nvPr>
            <p:ph type="title"/>
          </p:nvPr>
        </p:nvSpPr>
        <p:spPr>
          <a:xfrm>
            <a:off x="457200" y="76200"/>
            <a:ext cx="8229600" cy="411162"/>
          </a:xfrm>
        </p:spPr>
        <p:txBody>
          <a:bodyPr>
            <a:normAutofit fontScale="90000"/>
          </a:bodyPr>
          <a:lstStyle/>
          <a:p>
            <a:r>
              <a:rPr lang="en-US" dirty="0"/>
              <a:t>Question #8</a:t>
            </a:r>
          </a:p>
        </p:txBody>
      </p:sp>
      <p:sp>
        <p:nvSpPr>
          <p:cNvPr id="3" name="Content Placeholder 2"/>
          <p:cNvSpPr>
            <a:spLocks noGrp="1"/>
          </p:cNvSpPr>
          <p:nvPr>
            <p:ph idx="1"/>
          </p:nvPr>
        </p:nvSpPr>
        <p:spPr>
          <a:xfrm>
            <a:off x="495300" y="2744787"/>
            <a:ext cx="8229600" cy="3976688"/>
          </a:xfrm>
        </p:spPr>
        <p:txBody>
          <a:bodyPr>
            <a:normAutofit fontScale="62500" lnSpcReduction="20000"/>
          </a:bodyPr>
          <a:lstStyle/>
          <a:p>
            <a:endParaRPr lang="en-US" dirty="0"/>
          </a:p>
          <a:p>
            <a:endParaRPr lang="en-US" dirty="0"/>
          </a:p>
          <a:p>
            <a:endParaRPr lang="en-US" dirty="0"/>
          </a:p>
          <a:p>
            <a:endParaRPr lang="en-US" dirty="0"/>
          </a:p>
          <a:p>
            <a:endParaRPr lang="en-US" sz="2000" dirty="0" smtClean="0"/>
          </a:p>
          <a:p>
            <a:endParaRPr lang="en-US" sz="2000" dirty="0" smtClean="0"/>
          </a:p>
          <a:p>
            <a:endParaRPr lang="en-US" sz="1800" dirty="0" smtClean="0"/>
          </a:p>
          <a:p>
            <a:endParaRPr lang="en-US" sz="2300" dirty="0" smtClean="0"/>
          </a:p>
          <a:p>
            <a:endParaRPr lang="en-US" sz="2300" dirty="0"/>
          </a:p>
          <a:p>
            <a:endParaRPr lang="en-US" sz="2800" dirty="0" smtClean="0"/>
          </a:p>
          <a:p>
            <a:r>
              <a:rPr lang="en-US" sz="2800" dirty="0" smtClean="0"/>
              <a:t>Han’s </a:t>
            </a:r>
            <a:r>
              <a:rPr lang="en-US" sz="2800" dirty="0"/>
              <a:t>transfer takes place a year after transfers by others.  At time of Han’s transfer, Luke purchases 2 shares for $2.</a:t>
            </a:r>
          </a:p>
          <a:p>
            <a:r>
              <a:rPr lang="en-US" sz="2800" dirty="0">
                <a:sym typeface="Wingdings" pitchFamily="2" charset="2"/>
              </a:rPr>
              <a:t> Leia’s, Luke’s and Ben’s contributions qualify.  But, assuming Han’s contribution is a separate transaction, does not qualify since Han, by himself, will only hold 5/100 and Luke’s contribution of $2 does not allow Luke to be counted because of accommodation transferor rules.</a:t>
            </a:r>
            <a:endParaRPr lang="en-US" sz="2800" dirty="0">
              <a:sym typeface="Wingdings" pitchFamily="2" charset="2"/>
            </a:endParaRPr>
          </a:p>
        </p:txBody>
      </p:sp>
      <p:sp>
        <p:nvSpPr>
          <p:cNvPr id="4" name="Slide Number Placeholder 3"/>
          <p:cNvSpPr>
            <a:spLocks noGrp="1"/>
          </p:cNvSpPr>
          <p:nvPr>
            <p:ph type="sldNum" sz="quarter" idx="12"/>
          </p:nvPr>
        </p:nvSpPr>
        <p:spPr/>
        <p:txBody>
          <a:bodyPr/>
          <a:lstStyle/>
          <a:p>
            <a:fld id="{777EDC73-4277-4D03-A159-88B8FAF3D64A}" type="slidenum">
              <a:rPr lang="en-US" sz="3200" smtClean="0"/>
              <a:pPr/>
              <a:t>69</a:t>
            </a:fld>
            <a:endParaRPr lang="en-US" sz="3200" dirty="0"/>
          </a:p>
        </p:txBody>
      </p:sp>
    </p:spTree>
    <p:extLst>
      <p:ext uri="{BB962C8B-B14F-4D97-AF65-F5344CB8AC3E}">
        <p14:creationId xmlns:p14="http://schemas.microsoft.com/office/powerpoint/2010/main" val="13337781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Boot Example </a:t>
            </a:r>
            <a:r>
              <a:rPr lang="en-US" dirty="0"/>
              <a:t>-- Basis</a:t>
            </a:r>
          </a:p>
        </p:txBody>
      </p:sp>
      <p:sp>
        <p:nvSpPr>
          <p:cNvPr id="3" name="Content Placeholder 2"/>
          <p:cNvSpPr>
            <a:spLocks noGrp="1"/>
          </p:cNvSpPr>
          <p:nvPr>
            <p:ph idx="1"/>
          </p:nvPr>
        </p:nvSpPr>
        <p:spPr/>
        <p:txBody>
          <a:bodyPr>
            <a:normAutofit fontScale="92500"/>
          </a:bodyPr>
          <a:lstStyle/>
          <a:p>
            <a:r>
              <a:rPr lang="en-US" dirty="0"/>
              <a:t>Alex’s basis in the </a:t>
            </a:r>
            <a:r>
              <a:rPr lang="en-US" dirty="0" err="1"/>
              <a:t>CorpM</a:t>
            </a:r>
            <a:r>
              <a:rPr lang="en-US" dirty="0"/>
              <a:t> stock:</a:t>
            </a:r>
          </a:p>
          <a:p>
            <a:endParaRPr lang="en-US" dirty="0"/>
          </a:p>
          <a:p>
            <a:r>
              <a:rPr lang="en-US" dirty="0"/>
              <a:t>Substitute Basis – Boot + Gain Recognized</a:t>
            </a:r>
          </a:p>
          <a:p>
            <a:endParaRPr lang="en-US" dirty="0"/>
          </a:p>
          <a:p>
            <a:r>
              <a:rPr lang="en-US" dirty="0"/>
              <a:t>$40 - $10 + $10 = </a:t>
            </a:r>
            <a:r>
              <a:rPr lang="en-US" dirty="0">
                <a:solidFill>
                  <a:srgbClr val="C00000"/>
                </a:solidFill>
              </a:rPr>
              <a:t>$40</a:t>
            </a:r>
          </a:p>
          <a:p>
            <a:endParaRPr lang="en-US" dirty="0"/>
          </a:p>
          <a:p>
            <a:r>
              <a:rPr lang="en-US" dirty="0"/>
              <a:t>How does that preserve $50 remaining built-in gain and not double-count $10 recognized gain?</a:t>
            </a:r>
          </a:p>
        </p:txBody>
      </p:sp>
      <p:sp>
        <p:nvSpPr>
          <p:cNvPr id="4" name="Slide Number Placeholder 3"/>
          <p:cNvSpPr>
            <a:spLocks noGrp="1"/>
          </p:cNvSpPr>
          <p:nvPr>
            <p:ph type="sldNum" sz="quarter" idx="12"/>
          </p:nvPr>
        </p:nvSpPr>
        <p:spPr/>
        <p:txBody>
          <a:bodyPr/>
          <a:lstStyle/>
          <a:p>
            <a:fld id="{777EDC73-4277-4D03-A159-88B8FAF3D64A}" type="slidenum">
              <a:rPr lang="en-US" smtClean="0"/>
              <a:pPr/>
              <a:t>7</a:t>
            </a:fld>
            <a:endParaRPr lang="en-US"/>
          </a:p>
        </p:txBody>
      </p:sp>
      <p:pic>
        <p:nvPicPr>
          <p:cNvPr id="5" name="Picture 4"/>
          <p:cNvPicPr>
            <a:picLocks noChangeAspect="1"/>
          </p:cNvPicPr>
          <p:nvPr/>
        </p:nvPicPr>
        <p:blipFill>
          <a:blip r:embed="rId2"/>
          <a:stretch>
            <a:fillRect/>
          </a:stretch>
        </p:blipFill>
        <p:spPr>
          <a:xfrm>
            <a:off x="381000" y="2438400"/>
            <a:ext cx="8143875" cy="1352550"/>
          </a:xfrm>
          <a:prstGeom prst="rect">
            <a:avLst/>
          </a:prstGeom>
        </p:spPr>
      </p:pic>
      <p:sp>
        <p:nvSpPr>
          <p:cNvPr id="6" name="Rounded Rectangle 5"/>
          <p:cNvSpPr/>
          <p:nvPr/>
        </p:nvSpPr>
        <p:spPr>
          <a:xfrm>
            <a:off x="3581400" y="3790950"/>
            <a:ext cx="762000" cy="552450"/>
          </a:xfrm>
          <a:prstGeom prst="roundRect">
            <a:avLst/>
          </a:prstGeom>
          <a:no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3502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Alex’s </a:t>
            </a:r>
            <a:r>
              <a:rPr lang="en-US" dirty="0" err="1"/>
              <a:t>CorpM</a:t>
            </a:r>
            <a:r>
              <a:rPr lang="en-US" dirty="0"/>
              <a:t> stock is worth </a:t>
            </a:r>
            <a:r>
              <a:rPr lang="en-US" b="1" dirty="0">
                <a:solidFill>
                  <a:srgbClr val="C00000"/>
                </a:solidFill>
              </a:rPr>
              <a:t>$90</a:t>
            </a:r>
            <a:r>
              <a:rPr lang="en-US" dirty="0"/>
              <a:t>.</a:t>
            </a:r>
          </a:p>
          <a:p>
            <a:endParaRPr lang="en-US" dirty="0"/>
          </a:p>
          <a:p>
            <a:r>
              <a:rPr lang="en-US" dirty="0" smtClean="0"/>
              <a:t>40B/90FMV </a:t>
            </a:r>
            <a:r>
              <a:rPr lang="en-US" dirty="0"/>
              <a:t>– built-in gain of </a:t>
            </a:r>
            <a:r>
              <a:rPr lang="en-US" b="1" dirty="0">
                <a:solidFill>
                  <a:srgbClr val="C00000"/>
                </a:solidFill>
              </a:rPr>
              <a:t>$50</a:t>
            </a:r>
          </a:p>
        </p:txBody>
      </p:sp>
      <p:sp>
        <p:nvSpPr>
          <p:cNvPr id="4" name="Slide Number Placeholder 3"/>
          <p:cNvSpPr>
            <a:spLocks noGrp="1"/>
          </p:cNvSpPr>
          <p:nvPr>
            <p:ph type="sldNum" sz="quarter" idx="12"/>
          </p:nvPr>
        </p:nvSpPr>
        <p:spPr/>
        <p:txBody>
          <a:bodyPr/>
          <a:lstStyle/>
          <a:p>
            <a:fld id="{777EDC73-4277-4D03-A159-88B8FAF3D64A}" type="slidenum">
              <a:rPr lang="en-US" smtClean="0"/>
              <a:pPr/>
              <a:t>8</a:t>
            </a:fld>
            <a:endParaRPr lang="en-US"/>
          </a:p>
        </p:txBody>
      </p:sp>
    </p:spTree>
    <p:extLst>
      <p:ext uri="{BB962C8B-B14F-4D97-AF65-F5344CB8AC3E}">
        <p14:creationId xmlns:p14="http://schemas.microsoft.com/office/powerpoint/2010/main" val="214169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CorpM’s</a:t>
            </a:r>
            <a:r>
              <a:rPr lang="en-US" dirty="0"/>
              <a:t> Basis?</a:t>
            </a:r>
          </a:p>
        </p:txBody>
      </p:sp>
      <p:sp>
        <p:nvSpPr>
          <p:cNvPr id="3" name="Content Placeholder 2"/>
          <p:cNvSpPr>
            <a:spLocks noGrp="1"/>
          </p:cNvSpPr>
          <p:nvPr>
            <p:ph idx="1"/>
          </p:nvPr>
        </p:nvSpPr>
        <p:spPr/>
        <p:txBody>
          <a:bodyPr/>
          <a:lstStyle/>
          <a:p>
            <a:r>
              <a:rPr lang="en-US" dirty="0"/>
              <a:t>Substitute Basis + Gain Recognized by </a:t>
            </a:r>
            <a:r>
              <a:rPr lang="en-US" dirty="0" err="1"/>
              <a:t>Sh’der</a:t>
            </a:r>
            <a:endParaRPr lang="en-US" dirty="0"/>
          </a:p>
          <a:p>
            <a:endParaRPr lang="en-US" dirty="0"/>
          </a:p>
          <a:p>
            <a:r>
              <a:rPr lang="en-US" dirty="0"/>
              <a:t>$40 + $10 = $50</a:t>
            </a:r>
          </a:p>
          <a:p>
            <a:endParaRPr lang="en-US" dirty="0"/>
          </a:p>
          <a:p>
            <a:r>
              <a:rPr lang="en-US" dirty="0"/>
              <a:t>Property is worth $100, so built-in gain of $50</a:t>
            </a:r>
          </a:p>
          <a:p>
            <a:endParaRPr lang="en-US" dirty="0"/>
          </a:p>
          <a:p>
            <a:r>
              <a:rPr lang="en-US" dirty="0" smtClean="0"/>
              <a:t>We preserve the gain</a:t>
            </a:r>
            <a:endParaRPr lang="en-US" dirty="0"/>
          </a:p>
        </p:txBody>
      </p:sp>
      <p:sp>
        <p:nvSpPr>
          <p:cNvPr id="4" name="Slide Number Placeholder 3"/>
          <p:cNvSpPr>
            <a:spLocks noGrp="1"/>
          </p:cNvSpPr>
          <p:nvPr>
            <p:ph type="sldNum" sz="quarter" idx="12"/>
          </p:nvPr>
        </p:nvSpPr>
        <p:spPr/>
        <p:txBody>
          <a:bodyPr/>
          <a:lstStyle/>
          <a:p>
            <a:fld id="{777EDC73-4277-4D03-A159-88B8FAF3D64A}" type="slidenum">
              <a:rPr lang="en-US" smtClean="0"/>
              <a:pPr/>
              <a:t>9</a:t>
            </a:fld>
            <a:endParaRPr lang="en-US"/>
          </a:p>
        </p:txBody>
      </p:sp>
      <p:pic>
        <p:nvPicPr>
          <p:cNvPr id="5" name="Picture 4"/>
          <p:cNvPicPr>
            <a:picLocks noChangeAspect="1"/>
          </p:cNvPicPr>
          <p:nvPr/>
        </p:nvPicPr>
        <p:blipFill>
          <a:blip r:embed="rId2"/>
          <a:stretch>
            <a:fillRect/>
          </a:stretch>
        </p:blipFill>
        <p:spPr>
          <a:xfrm>
            <a:off x="571500" y="1370013"/>
            <a:ext cx="8001000" cy="1409700"/>
          </a:xfrm>
          <a:prstGeom prst="rect">
            <a:avLst/>
          </a:prstGeom>
        </p:spPr>
      </p:pic>
      <p:sp>
        <p:nvSpPr>
          <p:cNvPr id="6" name="TextBox 5"/>
          <p:cNvSpPr txBox="1"/>
          <p:nvPr/>
        </p:nvSpPr>
        <p:spPr>
          <a:xfrm>
            <a:off x="4582510" y="5029200"/>
            <a:ext cx="2133600" cy="707886"/>
          </a:xfrm>
          <a:prstGeom prst="rect">
            <a:avLst/>
          </a:prstGeom>
          <a:solidFill>
            <a:schemeClr val="accent2">
              <a:lumMod val="75000"/>
            </a:schemeClr>
          </a:solidFill>
          <a:ln>
            <a:solidFill>
              <a:schemeClr val="bg2">
                <a:lumMod val="25000"/>
              </a:schemeClr>
            </a:solidFill>
          </a:ln>
        </p:spPr>
        <p:txBody>
          <a:bodyPr wrap="square" rtlCol="0">
            <a:spAutoFit/>
          </a:bodyPr>
          <a:lstStyle/>
          <a:p>
            <a:pPr algn="ctr"/>
            <a:r>
              <a:rPr lang="en-US" sz="4000" dirty="0" smtClean="0">
                <a:latin typeface="Charlemagne Std" panose="04020705060702020204" pitchFamily="82" charset="0"/>
              </a:rPr>
              <a:t>TWICE</a:t>
            </a:r>
            <a:endParaRPr lang="en-US" sz="4000" dirty="0">
              <a:latin typeface="Charlemagne Std" panose="04020705060702020204" pitchFamily="82" charset="0"/>
            </a:endParaRPr>
          </a:p>
        </p:txBody>
      </p:sp>
    </p:spTree>
    <p:extLst>
      <p:ext uri="{BB962C8B-B14F-4D97-AF65-F5344CB8AC3E}">
        <p14:creationId xmlns:p14="http://schemas.microsoft.com/office/powerpoint/2010/main" val="41055747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TotalTime>
  <Words>3393</Words>
  <Application>Microsoft Office PowerPoint</Application>
  <PresentationFormat>On-screen Show (4:3)</PresentationFormat>
  <Paragraphs>756</Paragraphs>
  <Slides>69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69</vt:i4>
      </vt:variant>
    </vt:vector>
  </HeadingPairs>
  <TitlesOfParts>
    <vt:vector size="75" baseType="lpstr">
      <vt:lpstr>Arial</vt:lpstr>
      <vt:lpstr>Calibri</vt:lpstr>
      <vt:lpstr>Charlemagne Std</vt:lpstr>
      <vt:lpstr>Palatino Linotype</vt:lpstr>
      <vt:lpstr>Wingdings</vt:lpstr>
      <vt:lpstr>Office Theme</vt:lpstr>
      <vt:lpstr>351 Problems</vt:lpstr>
      <vt:lpstr>PowerPoint Presentation</vt:lpstr>
      <vt:lpstr>PowerPoint Presentation</vt:lpstr>
      <vt:lpstr>PowerPoint Presentation</vt:lpstr>
      <vt:lpstr>Built-in Losses</vt:lpstr>
      <vt:lpstr>Boot Example</vt:lpstr>
      <vt:lpstr>Boot Example -- Basis</vt:lpstr>
      <vt:lpstr>PowerPoint Presentation</vt:lpstr>
      <vt:lpstr>CorpM’s Basis?</vt:lpstr>
      <vt:lpstr>Loss Example</vt:lpstr>
      <vt:lpstr>What do you recognize?</vt:lpstr>
      <vt:lpstr>What do you recognize?</vt:lpstr>
      <vt:lpstr>No Loss Recognized</vt:lpstr>
      <vt:lpstr>PowerPoint Presentation</vt:lpstr>
      <vt:lpstr>PowerPoint Presentation</vt:lpstr>
      <vt:lpstr>Default Rule:</vt:lpstr>
      <vt:lpstr>Normally – Corporation’s Basis in Property Received (362)</vt:lpstr>
      <vt:lpstr>If an AGGREGATE BUILT-IN LOSS</vt:lpstr>
      <vt:lpstr>But, wait!</vt:lpstr>
      <vt:lpstr>Other Issues:  Multiple Properties</vt:lpstr>
      <vt:lpstr>Multiple Properties:  Shareholder Basis</vt:lpstr>
      <vt:lpstr>Rev. Rul. 68-55</vt:lpstr>
      <vt:lpstr>Problem Set #3, Question #1</vt:lpstr>
      <vt:lpstr>Problem Set #3, Question #1</vt:lpstr>
      <vt:lpstr>Question #1, Cont’d</vt:lpstr>
      <vt:lpstr>Question 1:  Basis?</vt:lpstr>
      <vt:lpstr>Basis Rules</vt:lpstr>
      <vt:lpstr>Question #2</vt:lpstr>
      <vt:lpstr>Question #2, Cont’d</vt:lpstr>
      <vt:lpstr>Question 2:  Basis?</vt:lpstr>
      <vt:lpstr>Question #3</vt:lpstr>
      <vt:lpstr>Question #3, Cont’d</vt:lpstr>
      <vt:lpstr>Question 2:  Basis?</vt:lpstr>
      <vt:lpstr>Question #4</vt:lpstr>
      <vt:lpstr>Question #4</vt:lpstr>
      <vt:lpstr>Results? </vt:lpstr>
      <vt:lpstr>Question #5</vt:lpstr>
      <vt:lpstr>Question #5</vt:lpstr>
      <vt:lpstr>Shrek’s Basis</vt:lpstr>
      <vt:lpstr>Question #5</vt:lpstr>
      <vt:lpstr>Question #5</vt:lpstr>
      <vt:lpstr>Question #5</vt:lpstr>
      <vt:lpstr>Question #5</vt:lpstr>
      <vt:lpstr>Question #6</vt:lpstr>
      <vt:lpstr>Question #6, Cont’d</vt:lpstr>
      <vt:lpstr>Question #6, Cont’d</vt:lpstr>
      <vt:lpstr>Question #7</vt:lpstr>
      <vt:lpstr>Question #7</vt:lpstr>
      <vt:lpstr>Duplication of Gains</vt:lpstr>
      <vt:lpstr>Question #8</vt:lpstr>
      <vt:lpstr>Question #8</vt:lpstr>
      <vt:lpstr>Question #8</vt:lpstr>
      <vt:lpstr>Question #8</vt:lpstr>
      <vt:lpstr>Question #8</vt:lpstr>
      <vt:lpstr>Question #8</vt:lpstr>
      <vt:lpstr>Question #8</vt:lpstr>
      <vt:lpstr>Question #8</vt:lpstr>
      <vt:lpstr>Question #8</vt:lpstr>
      <vt:lpstr>Question #8</vt:lpstr>
      <vt:lpstr>Question #8</vt:lpstr>
      <vt:lpstr>Question #8</vt:lpstr>
      <vt:lpstr>Question #8</vt:lpstr>
      <vt:lpstr>Question #8</vt:lpstr>
      <vt:lpstr>Question #8</vt:lpstr>
      <vt:lpstr>Question #8</vt:lpstr>
      <vt:lpstr>Question #8</vt:lpstr>
      <vt:lpstr>Question #8</vt:lpstr>
      <vt:lpstr>Question #8</vt:lpstr>
      <vt:lpstr>Question #8</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351 Problems</dc:title>
  <dc:creator>Christine Hurt</dc:creator>
  <cp:lastModifiedBy>Christine Hurt</cp:lastModifiedBy>
  <cp:revision>14</cp:revision>
  <dcterms:created xsi:type="dcterms:W3CDTF">2017-03-08T17:47:48Z</dcterms:created>
  <dcterms:modified xsi:type="dcterms:W3CDTF">2019-09-23T15:31:43Z</dcterms:modified>
</cp:coreProperties>
</file>