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9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0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436" r:id="rId2"/>
    <p:sldId id="256" r:id="rId3"/>
    <p:sldId id="270" r:id="rId4"/>
    <p:sldId id="372" r:id="rId5"/>
    <p:sldId id="373" r:id="rId6"/>
    <p:sldId id="402" r:id="rId7"/>
    <p:sldId id="271" r:id="rId8"/>
    <p:sldId id="375" r:id="rId9"/>
    <p:sldId id="376" r:id="rId10"/>
    <p:sldId id="272" r:id="rId11"/>
    <p:sldId id="378" r:id="rId12"/>
    <p:sldId id="379" r:id="rId13"/>
    <p:sldId id="273" r:id="rId14"/>
    <p:sldId id="377" r:id="rId15"/>
    <p:sldId id="276" r:id="rId16"/>
    <p:sldId id="403" r:id="rId17"/>
    <p:sldId id="279" r:id="rId18"/>
    <p:sldId id="406" r:id="rId19"/>
    <p:sldId id="280" r:id="rId20"/>
    <p:sldId id="407" r:id="rId21"/>
    <p:sldId id="423" r:id="rId22"/>
    <p:sldId id="408" r:id="rId23"/>
    <p:sldId id="420" r:id="rId24"/>
    <p:sldId id="409" r:id="rId25"/>
    <p:sldId id="421" r:id="rId26"/>
    <p:sldId id="410" r:id="rId27"/>
    <p:sldId id="411" r:id="rId28"/>
    <p:sldId id="419" r:id="rId29"/>
    <p:sldId id="422" r:id="rId30"/>
    <p:sldId id="413" r:id="rId31"/>
    <p:sldId id="437" r:id="rId32"/>
    <p:sldId id="414" r:id="rId33"/>
    <p:sldId id="438" r:id="rId34"/>
    <p:sldId id="415" r:id="rId35"/>
    <p:sldId id="439" r:id="rId36"/>
    <p:sldId id="416" r:id="rId37"/>
    <p:sldId id="417" r:id="rId38"/>
    <p:sldId id="418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352" r:id="rId52"/>
    <p:sldId id="380" r:id="rId53"/>
    <p:sldId id="398" r:id="rId54"/>
    <p:sldId id="381" r:id="rId55"/>
    <p:sldId id="399" r:id="rId56"/>
    <p:sldId id="382" r:id="rId57"/>
    <p:sldId id="440" r:id="rId58"/>
    <p:sldId id="441" r:id="rId59"/>
    <p:sldId id="356" r:id="rId60"/>
    <p:sldId id="443" r:id="rId61"/>
    <p:sldId id="358" r:id="rId62"/>
    <p:sldId id="383" r:id="rId63"/>
    <p:sldId id="400" r:id="rId64"/>
    <p:sldId id="384" r:id="rId65"/>
    <p:sldId id="401" r:id="rId66"/>
    <p:sldId id="385" r:id="rId67"/>
    <p:sldId id="360" r:id="rId68"/>
    <p:sldId id="386" r:id="rId69"/>
    <p:sldId id="387" r:id="rId70"/>
    <p:sldId id="362" r:id="rId71"/>
    <p:sldId id="388" r:id="rId72"/>
    <p:sldId id="364" r:id="rId73"/>
    <p:sldId id="389" r:id="rId74"/>
    <p:sldId id="366" r:id="rId75"/>
    <p:sldId id="390" r:id="rId76"/>
    <p:sldId id="368" r:id="rId77"/>
    <p:sldId id="391" r:id="rId78"/>
    <p:sldId id="370" r:id="rId79"/>
    <p:sldId id="392" r:id="rId80"/>
    <p:sldId id="305" r:id="rId81"/>
    <p:sldId id="306" r:id="rId82"/>
    <p:sldId id="307" r:id="rId83"/>
    <p:sldId id="393" r:id="rId84"/>
    <p:sldId id="394" r:id="rId85"/>
    <p:sldId id="320" r:id="rId86"/>
    <p:sldId id="321" r:id="rId87"/>
    <p:sldId id="326" r:id="rId88"/>
    <p:sldId id="323" r:id="rId89"/>
    <p:sldId id="396" r:id="rId90"/>
    <p:sldId id="395" r:id="rId91"/>
    <p:sldId id="397" r:id="rId92"/>
    <p:sldId id="324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5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1:53.50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D1A0CCF-B8CB-4FE7-888E-23FB3F42A308}" emma:medium="tactile" emma:mode="ink">
          <msink:context xmlns:msink="http://schemas.microsoft.com/ink/2010/main" type="inkDrawing" rotatedBoundingBox="8782,9230 10086,8584 10124,8662 8820,9308" semanticType="callout" shapeName="Other"/>
        </emma:interpretation>
      </emma:emma>
    </inkml:annotationXML>
    <inkml:trace contextRef="#ctx0" brushRef="#br0">0 611 0,'0'20'234,"20"-20"-218,-20-20 0,0 20-16,20 0 15,19-20-15,-19 20 16,0 0-1,-20 0-15,0 0 16,40 0-16,-20 0 16,-20-20-16,19 20 15,1 0-15,-20 0 16,0-20-16,20 20 16,0 0-16,0 0 15,0 0 1,-20-19-16,20 19 31,-1 0-31,1-20 16,-20 0-16,20 20 15,0 0 1,-20 0-16,20 0 16,-20-20-16,20 20 15,-20 0-15,0-20 16,19 20-16,1 0 15,0 0 1,0 0-16,-20-20 0,20 20 16,-20-20-16,20 20 15,-1-19-15,1 19 16,0 0 15,0-20-31,-20 20 16,20-20-16,0 20 0,0-20 31,-1 20-15,-19-20-1,20 20-15,0-20 16,0 20-16,-20 0 16,20 0-16,0-19 15,-1-1-15,1 20 16,0 0-16,0 0 15,0-20-15,0 20 16,-20-20-16,0 20 16,20 0-16,-20-20 15,19 20-15,-19 0 16,20-20 0,0 20-16,0 0 15,-20-20-15,40 20 31,-21-19-31,-19-1 16,40 20-16,-40-20 16,20 20-16,20-20 0,-40 0 15,19 0 1,1 20-16,0 0 0,-20 0 16,20-19-16,0 19 15,-20-20 1,20 20-16,-20 20 594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2:27.68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1117632-5748-4305-91E9-52EB4129AE6A}" emma:medium="tactile" emma:mode="ink">
          <msink:context xmlns:msink="http://schemas.microsoft.com/ink/2010/main" type="writingRegion" rotatedBoundingBox="10009,12126 9258,13239 8727,12881 9478,11767"/>
        </emma:interpretation>
      </emma:emma>
    </inkml:annotationXML>
    <inkml:traceGroup>
      <inkml:annotationXML>
        <emma:emma xmlns:emma="http://www.w3.org/2003/04/emma" version="1.0">
          <emma:interpretation id="{3CB3200F-FA0F-4EB5-B922-BB55CB92E205}" emma:medium="tactile" emma:mode="ink">
            <msink:context xmlns:msink="http://schemas.microsoft.com/ink/2010/main" type="paragraph" rotatedBoundingBox="10009,12126 9258,13239 8727,12881 9478,11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C803E8-F950-49E1-86E6-32F8466C237C}" emma:medium="tactile" emma:mode="ink">
              <msink:context xmlns:msink="http://schemas.microsoft.com/ink/2010/main" type="line" rotatedBoundingBox="10009,12126 9258,13239 8727,12881 9478,11767"/>
            </emma:interpretation>
          </emma:emma>
        </inkml:annotationXML>
        <inkml:traceGroup>
          <inkml:annotationXML>
            <emma:emma xmlns:emma="http://www.w3.org/2003/04/emma" version="1.0">
              <emma:interpretation id="{8813CA47-666B-4C87-809D-FFFCB6D9AB21}" emma:medium="tactile" emma:mode="ink">
                <msink:context xmlns:msink="http://schemas.microsoft.com/ink/2010/main" type="inkWord" rotatedBoundingBox="10009,12126 9258,13239 8727,12881 9478,11767"/>
              </emma:interpretation>
              <emma:one-of disjunction-type="recognition" id="oneOf0">
                <emma:interpretation id="interp0" emma:lang="" emma:confidence="0">
                  <emma:literal>rod</emma:literal>
                </emma:interpretation>
                <emma:interpretation id="interp1" emma:lang="" emma:confidence="0">
                  <emma:literal>roe</emma:literal>
                </emma:interpretation>
                <emma:interpretation id="interp2" emma:lang="" emma:confidence="0">
                  <emma:literal>rye</emma:literal>
                </emma:interpretation>
                <emma:interpretation id="interp3" emma:lang="" emma:confidence="0">
                  <emma:literal>re*</emma:literal>
                </emma:interpretation>
                <emma:interpretation id="interp4" emma:lang="" emma:confidence="0">
                  <emma:literal>r*</emma:literal>
                </emma:interpretation>
              </emma:one-of>
            </emma:emma>
          </inkml:annotationXML>
          <inkml:trace contextRef="#ctx0" brushRef="#br0">696 0 0,'-20'40'172,"0"-40"-157,20 20-15,-20-20 32,20 0-17,0 19 1,-19-19 0,-1 0-1,0 0 16,20 20 141,0-20-156,0 20 15,20-20-31,-20 20 16,0 0-1,0 0 1,20-20-16,-20 19 16,0-19-16,19 0 0,-19 20 15,0-20 17,20 0-17,-20 20-15,20-20 16,0 20-16,0-20 15,0 0-15,0 0 16,19 20 0,-19-20-16,-20 0 0,20 0 15,0 0 1,-20 0 0,20 0-1,-20 20-15,0-20 63,0 19-48,-20-19 1,20 20-16,0 0 16,0 0-1,-20 0-15,20 0 16,0-20-16,-20 0 15,20 20-15,0-20 16,0 19-16,0 1 31,0 0-31,-20-20 16,20 20-16,0 0 16,-20 0-1,1-1 1,19 1-1,0-20 1,0 0-16,-20 20 16,20 0-16,-20 0 0,20 0 31,-20-1-31,20-19 16,-20 0-16,0 0 0,20 20 15,-20-20 1,1 20-16,-1-20 15,0 0-15,0 0 16,-20 0-16,21 20 16,-21-20-1,20 0-15,20 0 16,-40 0-16,20 0 16,-19 0-1,19 0-15,20 0 16,-20 0-16,0 0 15,0 0 1,1 0-16,-1 0 16,20 0-16,-20 0 15,0 0-15,0 0 16,0 0-16,1 0 16,19 20-16,-20 0 31,20-20-31,-20 20 15,20-1-15,-20 1 16,20 0 0,-20-20-16,20 20 15,0-20-15,0 20 16,0-40 62,20 20-62,-20-20-1,20 20 63,-40 0 63,20 20-141,-20-20 16,0 0-16,20 20 15,0 0 1,0-20-16,0 19 16,-20-19-16,20 20 46,0 0 1,0-20 0,0 20-47,0 0 31,20-20-31,-20 20 32,0 0 15,0-1-16,0-19-16,0 20 1,0 0 0,0 0 15,-20-20-15,20-20 77,20 0-77,-20 0-16,0 20 16,0-39-16,20 19 15,0 20-15,-20-20 16,20 0-1,-20 20-15,0-20 16,0 0-16,0 1 16,0-1-1,0 0 1,0 20 0,20-20-16,-20 0 15,0 0-15,0 1 47,20 19-47,-20-20 16,0 20-1,0 0-15,0-20 16,0 0-16,19 20 16,-19-40 15,20 20-16,0 20-15,-20-19 16,0-1-16,20 20 0,-20-20 16,0 0-1,20 20-15,-20-20 0,0 20 16,0 0-16,0-20 16,0 1-1,0-1 1,20 20-16,-1 0 31,-19 20 47,0-1-78,0 1 31,0 0-31,0 20 0,0-20 16,-19 19-16,19-19 16,-20 0-16,20 0 15,-20 0-15,20 0 16,0-1-16,0 1 16,-20-20-16,20 20 15,0 0 32,-20-20-47,20 0 16,0 20 31,0 0-32,0-1 1,-20-19-1,20 20-15,0 0 16,0-20-16,0 20 16,0 0-16,0 0 15,0 0 17,-19-20-1,19 19-16,0-38 173,0-1-188,0 0 16,0-20-1,0 20 1,19-39-16,-19 19 0,0 20 31,0-19-31,0-1 16,0 0-16,20 0 0,-20 21 0,0-41 15,20 20-15,-20 21 16,0-21-16,0 20 31,0 0-31,0 0 16,0 1-16,20 19 15,-20-20-15,0 0 16,20 0-16,0 0 16,-20 0-16,0 20 15,19-20-15,-19-19 0,20 39 16,0-20-16,-20 0 16,0 0-16,20 0 15,-20 1-15,20-1 16,0 20-16,-20-40 15,0 20-15,0 20 16,19-20-16,-19 1 16,20 19-16,-20-20 15,0 0-15,0 0 32,0 20-1,0 20 94,0 0-125,0 0 15,0-1-15,20 21 16,-20-20 0,0 20-16,0-1 15,-20-19-15,20 20 16,0-20-16,0-20 0,0 39 0,0-19 31,0 0-15,0 0-1,0-20-15,-20 0 16,20 20-16,0 0 16,-19-20-1,19 19 1,0 1-16,0 0 16,0-20 30,0 20-14,0-40 46,0 0-63,0 0-15,0 1 16,0-21-16,19 0 16,-19 0-1,0 1-15,0-1 16,0 20-16,0 0 16,0 1-16,20-1 15,-20 0-15,0 0 16,0 0-16,0 0 15,0 20 17,0-19 30,0 38 126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2:20.62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1 404 0,'0'39'141,"20"-39"-125,0 0-16,-20-20 15,20 20-15,20-19 31,-40-1-31,20 20 16,19 0-16,-39 0 0,20-20 0,0 20 16,-20-20-16,20 20 15,0 0 17,-1 0-32,-19-20 15,20 20 1,-20-20-16,20 20 15,-20-19 1,20 19-16,-20 0 0,20 0 16,0 0-1,-20-20-15,0 0 16,19 20 0,1 0-16,-20 0 0,0-20 31,20 20-31,0 0 15,-20 0-15,0-20 16,20 20-16,0-20 31,0 20-31,-20-20 32,19 20-17,-19-19-15,0 19 16,20 0-1,-20-20 1,0 0 15,0 20 1,0-20-1,0 20 16,0-20-32,-20 20 1,20-20-16,0 20 16,-19 0-1,19-19 1,-20 19-16,20-20 15,-20 20-15,0 0 16,20 0 0,-20 0 15,0 0-15,0 0 30,1 0-30,19 20 0,-20-20-1,20 19-15,0-19 47,-20 0-31,20 20-1,0 0 17,0-20-1,-20 0-31,20 20 16,0 0 15,-20-20-16,20 20 1,0-20-16,-20 0 16,20 19-16,-19-19 47,19 20-32,-20-20 1,0 0-1,20 0 17,0 20 77,0 0-93,0 0 15,20-40 125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2:27.68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696 0 0,'-20'40'172,"0"-40"-157,20 20-15,-20-20 32,20 0-17,0 19 1,-19-19 0,-1 0-1,0 0 16,20 20 141,0-20-156,0 20 15,20-20-31,-20 20 16,0 0-1,0 0 1,20-20-16,-20 19 16,0-19-16,19 0 0,-19 20 15,0-20 17,20 0-17,-20 20-15,20-20 16,0 20-16,0-20 15,0 0-15,0 0 16,19 20 0,-19-20-16,-20 0 0,20 0 15,0 0 1,-20 0 0,20 0-1,-20 20-15,0-20 63,0 19-48,-20-19 1,20 20-16,0 0 16,0 0-1,-20 0-15,20 0 16,0-20-16,-20 0 15,20 20-15,0-20 16,0 19-16,0 1 31,0 0-31,-20-20 16,20 20-16,0 0 16,-20 0-1,1-1 1,19 1-1,0-20 1,0 0-16,-20 20 16,20 0-16,-20 0 0,20 0 31,-20-1-31,20-19 16,-20 0-16,0 0 0,20 20 15,-20-20 1,1 20-16,-1-20 15,0 0-15,0 0 16,-20 0-16,21 20 16,-21-20-1,20 0-15,20 0 16,-40 0-16,20 0 16,-19 0-1,19 0-15,20 0 16,-20 0-16,0 0 15,0 0 1,1 0-16,-1 0 16,20 0-16,-20 0 15,0 0-15,0 0 16,0 0-16,1 0 16,19 20-16,-20 0 31,20-20-31,-20 20 15,20-1-15,-20 1 16,20 0 0,-20-20-16,20 20 15,0-20-15,0 20 16,0-40 62,20 20-62,-20-20-1,20 20 63,-40 0 63,20 20-141,-20-20 16,0 0-16,20 20 15,0 0 1,0-20-16,0 19 16,-20-19-16,20 20 46,0 0 1,0-20 0,0 20-47,0 0 31,20-20-31,-20 20 32,0 0 15,0-1-16,0-19-16,0 20 1,0 0 0,0 0 15,-20-20-15,20-20 77,20 0-77,-20 0-16,0 20 16,0-39-16,20 19 15,0 20-15,-20-20 16,20 0-1,-20 20-15,0-20 16,0 0-16,0 1 16,0-1-1,0 0 1,0 20 0,20-20-16,-20 0 15,0 0-15,0 1 47,20 19-47,-20-20 16,0 20-1,0 0-15,0-20 16,0 0-16,19 20 16,-19-40 15,20 20-16,0 20-15,-20-19 16,0-1-16,20 20 0,-20-20 16,0 0-1,20 20-15,-20-20 0,0 20 16,0 0-16,0-20 16,0 1-1,0-1 1,20 20-16,-1 0 31,-19 20 47,0-1-78,0 1 31,0 0-31,0 20 0,0-20 16,-19 19-16,19-19 16,-20 0-16,20 0 15,-20 0-15,20 0 16,0-1-16,0 1 16,-20-20-16,20 20 15,0 0 32,-20-20-47,20 0 16,0 20 31,0 0-32,0-1 1,-20-19-1,20 20-15,0 0 16,0-20-16,0 20 16,0 0-16,0 0 15,0 0 17,-19-20-1,19 19-16,0-38 173,0-1-188,0 0 16,0-20-1,0 20 1,19-39-16,-19 19 0,0 20 31,0-19-31,0-1 16,0 0-16,20 0 0,-20 21 0,0-41 15,20 20-15,-20 21 16,0-21-16,0 20 31,0 0-31,0 0 16,0 1-16,20 19 15,-20-20-15,0 0 16,20 0-16,0 0 16,-20 0-16,0 20 15,19-20-15,-19-19 0,20 39 16,0-20-16,-20 0 16,0 0-16,20 0 15,-20 1-15,20-1 16,0 20-16,-20-40 15,0 20-15,0 20 16,19-20-16,-19 1 16,20 19-16,-20-20 15,0 0-15,0 0 32,0 20-1,0 20 94,0 0-125,0 0 15,0-1-15,20 21 16,-20-20 0,0 20-16,0-1 15,-20-19-15,20 20 16,0-20-16,0-20 0,0 39 0,0-19 31,0 0-15,0 0-1,0-20-15,-20 0 16,20 20-16,0 0 16,-19-20-1,19 19 1,0 1-16,0 0 16,0-20 30,0 20-14,0-40 46,0 0-63,0 0-15,0 1 16,0-21-16,19 0 16,-19 0-1,0 1-15,0-1 16,0 20-16,0 0 16,0 1-16,20-1 15,-20 0-15,0 0 16,0 0-16,0 0 15,0 20 17,0-19 30,0 38 126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2:41.69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397A08B-6021-4A46-8DFB-34C4D9FCABC0}" emma:medium="tactile" emma:mode="ink">
          <msink:context xmlns:msink="http://schemas.microsoft.com/ink/2010/main" type="inkDrawing" rotatedBoundingBox="9783,8716 10886,7931 10941,8009 9838,8794" semanticType="callout" shapeName="Other"/>
        </emma:interpretation>
      </emma:emma>
    </inkml:annotationXML>
    <inkml:trace contextRef="#ctx0" brushRef="#br0">1107 19 0,'0'-19'31,"-20"19"1,20 19-17,-20-19 1,20 0-16,-19 0 0,-1 20 16,0-20-1,0 0-15,0 20 16,0-20-16,1 20 15,-1 0-15,0-20 16,0 20-16,0-20 16,20 19-16,-20-19 15,0 0-15,1 0 16,19 20-16,-20-20 0,0 0 31,20 20-31,0 0 31,-20-20-15,0 0 0,20 0-1,-20 0-15,20 20 16,0-20 15,0 20-31,-19-20 16,19 0-16,-20 0 15,20 20-15,-20-20 16,20 19-16,-20-19 0,0 0 16,20 20-16,0-20 15,-20 20-15,1-20 16,-1 20-16,0-20 16,0 20-1,20 0-15,-20-20 0,0 19 16,20-19-16,-20 0 15,20 20-15,-19-20 16,19 20-16,-20-20 16,20 0-1,0 0-15,0 20 16,-20-20-16,20 20 16,0 0-1,0-20 32,-20 0-47,20 20 16,0-1-16,0-19 15,-20 0 142,0 0-142,20 20 1,-19-20-16,19 0 15,-20 0-15,0 0 16,0 0 0,20 20-16,-20-20 15,0 0-15,20 20 16,-20-20-16,1 0 16,19 0-16,-20 20 31,0-20 0,20 20 16,-20-20-31,20 0-1,0 19 16,0-19-15,0 20 0,0 0 15,-20-20-31,20 0 31,-20 0-31,20 20 16,0 0 15,-19-20-15,19 0-1,-20 0-15,20 20 16,-20-20 15,20 20-15,20-20 796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2:44.38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61A2F88-E1B1-4493-9FE7-0530DC147B07}" emma:medium="tactile" emma:mode="ink">
          <msink:context xmlns:msink="http://schemas.microsoft.com/ink/2010/main" type="inkDrawing" rotatedBoundingBox="9932,11233 10357,10041 10454,10075 10028,11267" semanticType="callout" shapeName="Other"/>
        </emma:interpretation>
      </emma:emma>
    </inkml:annotationXML>
    <inkml:trace contextRef="#ctx0" brushRef="#br0">397 19 0,'-20'-19'109,"20"38"-77,0 21-17,0-20 1,0 0-16,0 19 15,0-19-15,0 20 16,0-20-16,0 0 16,0 19-16,-20-19 0,20 0 15,-20 0-15,20 0 16,0 0-16,0-1 31,0 1-31,-20 0 16,0 0-16,20 0 15,0 0-15,0-1 16,-20-19-16,20 40 16,-19-20-16,19 0 15,0 0 1,-20-20-16,20 39 16,-20-39-16,20 20 15,-20-20-15,20 40 0,0-20 16,0 0-1,-20-20-15,20 19 16,-20-19-16,20 20 16,0 0-16,0 0 15,-19-20-15,19 20 16,-20 19-16,0-19 16,20 0 15,0-20-31,0 20 15,0 0-15,-20 0 16,20 0 0,-20-1-16,20-19 15,0 20-15,0 0 16,-20 0-16,20 0 16,0 0-16,0-20 15,0 19-15,-20-19 16,20 20-16,0-20 15,-19 0-15,19 20 16,0 0-16,19-20 344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2:59.66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119 337 0,'-20'0'156,"20"20"-156,-20-20 16,0 0-1,0 20 1,20-20-16,0-20 140,0 0-140,20 20 16,0-20-16,0-20 16,20 21-16,-40-21 0,39 40 15,-19-40 1,0 20-16,-20 1 16,0-1-16,20-20 0,0 20 15,-20 0 1,20 20-16,-20 0 15,0-20 1,19 20 15,1 0-31,-20-19 16,0 19-16,0 19 94,20-19-79,-20 20 1,0-20-16,0 20 16,0 0-16,0 0 15,20 0-15,-20 0 0,0 19 16,0 21-1,-20-60-15,20 39 16,-20 1-16,0-20 0,20 20 0,-19-1 31,-1-19-31,0 0 16,20 20-16,-20-40 16,20 20-16,0-1 15,-20 1-15,0 0 16,20 0-1,0-40 79,0 0-94,40 0 0,-40 1 16,40-21-16,-40 20 15,20 0-15,-1 0 16,1 0-16,-20 20 0,0-19 16,0 19-16,0 19 218,-20 1-186,1 20-32,-1-40 15,20 20-15,0 20 16,-20-40 0,0 19-16,20 1 15,0-20-15,0 20 16,-20-20-1,20 20 1,0-40 78,20 20-79,-20-20-15,0 0 16,20 1-16,20-1 16,-40 20-16,39-20 0,-19 20 31,0-20-31,0 0 16,0 20-16,-20 0 15,0-20-15,19 20 16,-38 0 62,19-20-78,-20 20 16,0 0-1,0 0 1,-20 0-16,-19 0 0,39 0 15,-20 0-15,20 0 16,1 0-16,-21 0 16,20 0-1,0 0-15,0 0 32,1 0-1,38 0 172,1 0-203,-20 20 16,20-20-1,0 20-15,0-20 16,0 0-1,-20 0-15,19 0 16,1 0-16,-40 0 156,1 0-140,19 0-16,0 20 16,-20-20-16,0 20 15,0-20 1,0 20-16,20-20 15,-20 0-15,20 20 16,-19-20-16,19 19 16,0-19-16,-20 0 15,20 20-15,0 0 16,0 0-16,20-20 47,-1 0-32,-19 0-15,20 0 16,0 0-16,0 0 0,39 0 31,-19 0-31,0-20 0,0 20 0,-1-20 16,-19 20-16,20 0 31,-20 0-31,-20 20 188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2:41.69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1107 19 0,'0'-19'31,"-20"19"1,20 19-17,-20-19 1,20 0-16,-19 0 0,-1 20 16,0-20-1,0 0-15,0 20 16,0-20-16,1 20 15,-1 0-15,0-20 16,0 20-16,0-20 16,20 19-16,-20-19 15,0 0-15,1 0 16,19 20-16,-20-20 0,0 0 31,20 20-31,0 0 31,-20-20-15,0 0 0,20 0-1,-20 0-15,20 20 16,0-20 15,0 20-31,-19-20 16,19 0-16,-20 0 15,20 20-15,-20-20 16,20 19-16,-20-19 0,0 0 16,20 20-16,0-20 15,-20 20-15,1-20 16,-1 20-16,0-20 16,0 20-1,20 0-15,-20-20 0,0 19 16,20-19-16,-20 0 15,20 20-15,-19-20 16,19 20-16,-20-20 16,20 0-1,0 0-15,0 20 16,-20-20-16,20 20 16,0 0-1,0-20 32,-20 0-47,20 20 16,0-1-16,0-19 15,-20 0 142,0 0-142,20 20 1,-19-20-16,19 0 15,-20 0-15,0 0 16,0 0 0,20 20-16,-20-20 15,0 0-15,20 20 16,-20-20-16,1 0 16,19 0-16,-20 20 31,0-20 0,20 20 16,-20-20-31,20 0-1,0 19 16,0-19-15,0 20 0,0 0 15,-20-20-31,20 0 31,-20 0-31,20 20 16,0 0 15,-19-20-15,19 0-1,-20 0-15,20 20 16,-20-20 15,20 20-15,20-20 796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2:44.38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397 19 0,'-20'-19'109,"20"38"-77,0 21-17,0-20 1,0 0-16,0 19 15,0-19-15,0 20 16,0-20-16,0 0 16,0 19-16,-20-19 0,20 0 15,-20 0-15,20 0 16,0 0-16,0-1 31,0 1-31,-20 0 16,0 0-16,20 0 15,0 0-15,0-1 16,-20-19-16,20 40 16,-19-20-16,19 0 15,0 0 1,-20-20-16,20 39 16,-20-39-16,20 20 15,-20-20-15,20 40 0,0-20 16,0 0-1,-20-20-15,20 19 16,-20-19-16,20 20 16,0 0-16,0 0 15,-19-20-15,19 20 16,-20 19-16,0-19 16,20 0 15,0-20-31,0 20 15,0 0-15,-20 0 16,20 0 0,-20-1-16,20-19 15,0 20-15,0 0 16,-20 0-16,20 0 16,0 0-16,0-20 15,0 19-15,-20-19 16,20 20-16,0-20 15,-19 0-15,19 20 16,0 0-16,19-20 344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2:59.663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119 337 0,'-20'0'156,"20"20"-156,-20-20 16,0 0-1,0 20 1,20-20-16,0-20 140,0 0-140,20 20 16,0-20-16,0-20 16,20 21-16,-40-21 0,39 40 15,-19-40 1,0 20-16,-20 1 16,0-1-16,20-20 0,0 20 15,-20 0 1,20 20-16,-20 0 15,0-20 1,19 20 15,1 0-31,-20-19 16,0 19-16,0 19 94,20-19-79,-20 20 1,0-20-16,0 20 16,0 0-16,0 0 15,20 0-15,-20 0 0,0 19 16,0 21-1,-20-60-15,20 39 16,-20 1-16,0-20 0,20 20 0,-19-1 31,-1-19-31,0 0 16,20 20-16,-20-40 16,20 20-16,0-1 15,-20 1-15,0 0 16,20 0-1,0-40 79,0 0-94,40 0 0,-40 1 16,40-21-16,-40 20 15,20 0-15,-1 0 16,1 0-16,-20 20 0,0-19 16,0 19-16,0 19 218,-20 1-186,1 20-32,-1-40 15,20 20-15,0 20 16,-20-40 0,0 19-16,20 1 15,0-20-15,0 20 16,-20-20-1,20 20 1,0-40 78,20 20-79,-20-20-15,0 0 16,20 1-16,20-1 16,-40 20-16,39-20 0,-19 20 31,0-20-31,0 0 16,0 20-16,-20 0 15,0-20-15,19 20 16,-38 0 62,19-20-78,-20 20 16,0 0-1,0 0 1,-20 0-16,-19 0 0,39 0 15,-20 0-15,20 0 16,1 0-16,-21 0 16,20 0-1,0 0-15,0 0 32,1 0-1,38 0 172,1 0-203,-20 20 16,20-20-1,0 20-15,0-20 16,0 0-1,-20 0-15,19 0 16,1 0-16,-40 0 156,1 0-140,19 0-16,0 20 16,-20-20-16,0 20 15,0-20 1,0 20-16,20-20 15,-20 0-15,20 20 16,-19-20-16,19 19 16,0-19-16,-20 0 15,20 20-15,0 0 16,0 0-16,20-20 47,-1 0-32,-19 0-15,20 0 16,0 0-16,0 0 0,39 0 31,-19 0-31,0-20 0,0 20 0,-1-20 16,-19 20-16,20 0 31,-20 0-31,-20 20 188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1:49.92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ADAB108-86F3-4993-96AA-8F68007050F2}" emma:medium="tactile" emma:mode="ink">
          <msink:context xmlns:msink="http://schemas.microsoft.com/ink/2010/main" type="inkDrawing" rotatedBoundingBox="8679,9144 9151,8511 9286,8612 8814,9244" semanticType="callout" shapeName="Other"/>
        </emma:interpretation>
      </emma:emma>
    </inkml:annotationXML>
    <inkml:trace contextRef="#ctx0" brushRef="#br0">498 0 0,'-20'0'203,"20"20"-203,-20-20 15,20 0 1,-19 0-16,19 0 16,-20 0-16,0 0 15,20 19-15,-20-19 0,0 0 16,20 20-16,0-20 16,-20 0-16,1 0 15,-1 0 16,0 0 16,20 20-47,-20-20 16,20 20 15,0-20 0,0 20 1,-20-20-17,0 0-15,20 0 16,-20 0 15,20 20-31,0-1 31,0 1 16,-19-20-47,19 20 32,-20-20-32,20 20 31,0-20-31,0 0 15,-20 0 1,20 20-16,0 0 16,-20-20-1,20 20 17,0-20-17,0 19 16,0 1-15,-20-20 15,20 0-15,0 20 31,0 0-32,-20-20 17,20 20-1,-19-20-15,19 20-1,0-1-15,0-19 16,0 0-16,0 20 15,-20-20 1,20 20 0,-20-20-1,20 20 1,0 0 15,0 0 0,-20-20 1,20 20-17,0-1 1,0 1 31,0 0-16,0 0 16,20-20-31,-20-20 155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1:58.64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147AF3D-8E97-40DB-BDF8-E3BC0162EA5B}" emma:medium="tactile" emma:mode="ink">
          <msink:context xmlns:msink="http://schemas.microsoft.com/ink/2010/main" type="inkDrawing" rotatedBoundingBox="8934,8896 9514,8631 9533,8671 8952,8936" semanticType="callout" shapeName="Other"/>
        </emma:interpretation>
      </emma:emma>
    </inkml:annotationXML>
    <inkml:trace contextRef="#ctx0" brushRef="#br0">0 278 0,'20'0'218,"-1"-20"-186,1 20-32,-20-19 15,20 19-15,0 0 0,0-20 16,-20 0-1,20 20-15,0-20 16,-20 20-16,19 0 16,-19 0-16,20 0 15,-20-20 1,20 20-16,-20-20 16,20 20-1,0 0-15,-20 0 16,20-19-16,-1 19 0,1 0 15,-20-20-15,20 20 32,0 0-17,-20 0 1,20 0 0,-20-20-1,20 20-15,-1 0 16,1 0 15,-20-20-31,20 20 16,-20 0-1,20-20 1,0 20 15,-20 0 0,20 0-15,0 0 78,-20-20-94,19 20 15,-19 0 1,20 0 31,-20-20-16,0 40 94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2:05.32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FF5BA3-2363-45B7-92B5-C77AB2458E07}" emma:medium="tactile" emma:mode="ink">
          <msink:context xmlns:msink="http://schemas.microsoft.com/ink/2010/main" type="inkDrawing" rotatedBoundingBox="8769,11784 9218,10510 9734,10692 9285,11965" semanticType="callout" shapeName="Other"/>
        </emma:interpretation>
      </emma:emma>
    </inkml:annotationXML>
    <inkml:trace contextRef="#ctx0" brushRef="#br0">615 0 0,'-20'40'109,"0"-40"-109,20 0 0,-19 0 31,19 20-31,0 0 16,-20 0-1,20 19-15,-20-39 0,0 20 16,20 0-16,0 0 16,-20 0-16,0-1 15,20 1-15,0-20 16,0 20-16,-19 0 16,19-20-16,-20 20 15,20 0 1,-20-20-16,20 0 15,0 19-15,0 1 16,0 0-16,0-20 16,-20 0-1,20 20-15,0 0 32,0-20-17,0 20 1,0 0-1,0-1 1,0-19 0,-20 0-1,20 20-15,0 0 16,0-20-16,0 20 16,0 0-16,0 0 15,0-20-15,-20 19 16,20 1-16,-19 0 15,19 0-15,-20 0 16,20-20-16,0 20 0,0-1 16,-20 1-16,0 0 31,20 0-15,0 0-16,-20 0 15,20 0-15,-20-20 16,20 19-16,-20 1 15,20-20-15,0 20 16,0 0 0,-19 0-16,19 0 15,-20-20 1,20 19-16,0-19 16,0 0-1,0 20-15,0 0 0,0 0 31,-20-20-15,20 20-16,0 0 16,-20-20-1,20 0-15,0 20 32,0-1-17,0 1 1,0 0 15,-20-20-15,20 20-1,0-20-15,0 20 32,0 0 14,0-1-30,0-38 375,20 19-391,-20-20 0,20 0 15,0 20-15,0-20 16,-1 0-16,-19 0 16,20 20-16,-20 0 15,0-19-15,0-1 16,20 20-1,-20-20 1,20 20-16,-20-20 16,0 0-16,0 20 0,0 0 15,0-20-15,20 20 16,-20-20-16,0 20 16,20-19-16,-20-1 15,20 20 1,-20-20 15,0 20-31,0-20 16,0 0-16,19 20 15,-19 0-15,0-20 16,20 20 0,-20-19-16,0 19 15,0-20 1,0 0-16,20 20 0,-20-20 31,20 20-31,-20 0 16,0-20-16,20 0 0,-20 20 15,0-20-15,0 1 16,20 19-16,-20-20 16,0 20 15,19 0-16,-19-20 1,0 0 0,0 20-16,0-20 47,20 0-32,-20 1 1,-20 19 124,1 0-124,-1 0-16,20 0 16,-20 19-16,0-19 15,0 20-15,0-20 16,1 20-16,-1-20 16,0 0-16,0 20 15,0 0-15,20-20 16,-20 20-16,20-1 15,-20 1-15,20 0 32,0 0-32,-19 0 15,19 0-15,0 0 16,0-1 15,0 1-15,0-20-1,0 20-15,0 0 16,0 0 0,0 0 15,0-1-31,0-19 0,0 20 16,0 0-1,0 0-15,0 0 31,0 0-31,-20-20 16,20 20-16,-20-1 16,20 1-16,0-20 15,-20 0 48,0 0-16,0 0-16,1 0-15,-1 0 218,0 0-218,0 0 15,20 20 63,0 0-48,20-20-46,0 0 16,0 0-16,-20 0 16,39 0-16,1 0 15,-20 0-15,0 0 16,-1 0-16,1 0 16,-20 0-16,20 0 15,-20-20-15,20 20 16,-20-20-16,0 20 15,20-20-15,0 1 16,-20-1-16,20 20 16,-20-20-1,0 20-15,19 0 16,1-20-16,-20 20 31,20 0 0,0 0-15,0 0-16,-20 0 0,0-20 16,39 20-16,-39 0 15,40 0-15,0 0 16,-40 0-16,39 0 16,-19 0-16,0 20 15,-20-40 470,-20 20-485,0-20 31,1 20-16,-1 0 1,20-20-16,0 20 16,-20 0-1,20 0-15,-20 0 16,20-19-16,0-1 47,-20 20-32,20-20 1,-20 20-16,20-20 16,0 0-16,-19 20 0,19 0 15,0-20-15,0 1 16,0 19-16,0-20 31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1:53.50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0 611 0,'0'20'234,"20"-20"-218,-20-20 0,0 20-16,20 0 15,19-20-15,-19 20 16,0 0-1,-20 0-15,0 0 16,40 0-16,-20 0 16,-20-20-16,19 20 15,1 0-15,-20 0 16,0-20-16,20 20 16,0 0-16,0 0 15,0 0 1,-20-19-16,20 19 31,-1 0-31,1-20 16,-20 0-16,20 20 15,0 0 1,-20 0-16,20 0 16,-20-20-16,20 20 15,-20 0-15,0-20 16,19 20-16,1 0 15,0 0 1,0 0-16,-20-20 0,20 20 16,-20-20-16,20 20 15,-1-19-15,1 19 16,0 0 15,0-20-31,-20 20 16,20-20-16,0 20 0,0-20 31,-1 20-15,-19-20-1,20 20-15,0-20 16,0 20-16,-20 0 16,20 0-16,0-19 15,-1-1-15,1 20 16,0 0-16,0 0 15,0-20-15,0 20 16,-20-20-16,0 20 16,20 0-16,-20-20 15,19 20-15,-19 0 16,20-20 0,0 20-16,0 0 15,-20-20-15,40 20 31,-21-19-31,-19-1 16,40 20-16,-40-20 16,20 20-16,20-20 0,-40 0 15,19 0 1,1 20-16,0 0 0,-20 0 16,20-19-16,0 19 15,-20-20 1,20 20-16,-20 20 594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1:49.929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498 0 0,'-20'0'203,"20"20"-203,-20-20 15,20 0 1,-19 0-16,19 0 16,-20 0-16,0 0 15,20 19-15,-20-19 0,0 0 16,20 20-16,0-20 16,-20 0-16,1 0 15,-1 0 16,0 0 16,20 20-47,-20-20 16,20 20 15,0-20 0,0 20 1,-20-20-17,0 0-15,20 0 16,-20 0 15,20 20-31,0-1 31,0 1 16,-19-20-47,19 20 32,-20-20-32,20 20 31,0-20-31,0 0 15,-20 0 1,20 20-16,0 0 16,-20-20-1,20 20 17,0-20-17,0 19 16,0 1-15,-20-20 15,20 0-15,0 20 31,0 0-32,-20-20 17,20 20-1,-19-20-15,19 20-1,0-1-15,0-19 16,0 0-16,0 20 15,-20-20 1,20 20 0,-20-20-1,20 20 1,0 0 15,0 0 0,-20-20 1,20 20-17,0-1 1,0 1 31,0 0-16,0 0 16,20-20-31,-20-20 155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1:58.646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0 278 0,'20'0'218,"-1"-20"-186,1 20-32,-20-19 15,20 19-15,0 0 0,0-20 16,-20 0-1,20 20-15,0-20 16,-20 20-16,19 0 16,-19 0-16,20 0 15,-20-20 1,20 20-16,-20-20 16,20 20-1,0 0-15,-20 0 16,20-19-16,-1 19 0,1 0 15,-20-20-15,20 20 32,0 0-17,-20 0 1,20 0 0,-20-20-1,20 20-15,-1 0 16,1 0 15,-20-20-31,20 20 16,-20 0-1,20-20 1,0 20 15,-20 0 0,20 0-15,0 0 78,-20-20-94,19 20 15,-19 0 1,20 0 31,-20-20-16,0 40 94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2:05.32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 contextRef="#ctx0" brushRef="#br0">615 0 0,'-20'40'109,"0"-40"-109,20 0 0,-19 0 31,19 20-31,0 0 16,-20 0-1,20 19-15,-20-39 0,0 20 16,20 0-16,0 0 16,-20 0-16,0-1 15,20 1-15,0-20 16,0 20-16,-19 0 16,19-20-16,-20 20 15,20 0 1,-20-20-16,20 0 15,0 19-15,0 1 16,0 0-16,0-20 16,-20 0-1,20 20-15,0 0 32,0-20-17,0 20 1,0 0-1,0-1 1,0-19 0,-20 0-1,20 20-15,0 0 16,0-20-16,0 20 16,0 0-16,0 0 15,0-20-15,-20 19 16,20 1-16,-19 0 15,19 0-15,-20 0 16,20-20-16,0 20 0,0-1 16,-20 1-16,0 0 31,20 0-15,0 0-16,-20 0 15,20 0-15,-20-20 16,20 19-16,-20 1 15,20-20-15,0 20 16,0 0 0,-19 0-16,19 0 15,-20-20 1,20 19-16,0-19 16,0 0-1,0 20-15,0 0 0,0 0 31,-20-20-15,20 20-16,0 0 16,-20-20-1,20 0-15,0 20 32,0-1-17,0 1 1,0 0 15,-20-20-15,20 20-1,0-20-15,0 20 32,0 0 14,0-1-30,0-38 375,20 19-391,-20-20 0,20 0 15,0 20-15,0-20 16,-1 0-16,-19 0 16,20 20-16,-20 0 15,0-19-15,0-1 16,20 20-1,-20-20 1,20 20-16,-20-20 16,0 0-16,0 20 0,0 0 15,0-20-15,20 20 16,-20-20-16,0 20 16,20-19-16,-20-1 15,20 20 1,-20-20 15,0 20-31,0-20 16,0 0-16,19 20 15,-19 0-15,0-20 16,20 20 0,-20-19-16,0 19 15,0-20 1,0 0-16,20 20 0,-20-20 31,20 20-31,-20 0 16,0-20-16,20 0 0,-20 20 15,0-20-15,0 1 16,20 19-16,-20-20 16,0 20 15,19 0-16,-19-20 1,0 0 0,0 20-16,0-20 47,20 0-32,-20 1 1,-20 19 124,1 0-124,-1 0-16,20 0 16,-20 19-16,0-19 15,0 20-15,0-20 16,1 20-16,-1-20 16,0 0-16,0 20 15,0 0-15,20-20 16,-20 20-16,20-1 15,-20 1-15,20 0 32,0 0-32,-19 0 15,19 0-15,0 0 16,0-1 15,0 1-15,0-20-1,0 20-15,0 0 16,0 0 0,0 0 15,0-1-31,0-19 0,0 20 16,0 0-1,0 0-15,0 0 31,0 0-31,-20-20 16,20 20-16,-20-1 16,20 1-16,0-20 15,-20 0 48,0 0-16,0 0-16,1 0-15,-1 0 218,0 0-218,0 0 15,20 20 63,0 0-48,20-20-46,0 0 16,0 0-16,-20 0 16,39 0-16,1 0 15,-20 0-15,0 0 16,-1 0-16,1 0 16,-20 0-16,20 0 15,-20-20-15,20 20 16,-20-20-16,0 20 15,20-20-15,0 1 16,-20-1-16,20 20 16,-20-20-1,0 20-15,19 0 16,1-20-16,-20 20 31,20 0 0,0 0-15,0 0-16,-20 0 0,0-20 16,39 20-16,-39 0 15,40 0-15,0 0 16,-40 0-16,39 0 16,-19 0-16,0 20 15,-20-40 470,-20 20-485,0-20 31,1 20-16,-1 0 1,20-20-16,0 20 16,-20 0-1,20 0-15,-20 0 16,20-19-16,0-1 47,-20 20-32,20-20 1,-20 20-16,20-20 16,0 0-16,-19 20 0,19 0 15,0-20-15,0 1 16,0 19-16,0-20 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7200" units="cm"/>
          <inkml:channel name="Y" type="integer" min="-625" max="1080" units="cm"/>
          <inkml:channel name="T" type="integer" max="2.14748E9" units="dev"/>
        </inkml:traceFormat>
        <inkml:channelProperties>
          <inkml:channelProperty channel="X" name="resolution" value="233.0097" units="1/cm"/>
          <inkml:channelProperty channel="Y" name="resolution" value="97.9885" units="1/cm"/>
          <inkml:channelProperty channel="T" name="resolution" value="1" units="1/dev"/>
        </inkml:channelProperties>
      </inkml:inkSource>
      <inkml:timestamp xml:id="ts0" timeString="2018-10-24T19:32:20.624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8955B93-88CC-4EE8-8A3B-DB5E11A2A385}" emma:medium="tactile" emma:mode="ink">
          <msink:context xmlns:msink="http://schemas.microsoft.com/ink/2010/main" type="writingRegion" rotatedBoundingBox="8988,10160 9524,10160 9524,10596 8988,10596"/>
        </emma:interpretation>
      </emma:emma>
    </inkml:annotationXML>
    <inkml:traceGroup>
      <inkml:annotationXML>
        <emma:emma xmlns:emma="http://www.w3.org/2003/04/emma" version="1.0">
          <emma:interpretation id="{E6D7C3C0-35F0-43B5-B58B-2989763987B8}" emma:medium="tactile" emma:mode="ink">
            <msink:context xmlns:msink="http://schemas.microsoft.com/ink/2010/main" type="paragraph" rotatedBoundingBox="8988,10160 9524,10160 9524,10596 8988,10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2B2F7E-B847-4022-AAA6-B58D1F1F2642}" emma:medium="tactile" emma:mode="ink">
              <msink:context xmlns:msink="http://schemas.microsoft.com/ink/2010/main" type="line" rotatedBoundingBox="8988,10160 9524,10160 9524,10596 8988,10596"/>
            </emma:interpretation>
          </emma:emma>
        </inkml:annotationXML>
        <inkml:traceGroup>
          <inkml:annotationXML>
            <emma:emma xmlns:emma="http://www.w3.org/2003/04/emma" version="1.0">
              <emma:interpretation id="{46413CDA-64DD-4410-B0B5-08DA9E02DA67}" emma:medium="tactile" emma:mode="ink">
                <msink:context xmlns:msink="http://schemas.microsoft.com/ink/2010/main" type="inkWord" rotatedBoundingBox="8988,10160 9524,10160 9524,10596 8988,10596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D</emma:literal>
                </emma:interpretation>
              </emma:one-of>
            </emma:emma>
          </inkml:annotationXML>
          <inkml:trace contextRef="#ctx0" brushRef="#br0">1 404 0,'0'39'141,"20"-39"-125,0 0-16,-20-20 15,20 20-15,20-19 31,-40-1-31,20 20 16,19 0-16,-39 0 0,20-20 0,0 20 16,-20-20-16,20 20 15,0 0 17,-1 0-32,-19-20 15,20 20 1,-20-20-16,20 20 15,-20-19 1,20 19-16,-20 0 0,20 0 16,0 0-1,-20-20-15,0 0 16,19 20 0,1 0-16,-20 0 0,0-20 31,20 20-31,0 0 15,-20 0-15,0-20 16,20 20-16,0-20 31,0 20-31,-20-20 32,19 20-17,-19-19-15,0 19 16,20 0-1,-20-20 1,0 0 15,0 20 1,0-20-1,0 20 16,0-20-32,-20 20 1,20-20-16,0 20 16,-19 0-1,19-19 1,-20 19-16,20-20 15,-20 20-15,0 0 16,20 0 0,-20 0 15,0 0-15,0 0 30,1 0-30,19 20 0,-20-20-1,20 19-15,0-19 47,-20 0-31,20 20-1,0 0 17,0-20-1,-20 0-31,20 20 16,0 0 15,-20-20-16,20 20 1,0-20-16,-20 0 16,20 19-16,-19-19 47,19 20-32,-20-20 1,0 0-1,20 0 17,0 20 77,0 0-93,0 0 15,20-40 125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A1E22-7022-41E3-A51A-460C55F035CC}" type="datetimeFigureOut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54F65-EE0B-4813-A532-BC999F5ABD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EA2A-7395-4399-AB74-B5E233437E16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29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EA2A-7395-4399-AB74-B5E233437E16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95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EA2A-7395-4399-AB74-B5E233437E16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774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EA2A-7395-4399-AB74-B5E233437E16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10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EA2A-7395-4399-AB74-B5E233437E16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7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EA2A-7395-4399-AB74-B5E233437E16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12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EA2A-7395-4399-AB74-B5E233437E16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3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EA2A-7395-4399-AB74-B5E233437E16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9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EA2A-7395-4399-AB74-B5E233437E16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8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EA2A-7395-4399-AB74-B5E233437E16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45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EA2A-7395-4399-AB74-B5E233437E16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2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EA2A-7395-4399-AB74-B5E233437E16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21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6EA2A-7395-4399-AB74-B5E233437E16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5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C621-41C4-4C23-9D3D-AE1166EE8C5B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618DD-5DDA-48B2-ABA4-C29856216CCD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6BE19-4209-4068-B77A-1D78F29B1CC7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6D682-75B0-4DC4-AA13-86A15754E25E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72E10-DF35-4686-8778-AAB96BDB1E14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C5A7-02DE-46E2-B099-9A578607598C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3A16-FF9E-4B34-BA56-7EE7082BA60C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E3AD-8649-409C-91A4-249B5FE32AD0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035E-A3F2-4766-A57F-4C5CAB9B0B11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E6B1-DA19-4049-8BDA-BCECDCB00DEA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1578-F74B-4D8B-AE2A-7370D822D677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9FE75-C6C8-4A6F-BE4A-449355DCD858}" type="datetime1">
              <a:rPr lang="en-US" smtClean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BE61-214C-4A40-965E-1208FC0C8B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customXml" Target="../ink/ink2.xml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24.emf"/><Relationship Id="rId4" Type="http://schemas.openxmlformats.org/officeDocument/2006/relationships/image" Target="../media/image3.png"/><Relationship Id="rId9" Type="http://schemas.openxmlformats.org/officeDocument/2006/relationships/customXml" Target="../ink/ink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customXml" Target="../ink/ink6.xml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0" Type="http://schemas.openxmlformats.org/officeDocument/2006/relationships/image" Target="../media/image24.emf"/><Relationship Id="rId4" Type="http://schemas.openxmlformats.org/officeDocument/2006/relationships/image" Target="../media/image3.png"/><Relationship Id="rId9" Type="http://schemas.openxmlformats.org/officeDocument/2006/relationships/customXml" Target="../ink/ink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3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3.png"/><Relationship Id="rId7" Type="http://schemas.openxmlformats.org/officeDocument/2006/relationships/customXml" Target="../ink/ink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ustomXml" Target="../ink/ink11.xml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3.png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3.xml"/><Relationship Id="rId10" Type="http://schemas.openxmlformats.org/officeDocument/2006/relationships/image" Target="../media/image30.emf"/><Relationship Id="rId4" Type="http://schemas.openxmlformats.org/officeDocument/2006/relationships/image" Target="../media/image3.png"/><Relationship Id="rId9" Type="http://schemas.openxmlformats.org/officeDocument/2006/relationships/customXml" Target="../ink/ink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3.png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customXml" Target="../ink/ink16.xml"/><Relationship Id="rId10" Type="http://schemas.openxmlformats.org/officeDocument/2006/relationships/image" Target="../media/image30.emf"/><Relationship Id="rId4" Type="http://schemas.openxmlformats.org/officeDocument/2006/relationships/image" Target="../media/image3.png"/><Relationship Id="rId9" Type="http://schemas.openxmlformats.org/officeDocument/2006/relationships/customXml" Target="../ink/ink1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Manhat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365"/>
            <a:ext cx="6477000" cy="68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054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What happens if shareholder owns </a:t>
            </a:r>
            <a:r>
              <a:rPr lang="en-US" sz="3200" b="1" dirty="0"/>
              <a:t>no voting stock before or after </a:t>
            </a:r>
            <a:r>
              <a:rPr lang="en-US" sz="3200" dirty="0"/>
              <a:t>and only nonvoting common stock or nonvoting preferred stock is redeemed?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The redemption cannot be substantially disproportionate under the rules</a:t>
            </a:r>
          </a:p>
          <a:p>
            <a:pPr lvl="1"/>
            <a:r>
              <a:rPr lang="en-US" dirty="0" smtClean="0"/>
              <a:t>See Treas. Reg. Section 1.302-3(a) </a:t>
            </a:r>
            <a:r>
              <a:rPr lang="en-US" dirty="0" smtClean="0">
                <a:solidFill>
                  <a:srgbClr val="C00000"/>
                </a:solidFill>
              </a:rPr>
              <a:t>(“Section 302(b)(2) only applies to a redemption of voting stock or to a redemption of both voting stock and other stock.  Section 302(b)(2) does not apply to the redemption solely of nonvoting stock (common or preferred)”)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10</a:t>
            </a:fld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876800" y="4800600"/>
            <a:ext cx="2438400" cy="3278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4" y="298685"/>
            <a:ext cx="822624" cy="152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5635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Question </a:t>
            </a:r>
            <a:r>
              <a:rPr lang="en-US" sz="3200" dirty="0" smtClean="0"/>
              <a:t>#4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2731870" y="2438400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311" y="28603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XtraCo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5"/>
            <a:endCxn id="4" idx="1"/>
          </p:cNvCxnSpPr>
          <p:nvPr/>
        </p:nvCxnSpPr>
        <p:spPr>
          <a:xfrm>
            <a:off x="1967545" y="1827921"/>
            <a:ext cx="1188376" cy="811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9600" y="201902"/>
            <a:ext cx="1590932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3377"/>
            <a:ext cx="1703104" cy="226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6528452" y="366707"/>
            <a:ext cx="1447800" cy="2386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4" idx="7"/>
          </p:cNvCxnSpPr>
          <p:nvPr/>
        </p:nvCxnSpPr>
        <p:spPr>
          <a:xfrm flipH="1">
            <a:off x="5203419" y="1981200"/>
            <a:ext cx="1325033" cy="658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48894" y="1246149"/>
            <a:ext cx="171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4900 </a:t>
            </a:r>
          </a:p>
          <a:p>
            <a:r>
              <a:rPr lang="en-US" dirty="0" smtClean="0"/>
              <a:t>Voting Preferred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09050" y="1061483"/>
            <a:ext cx="14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5100 Voting Common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66683" y="969736"/>
            <a:ext cx="64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1420446"/>
            <a:ext cx="68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9" name="Elbow Connector 8"/>
          <p:cNvCxnSpPr/>
          <p:nvPr/>
        </p:nvCxnSpPr>
        <p:spPr>
          <a:xfrm rot="16200000" flipV="1">
            <a:off x="2054984" y="2617449"/>
            <a:ext cx="890169" cy="732938"/>
          </a:xfrm>
          <a:prstGeom prst="bentConnector3">
            <a:avLst>
              <a:gd name="adj1" fmla="val -573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800" y="3124200"/>
            <a:ext cx="1125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Redeems 2000 shares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267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Less than 50% TOTAL VOTING POWER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Less </a:t>
            </a:r>
            <a:r>
              <a:rPr lang="en-US" dirty="0">
                <a:solidFill>
                  <a:srgbClr val="002060"/>
                </a:solidFill>
              </a:rPr>
              <a:t>than 80% of Beginning Percentage of Voting Stock?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Less than 80% of Beginning Percentage of Common Stock?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4" y="298685"/>
            <a:ext cx="822624" cy="152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5635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Question </a:t>
            </a:r>
            <a:r>
              <a:rPr lang="en-US" sz="3200" dirty="0" smtClean="0"/>
              <a:t>#4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2731870" y="2438400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311" y="28603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en-US" dirty="0"/>
              <a:t>Corp.</a:t>
            </a:r>
          </a:p>
        </p:txBody>
      </p:sp>
      <p:cxnSp>
        <p:nvCxnSpPr>
          <p:cNvPr id="7" name="Straight Arrow Connector 6"/>
          <p:cNvCxnSpPr>
            <a:stCxn id="8" idx="5"/>
            <a:endCxn id="4" idx="1"/>
          </p:cNvCxnSpPr>
          <p:nvPr/>
        </p:nvCxnSpPr>
        <p:spPr>
          <a:xfrm>
            <a:off x="1967545" y="1827921"/>
            <a:ext cx="1188376" cy="811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9600" y="201902"/>
            <a:ext cx="1590932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3377"/>
            <a:ext cx="1703104" cy="226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6528452" y="366707"/>
            <a:ext cx="1447800" cy="2386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4" idx="7"/>
          </p:cNvCxnSpPr>
          <p:nvPr/>
        </p:nvCxnSpPr>
        <p:spPr>
          <a:xfrm flipH="1">
            <a:off x="5203419" y="1981200"/>
            <a:ext cx="1325033" cy="658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48894" y="1246149"/>
            <a:ext cx="1718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4900 </a:t>
            </a:r>
          </a:p>
          <a:p>
            <a:r>
              <a:rPr lang="en-US" dirty="0" smtClean="0"/>
              <a:t>Voting Preferred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09050" y="1061483"/>
            <a:ext cx="14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5100 Voting Common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66683" y="969736"/>
            <a:ext cx="64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1420446"/>
            <a:ext cx="68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9" name="Elbow Connector 8"/>
          <p:cNvCxnSpPr/>
          <p:nvPr/>
        </p:nvCxnSpPr>
        <p:spPr>
          <a:xfrm rot="16200000" flipV="1">
            <a:off x="2054984" y="2617449"/>
            <a:ext cx="890169" cy="732938"/>
          </a:xfrm>
          <a:prstGeom prst="bentConnector3">
            <a:avLst>
              <a:gd name="adj1" fmla="val -573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800" y="3124200"/>
            <a:ext cx="1125494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Redeems 2000 shares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2672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Less than 50% TOTAL VOTING POWER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Yes -- Started with 49%, now has 36.25%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Less than 80% of Beginning Percentage of Voting Stock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Yes – Started with 49%, now has 36.25% (73.9%)</a:t>
            </a:r>
          </a:p>
          <a:p>
            <a:pPr lvl="1"/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Less than 80% of Beginning Percentage of Common Stock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HMMMM.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8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dirty="0"/>
              <a:t>What happens if owns no common stock before or after and only voting preferred stock is redeemed?</a:t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This can work as long as the 50% and 80% test are met with respect to the voting preferred stock.</a:t>
            </a:r>
          </a:p>
          <a:p>
            <a:pPr lvl="1"/>
            <a:r>
              <a:rPr lang="en-US" dirty="0" smtClean="0"/>
              <a:t>See </a:t>
            </a:r>
            <a:r>
              <a:rPr lang="en-US" dirty="0" smtClean="0">
                <a:solidFill>
                  <a:srgbClr val="C00000"/>
                </a:solidFill>
              </a:rPr>
              <a:t>Rev. Rul. 81-41 </a:t>
            </a:r>
            <a:r>
              <a:rPr lang="en-US" dirty="0" smtClean="0"/>
              <a:t>Example:  Before redemption: A owns voting preferred stock that represents 49% of voting stock </a:t>
            </a:r>
          </a:p>
          <a:p>
            <a:pPr lvl="2"/>
            <a:r>
              <a:rPr lang="en-US" dirty="0" smtClean="0"/>
              <a:t>After redemption: A owns voting preferred stock that represents 36% of voting stock</a:t>
            </a:r>
          </a:p>
          <a:p>
            <a:pPr lvl="2"/>
            <a:r>
              <a:rPr lang="en-US" dirty="0" smtClean="0"/>
              <a:t>36% voting power &lt; 50% </a:t>
            </a:r>
            <a:r>
              <a:rPr lang="en-US" dirty="0" smtClean="0">
                <a:sym typeface="Wingdings" pitchFamily="2" charset="2"/>
              </a:rPr>
              <a:t> 50% test met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36%/49% = 73%, 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which is less than 80%  80% test met.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 Is substantially disproportionate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13</a:t>
            </a:fld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0600" y="1154402"/>
            <a:ext cx="1524000" cy="5534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4" y="298685"/>
            <a:ext cx="822624" cy="152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50586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Question </a:t>
            </a:r>
            <a:r>
              <a:rPr lang="en-US" sz="3200" dirty="0" smtClean="0"/>
              <a:t>#5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2731870" y="2438400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311" y="28603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en-US" dirty="0"/>
              <a:t>Corp.</a:t>
            </a:r>
          </a:p>
        </p:txBody>
      </p:sp>
      <p:cxnSp>
        <p:nvCxnSpPr>
          <p:cNvPr id="7" name="Straight Arrow Connector 6"/>
          <p:cNvCxnSpPr>
            <a:stCxn id="8" idx="5"/>
            <a:endCxn id="4" idx="1"/>
          </p:cNvCxnSpPr>
          <p:nvPr/>
        </p:nvCxnSpPr>
        <p:spPr>
          <a:xfrm>
            <a:off x="1874600" y="1825266"/>
            <a:ext cx="1281321" cy="81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16655" y="199247"/>
            <a:ext cx="1590932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3377"/>
            <a:ext cx="1703104" cy="226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6528452" y="366707"/>
            <a:ext cx="1447800" cy="2386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4" idx="7"/>
          </p:cNvCxnSpPr>
          <p:nvPr/>
        </p:nvCxnSpPr>
        <p:spPr>
          <a:xfrm flipH="1">
            <a:off x="5203419" y="1981200"/>
            <a:ext cx="1325033" cy="658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48894" y="1246149"/>
            <a:ext cx="171830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 Shares Voting Common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77511" y="1107942"/>
            <a:ext cx="175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Shares Voting Common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66683" y="969736"/>
            <a:ext cx="64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1420446"/>
            <a:ext cx="68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9" name="Elbow Connector 8"/>
          <p:cNvCxnSpPr/>
          <p:nvPr/>
        </p:nvCxnSpPr>
        <p:spPr>
          <a:xfrm rot="16200000" flipV="1">
            <a:off x="2054984" y="2617449"/>
            <a:ext cx="890169" cy="732938"/>
          </a:xfrm>
          <a:prstGeom prst="bentConnector3">
            <a:avLst>
              <a:gd name="adj1" fmla="val -573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999" y="3124200"/>
            <a:ext cx="1726587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Redeems 3 Shares Voting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27 </a:t>
            </a:r>
            <a:r>
              <a:rPr lang="en-US" dirty="0" err="1" smtClean="0">
                <a:solidFill>
                  <a:srgbClr val="FF0000"/>
                </a:solidFill>
              </a:rPr>
              <a:t>NonVoting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14948" y="656060"/>
            <a:ext cx="1447800" cy="4983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64491" y="582065"/>
            <a:ext cx="189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Shares NV Common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655" y="4495800"/>
            <a:ext cx="84749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Less than 50% TOTAL VOTING POWER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3/7 – Yes, (42.85%) less than 50%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002060"/>
                </a:solidFill>
              </a:rPr>
              <a:t>Less than 80% of Beginning Percentage of Voting Stock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Yes -- 6/10 (60%) to 3/7 (42.85%) = 71.42% 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002060"/>
                </a:solidFill>
              </a:rPr>
              <a:t>	or, 80% of 60% is 48%; 42.85% is less than 48%</a:t>
            </a:r>
            <a:endParaRPr lang="en-US" dirty="0">
              <a:solidFill>
                <a:srgbClr val="002060"/>
              </a:solidFill>
            </a:endParaRP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Less than 80% of Beginning Percentage of Common Stock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Yes -- 36/40 (90%) to 6/10 (60%) = 66/67% (or, 80% of 90% = 72%)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 smtClean="0"/>
              <a:t>Note:  Multiple Classes of Common Stock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80% test with respect to all common stock?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If applied class by class, A fails because A holds 100% nonvoting common stock before and after.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However, the test is applied on an aggregate basis to </a:t>
            </a:r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all classes of common stock</a:t>
            </a:r>
            <a:r>
              <a:rPr lang="en-US" dirty="0" smtClean="0">
                <a:sym typeface="Wingdings" pitchFamily="2" charset="2"/>
              </a:rPr>
              <a:t> and by reference to fair market value.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% FMV common stock held by A before = 36/40 = 90%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% FMV common stock held by A after = 6/10 = 60%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60%/90% = 67% which is less than 80% (or 80% of 90 = 72%)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Thus 80% test is met.</a:t>
            </a:r>
          </a:p>
          <a:p>
            <a:pPr lvl="3"/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15</a:t>
            </a:fld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/>
          </a:bodyPr>
          <a:lstStyle/>
          <a:p>
            <a:r>
              <a:rPr lang="en-US" dirty="0"/>
              <a:t>Section 302(b)(2):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Substantially </a:t>
            </a:r>
            <a:r>
              <a:rPr lang="en-US" dirty="0"/>
              <a:t>Disproportionate: Cautionary Notes/Clarifications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sym typeface="Wingdings" pitchFamily="2" charset="2"/>
              </a:rPr>
              <a:t>Question #6</a:t>
            </a:r>
            <a:br>
              <a:rPr lang="en-US" sz="3200" dirty="0">
                <a:sym typeface="Wingdings" pitchFamily="2" charset="2"/>
              </a:rPr>
            </a:b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Facts: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XtraCo</a:t>
            </a:r>
            <a:r>
              <a:rPr lang="en-US" dirty="0" smtClean="0">
                <a:sym typeface="Wingdings" pitchFamily="2" charset="2"/>
              </a:rPr>
              <a:t> has outstanding 5000 shares voting common stock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Abby owns 2500 and Ben owns 2500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Xtra</a:t>
            </a:r>
            <a:r>
              <a:rPr lang="en-US" dirty="0" smtClean="0">
                <a:sym typeface="Wingdings" pitchFamily="2" charset="2"/>
              </a:rPr>
              <a:t> redeems 1000 shares from Abby for cash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One month later </a:t>
            </a:r>
            <a:r>
              <a:rPr lang="en-US" dirty="0" err="1" smtClean="0">
                <a:sym typeface="Wingdings" pitchFamily="2" charset="2"/>
              </a:rPr>
              <a:t>Xtra</a:t>
            </a:r>
            <a:r>
              <a:rPr lang="en-US" dirty="0" smtClean="0">
                <a:sym typeface="Wingdings" pitchFamily="2" charset="2"/>
              </a:rPr>
              <a:t> redeems 1000 shares from Ben for cash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17</a:t>
            </a:fld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337852"/>
            <a:ext cx="3505200" cy="1923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3557939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6163" y="4343400"/>
            <a:ext cx="3732099" cy="206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 smtClean="0"/>
              <a:t>Part of a Plan??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 pitchFamily="2" charset="2"/>
              </a:rPr>
              <a:t>Do the redemptions qualify as substantially disproportionate?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Not if they are part of a plan because then the before and after % for each shareholder is 50% (2500/5000 before vs. 1500/3000 after both redemptions)  See 302(b)(2)(D)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If they are not part of a plan: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A’s qualifies (since A owns 1500/4000 = 37.5% immediately after and owned 50% before, so that A meets the 50% and 80% tests)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B’s does not since B owns 50% afterwards and thus does not meet the 50% test.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19</a:t>
            </a:fld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276600" y="2590800"/>
            <a:ext cx="18288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Redemptions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Problem Set #7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2</a:t>
            </a:fld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64" y="1219201"/>
            <a:ext cx="8499635" cy="54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Abby and Ben were married?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81" y="1385463"/>
            <a:ext cx="7081837" cy="515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890587" y="2895600"/>
            <a:ext cx="7772400" cy="1500187"/>
          </a:xfrm>
        </p:spPr>
        <p:txBody>
          <a:bodyPr/>
          <a:lstStyle/>
          <a:p>
            <a:r>
              <a:rPr lang="en-US" dirty="0" smtClean="0"/>
              <a:t>Section 318 Attribution Rules!!!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68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318(a)(1)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individual owns what certain family members own (directly or indirectly)</a:t>
            </a:r>
          </a:p>
          <a:p>
            <a:endParaRPr lang="en-US" dirty="0"/>
          </a:p>
          <a:p>
            <a:r>
              <a:rPr lang="en-US" dirty="0" smtClean="0"/>
              <a:t>(a)(1) = FAMILY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822531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318 (a)(1) Amy owns. . . 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96" y="3967893"/>
            <a:ext cx="870394" cy="116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15" y="2324411"/>
            <a:ext cx="144831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68" y="3967893"/>
            <a:ext cx="987600" cy="131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499462"/>
            <a:ext cx="2371725" cy="2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662274"/>
            <a:ext cx="1209674" cy="87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72198"/>
            <a:ext cx="22479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1400" y="304186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10593" y="3291198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667000" y="2209800"/>
            <a:ext cx="1143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419600" y="1981823"/>
            <a:ext cx="1905000" cy="685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505200" y="3573484"/>
            <a:ext cx="76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64990" y="3686436"/>
            <a:ext cx="338138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ultiply 18"/>
          <p:cNvSpPr/>
          <p:nvPr/>
        </p:nvSpPr>
        <p:spPr>
          <a:xfrm>
            <a:off x="2573445" y="3041862"/>
            <a:ext cx="542925" cy="4986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5147550" y="1968292"/>
            <a:ext cx="695325" cy="609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755726"/>
            <a:ext cx="12065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371600" y="1627263"/>
            <a:ext cx="590550" cy="341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ultiply 4"/>
          <p:cNvSpPr/>
          <p:nvPr/>
        </p:nvSpPr>
        <p:spPr>
          <a:xfrm>
            <a:off x="1480836" y="1627262"/>
            <a:ext cx="269875" cy="27773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449" y="5730906"/>
            <a:ext cx="757549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225471" y="5073334"/>
            <a:ext cx="13029" cy="587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11436" y="2978081"/>
            <a:ext cx="3164460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her</a:t>
            </a:r>
          </a:p>
          <a:p>
            <a:endParaRPr lang="en-US" dirty="0"/>
          </a:p>
          <a:p>
            <a:r>
              <a:rPr lang="en-US" dirty="0"/>
              <a:t>Spouse</a:t>
            </a:r>
          </a:p>
          <a:p>
            <a:r>
              <a:rPr lang="en-US" dirty="0"/>
              <a:t>Children</a:t>
            </a:r>
          </a:p>
          <a:p>
            <a:r>
              <a:rPr lang="en-US" dirty="0"/>
              <a:t>Grandchildren</a:t>
            </a:r>
          </a:p>
          <a:p>
            <a:r>
              <a:rPr lang="en-US" dirty="0" smtClean="0"/>
              <a:t>Parents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3644449"/>
            <a:ext cx="1254043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Own</a:t>
            </a:r>
            <a:endParaRPr lang="en-US" dirty="0"/>
          </a:p>
          <a:p>
            <a:r>
              <a:rPr lang="en-US" dirty="0" smtClean="0"/>
              <a:t>Directly or Indirectly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6731000" y="3616309"/>
            <a:ext cx="381000" cy="1034734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11436" y="4833267"/>
            <a:ext cx="3164460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NOT What her</a:t>
            </a:r>
          </a:p>
          <a:p>
            <a:endParaRPr lang="en-US" dirty="0"/>
          </a:p>
          <a:p>
            <a:r>
              <a:rPr lang="en-US" dirty="0" smtClean="0"/>
              <a:t>Siblings</a:t>
            </a:r>
            <a:endParaRPr lang="en-US" dirty="0"/>
          </a:p>
          <a:p>
            <a:r>
              <a:rPr lang="en-US" dirty="0" smtClean="0"/>
              <a:t>Grandparents</a:t>
            </a:r>
            <a:endParaRPr lang="en-US" dirty="0"/>
          </a:p>
        </p:txBody>
      </p:sp>
      <p:sp>
        <p:nvSpPr>
          <p:cNvPr id="29" name="Right Brace 28"/>
          <p:cNvSpPr/>
          <p:nvPr/>
        </p:nvSpPr>
        <p:spPr>
          <a:xfrm>
            <a:off x="6792912" y="5369445"/>
            <a:ext cx="257175" cy="617055"/>
          </a:xfrm>
          <a:prstGeom prst="rightBrace">
            <a:avLst>
              <a:gd name="adj1" fmla="val 40208"/>
              <a:gd name="adj2" fmla="val 48903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381991" y="5493306"/>
            <a:ext cx="762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318(a)(2)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taxpayer owns what its entities own (directly or indirectly)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(a)(2) =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9735"/>
          </a:xfrm>
        </p:spPr>
        <p:txBody>
          <a:bodyPr>
            <a:normAutofit/>
          </a:bodyPr>
          <a:lstStyle/>
          <a:p>
            <a:r>
              <a:rPr lang="en-US" dirty="0"/>
              <a:t>Section 318 (a)(2)Amy </a:t>
            </a:r>
            <a:r>
              <a:rPr lang="en-US" dirty="0" smtClean="0"/>
              <a:t>owns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83454" y="3333737"/>
            <a:ext cx="22098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154" y="381531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Partnership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152714"/>
            <a:ext cx="22320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47850" y="566575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Trust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91225"/>
            <a:ext cx="22320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38887" y="455952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Corporation</a:t>
            </a:r>
          </a:p>
        </p:txBody>
      </p:sp>
      <p:cxnSp>
        <p:nvCxnSpPr>
          <p:cNvPr id="9" name="Straight Arrow Connector 8"/>
          <p:cNvCxnSpPr>
            <a:endCxn id="4" idx="7"/>
          </p:cNvCxnSpPr>
          <p:nvPr/>
        </p:nvCxnSpPr>
        <p:spPr>
          <a:xfrm flipH="1">
            <a:off x="2169636" y="2798544"/>
            <a:ext cx="1918728" cy="73605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072192" y="3166573"/>
            <a:ext cx="454364" cy="19274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05400" y="2971800"/>
            <a:ext cx="13716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2501" y="3276647"/>
            <a:ext cx="1541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proportion to Amy’s </a:t>
            </a:r>
            <a:r>
              <a:rPr lang="en-US" dirty="0" err="1"/>
              <a:t>p’ship</a:t>
            </a:r>
            <a:r>
              <a:rPr lang="en-US" dirty="0"/>
              <a:t> interest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05494" y="294038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proportion to ownership interest </a:t>
            </a:r>
            <a:r>
              <a:rPr lang="en-US" b="1" dirty="0"/>
              <a:t>if</a:t>
            </a:r>
            <a:r>
              <a:rPr lang="en-US" dirty="0"/>
              <a:t> Amy owns 50% or more of Corporation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9980" y="4372002"/>
            <a:ext cx="1964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proportion to Amy’s beneficial interest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7" y="1038219"/>
            <a:ext cx="12573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860132" y="1914519"/>
            <a:ext cx="358774" cy="363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49032" y="2697036"/>
            <a:ext cx="145255" cy="557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2250" y="825979"/>
            <a:ext cx="2895600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her</a:t>
            </a:r>
          </a:p>
          <a:p>
            <a:endParaRPr lang="en-US" dirty="0"/>
          </a:p>
          <a:p>
            <a:r>
              <a:rPr lang="en-US" dirty="0" smtClean="0"/>
              <a:t>Partnership</a:t>
            </a:r>
          </a:p>
          <a:p>
            <a:r>
              <a:rPr lang="en-US" dirty="0" smtClean="0"/>
              <a:t>Trust</a:t>
            </a:r>
          </a:p>
          <a:p>
            <a:r>
              <a:rPr lang="en-US" b="1" dirty="0" smtClean="0"/>
              <a:t>IN PROPORTION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7398" y="1519009"/>
            <a:ext cx="7620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Owns</a:t>
            </a:r>
            <a:endParaRPr lang="en-US" dirty="0"/>
          </a:p>
        </p:txBody>
      </p:sp>
      <p:sp>
        <p:nvSpPr>
          <p:cNvPr id="23" name="Right Brace 22"/>
          <p:cNvSpPr/>
          <p:nvPr/>
        </p:nvSpPr>
        <p:spPr>
          <a:xfrm>
            <a:off x="1473831" y="1466302"/>
            <a:ext cx="381000" cy="489363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41936" y="874799"/>
            <a:ext cx="2973464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her</a:t>
            </a:r>
          </a:p>
          <a:p>
            <a:endParaRPr lang="en-US" dirty="0"/>
          </a:p>
          <a:p>
            <a:r>
              <a:rPr lang="en-US" dirty="0" smtClean="0"/>
              <a:t>Corporation Owns</a:t>
            </a:r>
          </a:p>
          <a:p>
            <a:r>
              <a:rPr lang="en-US" b="1" dirty="0" smtClean="0"/>
              <a:t>IN PROPORTION</a:t>
            </a:r>
          </a:p>
          <a:p>
            <a:r>
              <a:rPr lang="en-US" b="1" dirty="0" smtClean="0"/>
              <a:t>IF </a:t>
            </a:r>
            <a:r>
              <a:rPr lang="en-US" dirty="0" smtClean="0"/>
              <a:t>Amy owns 50% or more of the Corporation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706" y="4162631"/>
            <a:ext cx="711894" cy="4271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703" y="6035086"/>
            <a:ext cx="711894" cy="4271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140" y="4937356"/>
            <a:ext cx="711894" cy="4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rmAutofit/>
          </a:bodyPr>
          <a:lstStyle/>
          <a:p>
            <a:r>
              <a:rPr lang="en-US" dirty="0"/>
              <a:t>Section 318 (a)(2): Amy owns. . 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2" y="897630"/>
            <a:ext cx="12573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086195"/>
            <a:ext cx="22098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8700" y="354489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Partnership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8" y="3861201"/>
            <a:ext cx="22320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1865" y="441959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Amy Family Trust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63" y="3760088"/>
            <a:ext cx="22320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41984" y="427312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Corporation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90800" y="2869312"/>
            <a:ext cx="1064272" cy="352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95477" y="3008571"/>
            <a:ext cx="179388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69598" y="2676189"/>
            <a:ext cx="66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5263" y="319110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51%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9068" y="3504688"/>
            <a:ext cx="67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25%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342900" y="4558908"/>
            <a:ext cx="1143000" cy="10175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66800" y="4457795"/>
            <a:ext cx="533400" cy="442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33500" y="478893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" y="515826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 Corp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7" y="5505256"/>
            <a:ext cx="1169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0115"/>
            <a:ext cx="1169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89068" y="6020032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 Corp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46890" y="5864830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 Corp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733800" y="5256614"/>
            <a:ext cx="375450" cy="763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52" idx="2"/>
          </p:cNvCxnSpPr>
          <p:nvPr/>
        </p:nvCxnSpPr>
        <p:spPr>
          <a:xfrm>
            <a:off x="6646076" y="5155501"/>
            <a:ext cx="516724" cy="646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545080" y="539179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66093" y="523156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6179" y="1371600"/>
            <a:ext cx="2955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8% of Z Corp (</a:t>
            </a:r>
            <a:r>
              <a:rPr lang="en-US" dirty="0" err="1"/>
              <a:t>P’ship</a:t>
            </a:r>
            <a:r>
              <a:rPr lang="en-US" dirty="0"/>
              <a:t>)</a:t>
            </a:r>
          </a:p>
          <a:p>
            <a:r>
              <a:rPr lang="en-US" dirty="0"/>
              <a:t>5% of Z Corp (Trust)</a:t>
            </a:r>
          </a:p>
          <a:p>
            <a:r>
              <a:rPr lang="en-US" dirty="0"/>
              <a:t>10.2% of Z Corp (Corp.)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69379" y="1771800"/>
            <a:ext cx="358774" cy="363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45876" y="2653710"/>
            <a:ext cx="358774" cy="454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69379" y="2869312"/>
            <a:ext cx="1066800" cy="1031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972" y="4122966"/>
            <a:ext cx="711894" cy="4271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7134" y="4884899"/>
            <a:ext cx="711894" cy="4271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146" y="4872250"/>
            <a:ext cx="711894" cy="4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990600"/>
          </a:xfrm>
        </p:spPr>
        <p:txBody>
          <a:bodyPr>
            <a:normAutofit/>
          </a:bodyPr>
          <a:lstStyle/>
          <a:p>
            <a:r>
              <a:rPr lang="en-US" dirty="0"/>
              <a:t>Section 318 (a)(2): Amy owns. . 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2" y="897630"/>
            <a:ext cx="12573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3086195"/>
            <a:ext cx="22098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28700" y="354489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Partnership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238" y="3861201"/>
            <a:ext cx="22320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81865" y="441959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Amy Family Trust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63" y="3760088"/>
            <a:ext cx="2232025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41984" y="427312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Corporation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90800" y="2869312"/>
            <a:ext cx="1064272" cy="352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95477" y="3008571"/>
            <a:ext cx="179388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69598" y="2676189"/>
            <a:ext cx="66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25263" y="319110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89068" y="3504688"/>
            <a:ext cx="67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25%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342900" y="4558908"/>
            <a:ext cx="1143000" cy="10175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66800" y="4457795"/>
            <a:ext cx="533400" cy="442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333500" y="478893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" y="515826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 Corp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7" y="5505256"/>
            <a:ext cx="1169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0115"/>
            <a:ext cx="116998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89068" y="6020032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 Corp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46890" y="5864830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 Corp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733800" y="5256614"/>
            <a:ext cx="375450" cy="763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52" idx="2"/>
          </p:cNvCxnSpPr>
          <p:nvPr/>
        </p:nvCxnSpPr>
        <p:spPr>
          <a:xfrm>
            <a:off x="6646076" y="5155501"/>
            <a:ext cx="516724" cy="646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545080" y="5391796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66093" y="5231562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6179" y="1371600"/>
            <a:ext cx="2955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8% of Z Corp (</a:t>
            </a:r>
            <a:r>
              <a:rPr lang="en-US" dirty="0" err="1"/>
              <a:t>P’ship</a:t>
            </a:r>
            <a:r>
              <a:rPr lang="en-US" dirty="0"/>
              <a:t>)</a:t>
            </a:r>
          </a:p>
          <a:p>
            <a:r>
              <a:rPr lang="en-US" dirty="0"/>
              <a:t>5% of Z Corp (Trust)</a:t>
            </a:r>
          </a:p>
          <a:p>
            <a:r>
              <a:rPr lang="en-US" dirty="0" smtClean="0"/>
              <a:t>0% </a:t>
            </a:r>
            <a:r>
              <a:rPr lang="en-US" dirty="0"/>
              <a:t>of Z Corp (Corp.)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969379" y="1771800"/>
            <a:ext cx="358774" cy="363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45876" y="2653710"/>
            <a:ext cx="358774" cy="454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969379" y="2869312"/>
            <a:ext cx="1066800" cy="1031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706" y="4162631"/>
            <a:ext cx="711894" cy="4271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5569" y="4958930"/>
            <a:ext cx="711894" cy="4271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237" y="4829478"/>
            <a:ext cx="711894" cy="4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318(a)(3)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entity owns what its investors/beneficiaries own (directly or indirectly)</a:t>
            </a:r>
          </a:p>
          <a:p>
            <a:endParaRPr lang="en-US" dirty="0"/>
          </a:p>
          <a:p>
            <a:r>
              <a:rPr lang="en-US" dirty="0" smtClean="0"/>
              <a:t>(a)(3) = INVESTORS and BENEFICIARIES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000" dirty="0" smtClean="0"/>
              <a:t>Question #2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Facts:</a:t>
            </a:r>
          </a:p>
          <a:p>
            <a:pPr lvl="1"/>
            <a:r>
              <a:rPr lang="en-US" dirty="0" smtClean="0"/>
              <a:t>Abby and Ben are unrelated.</a:t>
            </a:r>
          </a:p>
          <a:p>
            <a:pPr lvl="1"/>
            <a:r>
              <a:rPr lang="en-US" dirty="0" smtClean="0"/>
              <a:t>Before redemption:</a:t>
            </a:r>
          </a:p>
          <a:p>
            <a:pPr lvl="2"/>
            <a:r>
              <a:rPr lang="en-US" dirty="0" smtClean="0"/>
              <a:t>A owns 2,500/5,000 shares of voting common stock</a:t>
            </a:r>
          </a:p>
          <a:p>
            <a:pPr lvl="2"/>
            <a:r>
              <a:rPr lang="en-US" dirty="0" smtClean="0"/>
              <a:t>B owns 2,500/5,000 shares of voting common stock</a:t>
            </a:r>
          </a:p>
          <a:p>
            <a:pPr lvl="2"/>
            <a:endParaRPr lang="en-US" dirty="0"/>
          </a:p>
          <a:p>
            <a:r>
              <a:rPr lang="en-US" dirty="0" smtClean="0"/>
              <a:t>(a) </a:t>
            </a:r>
            <a:r>
              <a:rPr lang="en-US" dirty="0" err="1" smtClean="0"/>
              <a:t>Xtra</a:t>
            </a:r>
            <a:r>
              <a:rPr lang="en-US" dirty="0" smtClean="0"/>
              <a:t> redeems 501 shares from Abby</a:t>
            </a:r>
          </a:p>
          <a:p>
            <a:r>
              <a:rPr lang="en-US" dirty="0" smtClean="0"/>
              <a:t>(b) </a:t>
            </a:r>
            <a:r>
              <a:rPr lang="en-US" dirty="0" err="1" smtClean="0"/>
              <a:t>Xtra</a:t>
            </a:r>
            <a:r>
              <a:rPr lang="en-US" dirty="0" smtClean="0"/>
              <a:t> redeems 834 shares from Abby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3</a:t>
            </a:fld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1542365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318(a)(3):  ABC </a:t>
            </a:r>
            <a:r>
              <a:rPr lang="en-US" dirty="0" err="1"/>
              <a:t>P’ship</a:t>
            </a:r>
            <a:r>
              <a:rPr lang="en-US" dirty="0"/>
              <a:t> </a:t>
            </a:r>
            <a:r>
              <a:rPr lang="en-US" dirty="0" smtClean="0"/>
              <a:t>owns stock owned directly or indirectly by a partner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52800" y="4800600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53115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ABC </a:t>
            </a:r>
            <a:r>
              <a:rPr lang="en-US" dirty="0" err="1"/>
              <a:t>P’ship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00" y="2207932"/>
            <a:ext cx="1182400" cy="218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048000" y="4503182"/>
            <a:ext cx="533400" cy="678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55573" y="2179082"/>
            <a:ext cx="1905000" cy="2324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43000" y="4038600"/>
            <a:ext cx="838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62000" y="5486400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59436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XYZ Corp.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32" y="1601083"/>
            <a:ext cx="2057400" cy="274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7543800" y="5301734"/>
            <a:ext cx="1447800" cy="132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96200" y="5791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QRS Corp.</a:t>
            </a:r>
          </a:p>
        </p:txBody>
      </p:sp>
      <p:sp>
        <p:nvSpPr>
          <p:cNvPr id="17" name="Oval 16"/>
          <p:cNvSpPr/>
          <p:nvPr/>
        </p:nvSpPr>
        <p:spPr>
          <a:xfrm>
            <a:off x="5820032" y="1804987"/>
            <a:ext cx="1447800" cy="2386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 flipH="1">
            <a:off x="5410200" y="3841576"/>
            <a:ext cx="621857" cy="1018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6858000" y="4038600"/>
            <a:ext cx="897825" cy="1457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46752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</a:t>
            </a:r>
            <a:r>
              <a:rPr lang="en-US" dirty="0"/>
              <a:t>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17625" y="48225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8600" y="1447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Amy:  10% XYZ Corp.</a:t>
            </a:r>
          </a:p>
          <a:p>
            <a:r>
              <a:rPr lang="en-US" dirty="0"/>
              <a:t>From Ben:  20% QRS Corp.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48400" y="251936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1727" y="450318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1128" y="4419600"/>
            <a:ext cx="67967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3164670" y="3101917"/>
              <a:ext cx="471960" cy="227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6510" y="3063757"/>
                <a:ext cx="5482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3163950" y="3100477"/>
              <a:ext cx="179640" cy="2221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5790" y="3062317"/>
                <a:ext cx="2559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3221910" y="3114517"/>
              <a:ext cx="207360" cy="100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83750" y="3076357"/>
                <a:ext cx="2836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/>
            </p14:nvContentPartPr>
            <p14:xfrm>
              <a:off x="3164670" y="3807517"/>
              <a:ext cx="221760" cy="450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26510" y="3769357"/>
                <a:ext cx="298080" cy="52668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Rectangle 29"/>
          <p:cNvSpPr/>
          <p:nvPr/>
        </p:nvSpPr>
        <p:spPr>
          <a:xfrm>
            <a:off x="3343590" y="762000"/>
            <a:ext cx="4200210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8110" y="3826217"/>
            <a:ext cx="711894" cy="4271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2053" y="3857864"/>
            <a:ext cx="711894" cy="4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2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599"/>
            <a:ext cx="8229600" cy="1542365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318(a)(3):  ABC </a:t>
            </a:r>
            <a:r>
              <a:rPr lang="en-US" dirty="0" err="1"/>
              <a:t>P’ship</a:t>
            </a:r>
            <a:r>
              <a:rPr lang="en-US" dirty="0"/>
              <a:t> </a:t>
            </a:r>
            <a:r>
              <a:rPr lang="en-US" dirty="0" smtClean="0"/>
              <a:t>owns stock owned directly or indirectly by a partner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52800" y="4800600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53115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ABC </a:t>
            </a:r>
            <a:r>
              <a:rPr lang="en-US" dirty="0" err="1"/>
              <a:t>P’ship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00" y="2207932"/>
            <a:ext cx="1182400" cy="218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048000" y="4503182"/>
            <a:ext cx="533400" cy="6784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55573" y="2179082"/>
            <a:ext cx="1905000" cy="2324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598110" y="4038600"/>
            <a:ext cx="383090" cy="636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97036" y="4642865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5636" y="4976953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XYZ Corp.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232" y="1601083"/>
            <a:ext cx="2057400" cy="274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7543800" y="5301734"/>
            <a:ext cx="1447800" cy="132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96200" y="5791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QRS Corp.</a:t>
            </a:r>
          </a:p>
        </p:txBody>
      </p:sp>
      <p:sp>
        <p:nvSpPr>
          <p:cNvPr id="17" name="Oval 16"/>
          <p:cNvSpPr/>
          <p:nvPr/>
        </p:nvSpPr>
        <p:spPr>
          <a:xfrm>
            <a:off x="5820032" y="1804987"/>
            <a:ext cx="1447800" cy="2386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 flipH="1">
            <a:off x="5410200" y="3841576"/>
            <a:ext cx="621857" cy="1018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6858000" y="4038600"/>
            <a:ext cx="897825" cy="1457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3000" y="422594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</a:t>
            </a:r>
            <a:r>
              <a:rPr lang="en-US" dirty="0"/>
              <a:t>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17625" y="482256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5946" y="1295399"/>
            <a:ext cx="2955592" cy="917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Amy:  </a:t>
            </a:r>
            <a:r>
              <a:rPr lang="en-US" dirty="0" smtClean="0"/>
              <a:t>60</a:t>
            </a:r>
            <a:r>
              <a:rPr lang="en-US" dirty="0"/>
              <a:t>% XYZ Corp</a:t>
            </a:r>
            <a:r>
              <a:rPr lang="en-US" dirty="0" smtClean="0"/>
              <a:t>.</a:t>
            </a:r>
          </a:p>
          <a:p>
            <a:r>
              <a:rPr lang="en-US" dirty="0"/>
              <a:t>	</a:t>
            </a:r>
            <a:r>
              <a:rPr lang="en-US" dirty="0" smtClean="0"/>
              <a:t>AND 6% ABC Corp.</a:t>
            </a:r>
            <a:endParaRPr lang="en-US" dirty="0"/>
          </a:p>
          <a:p>
            <a:r>
              <a:rPr lang="en-US" dirty="0"/>
              <a:t>From Ben:  20% QRS Corp.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48400" y="251936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1727" y="450318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1128" y="4419600"/>
            <a:ext cx="67967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3164670" y="3101917"/>
              <a:ext cx="471960" cy="227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6510" y="3063757"/>
                <a:ext cx="54828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3163950" y="3100477"/>
              <a:ext cx="179640" cy="2221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25790" y="3062317"/>
                <a:ext cx="2559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/>
              <p14:cNvContentPartPr/>
              <p14:nvPr/>
            </p14:nvContentPartPr>
            <p14:xfrm>
              <a:off x="3221910" y="3114517"/>
              <a:ext cx="207360" cy="1004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83750" y="3076357"/>
                <a:ext cx="2836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Ink 28"/>
              <p14:cNvContentPartPr/>
              <p14:nvPr/>
            </p14:nvContentPartPr>
            <p14:xfrm>
              <a:off x="3164670" y="3807517"/>
              <a:ext cx="221760" cy="450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26510" y="3769357"/>
                <a:ext cx="298080" cy="52668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Rectangle 29"/>
          <p:cNvSpPr/>
          <p:nvPr/>
        </p:nvSpPr>
        <p:spPr>
          <a:xfrm>
            <a:off x="3374692" y="747715"/>
            <a:ext cx="4200210" cy="609600"/>
          </a:xfrm>
          <a:prstGeom prst="rect">
            <a:avLst/>
          </a:prstGeom>
          <a:solidFill>
            <a:srgbClr val="FFFF00">
              <a:alpha val="2313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8110" y="3826217"/>
            <a:ext cx="711894" cy="4271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02053" y="3857864"/>
            <a:ext cx="711894" cy="4271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12225" y="5965567"/>
            <a:ext cx="1308911" cy="8365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Corp.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11" idx="4"/>
            <a:endCxn id="9" idx="1"/>
          </p:cNvCxnSpPr>
          <p:nvPr/>
        </p:nvCxnSpPr>
        <p:spPr>
          <a:xfrm>
            <a:off x="1597136" y="5785865"/>
            <a:ext cx="406775" cy="30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97862" y="584444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</a:t>
            </a:r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6585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318(a)(3)</a:t>
            </a:r>
            <a:br>
              <a:rPr lang="en-US" dirty="0"/>
            </a:br>
            <a:r>
              <a:rPr lang="en-US" dirty="0"/>
              <a:t>Amy Family Trust </a:t>
            </a:r>
            <a:r>
              <a:rPr lang="en-US" dirty="0" smtClean="0"/>
              <a:t>owns stock owned directly or indirectly by a beneficiary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52800" y="4800600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93331" y="5311500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Amy Family Trust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77084"/>
            <a:ext cx="103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200400" y="48006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66900" y="2667000"/>
            <a:ext cx="1905000" cy="2324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0600" y="4191000"/>
            <a:ext cx="8763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81000" y="5394067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1500" y="5775067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XYZ Corp.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38387"/>
            <a:ext cx="18478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7543800" y="5301734"/>
            <a:ext cx="1447800" cy="132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96200" y="5791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QRS Corp.</a:t>
            </a:r>
          </a:p>
        </p:txBody>
      </p:sp>
      <p:sp>
        <p:nvSpPr>
          <p:cNvPr id="17" name="Oval 16"/>
          <p:cNvSpPr/>
          <p:nvPr/>
        </p:nvSpPr>
        <p:spPr>
          <a:xfrm>
            <a:off x="5867400" y="2330553"/>
            <a:ext cx="1447800" cy="2386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 flipH="1">
            <a:off x="5715000" y="4367142"/>
            <a:ext cx="364425" cy="616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6934200" y="4572000"/>
            <a:ext cx="821625" cy="924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46752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400" y="485987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20%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19746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From Amy:  10% XYZ Corp.</a:t>
            </a:r>
          </a:p>
          <a:p>
            <a:r>
              <a:rPr lang="en-US" dirty="0"/>
              <a:t>From Ben:  20% QRS Corp.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3052" y="3154227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3235590" y="3655181"/>
              <a:ext cx="193680" cy="160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7430" y="3617021"/>
                <a:ext cx="270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3235590" y="4286261"/>
              <a:ext cx="315360" cy="414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7430" y="4248101"/>
                <a:ext cx="391680" cy="4910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/>
          <p:cNvSpPr txBox="1"/>
          <p:nvPr/>
        </p:nvSpPr>
        <p:spPr>
          <a:xfrm>
            <a:off x="3429000" y="459741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47144" y="439875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r>
              <a:rPr lang="en-US" dirty="0"/>
              <a:t>%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8110" y="3826217"/>
            <a:ext cx="711894" cy="42713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19294" y="1302275"/>
            <a:ext cx="4309905" cy="60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3306" y="4416910"/>
            <a:ext cx="711894" cy="4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4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318(a)(3)</a:t>
            </a:r>
            <a:br>
              <a:rPr lang="en-US" dirty="0"/>
            </a:br>
            <a:r>
              <a:rPr lang="en-US" dirty="0"/>
              <a:t>Amy Family Trust </a:t>
            </a:r>
            <a:r>
              <a:rPr lang="en-US" dirty="0" smtClean="0"/>
              <a:t>owns stock owned directly or indirectly by a beneficiary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352800" y="4800600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93331" y="5311500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Amy Family Trust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77084"/>
            <a:ext cx="103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200400" y="48006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866900" y="2667000"/>
            <a:ext cx="1905000" cy="2324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487138" y="4191000"/>
            <a:ext cx="379762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31125" y="4701433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7825" y="5016372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XYZ Corp.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338387"/>
            <a:ext cx="18478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7543800" y="5301734"/>
            <a:ext cx="1447800" cy="132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96200" y="5791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QRS Corp.</a:t>
            </a:r>
          </a:p>
        </p:txBody>
      </p:sp>
      <p:sp>
        <p:nvSpPr>
          <p:cNvPr id="17" name="Oval 16"/>
          <p:cNvSpPr/>
          <p:nvPr/>
        </p:nvSpPr>
        <p:spPr>
          <a:xfrm>
            <a:off x="5867400" y="2330553"/>
            <a:ext cx="1447800" cy="2386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7" idx="3"/>
          </p:cNvCxnSpPr>
          <p:nvPr/>
        </p:nvCxnSpPr>
        <p:spPr>
          <a:xfrm flipH="1">
            <a:off x="5715000" y="4367142"/>
            <a:ext cx="364425" cy="616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6934200" y="4572000"/>
            <a:ext cx="821625" cy="924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0910" y="42786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</a:t>
            </a:r>
            <a:r>
              <a:rPr lang="en-US" dirty="0"/>
              <a:t>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400" y="485987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20%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19746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From Amy:  </a:t>
            </a:r>
            <a:r>
              <a:rPr lang="en-US" dirty="0" smtClean="0"/>
              <a:t>60</a:t>
            </a:r>
            <a:r>
              <a:rPr lang="en-US" dirty="0"/>
              <a:t>% XYZ Corp</a:t>
            </a:r>
            <a:r>
              <a:rPr lang="en-US" dirty="0" smtClean="0"/>
              <a:t>. AND 6% ABC Corp.</a:t>
            </a:r>
            <a:endParaRPr lang="en-US" dirty="0"/>
          </a:p>
          <a:p>
            <a:r>
              <a:rPr lang="en-US" dirty="0"/>
              <a:t>From Ben:  20% QRS Corp.</a:t>
            </a:r>
          </a:p>
        </p:txBody>
      </p:sp>
      <p:sp>
        <p:nvSpPr>
          <p:cNvPr id="9" name="Rectangle 8"/>
          <p:cNvSpPr/>
          <p:nvPr/>
        </p:nvSpPr>
        <p:spPr>
          <a:xfrm>
            <a:off x="6213052" y="3154227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3235590" y="3655181"/>
              <a:ext cx="193680" cy="160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7430" y="3617021"/>
                <a:ext cx="270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3235590" y="4286261"/>
              <a:ext cx="315360" cy="4147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7430" y="4248101"/>
                <a:ext cx="391680" cy="4910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/>
          <p:cNvSpPr txBox="1"/>
          <p:nvPr/>
        </p:nvSpPr>
        <p:spPr>
          <a:xfrm>
            <a:off x="3429000" y="459741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47144" y="439875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r>
              <a:rPr lang="en-US" dirty="0"/>
              <a:t>%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8110" y="3826217"/>
            <a:ext cx="711894" cy="42713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19294" y="1302275"/>
            <a:ext cx="4309905" cy="609600"/>
          </a:xfrm>
          <a:prstGeom prst="rect">
            <a:avLst/>
          </a:prstGeom>
          <a:solidFill>
            <a:srgbClr val="FFFF00">
              <a:alpha val="2902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3306" y="4416910"/>
            <a:ext cx="711894" cy="427136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1812225" y="5965567"/>
            <a:ext cx="1308911" cy="8365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Corp.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97862" y="584444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</a:t>
            </a:r>
            <a:r>
              <a:rPr lang="en-US" dirty="0"/>
              <a:t>%</a:t>
            </a:r>
          </a:p>
        </p:txBody>
      </p:sp>
      <p:cxnSp>
        <p:nvCxnSpPr>
          <p:cNvPr id="19" name="Straight Connector 18"/>
          <p:cNvCxnSpPr>
            <a:stCxn id="11" idx="4"/>
            <a:endCxn id="33" idx="3"/>
          </p:cNvCxnSpPr>
          <p:nvPr/>
        </p:nvCxnSpPr>
        <p:spPr>
          <a:xfrm>
            <a:off x="1431225" y="5844433"/>
            <a:ext cx="681037" cy="184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2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3727"/>
            <a:ext cx="8763000" cy="1745805"/>
          </a:xfrm>
        </p:spPr>
        <p:txBody>
          <a:bodyPr>
            <a:noAutofit/>
          </a:bodyPr>
          <a:lstStyle/>
          <a:p>
            <a:r>
              <a:rPr lang="en-US" sz="3200" dirty="0"/>
              <a:t>Section 318(a)(</a:t>
            </a:r>
            <a:r>
              <a:rPr lang="en-US" sz="3200" dirty="0" smtClean="0"/>
              <a:t>3):  AB </a:t>
            </a:r>
            <a:r>
              <a:rPr lang="en-US" sz="3200" dirty="0"/>
              <a:t>Corp. </a:t>
            </a:r>
            <a:r>
              <a:rPr lang="en-US" sz="3200" dirty="0" smtClean="0"/>
              <a:t>owns stock owned directly or indirectly by any person who owns 50% or more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352800" y="4800600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83896" y="5241941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AB Corp.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00" y="2221706"/>
            <a:ext cx="103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stCxn id="8" idx="4"/>
            <a:endCxn id="4" idx="1"/>
          </p:cNvCxnSpPr>
          <p:nvPr/>
        </p:nvCxnSpPr>
        <p:spPr>
          <a:xfrm>
            <a:off x="3279689" y="4449462"/>
            <a:ext cx="497162" cy="552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327189" y="2125362"/>
            <a:ext cx="1905000" cy="2324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43000" y="3886200"/>
            <a:ext cx="1219200" cy="1712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62000" y="5486400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59436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XYZ Corp.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15" y="1953001"/>
            <a:ext cx="18478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7543800" y="5301734"/>
            <a:ext cx="1447800" cy="132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96200" y="57912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QRS Corp.</a:t>
            </a:r>
          </a:p>
        </p:txBody>
      </p:sp>
      <p:sp>
        <p:nvSpPr>
          <p:cNvPr id="17" name="Oval 16"/>
          <p:cNvSpPr/>
          <p:nvPr/>
        </p:nvSpPr>
        <p:spPr>
          <a:xfrm>
            <a:off x="5867400" y="2083593"/>
            <a:ext cx="1220230" cy="21836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469924" y="3657600"/>
            <a:ext cx="473676" cy="1240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5"/>
            <a:endCxn id="13" idx="1"/>
          </p:cNvCxnSpPr>
          <p:nvPr/>
        </p:nvCxnSpPr>
        <p:spPr>
          <a:xfrm>
            <a:off x="6908931" y="3947418"/>
            <a:ext cx="846894" cy="1548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46752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0400" y="485987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20%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2" y="1948797"/>
            <a:ext cx="266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Amy:  0% XYZ Corp.</a:t>
            </a:r>
          </a:p>
          <a:p>
            <a:r>
              <a:rPr lang="en-US" dirty="0"/>
              <a:t>From Ben:  20% QRS Corp.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87049" y="2779802"/>
            <a:ext cx="113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81400" y="444946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0" y="3886200"/>
            <a:ext cx="72665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3537630" y="2879077"/>
              <a:ext cx="398880" cy="279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9470" y="2840917"/>
                <a:ext cx="4752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3593430" y="3614917"/>
              <a:ext cx="143280" cy="4359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55270" y="3576757"/>
                <a:ext cx="2196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3771990" y="3700597"/>
              <a:ext cx="150120" cy="214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33830" y="3662437"/>
                <a:ext cx="226440" cy="2908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/>
          <p:cNvSpPr/>
          <p:nvPr/>
        </p:nvSpPr>
        <p:spPr>
          <a:xfrm>
            <a:off x="358782" y="951209"/>
            <a:ext cx="3451218" cy="5177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3727"/>
            <a:ext cx="8763000" cy="1745805"/>
          </a:xfrm>
        </p:spPr>
        <p:txBody>
          <a:bodyPr>
            <a:noAutofit/>
          </a:bodyPr>
          <a:lstStyle/>
          <a:p>
            <a:r>
              <a:rPr lang="en-US" sz="3200" dirty="0"/>
              <a:t>Section 318(a)(</a:t>
            </a:r>
            <a:r>
              <a:rPr lang="en-US" sz="3200" dirty="0" smtClean="0"/>
              <a:t>3):  AB </a:t>
            </a:r>
            <a:r>
              <a:rPr lang="en-US" sz="3200" dirty="0"/>
              <a:t>Corp. </a:t>
            </a:r>
            <a:r>
              <a:rPr lang="en-US" sz="3200" dirty="0" smtClean="0"/>
              <a:t>owns stock owned directly or indirectly by any person who owns 50% or more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352800" y="4800600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83896" y="5241941"/>
            <a:ext cx="20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AB Corp.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400" y="2221706"/>
            <a:ext cx="103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stCxn id="8" idx="4"/>
            <a:endCxn id="4" idx="1"/>
          </p:cNvCxnSpPr>
          <p:nvPr/>
        </p:nvCxnSpPr>
        <p:spPr>
          <a:xfrm>
            <a:off x="3279689" y="4449462"/>
            <a:ext cx="497162" cy="552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327189" y="2125362"/>
            <a:ext cx="1905000" cy="23241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143000" y="3886200"/>
            <a:ext cx="1219200" cy="1712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62000" y="5486400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52500" y="5791200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XYZ Corp.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015" y="1953001"/>
            <a:ext cx="184785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7115072" y="4098941"/>
            <a:ext cx="1447800" cy="132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267472" y="4551867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QRS Corp.</a:t>
            </a:r>
          </a:p>
        </p:txBody>
      </p:sp>
      <p:sp>
        <p:nvSpPr>
          <p:cNvPr id="17" name="Oval 16"/>
          <p:cNvSpPr/>
          <p:nvPr/>
        </p:nvSpPr>
        <p:spPr>
          <a:xfrm>
            <a:off x="5867400" y="2083593"/>
            <a:ext cx="1220230" cy="21836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469924" y="3657600"/>
            <a:ext cx="473676" cy="1240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5"/>
            <a:endCxn id="13" idx="0"/>
          </p:cNvCxnSpPr>
          <p:nvPr/>
        </p:nvCxnSpPr>
        <p:spPr>
          <a:xfrm>
            <a:off x="6908931" y="3947418"/>
            <a:ext cx="930041" cy="151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8200" y="467520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49079" y="369574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r>
              <a:rPr lang="en-US" dirty="0" smtClean="0"/>
              <a:t>0</a:t>
            </a:r>
            <a:r>
              <a:rPr lang="en-US" dirty="0"/>
              <a:t>%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2" y="1948797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Amy:  0% XYZ Corp.</a:t>
            </a:r>
          </a:p>
          <a:p>
            <a:r>
              <a:rPr lang="en-US" dirty="0"/>
              <a:t>From Ben:  </a:t>
            </a:r>
            <a:r>
              <a:rPr lang="en-US" dirty="0" smtClean="0"/>
              <a:t>80</a:t>
            </a:r>
            <a:r>
              <a:rPr lang="en-US" dirty="0"/>
              <a:t>% QRS Corp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AND 8% ABC Corp.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887049" y="2779802"/>
            <a:ext cx="1131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81400" y="444946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6400" y="3886200"/>
            <a:ext cx="72665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/>
              <p14:cNvContentPartPr/>
              <p14:nvPr/>
            </p14:nvContentPartPr>
            <p14:xfrm>
              <a:off x="3537630" y="2879077"/>
              <a:ext cx="398880" cy="27900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99470" y="2840917"/>
                <a:ext cx="4752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3593430" y="3614917"/>
              <a:ext cx="143280" cy="4359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55270" y="3576757"/>
                <a:ext cx="2196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3771990" y="3700597"/>
              <a:ext cx="150120" cy="2145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33830" y="3662437"/>
                <a:ext cx="226440" cy="2908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/>
          <p:cNvSpPr/>
          <p:nvPr/>
        </p:nvSpPr>
        <p:spPr>
          <a:xfrm>
            <a:off x="358782" y="951209"/>
            <a:ext cx="3451218" cy="517771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543800" y="5792880"/>
            <a:ext cx="1308911" cy="8365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ABC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Corp.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18123" y="548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</a:t>
            </a:r>
            <a:r>
              <a:rPr lang="en-US" dirty="0"/>
              <a:t>%</a:t>
            </a:r>
          </a:p>
        </p:txBody>
      </p:sp>
      <p:cxnSp>
        <p:nvCxnSpPr>
          <p:cNvPr id="30" name="Straight Connector 29"/>
          <p:cNvCxnSpPr>
            <a:stCxn id="13" idx="4"/>
            <a:endCxn id="28" idx="0"/>
          </p:cNvCxnSpPr>
          <p:nvPr/>
        </p:nvCxnSpPr>
        <p:spPr>
          <a:xfrm>
            <a:off x="7838972" y="5426607"/>
            <a:ext cx="359284" cy="366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97862" y="584444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0</a:t>
            </a:r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156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52018"/>
            <a:ext cx="785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651244"/>
            <a:ext cx="785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868362"/>
          </a:xfrm>
        </p:spPr>
        <p:txBody>
          <a:bodyPr>
            <a:noAutofit/>
          </a:bodyPr>
          <a:lstStyle/>
          <a:p>
            <a:r>
              <a:rPr lang="en-US" sz="3200" dirty="0"/>
              <a:t>Operating Rules:  Family Constructive Ownership Rules 318(a)(1) not used again for 381(a)(1)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7" y="1752600"/>
            <a:ext cx="1207113" cy="87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272585"/>
            <a:ext cx="1741959" cy="181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4556789"/>
            <a:ext cx="755650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40313"/>
            <a:ext cx="9874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685800" y="3420409"/>
            <a:ext cx="762000" cy="61819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544838"/>
            <a:ext cx="110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 Corp.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3108325"/>
            <a:ext cx="7858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749" y="4750075"/>
            <a:ext cx="8651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75897" y="3244334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Z Corp</a:t>
            </a:r>
          </a:p>
        </p:txBody>
      </p:sp>
      <p:cxnSp>
        <p:nvCxnSpPr>
          <p:cNvPr id="8" name="Straight Arrow Connector 7"/>
          <p:cNvCxnSpPr>
            <a:endCxn id="4" idx="7"/>
          </p:cNvCxnSpPr>
          <p:nvPr/>
        </p:nvCxnSpPr>
        <p:spPr>
          <a:xfrm flipH="1">
            <a:off x="1336208" y="3244334"/>
            <a:ext cx="873592" cy="2666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124200" y="3244334"/>
            <a:ext cx="1051697" cy="300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0" y="5062407"/>
            <a:ext cx="1001949" cy="429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47800" y="337266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00400" y="310832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400" y="461569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0" y="1752600"/>
            <a:ext cx="682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5%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70" y="1628219"/>
            <a:ext cx="11525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002568" y="3857910"/>
            <a:ext cx="71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9435" y="390566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31540" y="5677391"/>
            <a:ext cx="67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98776" y="5677391"/>
            <a:ext cx="95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Emma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2600" y="1628219"/>
            <a:ext cx="335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Amy owns 20% of Z Corp.</a:t>
            </a:r>
          </a:p>
          <a:p>
            <a:r>
              <a:rPr lang="en-US" dirty="0"/>
              <a:t>Amy constructively owns 20%, plus 15%, plus 10%, plus 5% = 50%</a:t>
            </a:r>
          </a:p>
          <a:p>
            <a:endParaRPr lang="en-US" dirty="0"/>
          </a:p>
          <a:p>
            <a:r>
              <a:rPr lang="en-US" dirty="0"/>
              <a:t>Charles owns 15% of Z Corp.</a:t>
            </a:r>
          </a:p>
          <a:p>
            <a:r>
              <a:rPr lang="en-US" dirty="0"/>
              <a:t>Charles also constructively owns what Amy owns (20%), </a:t>
            </a:r>
            <a:r>
              <a:rPr lang="en-US" b="1" dirty="0">
                <a:solidFill>
                  <a:srgbClr val="C00000"/>
                </a:solidFill>
              </a:rPr>
              <a:t>but not </a:t>
            </a:r>
            <a:r>
              <a:rPr lang="en-US" dirty="0"/>
              <a:t>what Amy constructively owns (50%), and what Emma owns (10%) = 45</a:t>
            </a:r>
            <a:r>
              <a:rPr lang="en-US" dirty="0" smtClean="0"/>
              <a:t>%., </a:t>
            </a:r>
            <a:r>
              <a:rPr lang="en-US" b="1" dirty="0" smtClean="0">
                <a:solidFill>
                  <a:srgbClr val="C00000"/>
                </a:solidFill>
              </a:rPr>
              <a:t>but not </a:t>
            </a:r>
            <a:r>
              <a:rPr lang="en-US" dirty="0" smtClean="0"/>
              <a:t>what Emma constructively owns (15% + 20%).</a:t>
            </a:r>
          </a:p>
          <a:p>
            <a:endParaRPr lang="en-US" dirty="0"/>
          </a:p>
          <a:p>
            <a:r>
              <a:rPr lang="en-US" dirty="0" smtClean="0"/>
              <a:t>Dan constructively owns 15%, plus 20% = 35%</a:t>
            </a:r>
            <a:endParaRPr lang="en-US" dirty="0"/>
          </a:p>
          <a:p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1676400" y="2362200"/>
            <a:ext cx="48807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4099" idx="2"/>
          </p:cNvCxnSpPr>
          <p:nvPr/>
        </p:nvCxnSpPr>
        <p:spPr>
          <a:xfrm>
            <a:off x="2775979" y="4090333"/>
            <a:ext cx="219634" cy="88396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2164471" y="4130871"/>
            <a:ext cx="436407" cy="85415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4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Operating Rules:  Stock constructively owned by entity by 318(a)(3) not used for 318(a)(2)</a:t>
            </a:r>
          </a:p>
        </p:txBody>
      </p:sp>
      <p:sp>
        <p:nvSpPr>
          <p:cNvPr id="4" name="Oval 3"/>
          <p:cNvSpPr/>
          <p:nvPr/>
        </p:nvSpPr>
        <p:spPr>
          <a:xfrm>
            <a:off x="3013503" y="3230833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97093" y="357751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ABC </a:t>
            </a:r>
            <a:r>
              <a:rPr lang="en-US" dirty="0" err="1"/>
              <a:t>P’ship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06" y="1494050"/>
            <a:ext cx="815187" cy="15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2752981" y="2884150"/>
            <a:ext cx="684573" cy="547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533268" y="1295400"/>
            <a:ext cx="1590932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0600" y="3124200"/>
            <a:ext cx="7620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56968" y="3621450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" y="4151416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XYZ Corp.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86" y="1433383"/>
            <a:ext cx="1703104" cy="226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6281351" y="4372232"/>
            <a:ext cx="1447800" cy="132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97496" y="4845565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QRS Corp.</a:t>
            </a:r>
          </a:p>
        </p:txBody>
      </p:sp>
      <p:sp>
        <p:nvSpPr>
          <p:cNvPr id="17" name="Oval 16"/>
          <p:cNvSpPr/>
          <p:nvPr/>
        </p:nvSpPr>
        <p:spPr>
          <a:xfrm>
            <a:off x="6077628" y="1332008"/>
            <a:ext cx="1447800" cy="2386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4" idx="7"/>
          </p:cNvCxnSpPr>
          <p:nvPr/>
        </p:nvCxnSpPr>
        <p:spPr>
          <a:xfrm flipH="1">
            <a:off x="5485052" y="3230833"/>
            <a:ext cx="735030" cy="20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5880886" y="4192950"/>
            <a:ext cx="612490" cy="373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19200" y="320818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3625" y="428390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5" name="Oval 14"/>
          <p:cNvSpPr/>
          <p:nvPr/>
        </p:nvSpPr>
        <p:spPr>
          <a:xfrm>
            <a:off x="391297" y="5278398"/>
            <a:ext cx="1228468" cy="1066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9854" y="5568434"/>
            <a:ext cx="107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DE, Inc.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2857603"/>
            <a:ext cx="69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57800" y="2971800"/>
            <a:ext cx="7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</a:p>
        </p:txBody>
      </p:sp>
      <p:sp>
        <p:nvSpPr>
          <p:cNvPr id="28" name="Oval 27"/>
          <p:cNvSpPr/>
          <p:nvPr/>
        </p:nvSpPr>
        <p:spPr>
          <a:xfrm>
            <a:off x="7348121" y="5791200"/>
            <a:ext cx="1491079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09960" y="6160532"/>
            <a:ext cx="100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GH, Inc.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348121" y="5638800"/>
            <a:ext cx="348079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78941" y="4747974"/>
            <a:ext cx="91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25428" y="5486400"/>
            <a:ext cx="78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89519" y="2155682"/>
            <a:ext cx="64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33600" y="4684235"/>
            <a:ext cx="38400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ABC constructively owns </a:t>
            </a:r>
            <a:r>
              <a:rPr lang="en-US" dirty="0">
                <a:solidFill>
                  <a:srgbClr val="FF0000"/>
                </a:solidFill>
              </a:rPr>
              <a:t>60%</a:t>
            </a:r>
            <a:r>
              <a:rPr lang="en-US" dirty="0"/>
              <a:t> of XYZ and </a:t>
            </a:r>
            <a:r>
              <a:rPr lang="en-US" dirty="0">
                <a:solidFill>
                  <a:srgbClr val="FF0000"/>
                </a:solidFill>
              </a:rPr>
              <a:t>36%</a:t>
            </a:r>
            <a:r>
              <a:rPr lang="en-US" dirty="0"/>
              <a:t> of DE</a:t>
            </a:r>
          </a:p>
          <a:p>
            <a:r>
              <a:rPr lang="en-US" dirty="0"/>
              <a:t>Ben owns 80% of what ABC owns, </a:t>
            </a:r>
            <a:r>
              <a:rPr lang="en-US" b="1" dirty="0">
                <a:solidFill>
                  <a:srgbClr val="C00000"/>
                </a:solidFill>
              </a:rPr>
              <a:t>but not </a:t>
            </a:r>
            <a:r>
              <a:rPr lang="en-US" dirty="0"/>
              <a:t>80% of what ABC </a:t>
            </a:r>
            <a:r>
              <a:rPr lang="en-US" b="1" dirty="0"/>
              <a:t>constructively </a:t>
            </a:r>
            <a:r>
              <a:rPr lang="en-US" dirty="0" smtClean="0"/>
              <a:t>owns from </a:t>
            </a:r>
            <a:r>
              <a:rPr lang="en-US" b="1" dirty="0" smtClean="0">
                <a:solidFill>
                  <a:srgbClr val="C00000"/>
                </a:solidFill>
              </a:rPr>
              <a:t>(a)(3)</a:t>
            </a:r>
            <a:endParaRPr lang="en-US" b="1" dirty="0">
              <a:solidFill>
                <a:srgbClr val="C00000"/>
              </a:solidFill>
            </a:endParaRPr>
          </a:p>
          <a:p>
            <a:r>
              <a:rPr lang="en-US" dirty="0"/>
              <a:t>Ben owns </a:t>
            </a:r>
            <a:r>
              <a:rPr lang="en-US" dirty="0">
                <a:solidFill>
                  <a:srgbClr val="FF0000"/>
                </a:solidFill>
              </a:rPr>
              <a:t>56%</a:t>
            </a:r>
            <a:r>
              <a:rPr lang="en-US" dirty="0"/>
              <a:t> of QRS; </a:t>
            </a:r>
            <a:r>
              <a:rPr lang="en-US" dirty="0">
                <a:solidFill>
                  <a:srgbClr val="FF0000"/>
                </a:solidFill>
              </a:rPr>
              <a:t>44.8%</a:t>
            </a:r>
            <a:r>
              <a:rPr lang="en-US" dirty="0"/>
              <a:t> of GH</a:t>
            </a:r>
          </a:p>
          <a:p>
            <a:r>
              <a:rPr lang="en-US" dirty="0"/>
              <a:t>Ben owns </a:t>
            </a:r>
            <a:r>
              <a:rPr lang="en-US" b="1" dirty="0">
                <a:solidFill>
                  <a:srgbClr val="C00000"/>
                </a:solidFill>
              </a:rPr>
              <a:t>ZERO</a:t>
            </a:r>
            <a:r>
              <a:rPr lang="en-US" dirty="0"/>
              <a:t> of XYZ and DE</a:t>
            </a:r>
          </a:p>
        </p:txBody>
      </p:sp>
    </p:spTree>
    <p:extLst>
      <p:ext uri="{BB962C8B-B14F-4D97-AF65-F5344CB8AC3E}">
        <p14:creationId xmlns:p14="http://schemas.microsoft.com/office/powerpoint/2010/main" val="35318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1550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BUT, Stock owned by virtue of 318(a)(1) </a:t>
            </a:r>
            <a:r>
              <a:rPr lang="en-US" sz="3200" dirty="0" smtClean="0"/>
              <a:t>and (a)(2) is available </a:t>
            </a:r>
            <a:r>
              <a:rPr lang="en-US" sz="3200" dirty="0"/>
              <a:t>for (a)(3)</a:t>
            </a:r>
          </a:p>
        </p:txBody>
      </p:sp>
      <p:sp>
        <p:nvSpPr>
          <p:cNvPr id="4" name="Oval 3"/>
          <p:cNvSpPr/>
          <p:nvPr/>
        </p:nvSpPr>
        <p:spPr>
          <a:xfrm>
            <a:off x="4159674" y="2438400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87460" y="284389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ABC </a:t>
            </a:r>
            <a:r>
              <a:rPr lang="en-US" dirty="0" err="1"/>
              <a:t>P’ship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06" y="1312566"/>
            <a:ext cx="815187" cy="15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3899152" y="2091717"/>
            <a:ext cx="684573" cy="547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334993" y="1185676"/>
            <a:ext cx="1590932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90600" y="2843891"/>
            <a:ext cx="1600200" cy="26425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365250" y="3186213"/>
            <a:ext cx="1600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55922" y="3567213"/>
            <a:ext cx="121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XYZ Corp.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047" y="1021010"/>
            <a:ext cx="1703104" cy="226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 12"/>
          <p:cNvSpPr/>
          <p:nvPr/>
        </p:nvSpPr>
        <p:spPr>
          <a:xfrm>
            <a:off x="6281351" y="4372232"/>
            <a:ext cx="1447800" cy="13276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97496" y="4845565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QRS Corp.</a:t>
            </a:r>
          </a:p>
        </p:txBody>
      </p:sp>
      <p:sp>
        <p:nvSpPr>
          <p:cNvPr id="17" name="Oval 16"/>
          <p:cNvSpPr/>
          <p:nvPr/>
        </p:nvSpPr>
        <p:spPr>
          <a:xfrm>
            <a:off x="7348121" y="1006837"/>
            <a:ext cx="1447800" cy="2386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4" idx="7"/>
          </p:cNvCxnSpPr>
          <p:nvPr/>
        </p:nvCxnSpPr>
        <p:spPr>
          <a:xfrm flipH="1">
            <a:off x="6631223" y="1493567"/>
            <a:ext cx="1863069" cy="1145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6281351" y="3810000"/>
            <a:ext cx="212025" cy="7566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90700" y="281460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73625" y="4283905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5" name="Oval 14"/>
          <p:cNvSpPr/>
          <p:nvPr/>
        </p:nvSpPr>
        <p:spPr>
          <a:xfrm>
            <a:off x="762000" y="4566664"/>
            <a:ext cx="1228468" cy="1066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69349" y="4845565"/>
            <a:ext cx="107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DE, Inc.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53612" y="1996159"/>
            <a:ext cx="69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27082" y="2111403"/>
            <a:ext cx="7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</a:p>
        </p:txBody>
      </p:sp>
      <p:sp>
        <p:nvSpPr>
          <p:cNvPr id="28" name="Oval 27"/>
          <p:cNvSpPr/>
          <p:nvPr/>
        </p:nvSpPr>
        <p:spPr>
          <a:xfrm>
            <a:off x="7348121" y="5791200"/>
            <a:ext cx="1491079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09960" y="6160532"/>
            <a:ext cx="100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GH, Inc.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348121" y="5638800"/>
            <a:ext cx="348079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57133" y="4165145"/>
            <a:ext cx="91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60%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25428" y="5486400"/>
            <a:ext cx="78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08556" y="1768844"/>
            <a:ext cx="64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33600" y="4684235"/>
            <a:ext cx="384002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Amy owns 60% of XYZ directly and 40% constructively:  100%</a:t>
            </a:r>
          </a:p>
          <a:p>
            <a:r>
              <a:rPr lang="en-US" dirty="0"/>
              <a:t>ABC constructively owns 100% of XYZ and 60% of 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143000"/>
            <a:ext cx="12065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1376234" y="1447800"/>
            <a:ext cx="1138366" cy="4576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1" idx="1"/>
          </p:cNvCxnSpPr>
          <p:nvPr/>
        </p:nvCxnSpPr>
        <p:spPr>
          <a:xfrm>
            <a:off x="762000" y="2155681"/>
            <a:ext cx="837594" cy="1197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248073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326391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AND, 318(a)(1) can be waived in a 302(b)(3)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657600"/>
            <a:ext cx="3352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Father &amp; Daughter, Inc.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59" y="1462881"/>
            <a:ext cx="2042881" cy="16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endCxn id="5" idx="0"/>
          </p:cNvCxnSpPr>
          <p:nvPr/>
        </p:nvCxnSpPr>
        <p:spPr>
          <a:xfrm>
            <a:off x="4038600" y="3124200"/>
            <a:ext cx="5334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5" idx="0"/>
          </p:cNvCxnSpPr>
          <p:nvPr/>
        </p:nvCxnSpPr>
        <p:spPr>
          <a:xfrm flipH="1">
            <a:off x="4572000" y="3124200"/>
            <a:ext cx="6858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95600" y="3124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79268" y="311868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50" y="688738"/>
            <a:ext cx="823031" cy="152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5635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Question #2</a:t>
            </a:r>
          </a:p>
        </p:txBody>
      </p:sp>
      <p:sp>
        <p:nvSpPr>
          <p:cNvPr id="4" name="Oval 3"/>
          <p:cNvSpPr/>
          <p:nvPr/>
        </p:nvSpPr>
        <p:spPr>
          <a:xfrm>
            <a:off x="2713437" y="2399860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311" y="28603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XtraCo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5"/>
            <a:endCxn id="4" idx="1"/>
          </p:cNvCxnSpPr>
          <p:nvPr/>
        </p:nvCxnSpPr>
        <p:spPr>
          <a:xfrm>
            <a:off x="2577145" y="2106902"/>
            <a:ext cx="560343" cy="493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19200" y="480883"/>
            <a:ext cx="1590932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48" y="910009"/>
            <a:ext cx="1703104" cy="226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5895302" y="738187"/>
            <a:ext cx="1447800" cy="2386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4" idx="7"/>
          </p:cNvCxnSpPr>
          <p:nvPr/>
        </p:nvCxnSpPr>
        <p:spPr>
          <a:xfrm flipH="1">
            <a:off x="5184986" y="2399860"/>
            <a:ext cx="735030" cy="20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66533" y="1860014"/>
            <a:ext cx="121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  <a:r>
              <a:rPr lang="en-US" dirty="0" smtClean="0"/>
              <a:t>% (2500)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58995" y="1906180"/>
            <a:ext cx="92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  <a:r>
              <a:rPr lang="en-US" dirty="0" smtClean="0"/>
              <a:t>%</a:t>
            </a:r>
          </a:p>
          <a:p>
            <a:r>
              <a:rPr lang="en-US" dirty="0" smtClean="0"/>
              <a:t>(2500)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11294" y="1248717"/>
            <a:ext cx="64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93376" y="1860014"/>
            <a:ext cx="68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9" name="Elbow Connector 8"/>
          <p:cNvCxnSpPr/>
          <p:nvPr/>
        </p:nvCxnSpPr>
        <p:spPr>
          <a:xfrm rot="16200000" flipV="1">
            <a:off x="2054984" y="2617449"/>
            <a:ext cx="890169" cy="732938"/>
          </a:xfrm>
          <a:prstGeom prst="bentConnector3">
            <a:avLst>
              <a:gd name="adj1" fmla="val -573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800" y="3124200"/>
            <a:ext cx="112549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Redeems 501 shares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4419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If X redeems 501 shares held by A will it be substantially disproportionate?</a:t>
            </a:r>
          </a:p>
          <a:p>
            <a:pPr lvl="2"/>
            <a:r>
              <a:rPr lang="en-US" dirty="0"/>
              <a:t>Before, A owned 50</a:t>
            </a:r>
            <a:r>
              <a:rPr lang="en-US" dirty="0" smtClean="0"/>
              <a:t>% (2500/5000)</a:t>
            </a:r>
            <a:endParaRPr lang="en-US" dirty="0"/>
          </a:p>
          <a:p>
            <a:pPr lvl="2"/>
            <a:r>
              <a:rPr lang="en-US" dirty="0"/>
              <a:t>Afterwards, A will own </a:t>
            </a:r>
            <a:r>
              <a:rPr lang="en-US" dirty="0">
                <a:solidFill>
                  <a:srgbClr val="FF0000"/>
                </a:solidFill>
              </a:rPr>
              <a:t>1999/4499</a:t>
            </a:r>
            <a:r>
              <a:rPr lang="en-US" dirty="0"/>
              <a:t> = 44</a:t>
            </a:r>
            <a:r>
              <a:rPr lang="en-US" dirty="0" smtClean="0"/>
              <a:t>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 Termination of Interest</a:t>
            </a:r>
            <a:br>
              <a:rPr lang="en-US" dirty="0" smtClean="0"/>
            </a:br>
            <a:r>
              <a:rPr lang="en-US" dirty="0" smtClean="0"/>
              <a:t>Waiver -- 302(c)(2)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95600" y="3657600"/>
            <a:ext cx="3352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Father &amp; Daughter, Inc.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59" y="1462881"/>
            <a:ext cx="2042881" cy="16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>
            <a:endCxn id="5" idx="0"/>
          </p:cNvCxnSpPr>
          <p:nvPr/>
        </p:nvCxnSpPr>
        <p:spPr>
          <a:xfrm>
            <a:off x="4038600" y="3124200"/>
            <a:ext cx="5334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5" idx="0"/>
          </p:cNvCxnSpPr>
          <p:nvPr/>
        </p:nvCxnSpPr>
        <p:spPr>
          <a:xfrm flipH="1">
            <a:off x="4572000" y="3124200"/>
            <a:ext cx="6858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95600" y="3124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79268" y="311868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486400" y="3118683"/>
            <a:ext cx="778668" cy="36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15000" y="1981200"/>
            <a:ext cx="2209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RETIRE!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BUT. . . .302(c)(2)(A)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09800"/>
            <a:ext cx="1952625" cy="3962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438400"/>
            <a:ext cx="434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en-US" dirty="0" smtClean="0"/>
              <a:t>Must have “no interest in the corporation (including an interest as officer, director, or employee), other than an interest as a creditor</a:t>
            </a:r>
          </a:p>
          <a:p>
            <a:pPr marL="400050" indent="-400050">
              <a:buAutoNum type="romanLcParenBoth"/>
            </a:pPr>
            <a:r>
              <a:rPr lang="en-US" dirty="0" smtClean="0"/>
              <a:t>Must not “acquire any such interest within 10 years”</a:t>
            </a:r>
          </a:p>
          <a:p>
            <a:pPr marL="400050" indent="-400050">
              <a:buAutoNum type="romanLcParenBoth"/>
            </a:pPr>
            <a:r>
              <a:rPr lang="en-US" dirty="0" smtClean="0"/>
              <a:t>Must file an agreement to notify Treasury of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AND. . . .302(c)(2)(B)</a:t>
            </a:r>
            <a:br>
              <a:rPr lang="en-US" dirty="0" smtClean="0"/>
            </a:br>
            <a:r>
              <a:rPr lang="en-US" dirty="0" smtClean="0"/>
              <a:t>Game Over if. . 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09800"/>
            <a:ext cx="1952625" cy="3962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24384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LcParenBoth"/>
            </a:pPr>
            <a:r>
              <a:rPr lang="en-US" dirty="0" smtClean="0"/>
              <a:t>Redeemed stock was acquired within 10 years from 318(a)(1) stockholder OR</a:t>
            </a:r>
          </a:p>
          <a:p>
            <a:pPr marL="400050" indent="-400050">
              <a:buAutoNum type="romanLcParenBoth"/>
            </a:pPr>
            <a:r>
              <a:rPr lang="en-US" dirty="0" smtClean="0"/>
              <a:t>Remaining 318(a)(1) stockholder holds stock acquired by redeeming taxpayer</a:t>
            </a:r>
          </a:p>
          <a:p>
            <a:pPr marL="400050" indent="-400050">
              <a:buAutoNum type="romanLcParenBoth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4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68" y="2057399"/>
            <a:ext cx="1013863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4434681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Father, Inc.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3963193"/>
            <a:ext cx="5334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28800"/>
            <a:ext cx="1152135" cy="157638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400800" y="1417638"/>
            <a:ext cx="2133600" cy="868362"/>
          </a:xfrm>
          <a:prstGeom prst="wedgeRoundRectCallout">
            <a:avLst>
              <a:gd name="adj1" fmla="val -66034"/>
              <a:gd name="adj2" fmla="val 7072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need cash!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355056" y="1981200"/>
            <a:ext cx="2133600" cy="868362"/>
          </a:xfrm>
          <a:prstGeom prst="wedgeRoundRectCallout">
            <a:avLst>
              <a:gd name="adj1" fmla="val -66034"/>
              <a:gd name="adj2" fmla="val 7072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don’t have any cash?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031" y="5264150"/>
            <a:ext cx="382483" cy="450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1700" y="3583561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 shares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4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68" y="2057399"/>
            <a:ext cx="1013863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0275" y="4492227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Father, Inc.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3963193"/>
            <a:ext cx="5334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375" y="2258219"/>
            <a:ext cx="1152135" cy="157638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286000" y="1317912"/>
            <a:ext cx="1790700" cy="868362"/>
          </a:xfrm>
          <a:prstGeom prst="wedgeRoundRectCallout">
            <a:avLst>
              <a:gd name="adj1" fmla="val -75608"/>
              <a:gd name="adj2" fmla="val 6003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Here, take 50 shares of stock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056" y="5302646"/>
            <a:ext cx="382483" cy="450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1700" y="3583561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shares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257675" y="3863181"/>
            <a:ext cx="523875" cy="629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18480" y="2893396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shares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2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68" y="2057399"/>
            <a:ext cx="1013863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0275" y="4492227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Father, Inc.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3963193"/>
            <a:ext cx="5334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375" y="2258219"/>
            <a:ext cx="1152135" cy="157638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590800" y="91513"/>
            <a:ext cx="3149692" cy="1882488"/>
          </a:xfrm>
          <a:prstGeom prst="wedgeRoundRectCallout">
            <a:avLst>
              <a:gd name="adj1" fmla="val -70845"/>
              <a:gd name="adj2" fmla="val 8014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Now redeem them in a 302(b)(3), with a family attribution waiver under 302(c)(2)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92" y="3046412"/>
            <a:ext cx="382483" cy="450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1700" y="3583561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shares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1" y="4517228"/>
            <a:ext cx="13620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shares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400800" y="1417638"/>
            <a:ext cx="2133600" cy="868362"/>
          </a:xfrm>
          <a:prstGeom prst="wedgeRoundRectCallout">
            <a:avLst>
              <a:gd name="adj1" fmla="val -66034"/>
              <a:gd name="adj2" fmla="val 7072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Wow!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ash!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68" y="2057399"/>
            <a:ext cx="1013863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0275" y="4492227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Father, Inc.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3963193"/>
            <a:ext cx="5334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375" y="2258219"/>
            <a:ext cx="1152135" cy="157638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590800" y="91513"/>
            <a:ext cx="3149692" cy="1882488"/>
          </a:xfrm>
          <a:prstGeom prst="wedgeRoundRectCallout">
            <a:avLst>
              <a:gd name="adj1" fmla="val -70845"/>
              <a:gd name="adj2" fmla="val 8014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Now redeem them in a 302(b)(3), with a family attribution waiver under 302(c)(2)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92" y="3046412"/>
            <a:ext cx="382483" cy="450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1700" y="3583561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shares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1" y="4517228"/>
            <a:ext cx="13620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shares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400800" y="1417638"/>
            <a:ext cx="2133600" cy="868362"/>
          </a:xfrm>
          <a:prstGeom prst="wedgeRoundRectCallout">
            <a:avLst>
              <a:gd name="adj1" fmla="val -66034"/>
              <a:gd name="adj2" fmla="val 7072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Wow!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ash!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-1152525" y="-157166"/>
            <a:ext cx="10820400" cy="7010400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No Waiver!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03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68" y="2057399"/>
            <a:ext cx="1013863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4434681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Father, Inc.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3963193"/>
            <a:ext cx="5334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28800"/>
            <a:ext cx="1152135" cy="157638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400800" y="1417638"/>
            <a:ext cx="2133600" cy="868362"/>
          </a:xfrm>
          <a:prstGeom prst="wedgeRoundRectCallout">
            <a:avLst>
              <a:gd name="adj1" fmla="val -66034"/>
              <a:gd name="adj2" fmla="val 7072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need a job!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355056" y="1981200"/>
            <a:ext cx="2133600" cy="868362"/>
          </a:xfrm>
          <a:prstGeom prst="wedgeRoundRectCallout">
            <a:avLst>
              <a:gd name="adj1" fmla="val -66034"/>
              <a:gd name="adj2" fmla="val 7072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 need cash!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031" y="5264150"/>
            <a:ext cx="382483" cy="450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1700" y="3583561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 shares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83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68" y="2057399"/>
            <a:ext cx="1013863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0275" y="4492227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Father, Inc.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76400" y="3963193"/>
            <a:ext cx="5334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375" y="2258219"/>
            <a:ext cx="1152135" cy="157638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286000" y="1317912"/>
            <a:ext cx="1790700" cy="868362"/>
          </a:xfrm>
          <a:prstGeom prst="wedgeRoundRectCallout">
            <a:avLst>
              <a:gd name="adj1" fmla="val -75608"/>
              <a:gd name="adj2" fmla="val 6003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Here, take 50 shares of stock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056" y="5302646"/>
            <a:ext cx="382483" cy="450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71700" y="3583561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shares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257675" y="3863181"/>
            <a:ext cx="523875" cy="62904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18480" y="2893396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shares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9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68" y="2057399"/>
            <a:ext cx="1013863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0275" y="4492227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Father, Inc.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257675" y="3863181"/>
            <a:ext cx="619125" cy="629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375" y="2258219"/>
            <a:ext cx="1152135" cy="157638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590800" y="91513"/>
            <a:ext cx="3149692" cy="1882488"/>
          </a:xfrm>
          <a:prstGeom prst="wedgeRoundRectCallout">
            <a:avLst>
              <a:gd name="adj1" fmla="val -70845"/>
              <a:gd name="adj2" fmla="val 8014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Now I’ll redeem my shares in a 302(b)(3), with a family attribution waiver under 302(c)(2)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06" y="3358136"/>
            <a:ext cx="382483" cy="450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64085" y="3414718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shares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7419" y="4496696"/>
            <a:ext cx="13620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shares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400800" y="1417638"/>
            <a:ext cx="2133600" cy="868362"/>
          </a:xfrm>
          <a:prstGeom prst="wedgeRoundRectCallout">
            <a:avLst>
              <a:gd name="adj1" fmla="val -66034"/>
              <a:gd name="adj2" fmla="val 70727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Wow!  I’m the CEO!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73" y="601255"/>
            <a:ext cx="822624" cy="152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5635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Question #2</a:t>
            </a:r>
          </a:p>
        </p:txBody>
      </p:sp>
      <p:sp>
        <p:nvSpPr>
          <p:cNvPr id="4" name="Oval 3"/>
          <p:cNvSpPr/>
          <p:nvPr/>
        </p:nvSpPr>
        <p:spPr>
          <a:xfrm>
            <a:off x="2731870" y="2438400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311" y="28603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XtraCo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5"/>
            <a:endCxn id="4" idx="1"/>
          </p:cNvCxnSpPr>
          <p:nvPr/>
        </p:nvCxnSpPr>
        <p:spPr>
          <a:xfrm>
            <a:off x="2577145" y="2106902"/>
            <a:ext cx="578776" cy="532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219200" y="480883"/>
            <a:ext cx="1590932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48" y="910009"/>
            <a:ext cx="1703104" cy="226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5895302" y="738187"/>
            <a:ext cx="1447800" cy="2386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4" idx="7"/>
          </p:cNvCxnSpPr>
          <p:nvPr/>
        </p:nvCxnSpPr>
        <p:spPr>
          <a:xfrm flipH="1">
            <a:off x="5203419" y="2438400"/>
            <a:ext cx="735030" cy="20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66533" y="1860014"/>
            <a:ext cx="121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  <a:r>
              <a:rPr lang="en-US" dirty="0" smtClean="0"/>
              <a:t>% (2500)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058995" y="1906180"/>
            <a:ext cx="92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</a:t>
            </a:r>
            <a:r>
              <a:rPr lang="en-US" dirty="0" smtClean="0"/>
              <a:t>%</a:t>
            </a:r>
          </a:p>
          <a:p>
            <a:r>
              <a:rPr lang="en-US" dirty="0" smtClean="0"/>
              <a:t>(2500)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811294" y="1248717"/>
            <a:ext cx="64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93376" y="1860014"/>
            <a:ext cx="68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9" name="Elbow Connector 8"/>
          <p:cNvCxnSpPr/>
          <p:nvPr/>
        </p:nvCxnSpPr>
        <p:spPr>
          <a:xfrm rot="16200000" flipV="1">
            <a:off x="2054984" y="2617449"/>
            <a:ext cx="890169" cy="732938"/>
          </a:xfrm>
          <a:prstGeom prst="bentConnector3">
            <a:avLst>
              <a:gd name="adj1" fmla="val -573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800" y="3124200"/>
            <a:ext cx="1125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Redeems 501 shares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4419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1.  Will Abby hold less than 50% TOTAL VOTING POWER?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2.  Will Abby hold less than 80% of Beginning Percentage of Voting Stock?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3.  Will Abby hold less than 80% of Beginning Percentage of Common Stock?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68" y="2057399"/>
            <a:ext cx="1013863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0275" y="4492227"/>
            <a:ext cx="2057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Father, Inc.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257675" y="3863181"/>
            <a:ext cx="619125" cy="629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375" y="2258219"/>
            <a:ext cx="1152135" cy="157638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2533023" y="2312021"/>
            <a:ext cx="1429377" cy="872509"/>
          </a:xfrm>
          <a:prstGeom prst="wedgeRoundRectCallout">
            <a:avLst>
              <a:gd name="adj1" fmla="val -87635"/>
              <a:gd name="adj2" fmla="val 1235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Wait, I’m still really the CEO.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06" y="3358136"/>
            <a:ext cx="382483" cy="450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64085" y="3414718"/>
            <a:ext cx="838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shares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0275" y="4492227"/>
            <a:ext cx="13620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shares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228600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UNLESS:  318(c)(2)(B):  The preceding sentence shall not apply if the acquisition or disposition by the distribute did not have as one of its principal purposes the avoidance of Federal income tax.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200" dirty="0" smtClean="0"/>
              <a:t>                                 20%	        80%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   </a:t>
            </a:r>
          </a:p>
          <a:p>
            <a:pPr>
              <a:buNone/>
            </a:pPr>
            <a:r>
              <a:rPr lang="en-US" sz="2200" dirty="0" smtClean="0"/>
              <a:t>		     50%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51</a:t>
            </a:fld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057400" y="48006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2971800" y="3352800"/>
            <a:ext cx="908304" cy="685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4"/>
            <a:endCxn id="9" idx="0"/>
          </p:cNvCxnSpPr>
          <p:nvPr/>
        </p:nvCxnSpPr>
        <p:spPr>
          <a:xfrm rot="16200000" flipH="1">
            <a:off x="1219200" y="3619500"/>
            <a:ext cx="19812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4"/>
            <a:endCxn id="10" idx="0"/>
          </p:cNvCxnSpPr>
          <p:nvPr/>
        </p:nvCxnSpPr>
        <p:spPr>
          <a:xfrm rot="16200000" flipH="1">
            <a:off x="2455926" y="2382774"/>
            <a:ext cx="533400" cy="14066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4"/>
          </p:cNvCxnSpPr>
          <p:nvPr/>
        </p:nvCxnSpPr>
        <p:spPr>
          <a:xfrm flipV="1">
            <a:off x="3429000" y="2819400"/>
            <a:ext cx="156210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590800" y="4038600"/>
            <a:ext cx="6858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4419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8223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764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03" y="1159346"/>
            <a:ext cx="170021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6482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0803" y="3962400"/>
            <a:ext cx="3477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percentage of stock in </a:t>
            </a:r>
            <a:r>
              <a:rPr lang="en-US" b="1" dirty="0" err="1" smtClean="0"/>
              <a:t>XtraCo</a:t>
            </a:r>
            <a:r>
              <a:rPr lang="en-US" b="1" dirty="0" smtClean="0"/>
              <a:t> is considered to be owned by Partnership?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200" dirty="0" smtClean="0"/>
              <a:t>                                 20%	        80%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   </a:t>
            </a:r>
          </a:p>
          <a:p>
            <a:pPr>
              <a:buNone/>
            </a:pPr>
            <a:r>
              <a:rPr lang="en-US" sz="2200" dirty="0" smtClean="0"/>
              <a:t>		     50%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52</a:t>
            </a:fld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057400" y="48006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2971800" y="3352800"/>
            <a:ext cx="908304" cy="685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4"/>
            <a:endCxn id="9" idx="0"/>
          </p:cNvCxnSpPr>
          <p:nvPr/>
        </p:nvCxnSpPr>
        <p:spPr>
          <a:xfrm rot="16200000" flipH="1">
            <a:off x="1219200" y="3619500"/>
            <a:ext cx="19812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4"/>
            <a:endCxn id="10" idx="0"/>
          </p:cNvCxnSpPr>
          <p:nvPr/>
        </p:nvCxnSpPr>
        <p:spPr>
          <a:xfrm rot="16200000" flipH="1">
            <a:off x="2455926" y="2382774"/>
            <a:ext cx="533400" cy="14066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4"/>
          </p:cNvCxnSpPr>
          <p:nvPr/>
        </p:nvCxnSpPr>
        <p:spPr>
          <a:xfrm flipV="1">
            <a:off x="3429000" y="2819400"/>
            <a:ext cx="156210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590800" y="4038600"/>
            <a:ext cx="6858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4419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8223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764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03" y="1159346"/>
            <a:ext cx="170021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6482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4191000"/>
            <a:ext cx="256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 constructively owns 100% of X (through 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771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200" dirty="0" smtClean="0"/>
              <a:t>                                 20%	        80%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   </a:t>
            </a:r>
          </a:p>
          <a:p>
            <a:pPr>
              <a:buNone/>
            </a:pPr>
            <a:r>
              <a:rPr lang="en-US" sz="2200" dirty="0" smtClean="0"/>
              <a:t>		     50%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53</a:t>
            </a:fld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057400" y="48006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2971800" y="3352800"/>
            <a:ext cx="908304" cy="685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4"/>
            <a:endCxn id="9" idx="0"/>
          </p:cNvCxnSpPr>
          <p:nvPr/>
        </p:nvCxnSpPr>
        <p:spPr>
          <a:xfrm rot="16200000" flipH="1">
            <a:off x="1219200" y="3619500"/>
            <a:ext cx="19812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4"/>
            <a:endCxn id="10" idx="0"/>
          </p:cNvCxnSpPr>
          <p:nvPr/>
        </p:nvCxnSpPr>
        <p:spPr>
          <a:xfrm rot="16200000" flipH="1">
            <a:off x="2455926" y="2382774"/>
            <a:ext cx="533400" cy="14066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4"/>
          </p:cNvCxnSpPr>
          <p:nvPr/>
        </p:nvCxnSpPr>
        <p:spPr>
          <a:xfrm flipV="1">
            <a:off x="3429000" y="2819400"/>
            <a:ext cx="156210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590800" y="4038600"/>
            <a:ext cx="6858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4419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8223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764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03" y="1159346"/>
            <a:ext cx="170021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6482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4191000"/>
            <a:ext cx="256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percentage of </a:t>
            </a:r>
            <a:r>
              <a:rPr lang="en-US" b="1" dirty="0" err="1" smtClean="0"/>
              <a:t>XtraCo</a:t>
            </a:r>
            <a:r>
              <a:rPr lang="en-US" b="1" dirty="0" smtClean="0"/>
              <a:t> does Abby own?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90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200" dirty="0" smtClean="0"/>
              <a:t>                                 20%	        80%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   </a:t>
            </a:r>
          </a:p>
          <a:p>
            <a:pPr>
              <a:buNone/>
            </a:pPr>
            <a:r>
              <a:rPr lang="en-US" sz="2200" dirty="0" smtClean="0"/>
              <a:t>		     50%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54</a:t>
            </a:fld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057400" y="48006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2971800" y="3352800"/>
            <a:ext cx="908304" cy="685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4"/>
            <a:endCxn id="9" idx="0"/>
          </p:cNvCxnSpPr>
          <p:nvPr/>
        </p:nvCxnSpPr>
        <p:spPr>
          <a:xfrm rot="16200000" flipH="1">
            <a:off x="1219200" y="3619500"/>
            <a:ext cx="19812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4"/>
            <a:endCxn id="10" idx="0"/>
          </p:cNvCxnSpPr>
          <p:nvPr/>
        </p:nvCxnSpPr>
        <p:spPr>
          <a:xfrm rot="16200000" flipH="1">
            <a:off x="2455926" y="2382774"/>
            <a:ext cx="533400" cy="14066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4"/>
          </p:cNvCxnSpPr>
          <p:nvPr/>
        </p:nvCxnSpPr>
        <p:spPr>
          <a:xfrm flipV="1">
            <a:off x="3429000" y="2819400"/>
            <a:ext cx="156210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590800" y="4038600"/>
            <a:ext cx="6858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4419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8223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764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03" y="1159346"/>
            <a:ext cx="170021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6482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115934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constructively owns 50 + (.20 x 50 = 10) = 60%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27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200" dirty="0" smtClean="0"/>
              <a:t>                                 20%	        80%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   </a:t>
            </a:r>
          </a:p>
          <a:p>
            <a:pPr>
              <a:buNone/>
            </a:pPr>
            <a:r>
              <a:rPr lang="en-US" sz="2200" dirty="0" smtClean="0"/>
              <a:t>		     50%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55</a:t>
            </a:fld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057400" y="48006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2971800" y="3352800"/>
            <a:ext cx="908304" cy="685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4"/>
            <a:endCxn id="9" idx="0"/>
          </p:cNvCxnSpPr>
          <p:nvPr/>
        </p:nvCxnSpPr>
        <p:spPr>
          <a:xfrm rot="16200000" flipH="1">
            <a:off x="1219200" y="3619500"/>
            <a:ext cx="19812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4"/>
            <a:endCxn id="10" idx="0"/>
          </p:cNvCxnSpPr>
          <p:nvPr/>
        </p:nvCxnSpPr>
        <p:spPr>
          <a:xfrm rot="16200000" flipH="1">
            <a:off x="2455926" y="2382774"/>
            <a:ext cx="533400" cy="14066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4"/>
          </p:cNvCxnSpPr>
          <p:nvPr/>
        </p:nvCxnSpPr>
        <p:spPr>
          <a:xfrm flipV="1">
            <a:off x="3429000" y="2819400"/>
            <a:ext cx="156210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590800" y="4038600"/>
            <a:ext cx="6858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4419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8223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764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03" y="1159346"/>
            <a:ext cx="170021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6482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14800" y="4191000"/>
            <a:ext cx="2566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437566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percentage of </a:t>
            </a:r>
            <a:r>
              <a:rPr lang="en-US" b="1" dirty="0" err="1" smtClean="0"/>
              <a:t>XtraCo</a:t>
            </a:r>
            <a:r>
              <a:rPr lang="en-US" b="1" dirty="0" smtClean="0"/>
              <a:t> does Ben own?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200" dirty="0" smtClean="0"/>
              <a:t>                                 20%	        80%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   </a:t>
            </a:r>
          </a:p>
          <a:p>
            <a:pPr>
              <a:buNone/>
            </a:pPr>
            <a:r>
              <a:rPr lang="en-US" sz="2200" dirty="0" smtClean="0"/>
              <a:t>		     50%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56</a:t>
            </a:fld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057400" y="48006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2971800" y="3352800"/>
            <a:ext cx="908304" cy="685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2" name="Straight Connector 11"/>
          <p:cNvCxnSpPr>
            <a:stCxn id="5" idx="4"/>
            <a:endCxn id="9" idx="0"/>
          </p:cNvCxnSpPr>
          <p:nvPr/>
        </p:nvCxnSpPr>
        <p:spPr>
          <a:xfrm rot="16200000" flipH="1">
            <a:off x="1219200" y="3619500"/>
            <a:ext cx="1981200" cy="381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5" idx="4"/>
            <a:endCxn id="10" idx="0"/>
          </p:cNvCxnSpPr>
          <p:nvPr/>
        </p:nvCxnSpPr>
        <p:spPr>
          <a:xfrm rot="16200000" flipH="1">
            <a:off x="2455926" y="2382774"/>
            <a:ext cx="533400" cy="14066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8" idx="4"/>
          </p:cNvCxnSpPr>
          <p:nvPr/>
        </p:nvCxnSpPr>
        <p:spPr>
          <a:xfrm flipV="1">
            <a:off x="3429000" y="2819400"/>
            <a:ext cx="156210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590800" y="4038600"/>
            <a:ext cx="685800" cy="762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4200" y="4419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8223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6764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03" y="1159346"/>
            <a:ext cx="170021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46482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4286934"/>
            <a:ext cx="256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constructively owns 100% of X (through A)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115934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constructively owns 50 + (.20 x 50 = 10) = 60%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208267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 constructively owns (.80 x 50) = 40%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00016" y="3276600"/>
            <a:ext cx="2691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BUT, B does not constructively own 80% of what P constructively owns by virtue of 318 (a)(3) (100%)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Attribution Rules: Example 2 of Operating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240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57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72150" y="1828800"/>
            <a:ext cx="514350" cy="5143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alibri"/>
              </a:rPr>
              <a:t>B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0500" y="5143500"/>
            <a:ext cx="5143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alibri"/>
              </a:rPr>
              <a:t>Y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5086350" y="2686050"/>
            <a:ext cx="681228" cy="51435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alibri"/>
              </a:rPr>
              <a:t>P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Connector 11"/>
          <p:cNvCxnSpPr>
            <a:stCxn id="16" idx="2"/>
            <a:endCxn id="9" idx="0"/>
          </p:cNvCxnSpPr>
          <p:nvPr/>
        </p:nvCxnSpPr>
        <p:spPr>
          <a:xfrm rot="5400000">
            <a:off x="4314825" y="4514850"/>
            <a:ext cx="57150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3"/>
          </p:cNvCxnSpPr>
          <p:nvPr/>
        </p:nvCxnSpPr>
        <p:spPr>
          <a:xfrm rot="5400000" flipH="1" flipV="1">
            <a:off x="4799457" y="3372993"/>
            <a:ext cx="800100" cy="4549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5"/>
            <a:endCxn id="8" idx="4"/>
          </p:cNvCxnSpPr>
          <p:nvPr/>
        </p:nvCxnSpPr>
        <p:spPr>
          <a:xfrm flipV="1">
            <a:off x="5597271" y="2343150"/>
            <a:ext cx="432054" cy="6000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86300" y="4000500"/>
            <a:ext cx="5143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alibri"/>
              </a:rPr>
              <a:t>X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903" y="1684558"/>
            <a:ext cx="600444" cy="80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45001" y="3397250"/>
            <a:ext cx="527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50%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79950" y="4874022"/>
            <a:ext cx="527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50%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77432" y="2627322"/>
            <a:ext cx="527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39344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Attribution Rules: Example 2 of Operating </a:t>
            </a:r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240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58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3600" y="1943100"/>
            <a:ext cx="514350" cy="5143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alibri"/>
              </a:rPr>
              <a:t>B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0500" y="5143500"/>
            <a:ext cx="5143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alibri"/>
              </a:rPr>
              <a:t>Y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5086350" y="2686050"/>
            <a:ext cx="681228" cy="51435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alibri"/>
              </a:rPr>
              <a:t>P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Connector 11"/>
          <p:cNvCxnSpPr>
            <a:stCxn id="16" idx="2"/>
            <a:endCxn id="9" idx="0"/>
          </p:cNvCxnSpPr>
          <p:nvPr/>
        </p:nvCxnSpPr>
        <p:spPr>
          <a:xfrm rot="5400000">
            <a:off x="4314825" y="4514850"/>
            <a:ext cx="57150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0" idx="3"/>
          </p:cNvCxnSpPr>
          <p:nvPr/>
        </p:nvCxnSpPr>
        <p:spPr>
          <a:xfrm rot="5400000" flipH="1" flipV="1">
            <a:off x="4799457" y="3372993"/>
            <a:ext cx="800100" cy="4549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5"/>
            <a:endCxn id="8" idx="4"/>
          </p:cNvCxnSpPr>
          <p:nvPr/>
        </p:nvCxnSpPr>
        <p:spPr>
          <a:xfrm flipV="1">
            <a:off x="5597271" y="2457450"/>
            <a:ext cx="603504" cy="4857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86300" y="4000500"/>
            <a:ext cx="5143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alibri"/>
              </a:rPr>
              <a:t>X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6200000" flipH="1">
            <a:off x="5514975" y="3343275"/>
            <a:ext cx="628650" cy="3429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778" y="1691701"/>
            <a:ext cx="600444" cy="802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0750" y="3940810"/>
            <a:ext cx="18681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25% Y Stock</a:t>
            </a:r>
          </a:p>
          <a:p>
            <a:r>
              <a:rPr lang="en-US" sz="1350" dirty="0"/>
              <a:t>By attribution from 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640" y="2198370"/>
            <a:ext cx="2499360" cy="113107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Is Y stock that was attributed from X to P attributed again from P to B?</a:t>
            </a:r>
          </a:p>
          <a:p>
            <a:endParaRPr lang="en-US" sz="1350" b="1" dirty="0"/>
          </a:p>
          <a:p>
            <a:r>
              <a:rPr lang="en-US" sz="1350" b="1" dirty="0"/>
              <a:t>Yes – 10% of it (2.5%)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5001" y="3397250"/>
            <a:ext cx="527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50%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2458" y="4800600"/>
            <a:ext cx="527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50%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81878" y="2697658"/>
            <a:ext cx="527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240753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3 of Operating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2000" dirty="0" smtClean="0"/>
              <a:t>                  30%</a:t>
            </a:r>
            <a:r>
              <a:rPr lang="en-US" dirty="0" smtClean="0"/>
              <a:t>		      </a:t>
            </a:r>
            <a:r>
              <a:rPr lang="en-US" sz="2000" dirty="0" smtClean="0"/>
              <a:t>10%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</a:t>
            </a:r>
            <a:r>
              <a:rPr lang="en-US" sz="2000" dirty="0" smtClean="0"/>
              <a:t>             50%</a:t>
            </a:r>
          </a:p>
          <a:p>
            <a:pPr>
              <a:buNone/>
            </a:pPr>
            <a:r>
              <a:rPr lang="en-US" sz="2200" dirty="0" smtClean="0"/>
              <a:t>                                 	       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   			         </a:t>
            </a:r>
            <a:r>
              <a:rPr lang="en-US" sz="2000" dirty="0" smtClean="0"/>
              <a:t>50%</a:t>
            </a:r>
          </a:p>
          <a:p>
            <a:pPr>
              <a:buNone/>
            </a:pPr>
            <a:r>
              <a:rPr lang="en-US" sz="2200" dirty="0" smtClean="0"/>
              <a:t>		     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59</a:t>
            </a:fld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4419600" y="14478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0" y="57150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0" name="Isosceles Triangle 9"/>
          <p:cNvSpPr/>
          <p:nvPr/>
        </p:nvSpPr>
        <p:spPr>
          <a:xfrm>
            <a:off x="5410200" y="2743200"/>
            <a:ext cx="908304" cy="685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2" name="Straight Connector 11"/>
          <p:cNvCxnSpPr>
            <a:stCxn id="16" idx="2"/>
            <a:endCxn id="9" idx="0"/>
          </p:cNvCxnSpPr>
          <p:nvPr/>
        </p:nvCxnSpPr>
        <p:spPr>
          <a:xfrm rot="5400000">
            <a:off x="4229100" y="4876800"/>
            <a:ext cx="762000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027676" y="3659124"/>
            <a:ext cx="1066800" cy="6065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0"/>
            <a:endCxn id="8" idx="4"/>
          </p:cNvCxnSpPr>
          <p:nvPr/>
        </p:nvCxnSpPr>
        <p:spPr>
          <a:xfrm rot="16200000" flipV="1">
            <a:off x="5008626" y="1887474"/>
            <a:ext cx="609600" cy="11018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724400" y="41910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52800" y="27432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9" name="Straight Connector 18"/>
          <p:cNvCxnSpPr>
            <a:stCxn id="8" idx="4"/>
            <a:endCxn id="13" idx="0"/>
          </p:cNvCxnSpPr>
          <p:nvPr/>
        </p:nvCxnSpPr>
        <p:spPr>
          <a:xfrm rot="5400000">
            <a:off x="3924300" y="1905000"/>
            <a:ext cx="609600" cy="1066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76" y="1367759"/>
            <a:ext cx="685800" cy="91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Less than 50% </a:t>
            </a:r>
            <a:r>
              <a:rPr lang="en-US" dirty="0" smtClean="0">
                <a:solidFill>
                  <a:srgbClr val="FF0000"/>
                </a:solidFill>
              </a:rPr>
              <a:t>TVP?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Will own 1999/4499 (44%)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Less </a:t>
            </a:r>
            <a:r>
              <a:rPr lang="en-US" dirty="0">
                <a:solidFill>
                  <a:srgbClr val="002060"/>
                </a:solidFill>
              </a:rPr>
              <a:t>than 80% of Beginning Percentage of Voting Stock?</a:t>
            </a:r>
          </a:p>
          <a:p>
            <a:pPr marL="914400" lvl="2" indent="0">
              <a:buNone/>
            </a:pPr>
            <a:r>
              <a:rPr lang="en-US" dirty="0" smtClean="0">
                <a:sym typeface="Wingdings" pitchFamily="2" charset="2"/>
              </a:rPr>
              <a:t>Will own 44%.  Is 44% less than 80% of 50%?</a:t>
            </a:r>
          </a:p>
          <a:p>
            <a:pPr marL="914400" lvl="2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80% of 50% is 40%.  44% is not less than 40%</a:t>
            </a:r>
          </a:p>
          <a:p>
            <a:pPr marL="914400" lvl="2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OR, 44/50 = 88%.  88% </a:t>
            </a:r>
            <a:r>
              <a:rPr lang="en-US" dirty="0">
                <a:sym typeface="Wingdings" pitchFamily="2" charset="2"/>
              </a:rPr>
              <a:t>is greater than 80</a:t>
            </a:r>
            <a:r>
              <a:rPr lang="en-US" dirty="0" smtClean="0">
                <a:sym typeface="Wingdings" pitchFamily="2" charset="2"/>
              </a:rPr>
              <a:t>%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Less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than 80% of Beginning Percentage of Common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Stock?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No.  Same as Voting Stock.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001" y="388143"/>
            <a:ext cx="688279" cy="714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0600" y="3124200"/>
            <a:ext cx="32004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3581400"/>
            <a:ext cx="32004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4" descr="Image result for x ma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362200"/>
            <a:ext cx="677680" cy="6929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959" y="5029200"/>
            <a:ext cx="677680" cy="69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25" y="363121"/>
            <a:ext cx="72009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 3 of Operating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240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60</a:t>
            </a:fld>
            <a:endParaRPr lang="en-US" sz="24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57700" y="1943100"/>
            <a:ext cx="514350" cy="5143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alibri"/>
              </a:rPr>
              <a:t>B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0500" y="5143500"/>
            <a:ext cx="5143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alibri"/>
              </a:rPr>
              <a:t>Y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5200650" y="2914650"/>
            <a:ext cx="681228" cy="51435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alibri"/>
              </a:rPr>
              <a:t>P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Connector 11"/>
          <p:cNvCxnSpPr>
            <a:stCxn id="16" idx="2"/>
            <a:endCxn id="9" idx="0"/>
          </p:cNvCxnSpPr>
          <p:nvPr/>
        </p:nvCxnSpPr>
        <p:spPr>
          <a:xfrm rot="5400000">
            <a:off x="4314825" y="4514850"/>
            <a:ext cx="57150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4913757" y="3601593"/>
            <a:ext cx="800100" cy="4549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0"/>
            <a:endCxn id="8" idx="4"/>
          </p:cNvCxnSpPr>
          <p:nvPr/>
        </p:nvCxnSpPr>
        <p:spPr>
          <a:xfrm rot="16200000" flipV="1">
            <a:off x="4899470" y="2272856"/>
            <a:ext cx="457200" cy="8263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686300" y="4000500"/>
            <a:ext cx="5143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alibri"/>
              </a:rPr>
              <a:t>X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57600" y="2914650"/>
            <a:ext cx="5143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  <a:latin typeface="Calibri"/>
              </a:rPr>
              <a:t>Z</a:t>
            </a: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9" name="Straight Connector 18"/>
          <p:cNvCxnSpPr>
            <a:stCxn id="8" idx="4"/>
            <a:endCxn id="13" idx="0"/>
          </p:cNvCxnSpPr>
          <p:nvPr/>
        </p:nvCxnSpPr>
        <p:spPr>
          <a:xfrm rot="5400000">
            <a:off x="4086225" y="2286000"/>
            <a:ext cx="457200" cy="8001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32" y="1883070"/>
            <a:ext cx="514350" cy="68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02051" y="2432291"/>
            <a:ext cx="527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30%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19066" y="2471656"/>
            <a:ext cx="527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10%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3107" y="3543300"/>
            <a:ext cx="527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50%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87801" y="4630043"/>
            <a:ext cx="527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50%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2200275"/>
            <a:ext cx="2514600" cy="13388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P constructively owns 30% Z stock</a:t>
            </a:r>
          </a:p>
          <a:p>
            <a:r>
              <a:rPr lang="en-US" sz="1350" dirty="0"/>
              <a:t>X constructively owns 30% Z stock</a:t>
            </a:r>
          </a:p>
          <a:p>
            <a:r>
              <a:rPr lang="en-US" sz="1350" dirty="0"/>
              <a:t>Y constructively owns 30% Z stock</a:t>
            </a:r>
            <a:endParaRPr lang="en-US" sz="1350" dirty="0"/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5636260" y="3343091"/>
            <a:ext cx="342900" cy="516636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66028" y="3779349"/>
            <a:ext cx="1889760" cy="5078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30% Z stock</a:t>
            </a:r>
          </a:p>
          <a:p>
            <a:r>
              <a:rPr lang="en-US" sz="1350" dirty="0"/>
              <a:t>(attributed from B to P)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4511502"/>
            <a:ext cx="3330575" cy="71558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/>
              <a:t>Is the 30% Z stock re-attributed from P to X?</a:t>
            </a:r>
          </a:p>
          <a:p>
            <a:endParaRPr lang="en-US" sz="1350" dirty="0"/>
          </a:p>
          <a:p>
            <a:r>
              <a:rPr lang="en-US" sz="1350" dirty="0"/>
              <a:t>Yes – and then again from X to Y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8580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sz="2200" dirty="0" smtClean="0"/>
              <a:t>       		   child                      </a:t>
            </a:r>
            <a:r>
              <a:rPr lang="en-US" sz="2200" dirty="0" err="1" smtClean="0"/>
              <a:t>child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spouse</a:t>
            </a:r>
          </a:p>
          <a:p>
            <a:pPr>
              <a:buNone/>
            </a:pPr>
            <a:r>
              <a:rPr lang="en-US" dirty="0" smtClean="0"/>
              <a:t>			         </a:t>
            </a:r>
            <a:r>
              <a:rPr lang="en-US" sz="2200" dirty="0" smtClean="0"/>
              <a:t>25%        25%</a:t>
            </a:r>
          </a:p>
          <a:p>
            <a:pPr>
              <a:buNone/>
            </a:pPr>
            <a:r>
              <a:rPr lang="en-US" sz="2200" dirty="0" smtClean="0"/>
              <a:t>			25%                             25%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   </a:t>
            </a:r>
          </a:p>
          <a:p>
            <a:pPr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61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2766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146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38600" y="44958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244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620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0" name="Straight Connector 19"/>
          <p:cNvCxnSpPr>
            <a:stCxn id="16" idx="4"/>
            <a:endCxn id="9" idx="0"/>
          </p:cNvCxnSpPr>
          <p:nvPr/>
        </p:nvCxnSpPr>
        <p:spPr>
          <a:xfrm rot="5400000">
            <a:off x="4419600" y="3848100"/>
            <a:ext cx="60960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9" idx="0"/>
          </p:cNvCxnSpPr>
          <p:nvPr/>
        </p:nvCxnSpPr>
        <p:spPr>
          <a:xfrm rot="16200000" flipH="1">
            <a:off x="3162300" y="3276600"/>
            <a:ext cx="1676400" cy="762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</p:cNvCxnSpPr>
          <p:nvPr/>
        </p:nvCxnSpPr>
        <p:spPr>
          <a:xfrm rot="16200000" flipH="1">
            <a:off x="3314700" y="3429000"/>
            <a:ext cx="609600" cy="152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4"/>
            <a:endCxn id="9" idx="0"/>
          </p:cNvCxnSpPr>
          <p:nvPr/>
        </p:nvCxnSpPr>
        <p:spPr>
          <a:xfrm rot="16200000" flipH="1">
            <a:off x="2438400" y="2552700"/>
            <a:ext cx="609600" cy="3276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4"/>
            <a:endCxn id="8" idx="0"/>
          </p:cNvCxnSpPr>
          <p:nvPr/>
        </p:nvCxnSpPr>
        <p:spPr>
          <a:xfrm rot="5400000">
            <a:off x="3048000" y="2628900"/>
            <a:ext cx="381000" cy="7620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4"/>
            <a:endCxn id="16" idx="0"/>
          </p:cNvCxnSpPr>
          <p:nvPr/>
        </p:nvCxnSpPr>
        <p:spPr>
          <a:xfrm rot="16200000" flipH="1">
            <a:off x="4152900" y="2286000"/>
            <a:ext cx="381000" cy="14478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2"/>
            <a:endCxn id="18" idx="6"/>
          </p:cNvCxnSpPr>
          <p:nvPr/>
        </p:nvCxnSpPr>
        <p:spPr>
          <a:xfrm rot="10800000">
            <a:off x="1447800" y="3543300"/>
            <a:ext cx="10668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81600" y="5638800"/>
            <a:ext cx="106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586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24400" y="5257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1100" y="50292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1379" y="3962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percentage of X and Y does Alex own?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977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sz="2200" dirty="0" smtClean="0"/>
              <a:t>       		   child                      </a:t>
            </a:r>
            <a:r>
              <a:rPr lang="en-US" sz="2200" dirty="0" err="1" smtClean="0"/>
              <a:t>child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spouse</a:t>
            </a:r>
          </a:p>
          <a:p>
            <a:pPr>
              <a:buNone/>
            </a:pPr>
            <a:r>
              <a:rPr lang="en-US" dirty="0" smtClean="0"/>
              <a:t>			         </a:t>
            </a:r>
            <a:r>
              <a:rPr lang="en-US" sz="2200" dirty="0" smtClean="0"/>
              <a:t>25%        25%</a:t>
            </a:r>
          </a:p>
          <a:p>
            <a:pPr>
              <a:buNone/>
            </a:pPr>
            <a:r>
              <a:rPr lang="en-US" sz="2200" dirty="0" smtClean="0"/>
              <a:t>			25%                             25%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   </a:t>
            </a:r>
          </a:p>
          <a:p>
            <a:pPr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62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2766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146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38600" y="44958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244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620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0" name="Straight Connector 19"/>
          <p:cNvCxnSpPr>
            <a:stCxn id="16" idx="4"/>
            <a:endCxn id="9" idx="0"/>
          </p:cNvCxnSpPr>
          <p:nvPr/>
        </p:nvCxnSpPr>
        <p:spPr>
          <a:xfrm rot="5400000">
            <a:off x="4419600" y="3848100"/>
            <a:ext cx="60960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9" idx="0"/>
          </p:cNvCxnSpPr>
          <p:nvPr/>
        </p:nvCxnSpPr>
        <p:spPr>
          <a:xfrm rot="16200000" flipH="1">
            <a:off x="3162300" y="3276600"/>
            <a:ext cx="1676400" cy="762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</p:cNvCxnSpPr>
          <p:nvPr/>
        </p:nvCxnSpPr>
        <p:spPr>
          <a:xfrm rot="16200000" flipH="1">
            <a:off x="3314700" y="3429000"/>
            <a:ext cx="609600" cy="152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4"/>
            <a:endCxn id="9" idx="0"/>
          </p:cNvCxnSpPr>
          <p:nvPr/>
        </p:nvCxnSpPr>
        <p:spPr>
          <a:xfrm rot="16200000" flipH="1">
            <a:off x="2438400" y="2552700"/>
            <a:ext cx="609600" cy="3276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4"/>
            <a:endCxn id="8" idx="0"/>
          </p:cNvCxnSpPr>
          <p:nvPr/>
        </p:nvCxnSpPr>
        <p:spPr>
          <a:xfrm rot="5400000">
            <a:off x="3048000" y="2628900"/>
            <a:ext cx="381000" cy="7620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4"/>
            <a:endCxn id="16" idx="0"/>
          </p:cNvCxnSpPr>
          <p:nvPr/>
        </p:nvCxnSpPr>
        <p:spPr>
          <a:xfrm rot="16200000" flipH="1">
            <a:off x="4152900" y="2286000"/>
            <a:ext cx="381000" cy="14478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2"/>
            <a:endCxn id="18" idx="6"/>
          </p:cNvCxnSpPr>
          <p:nvPr/>
        </p:nvCxnSpPr>
        <p:spPr>
          <a:xfrm rot="10800000">
            <a:off x="1447800" y="3543300"/>
            <a:ext cx="10668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81600" y="5638800"/>
            <a:ext cx="106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586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24400" y="5257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1100" y="50292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1524000"/>
            <a:ext cx="3581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 smtClean="0"/>
              <a:t>A </a:t>
            </a:r>
            <a:r>
              <a:rPr lang="en-US" sz="2000" dirty="0"/>
              <a:t>actually owns </a:t>
            </a:r>
            <a:r>
              <a:rPr lang="en-US" sz="2000" b="1" dirty="0"/>
              <a:t>25%</a:t>
            </a:r>
          </a:p>
          <a:p>
            <a:pPr lvl="1"/>
            <a:r>
              <a:rPr lang="en-US" sz="2000" dirty="0"/>
              <a:t>A </a:t>
            </a:r>
            <a:r>
              <a:rPr lang="en-US" sz="2000" dirty="0" smtClean="0"/>
              <a:t>constructively owns 25% from </a:t>
            </a:r>
            <a:r>
              <a:rPr lang="en-US" sz="2000" dirty="0"/>
              <a:t>each </a:t>
            </a:r>
            <a:r>
              <a:rPr lang="en-US" sz="2000" dirty="0" smtClean="0"/>
              <a:t>child (</a:t>
            </a:r>
            <a:r>
              <a:rPr lang="en-US" sz="2000" b="1" dirty="0" smtClean="0"/>
              <a:t>50%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/>
              <a:t>The stock from D that is attributed to B is not reattributed to A</a:t>
            </a:r>
          </a:p>
          <a:p>
            <a:pPr lvl="1"/>
            <a:r>
              <a:rPr lang="en-US" sz="2000" dirty="0"/>
              <a:t>Total = </a:t>
            </a:r>
            <a:r>
              <a:rPr lang="en-US" sz="2000" b="1" dirty="0">
                <a:solidFill>
                  <a:srgbClr val="FF0000"/>
                </a:solidFill>
              </a:rPr>
              <a:t>75%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sz="2200" dirty="0" smtClean="0"/>
              <a:t>       		   child                      </a:t>
            </a:r>
            <a:r>
              <a:rPr lang="en-US" sz="2200" dirty="0" err="1" smtClean="0"/>
              <a:t>child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spouse</a:t>
            </a:r>
          </a:p>
          <a:p>
            <a:pPr>
              <a:buNone/>
            </a:pPr>
            <a:r>
              <a:rPr lang="en-US" dirty="0" smtClean="0"/>
              <a:t>			         </a:t>
            </a:r>
            <a:r>
              <a:rPr lang="en-US" sz="2200" dirty="0" smtClean="0"/>
              <a:t>25%        25%</a:t>
            </a:r>
          </a:p>
          <a:p>
            <a:pPr>
              <a:buNone/>
            </a:pPr>
            <a:r>
              <a:rPr lang="en-US" sz="2200" dirty="0" smtClean="0"/>
              <a:t>			25%                             25%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   </a:t>
            </a:r>
          </a:p>
          <a:p>
            <a:pPr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63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2766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146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38600" y="44958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244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620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0" name="Straight Connector 19"/>
          <p:cNvCxnSpPr>
            <a:stCxn id="16" idx="4"/>
            <a:endCxn id="9" idx="0"/>
          </p:cNvCxnSpPr>
          <p:nvPr/>
        </p:nvCxnSpPr>
        <p:spPr>
          <a:xfrm rot="5400000">
            <a:off x="4419600" y="3848100"/>
            <a:ext cx="60960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9" idx="0"/>
          </p:cNvCxnSpPr>
          <p:nvPr/>
        </p:nvCxnSpPr>
        <p:spPr>
          <a:xfrm rot="16200000" flipH="1">
            <a:off x="3162300" y="3276600"/>
            <a:ext cx="1676400" cy="762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</p:cNvCxnSpPr>
          <p:nvPr/>
        </p:nvCxnSpPr>
        <p:spPr>
          <a:xfrm rot="16200000" flipH="1">
            <a:off x="3314700" y="3429000"/>
            <a:ext cx="609600" cy="152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4"/>
            <a:endCxn id="9" idx="0"/>
          </p:cNvCxnSpPr>
          <p:nvPr/>
        </p:nvCxnSpPr>
        <p:spPr>
          <a:xfrm rot="16200000" flipH="1">
            <a:off x="2438400" y="2552700"/>
            <a:ext cx="609600" cy="3276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4"/>
            <a:endCxn id="8" idx="0"/>
          </p:cNvCxnSpPr>
          <p:nvPr/>
        </p:nvCxnSpPr>
        <p:spPr>
          <a:xfrm rot="5400000">
            <a:off x="3048000" y="2628900"/>
            <a:ext cx="381000" cy="7620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4"/>
            <a:endCxn id="16" idx="0"/>
          </p:cNvCxnSpPr>
          <p:nvPr/>
        </p:nvCxnSpPr>
        <p:spPr>
          <a:xfrm rot="16200000" flipH="1">
            <a:off x="4152900" y="2286000"/>
            <a:ext cx="381000" cy="14478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2"/>
            <a:endCxn id="18" idx="6"/>
          </p:cNvCxnSpPr>
          <p:nvPr/>
        </p:nvCxnSpPr>
        <p:spPr>
          <a:xfrm rot="10800000">
            <a:off x="1447800" y="3543300"/>
            <a:ext cx="10668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81600" y="5638800"/>
            <a:ext cx="106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586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24400" y="5257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1100" y="50292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1524000"/>
            <a:ext cx="358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 smtClean="0"/>
              <a:t>How much X and Y stock does Casey own?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sz="2200" dirty="0" smtClean="0"/>
              <a:t>       		   child                      </a:t>
            </a:r>
            <a:r>
              <a:rPr lang="en-US" sz="2200" dirty="0" err="1" smtClean="0"/>
              <a:t>child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spouse</a:t>
            </a:r>
          </a:p>
          <a:p>
            <a:pPr>
              <a:buNone/>
            </a:pPr>
            <a:r>
              <a:rPr lang="en-US" dirty="0" smtClean="0"/>
              <a:t>			         </a:t>
            </a:r>
            <a:r>
              <a:rPr lang="en-US" sz="2200" dirty="0" smtClean="0"/>
              <a:t>25%        25%</a:t>
            </a:r>
          </a:p>
          <a:p>
            <a:pPr>
              <a:buNone/>
            </a:pPr>
            <a:r>
              <a:rPr lang="en-US" sz="2200" dirty="0" smtClean="0"/>
              <a:t>			25%                             25%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   </a:t>
            </a:r>
          </a:p>
          <a:p>
            <a:pPr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64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2766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146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38600" y="44958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244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620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0" name="Straight Connector 19"/>
          <p:cNvCxnSpPr>
            <a:stCxn id="16" idx="4"/>
            <a:endCxn id="9" idx="0"/>
          </p:cNvCxnSpPr>
          <p:nvPr/>
        </p:nvCxnSpPr>
        <p:spPr>
          <a:xfrm rot="5400000">
            <a:off x="4419600" y="3848100"/>
            <a:ext cx="60960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9" idx="0"/>
          </p:cNvCxnSpPr>
          <p:nvPr/>
        </p:nvCxnSpPr>
        <p:spPr>
          <a:xfrm rot="16200000" flipH="1">
            <a:off x="3162300" y="3276600"/>
            <a:ext cx="1676400" cy="762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</p:cNvCxnSpPr>
          <p:nvPr/>
        </p:nvCxnSpPr>
        <p:spPr>
          <a:xfrm rot="16200000" flipH="1">
            <a:off x="3314700" y="3429000"/>
            <a:ext cx="609600" cy="152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4"/>
            <a:endCxn id="9" idx="0"/>
          </p:cNvCxnSpPr>
          <p:nvPr/>
        </p:nvCxnSpPr>
        <p:spPr>
          <a:xfrm rot="16200000" flipH="1">
            <a:off x="2438400" y="2552700"/>
            <a:ext cx="609600" cy="3276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4"/>
            <a:endCxn id="8" idx="0"/>
          </p:cNvCxnSpPr>
          <p:nvPr/>
        </p:nvCxnSpPr>
        <p:spPr>
          <a:xfrm rot="5400000">
            <a:off x="3048000" y="2628900"/>
            <a:ext cx="381000" cy="7620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4"/>
            <a:endCxn id="16" idx="0"/>
          </p:cNvCxnSpPr>
          <p:nvPr/>
        </p:nvCxnSpPr>
        <p:spPr>
          <a:xfrm rot="16200000" flipH="1">
            <a:off x="4152900" y="2286000"/>
            <a:ext cx="381000" cy="14478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2"/>
            <a:endCxn id="18" idx="6"/>
          </p:cNvCxnSpPr>
          <p:nvPr/>
        </p:nvCxnSpPr>
        <p:spPr>
          <a:xfrm rot="10800000">
            <a:off x="1447800" y="3543300"/>
            <a:ext cx="10668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81600" y="5638800"/>
            <a:ext cx="106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586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24400" y="5257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1100" y="50292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1828800"/>
            <a:ext cx="320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 owns </a:t>
            </a:r>
            <a:r>
              <a:rPr lang="en-US" sz="2000" b="1" dirty="0" smtClean="0"/>
              <a:t>25%</a:t>
            </a:r>
            <a:r>
              <a:rPr lang="en-US" sz="2000" dirty="0" smtClean="0"/>
              <a:t> directly and </a:t>
            </a:r>
            <a:r>
              <a:rPr lang="en-US" sz="2000" b="1" dirty="0" smtClean="0"/>
              <a:t>25</a:t>
            </a:r>
            <a:r>
              <a:rPr lang="en-US" sz="2000" b="1" dirty="0"/>
              <a:t>%</a:t>
            </a:r>
            <a:r>
              <a:rPr lang="en-US" sz="2000" dirty="0"/>
              <a:t> from A (</a:t>
            </a:r>
            <a:r>
              <a:rPr lang="en-US" sz="2000" dirty="0" smtClean="0"/>
              <a:t>parent)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stock attributed to A from B is not reattributed to C</a:t>
            </a:r>
          </a:p>
          <a:p>
            <a:pPr lvl="1"/>
            <a:r>
              <a:rPr lang="en-US" sz="2000" dirty="0"/>
              <a:t>Total = </a:t>
            </a:r>
            <a:r>
              <a:rPr lang="en-US" sz="2000" b="1" dirty="0">
                <a:solidFill>
                  <a:srgbClr val="FF0000"/>
                </a:solidFill>
              </a:rPr>
              <a:t>50%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sz="2200" dirty="0" smtClean="0"/>
              <a:t>       		   child                      </a:t>
            </a:r>
            <a:r>
              <a:rPr lang="en-US" sz="2200" dirty="0" err="1" smtClean="0"/>
              <a:t>child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spouse</a:t>
            </a:r>
          </a:p>
          <a:p>
            <a:pPr>
              <a:buNone/>
            </a:pPr>
            <a:r>
              <a:rPr lang="en-US" dirty="0" smtClean="0"/>
              <a:t>			         </a:t>
            </a:r>
            <a:r>
              <a:rPr lang="en-US" sz="2200" dirty="0" smtClean="0"/>
              <a:t>25%        25%</a:t>
            </a:r>
          </a:p>
          <a:p>
            <a:pPr>
              <a:buNone/>
            </a:pPr>
            <a:r>
              <a:rPr lang="en-US" sz="2200" dirty="0" smtClean="0"/>
              <a:t>			25%                             25%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   </a:t>
            </a:r>
          </a:p>
          <a:p>
            <a:pPr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65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2766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146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38600" y="44958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244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620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0" name="Straight Connector 19"/>
          <p:cNvCxnSpPr>
            <a:stCxn id="16" idx="4"/>
            <a:endCxn id="9" idx="0"/>
          </p:cNvCxnSpPr>
          <p:nvPr/>
        </p:nvCxnSpPr>
        <p:spPr>
          <a:xfrm rot="5400000">
            <a:off x="4419600" y="3848100"/>
            <a:ext cx="60960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9" idx="0"/>
          </p:cNvCxnSpPr>
          <p:nvPr/>
        </p:nvCxnSpPr>
        <p:spPr>
          <a:xfrm rot="16200000" flipH="1">
            <a:off x="3162300" y="3276600"/>
            <a:ext cx="1676400" cy="762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</p:cNvCxnSpPr>
          <p:nvPr/>
        </p:nvCxnSpPr>
        <p:spPr>
          <a:xfrm rot="16200000" flipH="1">
            <a:off x="3314700" y="3429000"/>
            <a:ext cx="609600" cy="152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4"/>
            <a:endCxn id="9" idx="0"/>
          </p:cNvCxnSpPr>
          <p:nvPr/>
        </p:nvCxnSpPr>
        <p:spPr>
          <a:xfrm rot="16200000" flipH="1">
            <a:off x="2438400" y="2552700"/>
            <a:ext cx="609600" cy="3276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4"/>
            <a:endCxn id="8" idx="0"/>
          </p:cNvCxnSpPr>
          <p:nvPr/>
        </p:nvCxnSpPr>
        <p:spPr>
          <a:xfrm rot="5400000">
            <a:off x="3048000" y="2628900"/>
            <a:ext cx="381000" cy="7620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4"/>
            <a:endCxn id="16" idx="0"/>
          </p:cNvCxnSpPr>
          <p:nvPr/>
        </p:nvCxnSpPr>
        <p:spPr>
          <a:xfrm rot="16200000" flipH="1">
            <a:off x="4152900" y="2286000"/>
            <a:ext cx="381000" cy="14478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2"/>
            <a:endCxn id="18" idx="6"/>
          </p:cNvCxnSpPr>
          <p:nvPr/>
        </p:nvCxnSpPr>
        <p:spPr>
          <a:xfrm rot="10800000">
            <a:off x="1447800" y="3543300"/>
            <a:ext cx="10668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81600" y="5638800"/>
            <a:ext cx="106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586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24400" y="5257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1100" y="50292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1828800"/>
            <a:ext cx="320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How much X and Y stock does Bella own?</a:t>
            </a:r>
            <a:endParaRPr lang="en-US" sz="2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</a:p>
          <a:p>
            <a:pPr>
              <a:buNone/>
            </a:pPr>
            <a:r>
              <a:rPr lang="en-US" sz="2200" dirty="0" smtClean="0"/>
              <a:t>       		   child                      </a:t>
            </a:r>
            <a:r>
              <a:rPr lang="en-US" sz="2200" dirty="0" err="1" smtClean="0"/>
              <a:t>child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spouse</a:t>
            </a:r>
          </a:p>
          <a:p>
            <a:pPr>
              <a:buNone/>
            </a:pPr>
            <a:r>
              <a:rPr lang="en-US" dirty="0" smtClean="0"/>
              <a:t>			         </a:t>
            </a:r>
            <a:r>
              <a:rPr lang="en-US" sz="2200" dirty="0" smtClean="0"/>
              <a:t>25%        25%</a:t>
            </a:r>
          </a:p>
          <a:p>
            <a:pPr>
              <a:buNone/>
            </a:pPr>
            <a:r>
              <a:rPr lang="en-US" sz="2200" dirty="0" smtClean="0"/>
              <a:t>			25%                             25%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   </a:t>
            </a:r>
          </a:p>
          <a:p>
            <a:pPr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66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2766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146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38600" y="44958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7244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62000" y="3200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cxnSp>
        <p:nvCxnSpPr>
          <p:cNvPr id="20" name="Straight Connector 19"/>
          <p:cNvCxnSpPr>
            <a:stCxn id="16" idx="4"/>
            <a:endCxn id="9" idx="0"/>
          </p:cNvCxnSpPr>
          <p:nvPr/>
        </p:nvCxnSpPr>
        <p:spPr>
          <a:xfrm rot="5400000">
            <a:off x="4419600" y="3848100"/>
            <a:ext cx="60960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" idx="4"/>
            <a:endCxn id="9" idx="0"/>
          </p:cNvCxnSpPr>
          <p:nvPr/>
        </p:nvCxnSpPr>
        <p:spPr>
          <a:xfrm rot="16200000" flipH="1">
            <a:off x="3162300" y="3276600"/>
            <a:ext cx="1676400" cy="762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4"/>
          </p:cNvCxnSpPr>
          <p:nvPr/>
        </p:nvCxnSpPr>
        <p:spPr>
          <a:xfrm rot="16200000" flipH="1">
            <a:off x="3314700" y="3429000"/>
            <a:ext cx="609600" cy="1524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4"/>
            <a:endCxn id="9" idx="0"/>
          </p:cNvCxnSpPr>
          <p:nvPr/>
        </p:nvCxnSpPr>
        <p:spPr>
          <a:xfrm rot="16200000" flipH="1">
            <a:off x="2438400" y="2552700"/>
            <a:ext cx="609600" cy="3276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4"/>
            <a:endCxn id="8" idx="0"/>
          </p:cNvCxnSpPr>
          <p:nvPr/>
        </p:nvCxnSpPr>
        <p:spPr>
          <a:xfrm rot="5400000">
            <a:off x="3048000" y="2628900"/>
            <a:ext cx="381000" cy="7620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5" idx="4"/>
            <a:endCxn id="16" idx="0"/>
          </p:cNvCxnSpPr>
          <p:nvPr/>
        </p:nvCxnSpPr>
        <p:spPr>
          <a:xfrm rot="16200000" flipH="1">
            <a:off x="4152900" y="2286000"/>
            <a:ext cx="381000" cy="144780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8" idx="2"/>
            <a:endCxn id="18" idx="6"/>
          </p:cNvCxnSpPr>
          <p:nvPr/>
        </p:nvCxnSpPr>
        <p:spPr>
          <a:xfrm rot="10800000">
            <a:off x="1447800" y="3543300"/>
            <a:ext cx="10668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181600" y="5638800"/>
            <a:ext cx="10668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57800" y="5867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24400" y="52578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91100" y="5029200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53050" y="1676400"/>
            <a:ext cx="3409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 Actually owns </a:t>
            </a:r>
            <a:r>
              <a:rPr lang="en-US" b="1" dirty="0" smtClean="0"/>
              <a:t>25%</a:t>
            </a:r>
            <a:r>
              <a:rPr lang="en-US" dirty="0" smtClean="0"/>
              <a:t>, then </a:t>
            </a:r>
            <a:r>
              <a:rPr lang="en-US" b="1" dirty="0" smtClean="0"/>
              <a:t>25%</a:t>
            </a:r>
            <a:r>
              <a:rPr lang="en-US" dirty="0" smtClean="0"/>
              <a:t> from spouse and </a:t>
            </a:r>
            <a:r>
              <a:rPr lang="en-US" b="1" dirty="0" smtClean="0"/>
              <a:t>25%</a:t>
            </a:r>
            <a:r>
              <a:rPr lang="en-US" dirty="0" smtClean="0"/>
              <a:t> from parent </a:t>
            </a:r>
            <a:r>
              <a:rPr lang="en-US" dirty="0" smtClean="0">
                <a:solidFill>
                  <a:srgbClr val="FF0000"/>
                </a:solidFill>
              </a:rPr>
              <a:t>= 75%</a:t>
            </a:r>
          </a:p>
          <a:p>
            <a:endParaRPr lang="en-US" dirty="0"/>
          </a:p>
          <a:p>
            <a:r>
              <a:rPr lang="en-US" dirty="0" smtClean="0"/>
              <a:t>Does not own what A and C constructively own from each other.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0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30%                50%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			             50%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67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590800" y="2057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9" name="Straight Connector 8"/>
          <p:cNvCxnSpPr>
            <a:stCxn id="5" idx="4"/>
            <a:endCxn id="10" idx="0"/>
          </p:cNvCxnSpPr>
          <p:nvPr/>
        </p:nvCxnSpPr>
        <p:spPr>
          <a:xfrm rot="16200000" flipH="1">
            <a:off x="2857500" y="2819400"/>
            <a:ext cx="7620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  <a:endCxn id="7" idx="0"/>
          </p:cNvCxnSpPr>
          <p:nvPr/>
        </p:nvCxnSpPr>
        <p:spPr>
          <a:xfrm rot="5400000">
            <a:off x="2133600" y="2705100"/>
            <a:ext cx="762000" cy="838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766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91000" y="48768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8" name="Straight Connector 17"/>
          <p:cNvCxnSpPr>
            <a:stCxn id="10" idx="2"/>
            <a:endCxn id="17" idx="0"/>
          </p:cNvCxnSpPr>
          <p:nvPr/>
        </p:nvCxnSpPr>
        <p:spPr>
          <a:xfrm rot="16200000" flipH="1">
            <a:off x="3581400" y="4000500"/>
            <a:ext cx="838200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495800" y="1828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much of X does Y own?</a:t>
            </a:r>
          </a:p>
          <a:p>
            <a:endParaRPr lang="en-US" sz="2400" b="1" dirty="0"/>
          </a:p>
          <a:p>
            <a:r>
              <a:rPr lang="en-US" sz="2400" b="1" dirty="0" smtClean="0"/>
              <a:t>How much of X does Z own?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483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30%                50%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			             50%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68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590800" y="2057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9" name="Straight Connector 8"/>
          <p:cNvCxnSpPr>
            <a:stCxn id="5" idx="4"/>
            <a:endCxn id="10" idx="0"/>
          </p:cNvCxnSpPr>
          <p:nvPr/>
        </p:nvCxnSpPr>
        <p:spPr>
          <a:xfrm rot="16200000" flipH="1">
            <a:off x="2857500" y="2819400"/>
            <a:ext cx="7620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  <a:endCxn id="7" idx="0"/>
          </p:cNvCxnSpPr>
          <p:nvPr/>
        </p:nvCxnSpPr>
        <p:spPr>
          <a:xfrm rot="5400000">
            <a:off x="2133600" y="2705100"/>
            <a:ext cx="762000" cy="838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766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91000" y="48768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8" name="Straight Connector 17"/>
          <p:cNvCxnSpPr>
            <a:stCxn id="10" idx="2"/>
            <a:endCxn id="17" idx="0"/>
          </p:cNvCxnSpPr>
          <p:nvPr/>
        </p:nvCxnSpPr>
        <p:spPr>
          <a:xfrm rot="16200000" flipH="1">
            <a:off x="3581400" y="4000500"/>
            <a:ext cx="838200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8200" y="1828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 owns 30% of X constructively (318(a)(3))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05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30%                50%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			             50%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69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590800" y="2057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9" name="Straight Connector 8"/>
          <p:cNvCxnSpPr>
            <a:stCxn id="5" idx="4"/>
            <a:endCxn id="10" idx="0"/>
          </p:cNvCxnSpPr>
          <p:nvPr/>
        </p:nvCxnSpPr>
        <p:spPr>
          <a:xfrm rot="16200000" flipH="1">
            <a:off x="2857500" y="2819400"/>
            <a:ext cx="7620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  <a:endCxn id="7" idx="0"/>
          </p:cNvCxnSpPr>
          <p:nvPr/>
        </p:nvCxnSpPr>
        <p:spPr>
          <a:xfrm rot="5400000">
            <a:off x="2133600" y="2705100"/>
            <a:ext cx="762000" cy="838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766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91000" y="48768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8" name="Straight Connector 17"/>
          <p:cNvCxnSpPr>
            <a:stCxn id="10" idx="2"/>
            <a:endCxn id="17" idx="0"/>
          </p:cNvCxnSpPr>
          <p:nvPr/>
        </p:nvCxnSpPr>
        <p:spPr>
          <a:xfrm rot="16200000" flipH="1">
            <a:off x="3581400" y="4000500"/>
            <a:ext cx="838200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8200" y="18288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Z owns 30% of X constructively (318(a)(3))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48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000" dirty="0" smtClean="0"/>
              <a:t>Question #2(b)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30875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r>
              <a:rPr lang="en-US" dirty="0" smtClean="0"/>
              <a:t>If X redeems </a:t>
            </a:r>
            <a:r>
              <a:rPr lang="en-US" b="1" dirty="0" smtClean="0"/>
              <a:t>834</a:t>
            </a:r>
            <a:r>
              <a:rPr lang="en-US" dirty="0" smtClean="0"/>
              <a:t> shares held by Abby? will it be substantially disproportionate?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Less than 50% TOTAL VOTING POWER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en-US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00206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Will own 166/4166 = 39.99%  Yes.</a:t>
            </a:r>
          </a:p>
          <a:p>
            <a:pPr marL="457200" lvl="1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Less </a:t>
            </a:r>
            <a:r>
              <a:rPr lang="en-US" dirty="0">
                <a:solidFill>
                  <a:srgbClr val="002060"/>
                </a:solidFill>
              </a:rPr>
              <a:t>than 80% of Beginning Percentage of Voting Stock?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dirty="0" smtClean="0">
                <a:sym typeface="Wingdings" pitchFamily="2" charset="2"/>
              </a:rPr>
              <a:t>Will </a:t>
            </a:r>
            <a:r>
              <a:rPr lang="en-US" dirty="0">
                <a:sym typeface="Wingdings" pitchFamily="2" charset="2"/>
              </a:rPr>
              <a:t>own </a:t>
            </a:r>
            <a:r>
              <a:rPr lang="en-US" dirty="0" smtClean="0">
                <a:sym typeface="Wingdings" pitchFamily="2" charset="2"/>
              </a:rPr>
              <a:t>1666/4166 = 39.99%.  </a:t>
            </a:r>
            <a:r>
              <a:rPr lang="en-US" dirty="0">
                <a:sym typeface="Wingdings" pitchFamily="2" charset="2"/>
              </a:rPr>
              <a:t>Is </a:t>
            </a:r>
            <a:r>
              <a:rPr lang="en-US" dirty="0" smtClean="0">
                <a:sym typeface="Wingdings" pitchFamily="2" charset="2"/>
              </a:rPr>
              <a:t>39.99% </a:t>
            </a:r>
            <a:r>
              <a:rPr lang="en-US" dirty="0">
                <a:sym typeface="Wingdings" pitchFamily="2" charset="2"/>
              </a:rPr>
              <a:t>less than 80% of 50%?</a:t>
            </a:r>
          </a:p>
          <a:p>
            <a:pPr marL="914400" lvl="2" indent="0">
              <a:buNone/>
            </a:pPr>
            <a:r>
              <a:rPr lang="en-US" dirty="0">
                <a:sym typeface="Wingdings" pitchFamily="2" charset="2"/>
              </a:rPr>
              <a:t>	80% of 50% is 40%.  </a:t>
            </a:r>
            <a:r>
              <a:rPr lang="en-US" dirty="0" smtClean="0">
                <a:sym typeface="Wingdings" pitchFamily="2" charset="2"/>
              </a:rPr>
              <a:t>39.99% </a:t>
            </a:r>
            <a:r>
              <a:rPr lang="en-US" dirty="0">
                <a:sym typeface="Wingdings" pitchFamily="2" charset="2"/>
              </a:rPr>
              <a:t>is </a:t>
            </a:r>
            <a:r>
              <a:rPr lang="en-US" dirty="0" smtClean="0">
                <a:sym typeface="Wingdings" pitchFamily="2" charset="2"/>
              </a:rPr>
              <a:t>less </a:t>
            </a:r>
            <a:r>
              <a:rPr lang="en-US" dirty="0">
                <a:sym typeface="Wingdings" pitchFamily="2" charset="2"/>
              </a:rPr>
              <a:t>than 40%</a:t>
            </a:r>
          </a:p>
          <a:p>
            <a:pPr marL="914400" lvl="2" indent="0">
              <a:buNone/>
            </a:pPr>
            <a:r>
              <a:rPr lang="en-US" dirty="0">
                <a:sym typeface="Wingdings" pitchFamily="2" charset="2"/>
              </a:rPr>
              <a:t>	OR, </a:t>
            </a:r>
            <a:r>
              <a:rPr lang="en-US" dirty="0" smtClean="0">
                <a:sym typeface="Wingdings" pitchFamily="2" charset="2"/>
              </a:rPr>
              <a:t>39.99/50 </a:t>
            </a:r>
            <a:r>
              <a:rPr lang="en-US" dirty="0">
                <a:sym typeface="Wingdings" pitchFamily="2" charset="2"/>
              </a:rPr>
              <a:t>= </a:t>
            </a:r>
            <a:r>
              <a:rPr lang="en-US" dirty="0" smtClean="0">
                <a:sym typeface="Wingdings" pitchFamily="2" charset="2"/>
              </a:rPr>
              <a:t>79.98%.  79.98% </a:t>
            </a:r>
            <a:r>
              <a:rPr lang="en-US" dirty="0">
                <a:sym typeface="Wingdings" pitchFamily="2" charset="2"/>
              </a:rPr>
              <a:t>is </a:t>
            </a:r>
            <a:r>
              <a:rPr lang="en-US" dirty="0" smtClean="0">
                <a:sym typeface="Wingdings" pitchFamily="2" charset="2"/>
              </a:rPr>
              <a:t>less </a:t>
            </a:r>
            <a:r>
              <a:rPr lang="en-US" dirty="0">
                <a:sym typeface="Wingdings" pitchFamily="2" charset="2"/>
              </a:rPr>
              <a:t>than 80% </a:t>
            </a:r>
          </a:p>
          <a:p>
            <a:pPr lvl="2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Less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than 80% of Beginning Percentage of Common Stock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Yes.  Same.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7</a:t>
            </a:fld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419600" y="4496196"/>
            <a:ext cx="3200400" cy="2936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4792265"/>
            <a:ext cx="2971800" cy="3278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2057400"/>
            <a:ext cx="541446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346" y="4021534"/>
            <a:ext cx="541446" cy="56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9(a)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30%                50%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			             </a:t>
            </a:r>
            <a:r>
              <a:rPr lang="en-US" dirty="0" smtClean="0">
                <a:solidFill>
                  <a:srgbClr val="FF0000"/>
                </a:solidFill>
              </a:rPr>
              <a:t>40%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70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590800" y="2057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9" name="Straight Connector 8"/>
          <p:cNvCxnSpPr>
            <a:stCxn id="5" idx="4"/>
            <a:endCxn id="10" idx="0"/>
          </p:cNvCxnSpPr>
          <p:nvPr/>
        </p:nvCxnSpPr>
        <p:spPr>
          <a:xfrm rot="16200000" flipH="1">
            <a:off x="2857500" y="2819400"/>
            <a:ext cx="7620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  <a:endCxn id="7" idx="0"/>
          </p:cNvCxnSpPr>
          <p:nvPr/>
        </p:nvCxnSpPr>
        <p:spPr>
          <a:xfrm rot="5400000">
            <a:off x="2133600" y="2705100"/>
            <a:ext cx="762000" cy="838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766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91000" y="48768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8" name="Straight Connector 17"/>
          <p:cNvCxnSpPr>
            <a:stCxn id="10" idx="2"/>
            <a:endCxn id="17" idx="0"/>
          </p:cNvCxnSpPr>
          <p:nvPr/>
        </p:nvCxnSpPr>
        <p:spPr>
          <a:xfrm rot="16200000" flipH="1">
            <a:off x="3581400" y="4000500"/>
            <a:ext cx="838200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16764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much of X does Z own?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332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9(a)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30%                50%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			             </a:t>
            </a:r>
            <a:r>
              <a:rPr lang="en-US" dirty="0" smtClean="0">
                <a:solidFill>
                  <a:srgbClr val="FF0000"/>
                </a:solidFill>
              </a:rPr>
              <a:t>40%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71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590800" y="2057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9" name="Straight Connector 8"/>
          <p:cNvCxnSpPr>
            <a:stCxn id="5" idx="4"/>
            <a:endCxn id="10" idx="0"/>
          </p:cNvCxnSpPr>
          <p:nvPr/>
        </p:nvCxnSpPr>
        <p:spPr>
          <a:xfrm rot="16200000" flipH="1">
            <a:off x="2857500" y="2819400"/>
            <a:ext cx="7620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  <a:endCxn id="7" idx="0"/>
          </p:cNvCxnSpPr>
          <p:nvPr/>
        </p:nvCxnSpPr>
        <p:spPr>
          <a:xfrm rot="5400000">
            <a:off x="2133600" y="2705100"/>
            <a:ext cx="762000" cy="838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766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91000" y="48768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8" name="Straight Connector 17"/>
          <p:cNvCxnSpPr>
            <a:stCxn id="10" idx="2"/>
            <a:endCxn id="17" idx="0"/>
          </p:cNvCxnSpPr>
          <p:nvPr/>
        </p:nvCxnSpPr>
        <p:spPr>
          <a:xfrm rot="16200000" flipH="1">
            <a:off x="3581400" y="4000500"/>
            <a:ext cx="838200" cy="914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55379" y="2276564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How much of X does Z own?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ZERO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#9(b)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30%                50%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			             40%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72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590800" y="2057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9" name="Straight Connector 8"/>
          <p:cNvCxnSpPr>
            <a:stCxn id="5" idx="4"/>
            <a:endCxn id="10" idx="0"/>
          </p:cNvCxnSpPr>
          <p:nvPr/>
        </p:nvCxnSpPr>
        <p:spPr>
          <a:xfrm rot="16200000" flipH="1">
            <a:off x="2857500" y="2819400"/>
            <a:ext cx="7620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  <a:endCxn id="7" idx="0"/>
          </p:cNvCxnSpPr>
          <p:nvPr/>
        </p:nvCxnSpPr>
        <p:spPr>
          <a:xfrm rot="5400000">
            <a:off x="2133600" y="2705100"/>
            <a:ext cx="762000" cy="838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766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8" name="Straight Connector 17"/>
          <p:cNvCxnSpPr>
            <a:stCxn id="10" idx="2"/>
            <a:endCxn id="12" idx="0"/>
          </p:cNvCxnSpPr>
          <p:nvPr/>
        </p:nvCxnSpPr>
        <p:spPr>
          <a:xfrm>
            <a:off x="3543300" y="4038600"/>
            <a:ext cx="873252" cy="762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>
            <a:off x="3962400" y="4800600"/>
            <a:ext cx="908304" cy="685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133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much of X does Z Partnership own?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228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#9(b)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30%                50%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			             40%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73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590800" y="2057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9" name="Straight Connector 8"/>
          <p:cNvCxnSpPr>
            <a:stCxn id="5" idx="4"/>
            <a:endCxn id="10" idx="0"/>
          </p:cNvCxnSpPr>
          <p:nvPr/>
        </p:nvCxnSpPr>
        <p:spPr>
          <a:xfrm rot="16200000" flipH="1">
            <a:off x="2857500" y="2819400"/>
            <a:ext cx="762000" cy="609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  <a:endCxn id="7" idx="0"/>
          </p:cNvCxnSpPr>
          <p:nvPr/>
        </p:nvCxnSpPr>
        <p:spPr>
          <a:xfrm rot="5400000">
            <a:off x="2133600" y="2705100"/>
            <a:ext cx="762000" cy="838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766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8" name="Straight Connector 17"/>
          <p:cNvCxnSpPr>
            <a:stCxn id="10" idx="2"/>
            <a:endCxn id="12" idx="0"/>
          </p:cNvCxnSpPr>
          <p:nvPr/>
        </p:nvCxnSpPr>
        <p:spPr>
          <a:xfrm rot="16200000" flipH="1">
            <a:off x="3560826" y="4021074"/>
            <a:ext cx="838200" cy="8732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>
            <a:off x="3962400" y="4876800"/>
            <a:ext cx="908304" cy="685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1336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much of X does Z Partnership own?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30%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Attribution Rules: Examples: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 #10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                 50%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                30%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74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590800" y="2057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9" name="Straight Connector 8"/>
          <p:cNvCxnSpPr>
            <a:stCxn id="7" idx="2"/>
            <a:endCxn id="10" idx="0"/>
          </p:cNvCxnSpPr>
          <p:nvPr/>
        </p:nvCxnSpPr>
        <p:spPr>
          <a:xfrm rot="5400000">
            <a:off x="2438400" y="4305300"/>
            <a:ext cx="685800" cy="152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  <a:endCxn id="7" idx="0"/>
          </p:cNvCxnSpPr>
          <p:nvPr/>
        </p:nvCxnSpPr>
        <p:spPr>
          <a:xfrm rot="5400000">
            <a:off x="2514600" y="3086100"/>
            <a:ext cx="762000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38400" y="47244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2133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much stock in Y is considered owned by A?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55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                 50%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                30%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75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590800" y="2057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9" name="Straight Connector 8"/>
          <p:cNvCxnSpPr>
            <a:stCxn id="7" idx="2"/>
            <a:endCxn id="10" idx="0"/>
          </p:cNvCxnSpPr>
          <p:nvPr/>
        </p:nvCxnSpPr>
        <p:spPr>
          <a:xfrm rot="5400000">
            <a:off x="2438400" y="4305300"/>
            <a:ext cx="685800" cy="152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  <a:endCxn id="7" idx="0"/>
          </p:cNvCxnSpPr>
          <p:nvPr/>
        </p:nvCxnSpPr>
        <p:spPr>
          <a:xfrm rot="5400000">
            <a:off x="2514600" y="3086100"/>
            <a:ext cx="762000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38400" y="47244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2133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much stock in Y is considered owned by A?</a:t>
            </a:r>
          </a:p>
          <a:p>
            <a:endParaRPr lang="en-US" b="1" dirty="0"/>
          </a:p>
          <a:p>
            <a:r>
              <a:rPr lang="en-US" b="1" dirty="0" smtClean="0">
                <a:solidFill>
                  <a:srgbClr val="FF0000"/>
                </a:solidFill>
              </a:rPr>
              <a:t>15%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1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#10(a)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rgbClr val="FF0000"/>
                </a:solidFill>
              </a:rPr>
              <a:t>40%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                30%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76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590800" y="2057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9" name="Straight Connector 8"/>
          <p:cNvCxnSpPr>
            <a:stCxn id="7" idx="2"/>
            <a:endCxn id="10" idx="0"/>
          </p:cNvCxnSpPr>
          <p:nvPr/>
        </p:nvCxnSpPr>
        <p:spPr>
          <a:xfrm rot="5400000">
            <a:off x="2438400" y="4305300"/>
            <a:ext cx="685800" cy="152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  <a:endCxn id="7" idx="0"/>
          </p:cNvCxnSpPr>
          <p:nvPr/>
        </p:nvCxnSpPr>
        <p:spPr>
          <a:xfrm rot="5400000">
            <a:off x="2514600" y="3086100"/>
            <a:ext cx="762000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38400" y="47244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769632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Now how much of Y stock does A own?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645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#10(a)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                 </a:t>
            </a:r>
            <a:r>
              <a:rPr lang="en-US" dirty="0" smtClean="0">
                <a:solidFill>
                  <a:srgbClr val="FF0000"/>
                </a:solidFill>
              </a:rPr>
              <a:t>40%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                30%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77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590800" y="2057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908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9" name="Straight Connector 8"/>
          <p:cNvCxnSpPr>
            <a:stCxn id="7" idx="2"/>
            <a:endCxn id="10" idx="0"/>
          </p:cNvCxnSpPr>
          <p:nvPr/>
        </p:nvCxnSpPr>
        <p:spPr>
          <a:xfrm rot="5400000">
            <a:off x="2438400" y="4305300"/>
            <a:ext cx="685800" cy="152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  <a:endCxn id="7" idx="0"/>
          </p:cNvCxnSpPr>
          <p:nvPr/>
        </p:nvCxnSpPr>
        <p:spPr>
          <a:xfrm rot="5400000">
            <a:off x="2514600" y="3086100"/>
            <a:ext cx="762000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38400" y="47244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7800" y="2769632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Now how much of Y stock does A own?</a:t>
            </a:r>
          </a:p>
          <a:p>
            <a:endParaRPr lang="en-US" b="1" dirty="0"/>
          </a:p>
          <a:p>
            <a:r>
              <a:rPr lang="en-US" b="1" dirty="0" smtClean="0"/>
              <a:t>ZERO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90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#10(b)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                 40%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                30%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78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590800" y="2057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9" name="Straight Connector 8"/>
          <p:cNvCxnSpPr>
            <a:endCxn id="10" idx="0"/>
          </p:cNvCxnSpPr>
          <p:nvPr/>
        </p:nvCxnSpPr>
        <p:spPr>
          <a:xfrm rot="5400000">
            <a:off x="2495550" y="4324350"/>
            <a:ext cx="609600" cy="190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</p:cNvCxnSpPr>
          <p:nvPr/>
        </p:nvCxnSpPr>
        <p:spPr>
          <a:xfrm rot="5400000">
            <a:off x="2571750" y="3067050"/>
            <a:ext cx="685800" cy="381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38400" y="47244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2438400" y="3429000"/>
            <a:ext cx="908304" cy="685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828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much stock in Y does A own by virtue of being a partner in A?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35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#10(b)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                 40%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                    30%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79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590800" y="2057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9" name="Straight Connector 8"/>
          <p:cNvCxnSpPr>
            <a:endCxn id="10" idx="0"/>
          </p:cNvCxnSpPr>
          <p:nvPr/>
        </p:nvCxnSpPr>
        <p:spPr>
          <a:xfrm rot="5400000">
            <a:off x="2495550" y="4324350"/>
            <a:ext cx="609600" cy="190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</p:cNvCxnSpPr>
          <p:nvPr/>
        </p:nvCxnSpPr>
        <p:spPr>
          <a:xfrm rot="5400000">
            <a:off x="2571750" y="3067050"/>
            <a:ext cx="685800" cy="381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38400" y="47244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2438400" y="3429000"/>
            <a:ext cx="908304" cy="6858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8288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much stock in Y does A own by virtue of being a partner in A?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12% (40% of 30%)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1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4" y="298685"/>
            <a:ext cx="822624" cy="152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5635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Question </a:t>
            </a:r>
            <a:r>
              <a:rPr lang="en-US" sz="3200" dirty="0" smtClean="0"/>
              <a:t>#3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2731870" y="2438400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311" y="28603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XtraCo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/>
          <p:cNvCxnSpPr>
            <a:stCxn id="8" idx="5"/>
            <a:endCxn id="4" idx="1"/>
          </p:cNvCxnSpPr>
          <p:nvPr/>
        </p:nvCxnSpPr>
        <p:spPr>
          <a:xfrm>
            <a:off x="1967545" y="1827921"/>
            <a:ext cx="1188376" cy="811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9600" y="201902"/>
            <a:ext cx="1590932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3377"/>
            <a:ext cx="1703104" cy="226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6528452" y="366707"/>
            <a:ext cx="1447800" cy="2386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4" idx="7"/>
          </p:cNvCxnSpPr>
          <p:nvPr/>
        </p:nvCxnSpPr>
        <p:spPr>
          <a:xfrm flipH="1">
            <a:off x="5203419" y="1981200"/>
            <a:ext cx="1325033" cy="658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48894" y="1246149"/>
            <a:ext cx="1718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4900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Non-Voting</a:t>
            </a:r>
            <a:r>
              <a:rPr lang="en-US" dirty="0" smtClean="0"/>
              <a:t> Common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09050" y="1061483"/>
            <a:ext cx="14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5100 </a:t>
            </a:r>
            <a:r>
              <a:rPr lang="en-US" dirty="0" smtClean="0">
                <a:solidFill>
                  <a:srgbClr val="FF0000"/>
                </a:solidFill>
              </a:rPr>
              <a:t>Voting</a:t>
            </a:r>
            <a:r>
              <a:rPr lang="en-US" dirty="0" smtClean="0"/>
              <a:t> Common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66683" y="969736"/>
            <a:ext cx="64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1420446"/>
            <a:ext cx="68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9" name="Elbow Connector 8"/>
          <p:cNvCxnSpPr/>
          <p:nvPr/>
        </p:nvCxnSpPr>
        <p:spPr>
          <a:xfrm rot="16200000" flipV="1">
            <a:off x="2054984" y="2617449"/>
            <a:ext cx="890169" cy="732938"/>
          </a:xfrm>
          <a:prstGeom prst="bentConnector3">
            <a:avLst>
              <a:gd name="adj1" fmla="val -573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800" y="3124200"/>
            <a:ext cx="1125494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Redeems 2000 shares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4419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Less than 50% TOTAL VOTING POWER?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Yes  -- ZERO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Less than 80% of Beginning Percentage of Voting Stock?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HMMM. (Zero to Zero)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Less than 80% of Beginning Percentage of Common Stock?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49% (4900/10,000) TO  36.25% (2900/8000)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36.25% is less than 80%(49%) = 39.2%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36.25/49 = 73.98% (less than 80%)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0200" y="6382547"/>
            <a:ext cx="3352800" cy="3278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00200" y="6096000"/>
            <a:ext cx="3663979" cy="2864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300" dirty="0" smtClean="0"/>
              <a:t>Attribution Rules Generally Operate to Make it Less Likely that a Redemption Qualifies as an Exchange: Question #11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None/>
            </a:pPr>
            <a:r>
              <a:rPr lang="en-US" dirty="0" smtClean="0"/>
              <a:t>Before Redemption:		 After Redemption: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sz="2200" dirty="0" smtClean="0"/>
              <a:t>50%					50%</a:t>
            </a:r>
          </a:p>
          <a:p>
            <a:pPr lvl="2">
              <a:buNone/>
            </a:pPr>
            <a:r>
              <a:rPr lang="en-US" dirty="0" smtClean="0"/>
              <a:t>	            60%</a:t>
            </a:r>
          </a:p>
          <a:p>
            <a:pPr lvl="2">
              <a:buNone/>
            </a:pPr>
            <a:r>
              <a:rPr lang="en-US" dirty="0" smtClean="0"/>
              <a:t>              			         </a:t>
            </a:r>
            <a:r>
              <a:rPr lang="en-US" sz="2200" dirty="0" smtClean="0"/>
              <a:t>100%</a:t>
            </a:r>
          </a:p>
          <a:p>
            <a:pPr lvl="2">
              <a:buNone/>
            </a:pPr>
            <a:r>
              <a:rPr lang="en-US" dirty="0" smtClean="0"/>
              <a:t>    100%     </a:t>
            </a:r>
            <a:r>
              <a:rPr lang="en-US" dirty="0"/>
              <a:t>T</a:t>
            </a:r>
            <a:r>
              <a:rPr lang="en-US" dirty="0" smtClean="0"/>
              <a:t>otal:  20 +60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	        40%				     100%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80</a:t>
            </a:fld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905000" y="21336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3505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9" name="Straight Connector 8"/>
          <p:cNvCxnSpPr>
            <a:stCxn id="7" idx="2"/>
            <a:endCxn id="10" idx="0"/>
          </p:cNvCxnSpPr>
          <p:nvPr/>
        </p:nvCxnSpPr>
        <p:spPr>
          <a:xfrm rot="5400000">
            <a:off x="1371600" y="4305300"/>
            <a:ext cx="609600" cy="76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4"/>
            <a:endCxn id="7" idx="0"/>
          </p:cNvCxnSpPr>
          <p:nvPr/>
        </p:nvCxnSpPr>
        <p:spPr>
          <a:xfrm rot="5400000">
            <a:off x="1638300" y="2895600"/>
            <a:ext cx="68580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71600" y="4648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667000" y="56388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19" name="Straight Connector 18"/>
          <p:cNvCxnSpPr>
            <a:stCxn id="5" idx="4"/>
            <a:endCxn id="16" idx="0"/>
          </p:cNvCxnSpPr>
          <p:nvPr/>
        </p:nvCxnSpPr>
        <p:spPr>
          <a:xfrm rot="16200000" flipH="1">
            <a:off x="1181100" y="3886200"/>
            <a:ext cx="281940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2"/>
            <a:endCxn id="16" idx="0"/>
          </p:cNvCxnSpPr>
          <p:nvPr/>
        </p:nvCxnSpPr>
        <p:spPr>
          <a:xfrm rot="16200000" flipH="1">
            <a:off x="2057400" y="4762500"/>
            <a:ext cx="457200" cy="1295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943600" y="2057400"/>
            <a:ext cx="685800" cy="6858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334000" y="32004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34000" y="43434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172200" y="55626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en-US" dirty="0"/>
          </a:p>
        </p:txBody>
      </p:sp>
      <p:cxnSp>
        <p:nvCxnSpPr>
          <p:cNvPr id="29" name="Straight Connector 28"/>
          <p:cNvCxnSpPr>
            <a:stCxn id="25" idx="4"/>
            <a:endCxn id="26" idx="0"/>
          </p:cNvCxnSpPr>
          <p:nvPr/>
        </p:nvCxnSpPr>
        <p:spPr>
          <a:xfrm rot="5400000">
            <a:off x="5715000" y="2628900"/>
            <a:ext cx="457200" cy="685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2"/>
            <a:endCxn id="27" idx="0"/>
          </p:cNvCxnSpPr>
          <p:nvPr/>
        </p:nvCxnSpPr>
        <p:spPr>
          <a:xfrm rot="5400000">
            <a:off x="5295900" y="4038600"/>
            <a:ext cx="60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7" idx="2"/>
            <a:endCxn id="28" idx="0"/>
          </p:cNvCxnSpPr>
          <p:nvPr/>
        </p:nvCxnSpPr>
        <p:spPr>
          <a:xfrm rot="16200000" flipH="1">
            <a:off x="5676900" y="4800600"/>
            <a:ext cx="685800" cy="838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0" y="427708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Total:  50%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#11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this qualify as substantially disproportionate?</a:t>
            </a:r>
          </a:p>
          <a:p>
            <a:pPr lvl="1"/>
            <a:r>
              <a:rPr lang="en-US" dirty="0" smtClean="0"/>
              <a:t>No because fails 50% test.  Likely not an exchange unless it can qualify under 302(b)(1) or 302(b)(4).</a:t>
            </a:r>
          </a:p>
          <a:p>
            <a:r>
              <a:rPr lang="en-US" dirty="0" smtClean="0"/>
              <a:t>Without the attribution rules would this qualify as an exchange?</a:t>
            </a:r>
          </a:p>
          <a:p>
            <a:pPr lvl="1"/>
            <a:r>
              <a:rPr lang="en-US" dirty="0" smtClean="0"/>
              <a:t>Yes, it would be a complete termination and also it would be substantially disproportionate (60% to 0%)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81</a:t>
            </a:fld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300" dirty="0" smtClean="0"/>
              <a:t>Sometimes the attribution rules can actually operate to make something treated as an exchange that otherwise would not be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Q12: (</a:t>
            </a:r>
            <a:r>
              <a:rPr lang="en-US" sz="2200" b="1" dirty="0" smtClean="0"/>
              <a:t>Redeem 23 of Husband’s shares and 2 of Wife’s shares</a:t>
            </a:r>
            <a:r>
              <a:rPr lang="en-US" sz="2200" dirty="0" smtClean="0"/>
              <a:t>)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Before Redemption			After Redemption (from H and 					W)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	</a:t>
            </a:r>
          </a:p>
          <a:p>
            <a:pPr>
              <a:buNone/>
            </a:pPr>
            <a:r>
              <a:rPr lang="en-US" sz="2200" dirty="0" smtClean="0"/>
              <a:t>				</a:t>
            </a:r>
          </a:p>
          <a:p>
            <a:pPr>
              <a:buNone/>
            </a:pPr>
            <a:r>
              <a:rPr lang="en-US" sz="2200" dirty="0" smtClean="0"/>
              <a:t>			spouse				         </a:t>
            </a:r>
            <a:r>
              <a:rPr lang="en-US" sz="2200" dirty="0" err="1" smtClean="0"/>
              <a:t>spouse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50%	        40%	   10%	        66.66%	    22.66%        10.66%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82</a:t>
            </a:fld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00200" y="54864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55626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09600" y="39624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00200" y="41148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505200" y="41148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876800" y="39624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943600" y="41148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7620000" y="41148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14" name="Straight Connector 13"/>
          <p:cNvCxnSpPr>
            <a:stCxn id="7" idx="4"/>
            <a:endCxn id="5" idx="0"/>
          </p:cNvCxnSpPr>
          <p:nvPr/>
        </p:nvCxnSpPr>
        <p:spPr>
          <a:xfrm rot="16200000" flipH="1">
            <a:off x="971550" y="4514850"/>
            <a:ext cx="914400" cy="1028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5" idx="0"/>
          </p:cNvCxnSpPr>
          <p:nvPr/>
        </p:nvCxnSpPr>
        <p:spPr>
          <a:xfrm rot="16200000" flipH="1">
            <a:off x="1543050" y="5086350"/>
            <a:ext cx="762000" cy="381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5" idx="0"/>
          </p:cNvCxnSpPr>
          <p:nvPr/>
        </p:nvCxnSpPr>
        <p:spPr>
          <a:xfrm rot="5400000">
            <a:off x="2495550" y="4171950"/>
            <a:ext cx="762000" cy="1866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4"/>
            <a:endCxn id="6" idx="0"/>
          </p:cNvCxnSpPr>
          <p:nvPr/>
        </p:nvCxnSpPr>
        <p:spPr>
          <a:xfrm rot="16200000" flipH="1">
            <a:off x="5238750" y="4514850"/>
            <a:ext cx="990600" cy="1104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4"/>
            <a:endCxn id="6" idx="0"/>
          </p:cNvCxnSpPr>
          <p:nvPr/>
        </p:nvCxnSpPr>
        <p:spPr>
          <a:xfrm rot="16200000" flipH="1">
            <a:off x="5848350" y="5124450"/>
            <a:ext cx="838200" cy="381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4"/>
            <a:endCxn id="6" idx="0"/>
          </p:cNvCxnSpPr>
          <p:nvPr/>
        </p:nvCxnSpPr>
        <p:spPr>
          <a:xfrm rot="5400000">
            <a:off x="6686550" y="4324350"/>
            <a:ext cx="838200" cy="16383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2"/>
            <a:endCxn id="8" idx="6"/>
          </p:cNvCxnSpPr>
          <p:nvPr/>
        </p:nvCxnSpPr>
        <p:spPr>
          <a:xfrm rot="10800000">
            <a:off x="2209800" y="4419600"/>
            <a:ext cx="12954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6"/>
          </p:cNvCxnSpPr>
          <p:nvPr/>
        </p:nvCxnSpPr>
        <p:spPr>
          <a:xfrm rot="10800000">
            <a:off x="6553200" y="4419600"/>
            <a:ext cx="10668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pPr algn="l"/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H owns: 40 + 10 = 50	%		H owns 22.66 + 10.66 = 33.33%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W owns: 40 + 10 = 50%		W owns 22.66 + 10.66 = 33.33%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	</a:t>
            </a:r>
          </a:p>
          <a:p>
            <a:pPr>
              <a:buNone/>
            </a:pPr>
            <a:r>
              <a:rPr lang="en-US" sz="2200" dirty="0" smtClean="0"/>
              <a:t>				</a:t>
            </a:r>
          </a:p>
          <a:p>
            <a:pPr>
              <a:buNone/>
            </a:pPr>
            <a:r>
              <a:rPr lang="en-US" sz="2200" dirty="0" smtClean="0"/>
              <a:t>			spouse				         </a:t>
            </a:r>
            <a:r>
              <a:rPr lang="en-US" sz="2200" dirty="0" err="1" smtClean="0"/>
              <a:t>spouse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50%	        40%	   10%	        66.66%	    22.66%        10.66%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83</a:t>
            </a:fld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00200" y="54864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55626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5800" y="35052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19250" y="3805015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352800" y="3779378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05400" y="36576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75412" y="3559323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077200" y="3559323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14" name="Straight Connector 13"/>
          <p:cNvCxnSpPr>
            <a:stCxn id="7" idx="4"/>
            <a:endCxn id="5" idx="0"/>
          </p:cNvCxnSpPr>
          <p:nvPr/>
        </p:nvCxnSpPr>
        <p:spPr>
          <a:xfrm>
            <a:off x="990600" y="4114800"/>
            <a:ext cx="952500" cy="1371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5" idx="0"/>
          </p:cNvCxnSpPr>
          <p:nvPr/>
        </p:nvCxnSpPr>
        <p:spPr>
          <a:xfrm>
            <a:off x="1924050" y="4414615"/>
            <a:ext cx="19050" cy="10717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5" idx="0"/>
          </p:cNvCxnSpPr>
          <p:nvPr/>
        </p:nvCxnSpPr>
        <p:spPr>
          <a:xfrm flipH="1">
            <a:off x="1943100" y="4388978"/>
            <a:ext cx="1714500" cy="10974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4"/>
            <a:endCxn id="6" idx="0"/>
          </p:cNvCxnSpPr>
          <p:nvPr/>
        </p:nvCxnSpPr>
        <p:spPr>
          <a:xfrm>
            <a:off x="5410200" y="4267200"/>
            <a:ext cx="876300" cy="1295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4"/>
            <a:endCxn id="6" idx="0"/>
          </p:cNvCxnSpPr>
          <p:nvPr/>
        </p:nvCxnSpPr>
        <p:spPr>
          <a:xfrm>
            <a:off x="6180212" y="4168923"/>
            <a:ext cx="106288" cy="13936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4"/>
            <a:endCxn id="6" idx="0"/>
          </p:cNvCxnSpPr>
          <p:nvPr/>
        </p:nvCxnSpPr>
        <p:spPr>
          <a:xfrm flipH="1">
            <a:off x="6286500" y="4168923"/>
            <a:ext cx="2095500" cy="13936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2"/>
            <a:endCxn id="8" idx="6"/>
          </p:cNvCxnSpPr>
          <p:nvPr/>
        </p:nvCxnSpPr>
        <p:spPr>
          <a:xfrm flipH="1">
            <a:off x="2228850" y="4084178"/>
            <a:ext cx="1123950" cy="25637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6"/>
          </p:cNvCxnSpPr>
          <p:nvPr/>
        </p:nvCxnSpPr>
        <p:spPr>
          <a:xfrm flipH="1">
            <a:off x="6485012" y="3864123"/>
            <a:ext cx="1592188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29200" y="84603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owns 17/75 + 8/75 = 25/75</a:t>
            </a:r>
          </a:p>
          <a:p>
            <a:r>
              <a:rPr lang="en-US" dirty="0" smtClean="0"/>
              <a:t>W owns 17/75 + 8/75 = 25/75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pPr algn="l"/>
            <a:r>
              <a:rPr lang="en-US" sz="3300" dirty="0" smtClean="0"/>
              <a:t>Without Section 318 Attribution Rules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H owns: 40 				H went from 40% to 22.67%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W owns: 10				W went from 10% to 10.66%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	</a:t>
            </a:r>
          </a:p>
          <a:p>
            <a:pPr>
              <a:buNone/>
            </a:pPr>
            <a:r>
              <a:rPr lang="en-US" sz="2200" dirty="0" smtClean="0"/>
              <a:t>				</a:t>
            </a:r>
          </a:p>
          <a:p>
            <a:pPr>
              <a:buNone/>
            </a:pPr>
            <a:r>
              <a:rPr lang="en-US" sz="2200" dirty="0" smtClean="0"/>
              <a:t>			spouse				         </a:t>
            </a:r>
            <a:r>
              <a:rPr lang="en-US" sz="2200" dirty="0" err="1" smtClean="0"/>
              <a:t>spouse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50%	        40%	   10%	        66.66%	    22.66%        10.66%		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84</a:t>
            </a:fld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00200" y="54864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43600" y="55626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5800" y="35052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19250" y="3805015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352800" y="3779378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05400" y="36576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75412" y="3559323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8077200" y="3559323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14" name="Straight Connector 13"/>
          <p:cNvCxnSpPr>
            <a:stCxn id="7" idx="4"/>
            <a:endCxn id="5" idx="0"/>
          </p:cNvCxnSpPr>
          <p:nvPr/>
        </p:nvCxnSpPr>
        <p:spPr>
          <a:xfrm>
            <a:off x="990600" y="4114800"/>
            <a:ext cx="952500" cy="1371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4"/>
            <a:endCxn id="5" idx="0"/>
          </p:cNvCxnSpPr>
          <p:nvPr/>
        </p:nvCxnSpPr>
        <p:spPr>
          <a:xfrm>
            <a:off x="1924050" y="4414615"/>
            <a:ext cx="19050" cy="107178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5" idx="0"/>
          </p:cNvCxnSpPr>
          <p:nvPr/>
        </p:nvCxnSpPr>
        <p:spPr>
          <a:xfrm flipH="1">
            <a:off x="1943100" y="4388978"/>
            <a:ext cx="1714500" cy="10974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4"/>
            <a:endCxn id="6" idx="0"/>
          </p:cNvCxnSpPr>
          <p:nvPr/>
        </p:nvCxnSpPr>
        <p:spPr>
          <a:xfrm>
            <a:off x="5410200" y="4267200"/>
            <a:ext cx="876300" cy="1295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4"/>
            <a:endCxn id="6" idx="0"/>
          </p:cNvCxnSpPr>
          <p:nvPr/>
        </p:nvCxnSpPr>
        <p:spPr>
          <a:xfrm>
            <a:off x="6180212" y="4168923"/>
            <a:ext cx="106288" cy="13936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4"/>
            <a:endCxn id="6" idx="0"/>
          </p:cNvCxnSpPr>
          <p:nvPr/>
        </p:nvCxnSpPr>
        <p:spPr>
          <a:xfrm flipH="1">
            <a:off x="6286500" y="4168923"/>
            <a:ext cx="2095500" cy="139367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2"/>
            <a:endCxn id="8" idx="6"/>
          </p:cNvCxnSpPr>
          <p:nvPr/>
        </p:nvCxnSpPr>
        <p:spPr>
          <a:xfrm flipH="1">
            <a:off x="2228850" y="4084178"/>
            <a:ext cx="1123950" cy="25637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6"/>
          </p:cNvCxnSpPr>
          <p:nvPr/>
        </p:nvCxnSpPr>
        <p:spPr>
          <a:xfrm flipH="1">
            <a:off x="6485012" y="3864123"/>
            <a:ext cx="1592188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838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owns 17/75 = 22.67%</a:t>
            </a:r>
          </a:p>
          <a:p>
            <a:r>
              <a:rPr lang="en-US" dirty="0" smtClean="0"/>
              <a:t>W owns 8/75 = 10.67%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Basis: Example – Question #13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	Before Redemption			After Redemption 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				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           100% (100 shares)		100% (50 shares)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85</a:t>
            </a:fld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76400" y="40386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752600" y="24384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638800" y="23622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7" name="Straight Connector 16"/>
          <p:cNvCxnSpPr>
            <a:stCxn id="8" idx="4"/>
            <a:endCxn id="5" idx="0"/>
          </p:cNvCxnSpPr>
          <p:nvPr/>
        </p:nvCxnSpPr>
        <p:spPr>
          <a:xfrm rot="5400000">
            <a:off x="1543050" y="3524250"/>
            <a:ext cx="990600" cy="381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562600" y="39624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26" name="Straight Connector 25"/>
          <p:cNvCxnSpPr>
            <a:stCxn id="11" idx="4"/>
            <a:endCxn id="25" idx="0"/>
          </p:cNvCxnSpPr>
          <p:nvPr/>
        </p:nvCxnSpPr>
        <p:spPr>
          <a:xfrm rot="5400000">
            <a:off x="5429250" y="3448050"/>
            <a:ext cx="990600" cy="381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Basis: Example – Question #13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Is the redemption treated as a Section 301 distribution or a sale/exchange?</a:t>
            </a:r>
          </a:p>
          <a:p>
            <a:pPr lvl="1"/>
            <a:r>
              <a:rPr lang="en-US" sz="1800" dirty="0" smtClean="0"/>
              <a:t>Not complete termination and not substantially disproportionate, so assuming it does not qualify under Sections 302(b)(1) or 302(b)(4), it is treated as a Section 301 distribution.</a:t>
            </a:r>
          </a:p>
          <a:p>
            <a:r>
              <a:rPr lang="en-US" sz="2200" dirty="0" smtClean="0"/>
              <a:t>When the 50 shares are redeemed for $5000, X had $5000 of E&amp;P and A’s basis in each of the 50 shares was $10.  How much of the Section 301 distribution is treated as a dividend?</a:t>
            </a:r>
          </a:p>
          <a:p>
            <a:pPr lvl="1"/>
            <a:r>
              <a:rPr lang="en-US" sz="1800" dirty="0" smtClean="0"/>
              <a:t>All $5000</a:t>
            </a:r>
          </a:p>
          <a:p>
            <a:r>
              <a:rPr lang="en-US" sz="2200" dirty="0" smtClean="0"/>
              <a:t>What is A’s basis in the 50 shares A continues to hold?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See </a:t>
            </a:r>
            <a:r>
              <a:rPr lang="en-US" sz="2400" b="1" dirty="0">
                <a:solidFill>
                  <a:srgbClr val="C00000"/>
                </a:solidFill>
              </a:rPr>
              <a:t>Treas. Reg. Section 1.302-2(c) and 1.302-2(c) Example 1.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lvl="1"/>
            <a:r>
              <a:rPr lang="en-US" sz="1800" dirty="0" smtClean="0"/>
              <a:t>50* 10 + 50* 10 = 1000 (A’s basis in the 50 shares that were redeemed should shift over to increase the basis in shares still outstanding)</a:t>
            </a:r>
            <a:endParaRPr lang="en-US" sz="1800" dirty="0"/>
          </a:p>
          <a:p>
            <a:pPr lvl="1"/>
            <a:endParaRPr lang="en-US" sz="1800" dirty="0" smtClean="0"/>
          </a:p>
          <a:p>
            <a:pPr lvl="1"/>
            <a:r>
              <a:rPr lang="en-US" sz="1800" dirty="0"/>
              <a:t>	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86</a:t>
            </a:fld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Basis: Example – Question #13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If X had only $4800 of E&amp;P at the time of the redemption, how much of the distribution would have been treated as a dividend?</a:t>
            </a:r>
          </a:p>
          <a:p>
            <a:pPr lvl="1"/>
            <a:r>
              <a:rPr lang="en-US" sz="1800" dirty="0" smtClean="0"/>
              <a:t>$4800</a:t>
            </a:r>
          </a:p>
          <a:p>
            <a:r>
              <a:rPr lang="en-US" sz="2200" dirty="0" smtClean="0"/>
              <a:t>What would A’s basis in the 50 shares A continued to hold be?</a:t>
            </a:r>
          </a:p>
          <a:p>
            <a:pPr lvl="1"/>
            <a:r>
              <a:rPr lang="en-US" sz="1800" dirty="0" smtClean="0"/>
              <a:t>1000 – 200 = 800.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87</a:t>
            </a:fld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300" dirty="0" smtClean="0"/>
              <a:t>Where Does H’s Basis Go?: Question #14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	Before Redemption			After Redemption 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spouse					</a:t>
            </a:r>
            <a:r>
              <a:rPr lang="en-US" sz="2200" dirty="0" err="1" smtClean="0"/>
              <a:t>spouse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50%   50%				  100%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88</a:t>
            </a:fld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00200" y="38862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39624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" y="25146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124200" y="25146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24400" y="25908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25908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17" name="Straight Connector 16"/>
          <p:cNvCxnSpPr>
            <a:stCxn id="8" idx="4"/>
            <a:endCxn id="5" idx="0"/>
          </p:cNvCxnSpPr>
          <p:nvPr/>
        </p:nvCxnSpPr>
        <p:spPr>
          <a:xfrm rot="16200000" flipH="1">
            <a:off x="1085850" y="3028950"/>
            <a:ext cx="762000" cy="952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5" idx="0"/>
          </p:cNvCxnSpPr>
          <p:nvPr/>
        </p:nvCxnSpPr>
        <p:spPr>
          <a:xfrm rot="5400000">
            <a:off x="2305050" y="2762250"/>
            <a:ext cx="762000" cy="1485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4"/>
            <a:endCxn id="6" idx="0"/>
          </p:cNvCxnSpPr>
          <p:nvPr/>
        </p:nvCxnSpPr>
        <p:spPr>
          <a:xfrm rot="5400000">
            <a:off x="6343650" y="3067050"/>
            <a:ext cx="762000" cy="1028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2"/>
            <a:endCxn id="8" idx="6"/>
          </p:cNvCxnSpPr>
          <p:nvPr/>
        </p:nvCxnSpPr>
        <p:spPr>
          <a:xfrm rot="10800000">
            <a:off x="1295400" y="2819400"/>
            <a:ext cx="18288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6"/>
          </p:cNvCxnSpPr>
          <p:nvPr/>
        </p:nvCxnSpPr>
        <p:spPr>
          <a:xfrm rot="10800000">
            <a:off x="5334000" y="2895600"/>
            <a:ext cx="16002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300" dirty="0" smtClean="0"/>
              <a:t>Where Does H’s Basis Go?: Question #14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	Before Redemption			After Redemption 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spouse					</a:t>
            </a:r>
            <a:r>
              <a:rPr lang="en-US" sz="2200" dirty="0" err="1" smtClean="0"/>
              <a:t>spouse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50%   50%				  100%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89</a:t>
            </a:fld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00200" y="38862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39624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" y="25146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124200" y="25146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24400" y="25908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25908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17" name="Straight Connector 16"/>
          <p:cNvCxnSpPr>
            <a:stCxn id="8" idx="4"/>
            <a:endCxn id="5" idx="0"/>
          </p:cNvCxnSpPr>
          <p:nvPr/>
        </p:nvCxnSpPr>
        <p:spPr>
          <a:xfrm rot="16200000" flipH="1">
            <a:off x="1085850" y="3028950"/>
            <a:ext cx="762000" cy="952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5" idx="0"/>
          </p:cNvCxnSpPr>
          <p:nvPr/>
        </p:nvCxnSpPr>
        <p:spPr>
          <a:xfrm rot="5400000">
            <a:off x="2305050" y="2762250"/>
            <a:ext cx="762000" cy="1485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4"/>
            <a:endCxn id="6" idx="0"/>
          </p:cNvCxnSpPr>
          <p:nvPr/>
        </p:nvCxnSpPr>
        <p:spPr>
          <a:xfrm rot="5400000">
            <a:off x="6343650" y="3067050"/>
            <a:ext cx="762000" cy="1028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2"/>
            <a:endCxn id="8" idx="6"/>
          </p:cNvCxnSpPr>
          <p:nvPr/>
        </p:nvCxnSpPr>
        <p:spPr>
          <a:xfrm rot="10800000">
            <a:off x="1295400" y="2819400"/>
            <a:ext cx="18288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6"/>
          </p:cNvCxnSpPr>
          <p:nvPr/>
        </p:nvCxnSpPr>
        <p:spPr>
          <a:xfrm rot="10800000">
            <a:off x="5334000" y="2895600"/>
            <a:ext cx="16002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5105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>
                <a:solidFill>
                  <a:srgbClr val="FF0000"/>
                </a:solidFill>
              </a:rPr>
              <a:t>H’s Basis shifts to W’s Basis.</a:t>
            </a:r>
          </a:p>
          <a:p>
            <a:pPr marL="0" lvl="1"/>
            <a:r>
              <a:rPr lang="en-US" b="1" dirty="0" smtClean="0">
                <a:solidFill>
                  <a:srgbClr val="C00000"/>
                </a:solidFill>
              </a:rPr>
              <a:t>Treas</a:t>
            </a:r>
            <a:r>
              <a:rPr lang="en-US" b="1" dirty="0">
                <a:solidFill>
                  <a:srgbClr val="C00000"/>
                </a:solidFill>
              </a:rPr>
              <a:t>. Reg. Section 1.302-2(c) and 1.302-2(c) Example 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4" y="298685"/>
            <a:ext cx="822624" cy="152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56356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Question </a:t>
            </a:r>
            <a:r>
              <a:rPr lang="en-US" sz="3200" dirty="0" smtClean="0"/>
              <a:t>#3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2731870" y="2438400"/>
            <a:ext cx="2895600" cy="1371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311" y="28603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en-US" dirty="0"/>
              <a:t>Corp.</a:t>
            </a:r>
          </a:p>
        </p:txBody>
      </p:sp>
      <p:cxnSp>
        <p:nvCxnSpPr>
          <p:cNvPr id="7" name="Straight Arrow Connector 6"/>
          <p:cNvCxnSpPr>
            <a:stCxn id="8" idx="5"/>
            <a:endCxn id="4" idx="1"/>
          </p:cNvCxnSpPr>
          <p:nvPr/>
        </p:nvCxnSpPr>
        <p:spPr>
          <a:xfrm>
            <a:off x="1967545" y="1827921"/>
            <a:ext cx="1188376" cy="8113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09600" y="201902"/>
            <a:ext cx="1590932" cy="1905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3377"/>
            <a:ext cx="1703104" cy="226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6528452" y="366707"/>
            <a:ext cx="1447800" cy="23860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endCxn id="4" idx="7"/>
          </p:cNvCxnSpPr>
          <p:nvPr/>
        </p:nvCxnSpPr>
        <p:spPr>
          <a:xfrm flipH="1">
            <a:off x="5203419" y="1981200"/>
            <a:ext cx="1325033" cy="658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48894" y="1246149"/>
            <a:ext cx="1718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4900 </a:t>
            </a:r>
          </a:p>
          <a:p>
            <a:r>
              <a:rPr lang="en-US" dirty="0" smtClean="0"/>
              <a:t>Non-Voting Common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09050" y="1061483"/>
            <a:ext cx="141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5100 Voting Common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166683" y="969736"/>
            <a:ext cx="64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1420446"/>
            <a:ext cx="687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9" name="Elbow Connector 8"/>
          <p:cNvCxnSpPr/>
          <p:nvPr/>
        </p:nvCxnSpPr>
        <p:spPr>
          <a:xfrm rot="16200000" flipV="1">
            <a:off x="2054984" y="2617449"/>
            <a:ext cx="890169" cy="732938"/>
          </a:xfrm>
          <a:prstGeom prst="bentConnector3">
            <a:avLst>
              <a:gd name="adj1" fmla="val -573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800" y="3124200"/>
            <a:ext cx="1125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Redeems 2000 shares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5800" y="4419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>
                <a:solidFill>
                  <a:srgbClr val="002060"/>
                </a:solidFill>
              </a:rPr>
              <a:t>Less than 80% of Beginning Percentage of Voting Stock?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HMMM.</a:t>
            </a:r>
          </a:p>
          <a:p>
            <a:pPr lvl="2"/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884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300" dirty="0" smtClean="0"/>
              <a:t>Where does H’s Basis go now? Question #14(a)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	Before Redemption			After Redemption 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spouse					</a:t>
            </a:r>
            <a:r>
              <a:rPr lang="en-US" sz="2200" dirty="0" err="1" smtClean="0"/>
              <a:t>spouse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50%   50%				  99%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90</a:t>
            </a:fld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00200" y="38862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39624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" y="25146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124200" y="25146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24400" y="25908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25908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17" name="Straight Connector 16"/>
          <p:cNvCxnSpPr>
            <a:stCxn id="8" idx="4"/>
            <a:endCxn id="5" idx="0"/>
          </p:cNvCxnSpPr>
          <p:nvPr/>
        </p:nvCxnSpPr>
        <p:spPr>
          <a:xfrm rot="16200000" flipH="1">
            <a:off x="1085850" y="3028950"/>
            <a:ext cx="762000" cy="952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5" idx="0"/>
          </p:cNvCxnSpPr>
          <p:nvPr/>
        </p:nvCxnSpPr>
        <p:spPr>
          <a:xfrm rot="5400000">
            <a:off x="2305050" y="2762250"/>
            <a:ext cx="762000" cy="1485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4"/>
            <a:endCxn id="6" idx="0"/>
          </p:cNvCxnSpPr>
          <p:nvPr/>
        </p:nvCxnSpPr>
        <p:spPr>
          <a:xfrm rot="5400000">
            <a:off x="6343650" y="3067050"/>
            <a:ext cx="762000" cy="1028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2"/>
            <a:endCxn id="8" idx="6"/>
          </p:cNvCxnSpPr>
          <p:nvPr/>
        </p:nvCxnSpPr>
        <p:spPr>
          <a:xfrm rot="10800000">
            <a:off x="1295400" y="2819400"/>
            <a:ext cx="18288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6"/>
          </p:cNvCxnSpPr>
          <p:nvPr/>
        </p:nvCxnSpPr>
        <p:spPr>
          <a:xfrm rot="10800000">
            <a:off x="5334000" y="2895600"/>
            <a:ext cx="16002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3200400"/>
            <a:ext cx="6858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29499" y="36195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2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300" dirty="0" smtClean="0"/>
              <a:t>Where does H’s Basis go now? Question #14(a)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/>
              <a:t>	Before Redemption			After Redemption 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spouse					</a:t>
            </a:r>
            <a:r>
              <a:rPr lang="en-US" sz="2200" dirty="0" err="1" smtClean="0"/>
              <a:t>spouse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 50%   50%				  99%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91</a:t>
            </a:fld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00200" y="38862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3962400"/>
            <a:ext cx="685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" y="25146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3124200" y="25146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724400" y="25908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934200" y="2590800"/>
            <a:ext cx="609600" cy="6096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17" name="Straight Connector 16"/>
          <p:cNvCxnSpPr>
            <a:stCxn id="8" idx="4"/>
            <a:endCxn id="5" idx="0"/>
          </p:cNvCxnSpPr>
          <p:nvPr/>
        </p:nvCxnSpPr>
        <p:spPr>
          <a:xfrm rot="16200000" flipH="1">
            <a:off x="1085850" y="3028950"/>
            <a:ext cx="762000" cy="952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4"/>
            <a:endCxn id="5" idx="0"/>
          </p:cNvCxnSpPr>
          <p:nvPr/>
        </p:nvCxnSpPr>
        <p:spPr>
          <a:xfrm rot="5400000">
            <a:off x="2305050" y="2762250"/>
            <a:ext cx="762000" cy="14859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4"/>
            <a:endCxn id="6" idx="0"/>
          </p:cNvCxnSpPr>
          <p:nvPr/>
        </p:nvCxnSpPr>
        <p:spPr>
          <a:xfrm rot="5400000">
            <a:off x="6343650" y="3067050"/>
            <a:ext cx="762000" cy="10287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9" idx="2"/>
            <a:endCxn id="8" idx="6"/>
          </p:cNvCxnSpPr>
          <p:nvPr/>
        </p:nvCxnSpPr>
        <p:spPr>
          <a:xfrm rot="10800000">
            <a:off x="1295400" y="2819400"/>
            <a:ext cx="18288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2"/>
            <a:endCxn id="11" idx="6"/>
          </p:cNvCxnSpPr>
          <p:nvPr/>
        </p:nvCxnSpPr>
        <p:spPr>
          <a:xfrm rot="10800000">
            <a:off x="5334000" y="2895600"/>
            <a:ext cx="1600200" cy="0"/>
          </a:xfrm>
          <a:prstGeom prst="line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181600" y="3200400"/>
            <a:ext cx="6858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29499" y="36195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953000"/>
            <a:ext cx="5600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The basis of the 49 shares would shift over to the one share of stock H continued to hold.  </a:t>
            </a:r>
            <a:endParaRPr lang="en-US" dirty="0" smtClean="0"/>
          </a:p>
          <a:p>
            <a:pPr marL="0" lvl="1"/>
            <a:endParaRPr lang="en-US" dirty="0"/>
          </a:p>
          <a:p>
            <a:pPr marL="0" lvl="1"/>
            <a:r>
              <a:rPr lang="en-US" b="1" dirty="0" smtClean="0">
                <a:solidFill>
                  <a:srgbClr val="C00000"/>
                </a:solidFill>
              </a:rPr>
              <a:t>See </a:t>
            </a:r>
            <a:r>
              <a:rPr lang="en-US" b="1" dirty="0">
                <a:solidFill>
                  <a:srgbClr val="C00000"/>
                </a:solidFill>
              </a:rPr>
              <a:t>Treas. Reg. Section 1.302-2(c) and 1.302-2(c) Ex 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Question #14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If family attribution rules are not waived, is the redemption of stock held by H treated as a Section 301 distribution or a sale/exchange?</a:t>
            </a:r>
          </a:p>
          <a:p>
            <a:pPr lvl="1"/>
            <a:r>
              <a:rPr lang="en-US" dirty="0" smtClean="0"/>
              <a:t>The redemption is not substantially disproportionate and, without waiver of family attribution rules, it is not a complete termination.  Therefore, assuming it does not qualify under Sections 302(b)(1) or 302(b)(4), it will be treated as a Section 301 distribution.</a:t>
            </a:r>
          </a:p>
          <a:p>
            <a:r>
              <a:rPr lang="en-US" dirty="0" smtClean="0"/>
              <a:t>X has $5000 of E&amp;P.  How much of the $5000 payment to H will be treated as a dividend?</a:t>
            </a:r>
          </a:p>
          <a:p>
            <a:pPr lvl="1"/>
            <a:r>
              <a:rPr lang="en-US" dirty="0" smtClean="0"/>
              <a:t>All $5000.</a:t>
            </a:r>
          </a:p>
          <a:p>
            <a:r>
              <a:rPr lang="en-US" dirty="0" smtClean="0"/>
              <a:t>What happens to H’s $100 basis in the shares that were redeemed?</a:t>
            </a:r>
          </a:p>
          <a:p>
            <a:pPr lvl="1"/>
            <a:r>
              <a:rPr lang="en-US" dirty="0" smtClean="0"/>
              <a:t>It shifts over to increase W’s basis in the shares she holds in the corporation.  </a:t>
            </a:r>
          </a:p>
          <a:p>
            <a:pPr lvl="2"/>
            <a:r>
              <a:rPr lang="en-US" dirty="0" smtClean="0"/>
              <a:t>See What would have happened to the basis in stock redeemed from H if the facts were the same except that X redeemed 49 out of 50 shares held by H rather than 50?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6BE61-214C-4A40-965E-1208FC0C8BEF}" type="slidenum">
              <a:rPr lang="en-US" sz="3200" smtClean="0"/>
              <a:pPr/>
              <a:t>92</a:t>
            </a:fld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3507</TotalTime>
  <Words>3757</Words>
  <Application>Microsoft Office PowerPoint</Application>
  <PresentationFormat>On-screen Show (4:3)</PresentationFormat>
  <Paragraphs>1121</Paragraphs>
  <Slides>92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6" baseType="lpstr">
      <vt:lpstr>Arial</vt:lpstr>
      <vt:lpstr>Calibri</vt:lpstr>
      <vt:lpstr>Wingdings</vt:lpstr>
      <vt:lpstr>Office Theme</vt:lpstr>
      <vt:lpstr>PowerPoint Presentation</vt:lpstr>
      <vt:lpstr>Redemptions</vt:lpstr>
      <vt:lpstr>Question #2</vt:lpstr>
      <vt:lpstr>Question #2</vt:lpstr>
      <vt:lpstr>Question #2</vt:lpstr>
      <vt:lpstr>PowerPoint Presentation</vt:lpstr>
      <vt:lpstr>Question #2(b)</vt:lpstr>
      <vt:lpstr>Question #3</vt:lpstr>
      <vt:lpstr>Question #3</vt:lpstr>
      <vt:lpstr>What happens if shareholder owns no voting stock before or after and only nonvoting common stock or nonvoting preferred stock is redeemed? </vt:lpstr>
      <vt:lpstr>Question #4</vt:lpstr>
      <vt:lpstr>Question #4</vt:lpstr>
      <vt:lpstr>What happens if owns no common stock before or after and only voting preferred stock is redeemed? </vt:lpstr>
      <vt:lpstr>Question #5</vt:lpstr>
      <vt:lpstr>Note:  Multiple Classes of Common Stock</vt:lpstr>
      <vt:lpstr>Section 302(b)(2):  Substantially Disproportionate: Cautionary Notes/Clarifications</vt:lpstr>
      <vt:lpstr>Question #6 </vt:lpstr>
      <vt:lpstr>PowerPoint Presentation</vt:lpstr>
      <vt:lpstr>Part of a Plan??</vt:lpstr>
      <vt:lpstr>BUT!!!!</vt:lpstr>
      <vt:lpstr>What if Abby and Ben were married?</vt:lpstr>
      <vt:lpstr>PowerPoint Presentation</vt:lpstr>
      <vt:lpstr>318(a)(1)</vt:lpstr>
      <vt:lpstr>Section 318 (a)(1) Amy owns. . . .</vt:lpstr>
      <vt:lpstr>318(a)(2)</vt:lpstr>
      <vt:lpstr>Section 318 (a)(2)Amy owns</vt:lpstr>
      <vt:lpstr>Section 318 (a)(2): Amy owns. . . </vt:lpstr>
      <vt:lpstr>Section 318 (a)(2): Amy owns. . . </vt:lpstr>
      <vt:lpstr>318(a)(3)</vt:lpstr>
      <vt:lpstr>Section 318(a)(3):  ABC P’ship owns stock owned directly or indirectly by a partner</vt:lpstr>
      <vt:lpstr>Section 318(a)(3):  ABC P’ship owns stock owned directly or indirectly by a partner</vt:lpstr>
      <vt:lpstr>Section 318(a)(3) Amy Family Trust owns stock owned directly or indirectly by a beneficiary</vt:lpstr>
      <vt:lpstr>Section 318(a)(3) Amy Family Trust owns stock owned directly or indirectly by a beneficiary</vt:lpstr>
      <vt:lpstr>Section 318(a)(3):  AB Corp. owns stock owned directly or indirectly by any person who owns 50% or more</vt:lpstr>
      <vt:lpstr>Section 318(a)(3):  AB Corp. owns stock owned directly or indirectly by any person who owns 50% or more</vt:lpstr>
      <vt:lpstr>Operating Rules:  Family Constructive Ownership Rules 318(a)(1) not used again for 381(a)(1)</vt:lpstr>
      <vt:lpstr>Operating Rules:  Stock constructively owned by entity by 318(a)(3) not used for 318(a)(2)</vt:lpstr>
      <vt:lpstr>BUT, Stock owned by virtue of 318(a)(1) and (a)(2) is available for (a)(3)</vt:lpstr>
      <vt:lpstr>AND, 318(a)(1) can be waived in a 302(b)(3)</vt:lpstr>
      <vt:lpstr>Complete Termination of Interest Waiver -- 302(c)(2)</vt:lpstr>
      <vt:lpstr>BUT. . . .302(c)(2)(A)</vt:lpstr>
      <vt:lpstr>AND. . . .302(c)(2)(B) Game Over if. . .</vt:lpstr>
      <vt:lpstr>Scenario One</vt:lpstr>
      <vt:lpstr>Scenario One</vt:lpstr>
      <vt:lpstr>PowerPoint Presentation</vt:lpstr>
      <vt:lpstr>Scenario One</vt:lpstr>
      <vt:lpstr>Scenario Two</vt:lpstr>
      <vt:lpstr>Scenario Two</vt:lpstr>
      <vt:lpstr>PowerPoint Presentation</vt:lpstr>
      <vt:lpstr>PowerPoint Presentation</vt:lpstr>
      <vt:lpstr>Question #7</vt:lpstr>
      <vt:lpstr>Question #7</vt:lpstr>
      <vt:lpstr>Question #7</vt:lpstr>
      <vt:lpstr>Question #7</vt:lpstr>
      <vt:lpstr>Question #7</vt:lpstr>
      <vt:lpstr>Question #7</vt:lpstr>
      <vt:lpstr>Attribution Rules: Example 2 of Operating Rules</vt:lpstr>
      <vt:lpstr>Attribution Rules: Example 2 of Operating Rules</vt:lpstr>
      <vt:lpstr>Example 3 of Operating Rules</vt:lpstr>
      <vt:lpstr>Example 3 of Operating Rules</vt:lpstr>
      <vt:lpstr>Question #8</vt:lpstr>
      <vt:lpstr>Question #8</vt:lpstr>
      <vt:lpstr>Question #8</vt:lpstr>
      <vt:lpstr>Question #8</vt:lpstr>
      <vt:lpstr>Question #8</vt:lpstr>
      <vt:lpstr>Question #8</vt:lpstr>
      <vt:lpstr>Question #9</vt:lpstr>
      <vt:lpstr>Question #9</vt:lpstr>
      <vt:lpstr>Question #9</vt:lpstr>
      <vt:lpstr>Question 9(a)</vt:lpstr>
      <vt:lpstr>Question 9(a)</vt:lpstr>
      <vt:lpstr>Question #9(b)</vt:lpstr>
      <vt:lpstr>Question #9(b)</vt:lpstr>
      <vt:lpstr>Attribution Rules: Examples:  Question #10</vt:lpstr>
      <vt:lpstr>Question #10</vt:lpstr>
      <vt:lpstr>Question #10(a)</vt:lpstr>
      <vt:lpstr>Question #10(a)</vt:lpstr>
      <vt:lpstr>Question #10(b)</vt:lpstr>
      <vt:lpstr>Question #10(b)</vt:lpstr>
      <vt:lpstr>Attribution Rules Generally Operate to Make it Less Likely that a Redemption Qualifies as an Exchange: Question #11</vt:lpstr>
      <vt:lpstr>Question #11</vt:lpstr>
      <vt:lpstr>Sometimes the attribution rules can actually operate to make something treated as an exchange that otherwise would not be</vt:lpstr>
      <vt:lpstr>PowerPoint Presentation</vt:lpstr>
      <vt:lpstr>Without Section 318 Attribution Rules</vt:lpstr>
      <vt:lpstr>Basis: Example – Question #13</vt:lpstr>
      <vt:lpstr>Basis: Example – Question #13</vt:lpstr>
      <vt:lpstr>Basis: Example – Question #13</vt:lpstr>
      <vt:lpstr>Where Does H’s Basis Go?: Question #14</vt:lpstr>
      <vt:lpstr>Where Does H’s Basis Go?: Question #14</vt:lpstr>
      <vt:lpstr>Where does H’s Basis go now? Question #14(a)</vt:lpstr>
      <vt:lpstr>Where does H’s Basis go now? Question #14(a)</vt:lpstr>
      <vt:lpstr>Question #14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newuser</dc:creator>
  <cp:lastModifiedBy>Christine Hurt</cp:lastModifiedBy>
  <cp:revision>222</cp:revision>
  <dcterms:created xsi:type="dcterms:W3CDTF">2010-02-23T19:36:10Z</dcterms:created>
  <dcterms:modified xsi:type="dcterms:W3CDTF">2019-10-30T17:35:37Z</dcterms:modified>
</cp:coreProperties>
</file>