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502" r:id="rId3"/>
    <p:sldId id="257" r:id="rId4"/>
    <p:sldId id="302" r:id="rId5"/>
    <p:sldId id="258" r:id="rId6"/>
    <p:sldId id="259" r:id="rId7"/>
    <p:sldId id="500" r:id="rId8"/>
    <p:sldId id="262" r:id="rId9"/>
    <p:sldId id="263" r:id="rId10"/>
    <p:sldId id="264" r:id="rId11"/>
    <p:sldId id="303" r:id="rId12"/>
    <p:sldId id="468" r:id="rId13"/>
    <p:sldId id="469" r:id="rId14"/>
    <p:sldId id="470" r:id="rId15"/>
    <p:sldId id="471" r:id="rId16"/>
    <p:sldId id="472" r:id="rId17"/>
    <p:sldId id="501" r:id="rId18"/>
    <p:sldId id="474" r:id="rId19"/>
    <p:sldId id="473" r:id="rId20"/>
    <p:sldId id="268" r:id="rId21"/>
    <p:sldId id="269" r:id="rId22"/>
    <p:sldId id="270" r:id="rId23"/>
    <p:sldId id="271" r:id="rId24"/>
    <p:sldId id="467" r:id="rId25"/>
    <p:sldId id="273" r:id="rId26"/>
    <p:sldId id="274" r:id="rId27"/>
    <p:sldId id="275" r:id="rId28"/>
    <p:sldId id="276" r:id="rId29"/>
    <p:sldId id="277" r:id="rId30"/>
    <p:sldId id="483" r:id="rId31"/>
    <p:sldId id="484" r:id="rId32"/>
    <p:sldId id="261" r:id="rId33"/>
    <p:sldId id="485" r:id="rId34"/>
    <p:sldId id="487" r:id="rId35"/>
    <p:sldId id="265" r:id="rId36"/>
    <p:sldId id="488" r:id="rId37"/>
    <p:sldId id="489" r:id="rId38"/>
    <p:sldId id="490" r:id="rId39"/>
    <p:sldId id="491" r:id="rId40"/>
    <p:sldId id="492" r:id="rId41"/>
    <p:sldId id="493" r:id="rId42"/>
    <p:sldId id="494" r:id="rId43"/>
    <p:sldId id="495" r:id="rId44"/>
    <p:sldId id="496" r:id="rId45"/>
    <p:sldId id="280" r:id="rId46"/>
    <p:sldId id="497" r:id="rId47"/>
    <p:sldId id="300" r:id="rId48"/>
    <p:sldId id="301" r:id="rId49"/>
    <p:sldId id="498" r:id="rId50"/>
    <p:sldId id="499"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66FF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1/26/2021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1/26/2021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#4</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950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75466" y="0"/>
            <a:ext cx="6741160" cy="6412323"/>
          </a:xfrm>
          <a:prstGeom prst="rect">
            <a:avLst/>
          </a:prstGeom>
        </p:spPr>
      </p:pic>
    </p:spTree>
    <p:extLst>
      <p:ext uri="{BB962C8B-B14F-4D97-AF65-F5344CB8AC3E}">
        <p14:creationId xmlns:p14="http://schemas.microsoft.com/office/powerpoint/2010/main" val="71916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75466" y="0"/>
            <a:ext cx="6741160" cy="6412323"/>
          </a:xfrm>
          <a:prstGeom prst="rect">
            <a:avLst/>
          </a:prstGeom>
        </p:spPr>
      </p:pic>
      <p:sp>
        <p:nvSpPr>
          <p:cNvPr id="2" name="TextBox 1">
            <a:extLst>
              <a:ext uri="{FF2B5EF4-FFF2-40B4-BE49-F238E27FC236}">
                <a16:creationId xmlns:a16="http://schemas.microsoft.com/office/drawing/2014/main" id="{7662F1FE-3443-4DEE-8035-29853D5EF798}"/>
              </a:ext>
            </a:extLst>
          </p:cNvPr>
          <p:cNvSpPr txBox="1"/>
          <p:nvPr/>
        </p:nvSpPr>
        <p:spPr>
          <a:xfrm>
            <a:off x="1047750" y="3162300"/>
            <a:ext cx="10172700" cy="1323439"/>
          </a:xfrm>
          <a:prstGeom prst="rect">
            <a:avLst/>
          </a:prstGeom>
          <a:solidFill>
            <a:srgbClr val="C00000">
              <a:alpha val="27059"/>
            </a:srgbClr>
          </a:solidFill>
          <a:ln>
            <a:solidFill>
              <a:schemeClr val="tx1"/>
            </a:solidFill>
          </a:ln>
        </p:spPr>
        <p:txBody>
          <a:bodyPr wrap="square" rtlCol="0">
            <a:spAutoFit/>
          </a:bodyPr>
          <a:lstStyle/>
          <a:p>
            <a:pPr algn="ctr"/>
            <a:r>
              <a:rPr lang="en-US" sz="8000" dirty="0">
                <a:solidFill>
                  <a:srgbClr val="FF0000"/>
                </a:solidFill>
                <a:latin typeface="Copperplate Gothic Bold" panose="020E0705020206020404" pitchFamily="34" charset="0"/>
              </a:rPr>
              <a:t>AFFINITY FRAUD</a:t>
            </a:r>
          </a:p>
        </p:txBody>
      </p:sp>
    </p:spTree>
    <p:extLst>
      <p:ext uri="{BB962C8B-B14F-4D97-AF65-F5344CB8AC3E}">
        <p14:creationId xmlns:p14="http://schemas.microsoft.com/office/powerpoint/2010/main" val="159865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4493-A49B-48F0-9AAC-6511E22BE1CA}"/>
              </a:ext>
            </a:extLst>
          </p:cNvPr>
          <p:cNvSpPr>
            <a:spLocks noGrp="1"/>
          </p:cNvSpPr>
          <p:nvPr>
            <p:ph type="title"/>
          </p:nvPr>
        </p:nvSpPr>
        <p:spPr/>
        <p:txBody>
          <a:bodyPr>
            <a:normAutofit/>
          </a:bodyPr>
          <a:lstStyle/>
          <a:p>
            <a:r>
              <a:rPr lang="en-US" dirty="0"/>
              <a:t>Daily lingo:</a:t>
            </a:r>
            <a:br>
              <a:rPr lang="en-US" dirty="0"/>
            </a:br>
            <a:r>
              <a:rPr lang="en-US" dirty="0"/>
              <a:t>DERIVATIVES, OPTIONS, SWAPS, ETC.</a:t>
            </a:r>
          </a:p>
        </p:txBody>
      </p:sp>
      <p:sp>
        <p:nvSpPr>
          <p:cNvPr id="3" name="Content Placeholder 2">
            <a:extLst>
              <a:ext uri="{FF2B5EF4-FFF2-40B4-BE49-F238E27FC236}">
                <a16:creationId xmlns:a16="http://schemas.microsoft.com/office/drawing/2014/main" id="{0D0BCA75-1479-431F-A8A4-8C2BAF4B747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3167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9200-B4C7-4C10-95BD-852159214D57}"/>
              </a:ext>
            </a:extLst>
          </p:cNvPr>
          <p:cNvSpPr>
            <a:spLocks noGrp="1"/>
          </p:cNvSpPr>
          <p:nvPr>
            <p:ph type="title"/>
          </p:nvPr>
        </p:nvSpPr>
        <p:spPr/>
        <p:txBody>
          <a:bodyPr/>
          <a:lstStyle/>
          <a:p>
            <a:r>
              <a:rPr lang="en-US" dirty="0"/>
              <a:t>FORWARD CONTRACT</a:t>
            </a:r>
            <a:br>
              <a:rPr lang="en-US" dirty="0"/>
            </a:br>
            <a:r>
              <a:rPr lang="en-US" dirty="0"/>
              <a:t>FUTURES CONTRACT</a:t>
            </a:r>
          </a:p>
        </p:txBody>
      </p:sp>
      <p:sp>
        <p:nvSpPr>
          <p:cNvPr id="3" name="Content Placeholder 2">
            <a:extLst>
              <a:ext uri="{FF2B5EF4-FFF2-40B4-BE49-F238E27FC236}">
                <a16:creationId xmlns:a16="http://schemas.microsoft.com/office/drawing/2014/main" id="{F133681B-3CC4-4C1D-AF12-E8026FB31A6A}"/>
              </a:ext>
            </a:extLst>
          </p:cNvPr>
          <p:cNvSpPr>
            <a:spLocks noGrp="1"/>
          </p:cNvSpPr>
          <p:nvPr>
            <p:ph idx="1"/>
          </p:nvPr>
        </p:nvSpPr>
        <p:spPr>
          <a:xfrm>
            <a:off x="3988816" y="2655052"/>
            <a:ext cx="7729728" cy="3999748"/>
          </a:xfrm>
        </p:spPr>
        <p:txBody>
          <a:bodyPr>
            <a:normAutofit lnSpcReduction="10000"/>
          </a:bodyPr>
          <a:lstStyle/>
          <a:p>
            <a:r>
              <a:rPr lang="en-US" dirty="0"/>
              <a:t>Bidding to build house starting July 2021: how much is wood going to be July-October 2021?</a:t>
            </a:r>
          </a:p>
          <a:p>
            <a:endParaRPr lang="en-US" dirty="0"/>
          </a:p>
          <a:p>
            <a:r>
              <a:rPr lang="en-US" dirty="0"/>
              <a:t>Forward Contract: Lumberyard agrees to supply Builder with X amount of lumber for $Y during 2021.</a:t>
            </a:r>
          </a:p>
          <a:p>
            <a:pPr lvl="1"/>
            <a:r>
              <a:rPr lang="en-US" dirty="0"/>
              <a:t>(If price is greater than Y, Builder saves money. If price is lower than Y, Builder foregoes the bargain.)</a:t>
            </a:r>
          </a:p>
          <a:p>
            <a:endParaRPr lang="en-US" dirty="0"/>
          </a:p>
          <a:p>
            <a:r>
              <a:rPr lang="en-US" dirty="0"/>
              <a:t>Futures Contract: Buy a standardized contract for July Lumber at $Y on an exchange.</a:t>
            </a:r>
          </a:p>
          <a:p>
            <a:pPr lvl="1"/>
            <a:r>
              <a:rPr lang="en-US" dirty="0"/>
              <a:t>(If price is greater than Y, Builder can sell the contract for the difference. If price is less than Y, Builder will lose the bargain.)</a:t>
            </a:r>
          </a:p>
        </p:txBody>
      </p:sp>
      <p:pic>
        <p:nvPicPr>
          <p:cNvPr id="1026" name="Picture 2" descr="Amazon.com: Smart Builder Wooden Planks Building Blocks for Kids - 300  Piece Natural Wood Planks Building Set: Toys &amp; Games">
            <a:extLst>
              <a:ext uri="{FF2B5EF4-FFF2-40B4-BE49-F238E27FC236}">
                <a16:creationId xmlns:a16="http://schemas.microsoft.com/office/drawing/2014/main" id="{381990CD-8EC1-46D8-A7FB-4407B85CE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9" y="2655052"/>
            <a:ext cx="3277235" cy="323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73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9200-B4C7-4C10-95BD-852159214D57}"/>
              </a:ext>
            </a:extLst>
          </p:cNvPr>
          <p:cNvSpPr>
            <a:spLocks noGrp="1"/>
          </p:cNvSpPr>
          <p:nvPr>
            <p:ph type="title"/>
          </p:nvPr>
        </p:nvSpPr>
        <p:spPr/>
        <p:txBody>
          <a:bodyPr/>
          <a:lstStyle/>
          <a:p>
            <a:r>
              <a:rPr lang="en-US" dirty="0"/>
              <a:t>FORWARD CONTRACT</a:t>
            </a:r>
            <a:br>
              <a:rPr lang="en-US" dirty="0"/>
            </a:br>
            <a:r>
              <a:rPr lang="en-US" dirty="0"/>
              <a:t>FUTURES CONTRACT</a:t>
            </a:r>
          </a:p>
        </p:txBody>
      </p:sp>
      <p:sp>
        <p:nvSpPr>
          <p:cNvPr id="3" name="Content Placeholder 2">
            <a:extLst>
              <a:ext uri="{FF2B5EF4-FFF2-40B4-BE49-F238E27FC236}">
                <a16:creationId xmlns:a16="http://schemas.microsoft.com/office/drawing/2014/main" id="{F133681B-3CC4-4C1D-AF12-E8026FB31A6A}"/>
              </a:ext>
            </a:extLst>
          </p:cNvPr>
          <p:cNvSpPr>
            <a:spLocks noGrp="1"/>
          </p:cNvSpPr>
          <p:nvPr>
            <p:ph idx="1"/>
          </p:nvPr>
        </p:nvSpPr>
        <p:spPr>
          <a:xfrm>
            <a:off x="3988816" y="2655052"/>
            <a:ext cx="7729728" cy="3999748"/>
          </a:xfrm>
        </p:spPr>
        <p:txBody>
          <a:bodyPr>
            <a:normAutofit lnSpcReduction="10000"/>
          </a:bodyPr>
          <a:lstStyle/>
          <a:p>
            <a:r>
              <a:rPr lang="en-US" dirty="0"/>
              <a:t>Bidding to build house starting July 2021: how much is wood going to be July-October 2021?</a:t>
            </a:r>
          </a:p>
          <a:p>
            <a:endParaRPr lang="en-US" dirty="0"/>
          </a:p>
          <a:p>
            <a:r>
              <a:rPr lang="en-US" dirty="0"/>
              <a:t>Forward Contract: Lumberyard agrees to supply Builder with X amount of lumber for $Y during 2021.</a:t>
            </a:r>
          </a:p>
          <a:p>
            <a:pPr lvl="1"/>
            <a:r>
              <a:rPr lang="en-US" dirty="0"/>
              <a:t>(If price is greater than Y, Builder saves money. If price is lower than Y, Builder foregoes the bargain.)</a:t>
            </a:r>
          </a:p>
          <a:p>
            <a:endParaRPr lang="en-US" dirty="0"/>
          </a:p>
          <a:p>
            <a:r>
              <a:rPr lang="en-US" dirty="0"/>
              <a:t>Futures Contract: Buy a standardized contract for July Lumber at $Y on an exchange.</a:t>
            </a:r>
          </a:p>
          <a:p>
            <a:pPr lvl="1"/>
            <a:r>
              <a:rPr lang="en-US" dirty="0"/>
              <a:t>(If price is greater than Y, Builder can sell the contract for the difference. If price is less than Y, </a:t>
            </a:r>
            <a:r>
              <a:rPr lang="en-US"/>
              <a:t>Builder will lose the bargain.)</a:t>
            </a:r>
            <a:endParaRPr lang="en-US" dirty="0"/>
          </a:p>
        </p:txBody>
      </p:sp>
      <p:pic>
        <p:nvPicPr>
          <p:cNvPr id="1026" name="Picture 2" descr="Amazon.com: Smart Builder Wooden Planks Building Blocks for Kids - 300  Piece Natural Wood Planks Building Set: Toys &amp; Games">
            <a:extLst>
              <a:ext uri="{FF2B5EF4-FFF2-40B4-BE49-F238E27FC236}">
                <a16:creationId xmlns:a16="http://schemas.microsoft.com/office/drawing/2014/main" id="{381990CD-8EC1-46D8-A7FB-4407B85CE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9" y="2655052"/>
            <a:ext cx="3277235" cy="3238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4BE-6CEA-462A-9169-011370321D4B}"/>
              </a:ext>
            </a:extLst>
          </p:cNvPr>
          <p:cNvSpPr txBox="1"/>
          <p:nvPr/>
        </p:nvSpPr>
        <p:spPr>
          <a:xfrm>
            <a:off x="19686" y="1476375"/>
            <a:ext cx="11715749" cy="3046988"/>
          </a:xfrm>
          <a:prstGeom prst="rect">
            <a:avLst/>
          </a:prstGeom>
          <a:solidFill>
            <a:srgbClr val="C00000">
              <a:alpha val="27059"/>
            </a:srgbClr>
          </a:solidFill>
          <a:ln>
            <a:solidFill>
              <a:schemeClr val="tx1"/>
            </a:solidFill>
          </a:ln>
        </p:spPr>
        <p:txBody>
          <a:bodyPr wrap="square" lIns="0" rIns="0" rtlCol="0">
            <a:spAutoFit/>
          </a:bodyPr>
          <a:lstStyle/>
          <a:p>
            <a:pPr algn="ctr"/>
            <a:r>
              <a:rPr lang="en-US" sz="4800" dirty="0">
                <a:latin typeface="Copperplate Gothic Bold" panose="020E0705020206020404" pitchFamily="34" charset="0"/>
              </a:rPr>
              <a:t>Lumber is not a security</a:t>
            </a:r>
          </a:p>
          <a:p>
            <a:pPr algn="ctr"/>
            <a:r>
              <a:rPr lang="en-US" sz="4800" dirty="0">
                <a:latin typeface="Copperplate Gothic Bold" panose="020E0705020206020404" pitchFamily="34" charset="0"/>
              </a:rPr>
              <a:t>Forwards/futures not a security</a:t>
            </a:r>
          </a:p>
          <a:p>
            <a:pPr algn="ctr"/>
            <a:r>
              <a:rPr lang="en-US" sz="4800" dirty="0">
                <a:latin typeface="Copperplate Gothic Bold" panose="020E0705020206020404" pitchFamily="34" charset="0"/>
              </a:rPr>
              <a:t>Commodity futures are regulated</a:t>
            </a:r>
          </a:p>
        </p:txBody>
      </p:sp>
    </p:spTree>
    <p:extLst>
      <p:ext uri="{BB962C8B-B14F-4D97-AF65-F5344CB8AC3E}">
        <p14:creationId xmlns:p14="http://schemas.microsoft.com/office/powerpoint/2010/main" val="246007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ACA2-B013-4127-B7DB-507B07AF5BBB}"/>
              </a:ext>
            </a:extLst>
          </p:cNvPr>
          <p:cNvSpPr>
            <a:spLocks noGrp="1"/>
          </p:cNvSpPr>
          <p:nvPr>
            <p:ph type="title"/>
          </p:nvPr>
        </p:nvSpPr>
        <p:spPr>
          <a:xfrm>
            <a:off x="2231136" y="213360"/>
            <a:ext cx="7729728" cy="1188720"/>
          </a:xfrm>
        </p:spPr>
        <p:txBody>
          <a:bodyPr/>
          <a:lstStyle/>
          <a:p>
            <a:r>
              <a:rPr lang="en-US" dirty="0"/>
              <a:t>Stock option</a:t>
            </a:r>
          </a:p>
        </p:txBody>
      </p:sp>
      <p:sp>
        <p:nvSpPr>
          <p:cNvPr id="3" name="Content Placeholder 2">
            <a:extLst>
              <a:ext uri="{FF2B5EF4-FFF2-40B4-BE49-F238E27FC236}">
                <a16:creationId xmlns:a16="http://schemas.microsoft.com/office/drawing/2014/main" id="{3EED8B64-D254-4788-A739-5CAC09A21F68}"/>
              </a:ext>
            </a:extLst>
          </p:cNvPr>
          <p:cNvSpPr>
            <a:spLocks noGrp="1"/>
          </p:cNvSpPr>
          <p:nvPr>
            <p:ph idx="1"/>
          </p:nvPr>
        </p:nvSpPr>
        <p:spPr>
          <a:xfrm>
            <a:off x="2231136" y="1706880"/>
            <a:ext cx="7729728" cy="4937760"/>
          </a:xfrm>
        </p:spPr>
        <p:txBody>
          <a:bodyPr>
            <a:normAutofit/>
          </a:bodyPr>
          <a:lstStyle/>
          <a:p>
            <a:r>
              <a:rPr lang="en-US" b="1" dirty="0"/>
              <a:t>Call Option:</a:t>
            </a:r>
          </a:p>
          <a:p>
            <a:pPr lvl="1"/>
            <a:r>
              <a:rPr lang="en-US" dirty="0"/>
              <a:t>Option to buy Clorox stock at Date X at Price Y.</a:t>
            </a:r>
          </a:p>
          <a:p>
            <a:pPr lvl="2"/>
            <a:r>
              <a:rPr lang="en-US" dirty="0"/>
              <a:t>If price is more than Y at Date X, option holder will exercise, purchase at Y and sell at the higher market price</a:t>
            </a:r>
          </a:p>
          <a:p>
            <a:pPr lvl="2"/>
            <a:r>
              <a:rPr lang="en-US" dirty="0"/>
              <a:t>If price is less than Y, option holder will let the option expire and not exercise. Option holder is out the “option premium”</a:t>
            </a:r>
          </a:p>
          <a:p>
            <a:r>
              <a:rPr lang="en-US" b="1" dirty="0"/>
              <a:t>Put Option:</a:t>
            </a:r>
          </a:p>
          <a:p>
            <a:pPr lvl="1"/>
            <a:r>
              <a:rPr lang="en-US" dirty="0"/>
              <a:t>Option to sell Clorox stock at Date X at Price Y.</a:t>
            </a:r>
          </a:p>
          <a:p>
            <a:pPr lvl="2"/>
            <a:r>
              <a:rPr lang="en-US" dirty="0"/>
              <a:t>If price is more than Y at Date X, option holder will let the option expire and not exercise. Option holder is out the “option premium”</a:t>
            </a:r>
          </a:p>
          <a:p>
            <a:pPr lvl="2"/>
            <a:r>
              <a:rPr lang="en-US" dirty="0"/>
              <a:t>If price is less than Y, at Date X, option holder will exercise, sell at Y after purchase at the lower market price</a:t>
            </a:r>
          </a:p>
        </p:txBody>
      </p:sp>
    </p:spTree>
    <p:extLst>
      <p:ext uri="{BB962C8B-B14F-4D97-AF65-F5344CB8AC3E}">
        <p14:creationId xmlns:p14="http://schemas.microsoft.com/office/powerpoint/2010/main" val="109435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ACA2-B013-4127-B7DB-507B07AF5BBB}"/>
              </a:ext>
            </a:extLst>
          </p:cNvPr>
          <p:cNvSpPr>
            <a:spLocks noGrp="1"/>
          </p:cNvSpPr>
          <p:nvPr>
            <p:ph type="title"/>
          </p:nvPr>
        </p:nvSpPr>
        <p:spPr>
          <a:xfrm>
            <a:off x="2231136" y="213360"/>
            <a:ext cx="7729728" cy="1188720"/>
          </a:xfrm>
        </p:spPr>
        <p:txBody>
          <a:bodyPr/>
          <a:lstStyle/>
          <a:p>
            <a:r>
              <a:rPr lang="en-US" dirty="0"/>
              <a:t>“long” positions</a:t>
            </a:r>
            <a:br>
              <a:rPr lang="en-US" dirty="0"/>
            </a:br>
            <a:r>
              <a:rPr lang="en-US" dirty="0"/>
              <a:t>“short positions”</a:t>
            </a:r>
          </a:p>
        </p:txBody>
      </p:sp>
      <p:sp>
        <p:nvSpPr>
          <p:cNvPr id="3" name="Content Placeholder 2">
            <a:extLst>
              <a:ext uri="{FF2B5EF4-FFF2-40B4-BE49-F238E27FC236}">
                <a16:creationId xmlns:a16="http://schemas.microsoft.com/office/drawing/2014/main" id="{3EED8B64-D254-4788-A739-5CAC09A21F68}"/>
              </a:ext>
            </a:extLst>
          </p:cNvPr>
          <p:cNvSpPr>
            <a:spLocks noGrp="1"/>
          </p:cNvSpPr>
          <p:nvPr>
            <p:ph idx="1"/>
          </p:nvPr>
        </p:nvSpPr>
        <p:spPr>
          <a:xfrm>
            <a:off x="2231136" y="1706880"/>
            <a:ext cx="7729728" cy="4937760"/>
          </a:xfrm>
        </p:spPr>
        <p:txBody>
          <a:bodyPr>
            <a:normAutofit/>
          </a:bodyPr>
          <a:lstStyle/>
          <a:p>
            <a:r>
              <a:rPr lang="en-US" b="1" dirty="0">
                <a:solidFill>
                  <a:schemeClr val="tx1">
                    <a:lumMod val="85000"/>
                    <a:lumOff val="15000"/>
                    <a:alpha val="23000"/>
                  </a:schemeClr>
                </a:solidFill>
              </a:rPr>
              <a:t>Call Option:</a:t>
            </a:r>
          </a:p>
          <a:p>
            <a:pPr lvl="1"/>
            <a:r>
              <a:rPr lang="en-US" dirty="0">
                <a:solidFill>
                  <a:schemeClr val="tx1">
                    <a:lumMod val="85000"/>
                    <a:lumOff val="15000"/>
                    <a:alpha val="23000"/>
                  </a:schemeClr>
                </a:solidFill>
              </a:rPr>
              <a:t>Option to buy Clorox stock at Date X at Price Y.</a:t>
            </a:r>
          </a:p>
          <a:p>
            <a:pPr lvl="2"/>
            <a:r>
              <a:rPr lang="en-US" dirty="0">
                <a:solidFill>
                  <a:schemeClr val="tx1">
                    <a:lumMod val="85000"/>
                    <a:lumOff val="15000"/>
                    <a:alpha val="23000"/>
                  </a:schemeClr>
                </a:solidFill>
              </a:rPr>
              <a:t>If price is more than Y at Date X, option holder will exercise, purchase at Y and sell at the higher market price</a:t>
            </a:r>
          </a:p>
          <a:p>
            <a:pPr lvl="2"/>
            <a:r>
              <a:rPr lang="en-US" dirty="0">
                <a:solidFill>
                  <a:schemeClr val="tx1">
                    <a:lumMod val="85000"/>
                    <a:lumOff val="15000"/>
                    <a:alpha val="23000"/>
                  </a:schemeClr>
                </a:solidFill>
              </a:rPr>
              <a:t>If price is less than Y, option holder will let the option expire and not exercise. Option holder is out the “option premium”</a:t>
            </a:r>
          </a:p>
          <a:p>
            <a:r>
              <a:rPr lang="en-US" b="1" dirty="0">
                <a:solidFill>
                  <a:schemeClr val="tx1">
                    <a:lumMod val="85000"/>
                    <a:lumOff val="15000"/>
                    <a:alpha val="23000"/>
                  </a:schemeClr>
                </a:solidFill>
              </a:rPr>
              <a:t>Put Option:</a:t>
            </a:r>
          </a:p>
          <a:p>
            <a:pPr lvl="1"/>
            <a:r>
              <a:rPr lang="en-US" dirty="0">
                <a:solidFill>
                  <a:schemeClr val="tx1">
                    <a:lumMod val="85000"/>
                    <a:lumOff val="15000"/>
                    <a:alpha val="23000"/>
                  </a:schemeClr>
                </a:solidFill>
              </a:rPr>
              <a:t>Option to sell Clorox stock at Date X at Price Y.</a:t>
            </a:r>
          </a:p>
          <a:p>
            <a:pPr lvl="2"/>
            <a:r>
              <a:rPr lang="en-US" dirty="0">
                <a:solidFill>
                  <a:schemeClr val="tx1">
                    <a:lumMod val="85000"/>
                    <a:lumOff val="15000"/>
                    <a:alpha val="23000"/>
                  </a:schemeClr>
                </a:solidFill>
              </a:rPr>
              <a:t>If price is more than Y at Date X, option holder will let the option expire and not exercise. Option holder is out the “option premium”</a:t>
            </a:r>
          </a:p>
          <a:p>
            <a:pPr lvl="2"/>
            <a:r>
              <a:rPr lang="en-US" dirty="0">
                <a:solidFill>
                  <a:schemeClr val="tx1">
                    <a:lumMod val="85000"/>
                    <a:lumOff val="15000"/>
                    <a:alpha val="23000"/>
                  </a:schemeClr>
                </a:solidFill>
              </a:rPr>
              <a:t>If price is less than Y, at Date X, option holder will exercise, sell at Y after purchase at the lower market price</a:t>
            </a:r>
          </a:p>
        </p:txBody>
      </p:sp>
      <p:sp>
        <p:nvSpPr>
          <p:cNvPr id="4" name="TextBox 3">
            <a:extLst>
              <a:ext uri="{FF2B5EF4-FFF2-40B4-BE49-F238E27FC236}">
                <a16:creationId xmlns:a16="http://schemas.microsoft.com/office/drawing/2014/main" id="{EBA4F495-AD31-4222-A165-D7D554937EFA}"/>
              </a:ext>
            </a:extLst>
          </p:cNvPr>
          <p:cNvSpPr txBox="1"/>
          <p:nvPr/>
        </p:nvSpPr>
        <p:spPr>
          <a:xfrm>
            <a:off x="138176" y="2550160"/>
            <a:ext cx="2092960" cy="646331"/>
          </a:xfrm>
          <a:prstGeom prst="rect">
            <a:avLst/>
          </a:prstGeom>
          <a:solidFill>
            <a:srgbClr val="66FF33">
              <a:alpha val="45098"/>
            </a:srgbClr>
          </a:solidFill>
        </p:spPr>
        <p:txBody>
          <a:bodyPr wrap="square" rtlCol="0">
            <a:spAutoFit/>
          </a:bodyPr>
          <a:lstStyle/>
          <a:p>
            <a:pPr algn="ctr"/>
            <a:r>
              <a:rPr lang="en-US" sz="3600" dirty="0">
                <a:solidFill>
                  <a:srgbClr val="009900"/>
                </a:solidFill>
              </a:rPr>
              <a:t>LONG</a:t>
            </a:r>
          </a:p>
        </p:txBody>
      </p:sp>
      <p:sp>
        <p:nvSpPr>
          <p:cNvPr id="5" name="TextBox 4">
            <a:extLst>
              <a:ext uri="{FF2B5EF4-FFF2-40B4-BE49-F238E27FC236}">
                <a16:creationId xmlns:a16="http://schemas.microsoft.com/office/drawing/2014/main" id="{C5748215-027A-4345-AF77-2B51C926174B}"/>
              </a:ext>
            </a:extLst>
          </p:cNvPr>
          <p:cNvSpPr txBox="1"/>
          <p:nvPr/>
        </p:nvSpPr>
        <p:spPr>
          <a:xfrm>
            <a:off x="138176" y="4429760"/>
            <a:ext cx="2092960" cy="646331"/>
          </a:xfrm>
          <a:prstGeom prst="rect">
            <a:avLst/>
          </a:prstGeom>
          <a:solidFill>
            <a:srgbClr val="C00000">
              <a:alpha val="45098"/>
            </a:srgbClr>
          </a:solidFill>
        </p:spPr>
        <p:txBody>
          <a:bodyPr wrap="square" rtlCol="0">
            <a:spAutoFit/>
          </a:bodyPr>
          <a:lstStyle/>
          <a:p>
            <a:pPr algn="ctr"/>
            <a:r>
              <a:rPr lang="en-US" sz="3600" dirty="0">
                <a:solidFill>
                  <a:srgbClr val="C00000"/>
                </a:solidFill>
              </a:rPr>
              <a:t>SHORT</a:t>
            </a:r>
          </a:p>
        </p:txBody>
      </p:sp>
      <p:sp>
        <p:nvSpPr>
          <p:cNvPr id="6" name="TextBox 5">
            <a:extLst>
              <a:ext uri="{FF2B5EF4-FFF2-40B4-BE49-F238E27FC236}">
                <a16:creationId xmlns:a16="http://schemas.microsoft.com/office/drawing/2014/main" id="{A4BD32B6-040F-494A-AD4F-D12B1A03F2EE}"/>
              </a:ext>
            </a:extLst>
          </p:cNvPr>
          <p:cNvSpPr txBox="1"/>
          <p:nvPr/>
        </p:nvSpPr>
        <p:spPr>
          <a:xfrm>
            <a:off x="3592576" y="2550159"/>
            <a:ext cx="7136384" cy="646331"/>
          </a:xfrm>
          <a:prstGeom prst="rect">
            <a:avLst/>
          </a:prstGeom>
          <a:solidFill>
            <a:srgbClr val="66FF33">
              <a:alpha val="45098"/>
            </a:srgbClr>
          </a:solidFill>
        </p:spPr>
        <p:txBody>
          <a:bodyPr wrap="square" rtlCol="0">
            <a:spAutoFit/>
          </a:bodyPr>
          <a:lstStyle/>
          <a:p>
            <a:pPr algn="ctr"/>
            <a:r>
              <a:rPr lang="en-US" sz="3600" dirty="0">
                <a:solidFill>
                  <a:srgbClr val="009900"/>
                </a:solidFill>
              </a:rPr>
              <a:t>YOU BENEFIT IF PRICE INCREASES</a:t>
            </a:r>
          </a:p>
        </p:txBody>
      </p:sp>
      <p:sp>
        <p:nvSpPr>
          <p:cNvPr id="7" name="TextBox 6">
            <a:extLst>
              <a:ext uri="{FF2B5EF4-FFF2-40B4-BE49-F238E27FC236}">
                <a16:creationId xmlns:a16="http://schemas.microsoft.com/office/drawing/2014/main" id="{64BA6A9B-9E8D-40E2-A3D0-7C0D8B1FEAC8}"/>
              </a:ext>
            </a:extLst>
          </p:cNvPr>
          <p:cNvSpPr txBox="1"/>
          <p:nvPr/>
        </p:nvSpPr>
        <p:spPr>
          <a:xfrm>
            <a:off x="3592576" y="4425851"/>
            <a:ext cx="7258304" cy="646331"/>
          </a:xfrm>
          <a:prstGeom prst="rect">
            <a:avLst/>
          </a:prstGeom>
          <a:solidFill>
            <a:srgbClr val="C00000">
              <a:alpha val="45098"/>
            </a:srgbClr>
          </a:solidFill>
        </p:spPr>
        <p:txBody>
          <a:bodyPr wrap="square" rtlCol="0">
            <a:spAutoFit/>
          </a:bodyPr>
          <a:lstStyle/>
          <a:p>
            <a:r>
              <a:rPr lang="en-US" sz="3600" dirty="0">
                <a:solidFill>
                  <a:srgbClr val="C00000"/>
                </a:solidFill>
              </a:rPr>
              <a:t>YOU BENEFIT IF PRICE DECREASES</a:t>
            </a:r>
          </a:p>
        </p:txBody>
      </p:sp>
    </p:spTree>
    <p:extLst>
      <p:ext uri="{BB962C8B-B14F-4D97-AF65-F5344CB8AC3E}">
        <p14:creationId xmlns:p14="http://schemas.microsoft.com/office/powerpoint/2010/main" val="113389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ACA2-B013-4127-B7DB-507B07AF5BBB}"/>
              </a:ext>
            </a:extLst>
          </p:cNvPr>
          <p:cNvSpPr>
            <a:spLocks noGrp="1"/>
          </p:cNvSpPr>
          <p:nvPr>
            <p:ph type="title"/>
          </p:nvPr>
        </p:nvSpPr>
        <p:spPr>
          <a:xfrm>
            <a:off x="2231136" y="213360"/>
            <a:ext cx="7729728" cy="1188720"/>
          </a:xfrm>
        </p:spPr>
        <p:txBody>
          <a:bodyPr/>
          <a:lstStyle/>
          <a:p>
            <a:r>
              <a:rPr lang="en-US" dirty="0"/>
              <a:t>More!</a:t>
            </a:r>
          </a:p>
        </p:txBody>
      </p:sp>
      <p:sp>
        <p:nvSpPr>
          <p:cNvPr id="3" name="Content Placeholder 2">
            <a:extLst>
              <a:ext uri="{FF2B5EF4-FFF2-40B4-BE49-F238E27FC236}">
                <a16:creationId xmlns:a16="http://schemas.microsoft.com/office/drawing/2014/main" id="{3EED8B64-D254-4788-A739-5CAC09A21F68}"/>
              </a:ext>
            </a:extLst>
          </p:cNvPr>
          <p:cNvSpPr>
            <a:spLocks noGrp="1"/>
          </p:cNvSpPr>
          <p:nvPr>
            <p:ph idx="1"/>
          </p:nvPr>
        </p:nvSpPr>
        <p:spPr>
          <a:xfrm>
            <a:off x="2231136" y="1706880"/>
            <a:ext cx="7729728" cy="4937760"/>
          </a:xfrm>
        </p:spPr>
        <p:txBody>
          <a:bodyPr>
            <a:normAutofit/>
          </a:bodyPr>
          <a:lstStyle/>
          <a:p>
            <a:r>
              <a:rPr lang="en-US" b="1" dirty="0"/>
              <a:t>Call Option</a:t>
            </a:r>
          </a:p>
          <a:p>
            <a:pPr lvl="1"/>
            <a:r>
              <a:rPr lang="en-US" b="1" dirty="0"/>
              <a:t>Seller of a put option</a:t>
            </a:r>
          </a:p>
          <a:p>
            <a:r>
              <a:rPr lang="en-US" b="1" dirty="0"/>
              <a:t>Put Option</a:t>
            </a:r>
          </a:p>
          <a:p>
            <a:pPr lvl="1"/>
            <a:r>
              <a:rPr lang="en-US" b="1" dirty="0"/>
              <a:t>Seller of a call option</a:t>
            </a:r>
          </a:p>
          <a:p>
            <a:pPr lvl="1"/>
            <a:endParaRPr lang="en-US" b="1" dirty="0"/>
          </a:p>
          <a:p>
            <a:r>
              <a:rPr lang="en-US" b="1" dirty="0"/>
              <a:t>Overlapping Call Option and Put Option (Straddle)</a:t>
            </a:r>
          </a:p>
          <a:p>
            <a:endParaRPr lang="en-US" b="1" dirty="0"/>
          </a:p>
          <a:p>
            <a:r>
              <a:rPr lang="en-US" b="1" dirty="0"/>
              <a:t>Contract to “swap” appreciation, interest, and/or dividends from two different securities or currencies</a:t>
            </a:r>
          </a:p>
        </p:txBody>
      </p:sp>
    </p:spTree>
    <p:extLst>
      <p:ext uri="{BB962C8B-B14F-4D97-AF65-F5344CB8AC3E}">
        <p14:creationId xmlns:p14="http://schemas.microsoft.com/office/powerpoint/2010/main" val="196821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DB67-4645-4034-9725-BB6C989A6FC3}"/>
              </a:ext>
            </a:extLst>
          </p:cNvPr>
          <p:cNvSpPr>
            <a:spLocks noGrp="1"/>
          </p:cNvSpPr>
          <p:nvPr>
            <p:ph type="title"/>
          </p:nvPr>
        </p:nvSpPr>
        <p:spPr/>
        <p:txBody>
          <a:bodyPr/>
          <a:lstStyle/>
          <a:p>
            <a:r>
              <a:rPr lang="en-US" dirty="0"/>
              <a:t>HEDGING V. SPECULATION</a:t>
            </a:r>
          </a:p>
        </p:txBody>
      </p:sp>
      <p:sp>
        <p:nvSpPr>
          <p:cNvPr id="3" name="Content Placeholder 2">
            <a:extLst>
              <a:ext uri="{FF2B5EF4-FFF2-40B4-BE49-F238E27FC236}">
                <a16:creationId xmlns:a16="http://schemas.microsoft.com/office/drawing/2014/main" id="{5BC73CF9-EB0E-42E2-9400-469BB80B695B}"/>
              </a:ext>
            </a:extLst>
          </p:cNvPr>
          <p:cNvSpPr>
            <a:spLocks noGrp="1"/>
          </p:cNvSpPr>
          <p:nvPr>
            <p:ph idx="1"/>
          </p:nvPr>
        </p:nvSpPr>
        <p:spPr/>
        <p:txBody>
          <a:bodyPr/>
          <a:lstStyle/>
          <a:p>
            <a:r>
              <a:rPr lang="en-US" dirty="0"/>
              <a:t>If the derivative reduces overall risk, it’s a hedge</a:t>
            </a:r>
          </a:p>
          <a:p>
            <a:endParaRPr lang="en-US" dirty="0"/>
          </a:p>
          <a:p>
            <a:r>
              <a:rPr lang="en-US" dirty="0"/>
              <a:t>If the derivative increases overall risk, it’s speculation</a:t>
            </a:r>
          </a:p>
        </p:txBody>
      </p:sp>
    </p:spTree>
    <p:extLst>
      <p:ext uri="{BB962C8B-B14F-4D97-AF65-F5344CB8AC3E}">
        <p14:creationId xmlns:p14="http://schemas.microsoft.com/office/powerpoint/2010/main" val="330968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t>
            </a:r>
            <a:r>
              <a:rPr lang="en-US" b="1" dirty="0">
                <a:solidFill>
                  <a:srgbClr val="C00000"/>
                </a:solidFill>
              </a:rPr>
              <a:t>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a:t>
            </a:r>
            <a:r>
              <a:rPr lang="en-US" dirty="0"/>
              <a:t>,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406382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C467-97A6-4C14-9286-E3BD0C64D399}"/>
              </a:ext>
            </a:extLst>
          </p:cNvPr>
          <p:cNvSpPr>
            <a:spLocks noGrp="1"/>
          </p:cNvSpPr>
          <p:nvPr>
            <p:ph type="title"/>
          </p:nvPr>
        </p:nvSpPr>
        <p:spPr>
          <a:xfrm>
            <a:off x="188022" y="196215"/>
            <a:ext cx="2970813" cy="1188720"/>
          </a:xfrm>
        </p:spPr>
        <p:txBody>
          <a:bodyPr>
            <a:normAutofit fontScale="90000"/>
          </a:bodyPr>
          <a:lstStyle/>
          <a:p>
            <a:r>
              <a:rPr lang="en-US" dirty="0"/>
              <a:t>SEC</a:t>
            </a:r>
            <a:br>
              <a:rPr lang="en-US" dirty="0"/>
            </a:br>
            <a:r>
              <a:rPr lang="en-US" dirty="0"/>
              <a:t>REARRANGING</a:t>
            </a:r>
          </a:p>
        </p:txBody>
      </p:sp>
      <p:sp>
        <p:nvSpPr>
          <p:cNvPr id="3" name="Content Placeholder 2">
            <a:extLst>
              <a:ext uri="{FF2B5EF4-FFF2-40B4-BE49-F238E27FC236}">
                <a16:creationId xmlns:a16="http://schemas.microsoft.com/office/drawing/2014/main" id="{0FC50CC0-E1E2-4877-8199-6FF1C092DB9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D5C087F-CBE1-4BB6-A7E6-174CDC70E87F}"/>
              </a:ext>
            </a:extLst>
          </p:cNvPr>
          <p:cNvPicPr>
            <a:picLocks noChangeAspect="1"/>
          </p:cNvPicPr>
          <p:nvPr/>
        </p:nvPicPr>
        <p:blipFill>
          <a:blip r:embed="rId2"/>
          <a:stretch>
            <a:fillRect/>
          </a:stretch>
        </p:blipFill>
        <p:spPr>
          <a:xfrm>
            <a:off x="4302653" y="196216"/>
            <a:ext cx="5099966" cy="6585970"/>
          </a:xfrm>
          <a:prstGeom prst="rect">
            <a:avLst/>
          </a:prstGeom>
        </p:spPr>
      </p:pic>
    </p:spTree>
    <p:extLst>
      <p:ext uri="{BB962C8B-B14F-4D97-AF65-F5344CB8AC3E}">
        <p14:creationId xmlns:p14="http://schemas.microsoft.com/office/powerpoint/2010/main" val="127103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23012"/>
            <a:ext cx="7729728" cy="1188720"/>
          </a:xfrm>
        </p:spPr>
        <p:txBody>
          <a:bodyPr/>
          <a:lstStyle/>
          <a:p>
            <a:r>
              <a:rPr lang="en-US" dirty="0"/>
              <a:t>UNITED HOUSING FOUNDATION, INC. V. FORMAN</a:t>
            </a:r>
          </a:p>
        </p:txBody>
      </p:sp>
      <p:sp>
        <p:nvSpPr>
          <p:cNvPr id="3" name="Content Placeholder 2"/>
          <p:cNvSpPr>
            <a:spLocks noGrp="1"/>
          </p:cNvSpPr>
          <p:nvPr>
            <p:ph idx="1"/>
          </p:nvPr>
        </p:nvSpPr>
        <p:spPr/>
        <p:txBody>
          <a:bodyPr/>
          <a:lstStyle/>
          <a:p>
            <a:endParaRPr lang="en-US"/>
          </a:p>
        </p:txBody>
      </p:sp>
      <p:pic>
        <p:nvPicPr>
          <p:cNvPr id="19458" name="Picture 2" descr="Image result for coop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136" y="2153412"/>
            <a:ext cx="7729728" cy="461405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coop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153412"/>
            <a:ext cx="4830471" cy="100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4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36043" y="1365407"/>
            <a:ext cx="9919913" cy="4374620"/>
          </a:xfrm>
          <a:prstGeom prst="rect">
            <a:avLst/>
          </a:prstGeom>
        </p:spPr>
      </p:pic>
    </p:spTree>
    <p:extLst>
      <p:ext uri="{BB962C8B-B14F-4D97-AF65-F5344CB8AC3E}">
        <p14:creationId xmlns:p14="http://schemas.microsoft.com/office/powerpoint/2010/main" val="2464189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thought plaintiffs purchased “shares of stock”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815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7280" y="2814320"/>
            <a:ext cx="200152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2489081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E2E32-0944-44D0-80A6-760B8F9FEADD}"/>
              </a:ext>
            </a:extLst>
          </p:cNvPr>
          <p:cNvPicPr>
            <a:picLocks noChangeAspect="1"/>
          </p:cNvPicPr>
          <p:nvPr/>
        </p:nvPicPr>
        <p:blipFill>
          <a:blip r:embed="rId2"/>
          <a:stretch>
            <a:fillRect/>
          </a:stretch>
        </p:blipFill>
        <p:spPr>
          <a:xfrm>
            <a:off x="0" y="268574"/>
            <a:ext cx="12192000" cy="6320852"/>
          </a:xfrm>
          <a:prstGeom prst="rect">
            <a:avLst/>
          </a:prstGeom>
        </p:spPr>
      </p:pic>
      <p:sp>
        <p:nvSpPr>
          <p:cNvPr id="2" name="Title 1"/>
          <p:cNvSpPr>
            <a:spLocks noGrp="1"/>
          </p:cNvSpPr>
          <p:nvPr>
            <p:ph type="title"/>
          </p:nvPr>
        </p:nvSpPr>
        <p:spPr>
          <a:xfrm>
            <a:off x="2363216" y="3342132"/>
            <a:ext cx="7729728" cy="1188720"/>
          </a:xfrm>
        </p:spPr>
        <p:txBody>
          <a:bodyPr>
            <a:normAutofit/>
          </a:bodyPr>
          <a:lstStyle/>
          <a:p>
            <a:r>
              <a:rPr lang="en-US" dirty="0"/>
              <a:t>Why did </a:t>
            </a:r>
            <a:r>
              <a:rPr lang="en-US" dirty="0" err="1"/>
              <a:t>riverbay</a:t>
            </a:r>
            <a:r>
              <a:rPr lang="en-US" dirty="0"/>
              <a:t> use the term “stock”?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484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purpose of the payment?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785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these shares “investment contracts”?</a:t>
            </a:r>
          </a:p>
        </p:txBody>
      </p:sp>
      <p:sp>
        <p:nvSpPr>
          <p:cNvPr id="3" name="Content Placeholder 2"/>
          <p:cNvSpPr>
            <a:spLocks noGrp="1"/>
          </p:cNvSpPr>
          <p:nvPr>
            <p:ph idx="1"/>
          </p:nvPr>
        </p:nvSpPr>
        <p:spPr/>
        <p:txBody>
          <a:bodyPr>
            <a:normAutofit/>
          </a:bodyPr>
          <a:lstStyle/>
          <a:p>
            <a:r>
              <a:rPr lang="en-US" sz="3200" dirty="0"/>
              <a:t>Person invests money</a:t>
            </a:r>
          </a:p>
          <a:p>
            <a:r>
              <a:rPr lang="en-US" sz="3200" dirty="0"/>
              <a:t>In a common enterprise</a:t>
            </a:r>
          </a:p>
          <a:p>
            <a:r>
              <a:rPr lang="en-US" sz="3200" dirty="0">
                <a:solidFill>
                  <a:srgbClr val="FF0000"/>
                </a:solidFill>
              </a:rPr>
              <a:t>With an expectation of profit</a:t>
            </a:r>
          </a:p>
          <a:p>
            <a:r>
              <a:rPr lang="en-US" sz="3200" dirty="0"/>
              <a:t>Solely from the efforts of others</a:t>
            </a:r>
          </a:p>
        </p:txBody>
      </p:sp>
    </p:spTree>
    <p:extLst>
      <p:ext uri="{BB962C8B-B14F-4D97-AF65-F5344CB8AC3E}">
        <p14:creationId xmlns:p14="http://schemas.microsoft.com/office/powerpoint/2010/main" val="171531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en bay packers st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385" y="220548"/>
            <a:ext cx="11446625" cy="656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70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WARFIELD V. ALANIZ</a:t>
            </a:r>
          </a:p>
        </p:txBody>
      </p:sp>
      <p:sp>
        <p:nvSpPr>
          <p:cNvPr id="3" name="Content Placeholder 2"/>
          <p:cNvSpPr>
            <a:spLocks noGrp="1"/>
          </p:cNvSpPr>
          <p:nvPr>
            <p:ph idx="1"/>
          </p:nvPr>
        </p:nvSpPr>
        <p:spPr/>
        <p:txBody>
          <a:bodyPr>
            <a:normAutofit/>
          </a:bodyPr>
          <a:lstStyle/>
          <a:p>
            <a:r>
              <a:rPr lang="en-US" sz="3600" dirty="0"/>
              <a:t>Charitable gift annuities</a:t>
            </a:r>
          </a:p>
        </p:txBody>
      </p:sp>
    </p:spTree>
    <p:extLst>
      <p:ext uri="{BB962C8B-B14F-4D97-AF65-F5344CB8AC3E}">
        <p14:creationId xmlns:p14="http://schemas.microsoft.com/office/powerpoint/2010/main" val="4063000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these annuities “investment contracts”?</a:t>
            </a:r>
          </a:p>
        </p:txBody>
      </p:sp>
      <p:sp>
        <p:nvSpPr>
          <p:cNvPr id="3" name="Content Placeholder 2"/>
          <p:cNvSpPr>
            <a:spLocks noGrp="1"/>
          </p:cNvSpPr>
          <p:nvPr>
            <p:ph idx="1"/>
          </p:nvPr>
        </p:nvSpPr>
        <p:spPr/>
        <p:txBody>
          <a:bodyPr>
            <a:normAutofit/>
          </a:bodyPr>
          <a:lstStyle/>
          <a:p>
            <a:r>
              <a:rPr lang="en-US" sz="3200" dirty="0"/>
              <a:t>Person invests money</a:t>
            </a:r>
          </a:p>
          <a:p>
            <a:r>
              <a:rPr lang="en-US" sz="3200" dirty="0"/>
              <a:t>In a common enterprise</a:t>
            </a:r>
          </a:p>
          <a:p>
            <a:r>
              <a:rPr lang="en-US" sz="3200" dirty="0">
                <a:solidFill>
                  <a:srgbClr val="FF0000"/>
                </a:solidFill>
              </a:rPr>
              <a:t>With an expectation of profit</a:t>
            </a:r>
          </a:p>
          <a:p>
            <a:r>
              <a:rPr lang="en-US" sz="3200" dirty="0"/>
              <a:t>Solely from the efforts of others</a:t>
            </a:r>
          </a:p>
        </p:txBody>
      </p:sp>
    </p:spTree>
    <p:extLst>
      <p:ext uri="{BB962C8B-B14F-4D97-AF65-F5344CB8AC3E}">
        <p14:creationId xmlns:p14="http://schemas.microsoft.com/office/powerpoint/2010/main" val="418338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0"/>
            <a:ext cx="7729728" cy="995680"/>
          </a:xfrm>
        </p:spPr>
        <p:txBody>
          <a:bodyPr/>
          <a:lstStyle/>
          <a:p>
            <a:r>
              <a:rPr lang="en-US" dirty="0"/>
              <a:t>SEC v. sg ltd.</a:t>
            </a:r>
          </a:p>
        </p:txBody>
      </p:sp>
      <p:pic>
        <p:nvPicPr>
          <p:cNvPr id="4" name="Content Placeholder 3"/>
          <p:cNvPicPr>
            <a:picLocks noGrp="1" noChangeAspect="1"/>
          </p:cNvPicPr>
          <p:nvPr>
            <p:ph idx="1"/>
          </p:nvPr>
        </p:nvPicPr>
        <p:blipFill>
          <a:blip r:embed="rId2"/>
          <a:stretch>
            <a:fillRect/>
          </a:stretch>
        </p:blipFill>
        <p:spPr>
          <a:xfrm>
            <a:off x="3596640" y="1087120"/>
            <a:ext cx="5151119" cy="5770880"/>
          </a:xfrm>
          <a:prstGeom prst="rect">
            <a:avLst/>
          </a:prstGeom>
        </p:spPr>
      </p:pic>
    </p:spTree>
    <p:extLst>
      <p:ext uri="{BB962C8B-B14F-4D97-AF65-F5344CB8AC3E}">
        <p14:creationId xmlns:p14="http://schemas.microsoft.com/office/powerpoint/2010/main" val="2987480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V. MERCHANT CAPITAL, LLC</a:t>
            </a:r>
          </a:p>
        </p:txBody>
      </p:sp>
      <p:sp>
        <p:nvSpPr>
          <p:cNvPr id="3" name="Content Placeholder 2"/>
          <p:cNvSpPr>
            <a:spLocks noGrp="1"/>
          </p:cNvSpPr>
          <p:nvPr>
            <p:ph idx="1"/>
          </p:nvPr>
        </p:nvSpPr>
        <p:spPr/>
        <p:txBody>
          <a:bodyPr/>
          <a:lstStyle/>
          <a:p>
            <a:r>
              <a:rPr lang="en-US" dirty="0"/>
              <a:t>What type of entity was the issuer here?</a:t>
            </a:r>
          </a:p>
        </p:txBody>
      </p:sp>
    </p:spTree>
    <p:extLst>
      <p:ext uri="{BB962C8B-B14F-4D97-AF65-F5344CB8AC3E}">
        <p14:creationId xmlns:p14="http://schemas.microsoft.com/office/powerpoint/2010/main" val="115039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general partnership?</a:t>
            </a:r>
          </a:p>
        </p:txBody>
      </p:sp>
      <p:sp>
        <p:nvSpPr>
          <p:cNvPr id="3" name="Content Placeholder 2"/>
          <p:cNvSpPr>
            <a:spLocks noGrp="1"/>
          </p:cNvSpPr>
          <p:nvPr>
            <p:ph idx="1"/>
          </p:nvPr>
        </p:nvSpPr>
        <p:spPr/>
        <p:txBody>
          <a:bodyPr>
            <a:normAutofit/>
          </a:bodyPr>
          <a:lstStyle/>
          <a:p>
            <a:r>
              <a:rPr lang="en-US" sz="2400" dirty="0"/>
              <a:t>Personal liability</a:t>
            </a:r>
          </a:p>
          <a:p>
            <a:r>
              <a:rPr lang="en-US" sz="2400" dirty="0"/>
              <a:t>Fiduciary duties</a:t>
            </a:r>
          </a:p>
          <a:p>
            <a:r>
              <a:rPr lang="en-US" sz="2400" dirty="0">
                <a:solidFill>
                  <a:srgbClr val="C00000"/>
                </a:solidFill>
              </a:rPr>
              <a:t>Right to co-manage</a:t>
            </a:r>
          </a:p>
          <a:p>
            <a:r>
              <a:rPr lang="en-US" sz="2400" dirty="0"/>
              <a:t>Ability to bind partnership</a:t>
            </a:r>
          </a:p>
          <a:p>
            <a:r>
              <a:rPr lang="en-US" sz="2400" dirty="0"/>
              <a:t>Vicarious liability in tort</a:t>
            </a:r>
          </a:p>
          <a:p>
            <a:r>
              <a:rPr lang="en-US" sz="2400" dirty="0"/>
              <a:t>Imputed Knowledge</a:t>
            </a:r>
          </a:p>
        </p:txBody>
      </p:sp>
    </p:spTree>
    <p:extLst>
      <p:ext uri="{BB962C8B-B14F-4D97-AF65-F5344CB8AC3E}">
        <p14:creationId xmlns:p14="http://schemas.microsoft.com/office/powerpoint/2010/main" val="86987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general partnership with an LLP election?</a:t>
            </a:r>
          </a:p>
        </p:txBody>
      </p:sp>
      <p:sp>
        <p:nvSpPr>
          <p:cNvPr id="3" name="Content Placeholder 2"/>
          <p:cNvSpPr>
            <a:spLocks noGrp="1"/>
          </p:cNvSpPr>
          <p:nvPr>
            <p:ph idx="1"/>
          </p:nvPr>
        </p:nvSpPr>
        <p:spPr/>
        <p:txBody>
          <a:bodyPr>
            <a:normAutofit/>
          </a:bodyPr>
          <a:lstStyle/>
          <a:p>
            <a:r>
              <a:rPr lang="en-US" sz="2400" dirty="0"/>
              <a:t>Personal liability</a:t>
            </a:r>
          </a:p>
          <a:p>
            <a:r>
              <a:rPr lang="en-US" sz="2400" dirty="0"/>
              <a:t>Fiduciary duties</a:t>
            </a:r>
          </a:p>
          <a:p>
            <a:r>
              <a:rPr lang="en-US" sz="2400" dirty="0">
                <a:solidFill>
                  <a:srgbClr val="C00000"/>
                </a:solidFill>
              </a:rPr>
              <a:t>Right to co-manage</a:t>
            </a:r>
          </a:p>
          <a:p>
            <a:r>
              <a:rPr lang="en-US" sz="2400" dirty="0"/>
              <a:t>Ability to bind partnership</a:t>
            </a:r>
          </a:p>
          <a:p>
            <a:r>
              <a:rPr lang="en-US" sz="2400" dirty="0"/>
              <a:t>Vicarious liability in tort</a:t>
            </a:r>
          </a:p>
          <a:p>
            <a:r>
              <a:rPr lang="en-US" sz="2400" dirty="0"/>
              <a:t>Imputed Knowledge</a:t>
            </a:r>
          </a:p>
        </p:txBody>
      </p:sp>
      <p:cxnSp>
        <p:nvCxnSpPr>
          <p:cNvPr id="5" name="Straight Connector 4"/>
          <p:cNvCxnSpPr/>
          <p:nvPr/>
        </p:nvCxnSpPr>
        <p:spPr>
          <a:xfrm>
            <a:off x="2506133" y="2858347"/>
            <a:ext cx="2160694" cy="3386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76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Because of the </a:t>
            </a:r>
            <a:r>
              <a:rPr lang="en-US" i="1" dirty="0" err="1"/>
              <a:t>howey</a:t>
            </a:r>
            <a:r>
              <a:rPr lang="en-US" i="1" dirty="0"/>
              <a:t> </a:t>
            </a:r>
            <a:r>
              <a:rPr lang="en-US" dirty="0"/>
              <a:t>test</a:t>
            </a:r>
            <a:r>
              <a:rPr lang="en-US" i="1" dirty="0"/>
              <a:t>. . . .</a:t>
            </a:r>
            <a:endParaRPr lang="en-US" dirty="0"/>
          </a:p>
        </p:txBody>
      </p:sp>
      <p:sp>
        <p:nvSpPr>
          <p:cNvPr id="3" name="Content Placeholder 2"/>
          <p:cNvSpPr>
            <a:spLocks noGrp="1"/>
          </p:cNvSpPr>
          <p:nvPr>
            <p:ph idx="1"/>
          </p:nvPr>
        </p:nvSpPr>
        <p:spPr/>
        <p:txBody>
          <a:bodyPr/>
          <a:lstStyle/>
          <a:p>
            <a:r>
              <a:rPr lang="en-US" sz="3600" dirty="0"/>
              <a:t>Person invests money</a:t>
            </a:r>
          </a:p>
          <a:p>
            <a:r>
              <a:rPr lang="en-US" sz="3600" dirty="0"/>
              <a:t>In a common enterprise</a:t>
            </a:r>
          </a:p>
          <a:p>
            <a:r>
              <a:rPr lang="en-US" sz="3600" dirty="0">
                <a:solidFill>
                  <a:schemeClr val="tx1"/>
                </a:solidFill>
              </a:rPr>
              <a:t>With an expectation of profit</a:t>
            </a:r>
          </a:p>
          <a:p>
            <a:r>
              <a:rPr lang="en-US" sz="3600" dirty="0">
                <a:solidFill>
                  <a:srgbClr val="C00000"/>
                </a:solidFill>
              </a:rPr>
              <a:t>Solely from the efforts of others</a:t>
            </a:r>
          </a:p>
          <a:p>
            <a:endParaRPr lang="en-US" dirty="0"/>
          </a:p>
        </p:txBody>
      </p:sp>
    </p:spTree>
    <p:extLst>
      <p:ext uri="{BB962C8B-B14F-4D97-AF65-F5344CB8AC3E}">
        <p14:creationId xmlns:p14="http://schemas.microsoft.com/office/powerpoint/2010/main" val="303691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are securities?</a:t>
            </a:r>
          </a:p>
        </p:txBody>
      </p:sp>
      <p:sp>
        <p:nvSpPr>
          <p:cNvPr id="5" name="Content Placeholder 4"/>
          <p:cNvSpPr>
            <a:spLocks noGrp="1"/>
          </p:cNvSpPr>
          <p:nvPr>
            <p:ph sz="half" idx="1"/>
          </p:nvPr>
        </p:nvSpPr>
        <p:spPr/>
        <p:txBody>
          <a:bodyPr>
            <a:normAutofit/>
          </a:bodyPr>
          <a:lstStyle/>
          <a:p>
            <a:r>
              <a:rPr lang="en-US" sz="2400" dirty="0"/>
              <a:t>General Partnerships Interest</a:t>
            </a:r>
          </a:p>
          <a:p>
            <a:endParaRPr lang="en-US" sz="2400" dirty="0"/>
          </a:p>
          <a:p>
            <a:endParaRPr lang="en-US" sz="2400" dirty="0"/>
          </a:p>
          <a:p>
            <a:endParaRPr lang="en-US" sz="2400" dirty="0"/>
          </a:p>
          <a:p>
            <a:r>
              <a:rPr lang="en-US" sz="2400" dirty="0"/>
              <a:t>Member-Managed LLC Interest</a:t>
            </a:r>
          </a:p>
        </p:txBody>
      </p:sp>
      <p:sp>
        <p:nvSpPr>
          <p:cNvPr id="6" name="Content Placeholder 5"/>
          <p:cNvSpPr>
            <a:spLocks noGrp="1"/>
          </p:cNvSpPr>
          <p:nvPr>
            <p:ph sz="half" idx="2"/>
          </p:nvPr>
        </p:nvSpPr>
        <p:spPr/>
        <p:txBody>
          <a:bodyPr>
            <a:normAutofit/>
          </a:bodyPr>
          <a:lstStyle/>
          <a:p>
            <a:r>
              <a:rPr lang="en-US" sz="2400" dirty="0"/>
              <a:t>Limited Partnerships Interests</a:t>
            </a:r>
          </a:p>
          <a:p>
            <a:endParaRPr lang="en-US" sz="2400" dirty="0"/>
          </a:p>
          <a:p>
            <a:endParaRPr lang="en-US" sz="2400" dirty="0"/>
          </a:p>
          <a:p>
            <a:endParaRPr lang="en-US" sz="2400" dirty="0"/>
          </a:p>
          <a:p>
            <a:r>
              <a:rPr lang="en-US" sz="2400" dirty="0"/>
              <a:t>Manager-Managed LLC Interest</a:t>
            </a:r>
          </a:p>
        </p:txBody>
      </p:sp>
    </p:spTree>
    <p:extLst>
      <p:ext uri="{BB962C8B-B14F-4D97-AF65-F5344CB8AC3E}">
        <p14:creationId xmlns:p14="http://schemas.microsoft.com/office/powerpoint/2010/main" val="310985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11252"/>
            <a:ext cx="7729728" cy="1188720"/>
          </a:xfrm>
        </p:spPr>
        <p:txBody>
          <a:bodyPr/>
          <a:lstStyle/>
          <a:p>
            <a:r>
              <a:rPr lang="en-US" dirty="0"/>
              <a:t>Limited liability partnerships?</a:t>
            </a:r>
          </a:p>
        </p:txBody>
      </p:sp>
      <p:sp>
        <p:nvSpPr>
          <p:cNvPr id="3" name="Content Placeholder 2"/>
          <p:cNvSpPr>
            <a:spLocks noGrp="1"/>
          </p:cNvSpPr>
          <p:nvPr>
            <p:ph idx="1"/>
          </p:nvPr>
        </p:nvSpPr>
        <p:spPr>
          <a:xfrm>
            <a:off x="2231136" y="1625600"/>
            <a:ext cx="7729728" cy="4114427"/>
          </a:xfrm>
        </p:spPr>
        <p:txBody>
          <a:bodyPr/>
          <a:lstStyle/>
          <a:p>
            <a:endParaRPr lang="en-US" dirty="0"/>
          </a:p>
        </p:txBody>
      </p:sp>
    </p:spTree>
    <p:extLst>
      <p:ext uri="{BB962C8B-B14F-4D97-AF65-F5344CB8AC3E}">
        <p14:creationId xmlns:p14="http://schemas.microsoft.com/office/powerpoint/2010/main" val="407797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97332"/>
            <a:ext cx="7729728" cy="1188720"/>
          </a:xfrm>
        </p:spPr>
        <p:txBody>
          <a:bodyPr/>
          <a:lstStyle/>
          <a:p>
            <a:r>
              <a:rPr lang="en-US" dirty="0"/>
              <a:t>Williamson test</a:t>
            </a:r>
          </a:p>
        </p:txBody>
      </p:sp>
      <p:sp>
        <p:nvSpPr>
          <p:cNvPr id="3" name="Content Placeholder 2"/>
          <p:cNvSpPr>
            <a:spLocks noGrp="1"/>
          </p:cNvSpPr>
          <p:nvPr>
            <p:ph idx="1"/>
          </p:nvPr>
        </p:nvSpPr>
        <p:spPr>
          <a:xfrm>
            <a:off x="2231136" y="2004907"/>
            <a:ext cx="7729728" cy="4853093"/>
          </a:xfrm>
        </p:spPr>
        <p:txBody>
          <a:bodyPr>
            <a:normAutofit/>
          </a:bodyPr>
          <a:lstStyle/>
          <a:p>
            <a:r>
              <a:rPr lang="en-US" dirty="0"/>
              <a:t>(1) an agreement among the parties leaves </a:t>
            </a:r>
            <a:r>
              <a:rPr lang="en-US" b="1" dirty="0">
                <a:solidFill>
                  <a:srgbClr val="FF0000"/>
                </a:solidFill>
              </a:rPr>
              <a:t>so little power </a:t>
            </a:r>
            <a:r>
              <a:rPr lang="en-US" dirty="0"/>
              <a:t>in the hands of the partner or </a:t>
            </a:r>
            <a:r>
              <a:rPr lang="en-US" dirty="0" err="1"/>
              <a:t>venturer</a:t>
            </a:r>
            <a:r>
              <a:rPr lang="en-US" dirty="0"/>
              <a:t> that the arrangement in fact distributes power as would a limited partnership; or</a:t>
            </a:r>
          </a:p>
          <a:p>
            <a:br>
              <a:rPr lang="en-US" dirty="0"/>
            </a:br>
            <a:r>
              <a:rPr lang="en-US" dirty="0"/>
              <a:t>(2) the partner or </a:t>
            </a:r>
            <a:r>
              <a:rPr lang="en-US" dirty="0" err="1"/>
              <a:t>venturer</a:t>
            </a:r>
            <a:r>
              <a:rPr lang="en-US" dirty="0"/>
              <a:t> is </a:t>
            </a:r>
            <a:r>
              <a:rPr lang="en-US" b="1" dirty="0">
                <a:solidFill>
                  <a:srgbClr val="FF0000"/>
                </a:solidFill>
              </a:rPr>
              <a:t>so inexperienced and unknowledgeable </a:t>
            </a:r>
            <a:r>
              <a:rPr lang="en-US" dirty="0"/>
              <a:t>in business affairs that he is incapable of intelligently exercising his partnership or venture powers; </a:t>
            </a:r>
            <a:r>
              <a:rPr lang="en-US" b="1" dirty="0">
                <a:solidFill>
                  <a:srgbClr val="FF0000"/>
                </a:solidFill>
              </a:rPr>
              <a:t>or</a:t>
            </a:r>
          </a:p>
          <a:p>
            <a:br>
              <a:rPr lang="en-US" dirty="0"/>
            </a:br>
            <a:r>
              <a:rPr lang="en-US" dirty="0"/>
              <a:t>(3) the partner or </a:t>
            </a:r>
            <a:r>
              <a:rPr lang="en-US" dirty="0" err="1"/>
              <a:t>venturer</a:t>
            </a:r>
            <a:r>
              <a:rPr lang="en-US" dirty="0"/>
              <a:t> is </a:t>
            </a:r>
            <a:r>
              <a:rPr lang="en-US" b="1" dirty="0">
                <a:solidFill>
                  <a:srgbClr val="FF0000"/>
                </a:solidFill>
              </a:rPr>
              <a:t>so dependent on some unique entrepreneurial or managerial ability </a:t>
            </a:r>
            <a:r>
              <a:rPr lang="en-US" dirty="0"/>
              <a:t>of the promoter or manager that he cannot replace the manager of the enterprise or otherwise exercise meaningful partnership or venture powers.</a:t>
            </a:r>
          </a:p>
        </p:txBody>
      </p:sp>
    </p:spTree>
    <p:extLst>
      <p:ext uri="{BB962C8B-B14F-4D97-AF65-F5344CB8AC3E}">
        <p14:creationId xmlns:p14="http://schemas.microsoft.com/office/powerpoint/2010/main" val="2148240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howey</a:t>
            </a:r>
            <a:r>
              <a:rPr lang="en-US" i="1" dirty="0"/>
              <a:t> </a:t>
            </a:r>
            <a:r>
              <a:rPr lang="en-US" dirty="0"/>
              <a:t>test</a:t>
            </a:r>
          </a:p>
        </p:txBody>
      </p:sp>
      <p:sp>
        <p:nvSpPr>
          <p:cNvPr id="3" name="Content Placeholder 2"/>
          <p:cNvSpPr>
            <a:spLocks noGrp="1"/>
          </p:cNvSpPr>
          <p:nvPr>
            <p:ph idx="1"/>
          </p:nvPr>
        </p:nvSpPr>
        <p:spPr/>
        <p:txBody>
          <a:bodyPr>
            <a:normAutofit fontScale="92500" lnSpcReduction="20000"/>
          </a:bodyPr>
          <a:lstStyle/>
          <a:p>
            <a:r>
              <a:rPr lang="en-US" sz="3600" dirty="0"/>
              <a:t>Person invests money</a:t>
            </a:r>
          </a:p>
          <a:p>
            <a:r>
              <a:rPr lang="en-US" sz="3600" dirty="0"/>
              <a:t>In a common enterprise</a:t>
            </a:r>
          </a:p>
          <a:p>
            <a:r>
              <a:rPr lang="en-US" sz="3600" dirty="0">
                <a:solidFill>
                  <a:schemeClr val="tx1"/>
                </a:solidFill>
              </a:rPr>
              <a:t>With an expectation of profit</a:t>
            </a:r>
          </a:p>
          <a:p>
            <a:r>
              <a:rPr lang="en-US" sz="3600" dirty="0">
                <a:solidFill>
                  <a:srgbClr val="C00000"/>
                </a:solidFill>
              </a:rPr>
              <a:t>Solely from the efforts of others</a:t>
            </a:r>
          </a:p>
          <a:p>
            <a:pPr lvl="2"/>
            <a:r>
              <a:rPr lang="en-US" sz="3400" i="1" dirty="0">
                <a:solidFill>
                  <a:srgbClr val="B895FD"/>
                </a:solidFill>
              </a:rPr>
              <a:t>Williamson</a:t>
            </a:r>
            <a:r>
              <a:rPr lang="en-US" sz="3400" dirty="0">
                <a:solidFill>
                  <a:srgbClr val="B895FD"/>
                </a:solidFill>
              </a:rPr>
              <a:t> test for partnership/LLC interests</a:t>
            </a:r>
          </a:p>
          <a:p>
            <a:pPr lvl="4"/>
            <a:endParaRPr lang="en-US" sz="3400" i="1" dirty="0">
              <a:solidFill>
                <a:srgbClr val="C00000"/>
              </a:solidFill>
            </a:endParaRPr>
          </a:p>
          <a:p>
            <a:endParaRPr lang="en-US" dirty="0"/>
          </a:p>
        </p:txBody>
      </p:sp>
    </p:spTree>
    <p:extLst>
      <p:ext uri="{BB962C8B-B14F-4D97-AF65-F5344CB8AC3E}">
        <p14:creationId xmlns:p14="http://schemas.microsoft.com/office/powerpoint/2010/main" val="78814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howey</a:t>
            </a:r>
            <a:r>
              <a:rPr lang="en-US" i="1" dirty="0"/>
              <a:t> </a:t>
            </a:r>
            <a:r>
              <a:rPr lang="en-US" dirty="0"/>
              <a:t>test</a:t>
            </a:r>
          </a:p>
        </p:txBody>
      </p:sp>
      <p:sp>
        <p:nvSpPr>
          <p:cNvPr id="3" name="Content Placeholder 2"/>
          <p:cNvSpPr>
            <a:spLocks noGrp="1"/>
          </p:cNvSpPr>
          <p:nvPr>
            <p:ph idx="1"/>
          </p:nvPr>
        </p:nvSpPr>
        <p:spPr/>
        <p:txBody>
          <a:bodyPr>
            <a:normAutofit fontScale="92500" lnSpcReduction="20000"/>
          </a:bodyPr>
          <a:lstStyle/>
          <a:p>
            <a:r>
              <a:rPr lang="en-US" sz="3600" dirty="0"/>
              <a:t>Person invests money</a:t>
            </a:r>
          </a:p>
          <a:p>
            <a:r>
              <a:rPr lang="en-US" sz="3600" dirty="0"/>
              <a:t>In a common enterprise</a:t>
            </a:r>
          </a:p>
          <a:p>
            <a:r>
              <a:rPr lang="en-US" sz="3600" dirty="0">
                <a:solidFill>
                  <a:schemeClr val="tx1"/>
                </a:solidFill>
              </a:rPr>
              <a:t>With an expectation of profit</a:t>
            </a:r>
          </a:p>
          <a:p>
            <a:r>
              <a:rPr lang="en-US" sz="3600" dirty="0">
                <a:solidFill>
                  <a:srgbClr val="C00000"/>
                </a:solidFill>
              </a:rPr>
              <a:t>Solely from the efforts of others</a:t>
            </a:r>
          </a:p>
          <a:p>
            <a:pPr lvl="2"/>
            <a:r>
              <a:rPr lang="en-US" sz="3400" i="1" dirty="0">
                <a:solidFill>
                  <a:srgbClr val="B895FD"/>
                </a:solidFill>
              </a:rPr>
              <a:t>Williamson</a:t>
            </a:r>
            <a:r>
              <a:rPr lang="en-US" sz="3400" dirty="0">
                <a:solidFill>
                  <a:srgbClr val="B895FD"/>
                </a:solidFill>
              </a:rPr>
              <a:t> test for partnership/LLC interests</a:t>
            </a:r>
          </a:p>
          <a:p>
            <a:pPr lvl="4"/>
            <a:endParaRPr lang="en-US" sz="3400" i="1" dirty="0">
              <a:solidFill>
                <a:srgbClr val="C00000"/>
              </a:solidFill>
            </a:endParaRPr>
          </a:p>
          <a:p>
            <a:endParaRPr lang="en-US" dirty="0"/>
          </a:p>
        </p:txBody>
      </p:sp>
    </p:spTree>
    <p:extLst>
      <p:ext uri="{BB962C8B-B14F-4D97-AF65-F5344CB8AC3E}">
        <p14:creationId xmlns:p14="http://schemas.microsoft.com/office/powerpoint/2010/main" val="408488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in 2(a)(1)?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147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“investment contract”</a:t>
            </a:r>
          </a:p>
        </p:txBody>
      </p:sp>
      <p:sp>
        <p:nvSpPr>
          <p:cNvPr id="6" name="Content Placeholder 5"/>
          <p:cNvSpPr>
            <a:spLocks noGrp="1"/>
          </p:cNvSpPr>
          <p:nvPr>
            <p:ph idx="1"/>
          </p:nvPr>
        </p:nvSpPr>
        <p:spPr/>
        <p:txBody>
          <a:bodyPr>
            <a:normAutofit/>
          </a:bodyPr>
          <a:lstStyle/>
          <a:p>
            <a:r>
              <a:rPr lang="en-US" sz="2800" dirty="0"/>
              <a:t>A person invests his/her money</a:t>
            </a:r>
          </a:p>
          <a:p>
            <a:r>
              <a:rPr lang="en-US" sz="2800" dirty="0"/>
              <a:t>In a common enterprise</a:t>
            </a:r>
          </a:p>
          <a:p>
            <a:r>
              <a:rPr lang="en-US" sz="2800" dirty="0"/>
              <a:t>Is led to expect profits</a:t>
            </a:r>
          </a:p>
          <a:p>
            <a:r>
              <a:rPr lang="en-US" sz="2800" dirty="0"/>
              <a:t>Solely from the efforts of others</a:t>
            </a:r>
          </a:p>
        </p:txBody>
      </p:sp>
    </p:spTree>
    <p:extLst>
      <p:ext uri="{BB962C8B-B14F-4D97-AF65-F5344CB8AC3E}">
        <p14:creationId xmlns:p14="http://schemas.microsoft.com/office/powerpoint/2010/main" val="449746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7280" y="2814320"/>
            <a:ext cx="200152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272807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449" y="373464"/>
            <a:ext cx="4494998" cy="1134640"/>
          </a:xfrm>
        </p:spPr>
        <p:txBody>
          <a:bodyPr/>
          <a:lstStyle/>
          <a:p>
            <a:r>
              <a:rPr lang="en-US" dirty="0"/>
              <a:t>Difference?</a:t>
            </a:r>
          </a:p>
        </p:txBody>
      </p:sp>
      <p:sp>
        <p:nvSpPr>
          <p:cNvPr id="6" name="Text Placeholder 5"/>
          <p:cNvSpPr>
            <a:spLocks noGrp="1"/>
          </p:cNvSpPr>
          <p:nvPr>
            <p:ph type="body" sz="half" idx="2"/>
          </p:nvPr>
        </p:nvSpPr>
        <p:spPr>
          <a:xfrm>
            <a:off x="1441402" y="8277751"/>
            <a:ext cx="2429834" cy="1423062"/>
          </a:xfrm>
        </p:spPr>
        <p:txBody>
          <a:bodyPr/>
          <a:lstStyle/>
          <a:p>
            <a:endParaRPr lang="en-US" dirty="0"/>
          </a:p>
        </p:txBody>
      </p:sp>
      <p:pic>
        <p:nvPicPr>
          <p:cNvPr id="2050" name="Picture 2" descr="Image result for saw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58" y="3208712"/>
            <a:ext cx="3706775" cy="2032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21" y="1880782"/>
            <a:ext cx="694056" cy="694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663" y="1815197"/>
            <a:ext cx="544703" cy="8252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1303078" y="2233094"/>
            <a:ext cx="3416531" cy="16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Image result for d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105" y="1880782"/>
            <a:ext cx="1086479" cy="11124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awmil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604" r="25604"/>
          <a:stretch>
            <a:fillRect/>
          </a:stretch>
        </p:blipFill>
        <p:spPr bwMode="auto">
          <a:xfrm>
            <a:off x="8539705" y="3308465"/>
            <a:ext cx="1638398" cy="18413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14705" y="2993218"/>
            <a:ext cx="3516284" cy="2418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22524" y="3092335"/>
            <a:ext cx="3167149" cy="374072"/>
          </a:xfrm>
          <a:prstGeom prst="rect">
            <a:avLst/>
          </a:prstGeom>
          <a:noFill/>
        </p:spPr>
        <p:txBody>
          <a:bodyPr wrap="square" rtlCol="0">
            <a:spAutoFit/>
          </a:bodyPr>
          <a:lstStyle/>
          <a:p>
            <a:pPr algn="ctr"/>
            <a:r>
              <a:rPr lang="en-US" dirty="0">
                <a:latin typeface="Elephant" panose="02020904090505020303" pitchFamily="18" charset="0"/>
              </a:rPr>
              <a:t>Sawmill, Inc</a:t>
            </a:r>
            <a:r>
              <a:rPr lang="en-US" dirty="0"/>
              <a:t>.</a:t>
            </a:r>
          </a:p>
        </p:txBody>
      </p:sp>
      <p:pic>
        <p:nvPicPr>
          <p:cNvPr id="16" name="Picture 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445" y="1880781"/>
            <a:ext cx="694056" cy="694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8206" y="1815196"/>
            <a:ext cx="544703" cy="8252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7595286" y="2233094"/>
            <a:ext cx="3416531" cy="16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Image result for corporate stock certific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747" y="1396618"/>
            <a:ext cx="2235608" cy="15470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335633" y="1832615"/>
            <a:ext cx="1925249" cy="369332"/>
          </a:xfrm>
          <a:prstGeom prst="rect">
            <a:avLst/>
          </a:prstGeom>
          <a:noFill/>
        </p:spPr>
        <p:txBody>
          <a:bodyPr wrap="square" rtlCol="0">
            <a:spAutoFit/>
          </a:bodyPr>
          <a:lstStyle/>
          <a:p>
            <a:pPr algn="ctr"/>
            <a:r>
              <a:rPr lang="en-US" dirty="0">
                <a:latin typeface="Elephant" panose="02020904090505020303" pitchFamily="18" charset="0"/>
              </a:rPr>
              <a:t>Sawmill, Inc.</a:t>
            </a:r>
          </a:p>
        </p:txBody>
      </p:sp>
      <p:cxnSp>
        <p:nvCxnSpPr>
          <p:cNvPr id="21" name="Straight Arrow Connector 20"/>
          <p:cNvCxnSpPr/>
          <p:nvPr/>
        </p:nvCxnSpPr>
        <p:spPr>
          <a:xfrm>
            <a:off x="7291430" y="2555746"/>
            <a:ext cx="357447" cy="4815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30798" y="904450"/>
            <a:ext cx="856211" cy="369332"/>
          </a:xfrm>
          <a:prstGeom prst="rect">
            <a:avLst/>
          </a:prstGeom>
          <a:noFill/>
        </p:spPr>
        <p:txBody>
          <a:bodyPr wrap="square" rtlCol="0">
            <a:spAutoFit/>
          </a:bodyPr>
          <a:lstStyle/>
          <a:p>
            <a:r>
              <a:rPr lang="en-US" dirty="0"/>
              <a:t>100%</a:t>
            </a:r>
          </a:p>
        </p:txBody>
      </p:sp>
    </p:spTree>
    <p:extLst>
      <p:ext uri="{BB962C8B-B14F-4D97-AF65-F5344CB8AC3E}">
        <p14:creationId xmlns:p14="http://schemas.microsoft.com/office/powerpoint/2010/main" val="281412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7041" y="166163"/>
            <a:ext cx="4494998" cy="1134640"/>
          </a:xfrm>
        </p:spPr>
        <p:txBody>
          <a:bodyPr/>
          <a:lstStyle/>
          <a:p>
            <a:r>
              <a:rPr lang="en-US" dirty="0"/>
              <a:t>Difference?</a:t>
            </a:r>
          </a:p>
        </p:txBody>
      </p:sp>
      <p:sp>
        <p:nvSpPr>
          <p:cNvPr id="6" name="Text Placeholder 5"/>
          <p:cNvSpPr>
            <a:spLocks noGrp="1"/>
          </p:cNvSpPr>
          <p:nvPr>
            <p:ph type="body" sz="half" idx="2"/>
          </p:nvPr>
        </p:nvSpPr>
        <p:spPr>
          <a:xfrm>
            <a:off x="1441402" y="8277751"/>
            <a:ext cx="2429834" cy="1423062"/>
          </a:xfrm>
        </p:spPr>
        <p:txBody>
          <a:bodyPr/>
          <a:lstStyle/>
          <a:p>
            <a:endParaRPr lang="en-US" dirty="0"/>
          </a:p>
        </p:txBody>
      </p:sp>
      <p:pic>
        <p:nvPicPr>
          <p:cNvPr id="8" name="Picture 4" descr="Image result for STICK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21" y="1691431"/>
            <a:ext cx="694056" cy="694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039" y="1604668"/>
            <a:ext cx="544703" cy="8252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891374" y="2385487"/>
            <a:ext cx="221103" cy="6468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Image result for sawmill"/>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5604" r="25604"/>
          <a:stretch>
            <a:fillRect/>
          </a:stretch>
        </p:blipFill>
        <p:spPr bwMode="auto">
          <a:xfrm>
            <a:off x="8539705" y="3308465"/>
            <a:ext cx="1638398" cy="18413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14705" y="2993218"/>
            <a:ext cx="3516284" cy="2418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22524" y="3092335"/>
            <a:ext cx="3167149" cy="374072"/>
          </a:xfrm>
          <a:prstGeom prst="rect">
            <a:avLst/>
          </a:prstGeom>
          <a:noFill/>
        </p:spPr>
        <p:txBody>
          <a:bodyPr wrap="square" rtlCol="0">
            <a:spAutoFit/>
          </a:bodyPr>
          <a:lstStyle/>
          <a:p>
            <a:pPr algn="ctr"/>
            <a:r>
              <a:rPr lang="en-US" dirty="0">
                <a:latin typeface="Elephant" panose="02020904090505020303" pitchFamily="18" charset="0"/>
              </a:rPr>
              <a:t>Sawmill, Inc</a:t>
            </a:r>
            <a:r>
              <a:rPr lang="en-US" dirty="0"/>
              <a:t>.</a:t>
            </a:r>
          </a:p>
        </p:txBody>
      </p:sp>
      <p:pic>
        <p:nvPicPr>
          <p:cNvPr id="16" name="Picture 4" descr="Image result for STICK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445" y="1880781"/>
            <a:ext cx="694056" cy="694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206" y="1815196"/>
            <a:ext cx="544703" cy="8252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7595286" y="2233094"/>
            <a:ext cx="3416531" cy="16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Image result for corporate stock certific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747" y="1396618"/>
            <a:ext cx="2235608" cy="15470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335633" y="1832615"/>
            <a:ext cx="1925249" cy="369332"/>
          </a:xfrm>
          <a:prstGeom prst="rect">
            <a:avLst/>
          </a:prstGeom>
          <a:noFill/>
        </p:spPr>
        <p:txBody>
          <a:bodyPr wrap="square" rtlCol="0">
            <a:spAutoFit/>
          </a:bodyPr>
          <a:lstStyle/>
          <a:p>
            <a:pPr algn="ctr"/>
            <a:r>
              <a:rPr lang="en-US" dirty="0">
                <a:latin typeface="Elephant" panose="02020904090505020303" pitchFamily="18" charset="0"/>
              </a:rPr>
              <a:t>Sawmill, Inc.</a:t>
            </a:r>
          </a:p>
        </p:txBody>
      </p:sp>
      <p:cxnSp>
        <p:nvCxnSpPr>
          <p:cNvPr id="21" name="Straight Arrow Connector 20"/>
          <p:cNvCxnSpPr/>
          <p:nvPr/>
        </p:nvCxnSpPr>
        <p:spPr>
          <a:xfrm>
            <a:off x="7291430" y="2555746"/>
            <a:ext cx="357447" cy="4815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2124557" y="3282960"/>
            <a:ext cx="1639966" cy="1841152"/>
          </a:xfrm>
          <a:prstGeom prst="rect">
            <a:avLst/>
          </a:prstGeom>
        </p:spPr>
      </p:pic>
      <p:pic>
        <p:nvPicPr>
          <p:cNvPr id="3" name="Picture 2"/>
          <p:cNvPicPr>
            <a:picLocks noChangeAspect="1"/>
          </p:cNvPicPr>
          <p:nvPr/>
        </p:nvPicPr>
        <p:blipFill>
          <a:blip r:embed="rId7"/>
          <a:stretch>
            <a:fillRect/>
          </a:stretch>
        </p:blipFill>
        <p:spPr>
          <a:xfrm>
            <a:off x="1179595" y="3052159"/>
            <a:ext cx="3529890" cy="2432515"/>
          </a:xfrm>
          <a:prstGeom prst="rect">
            <a:avLst/>
          </a:prstGeom>
        </p:spPr>
      </p:pic>
      <p:pic>
        <p:nvPicPr>
          <p:cNvPr id="5" name="Picture 4"/>
          <p:cNvPicPr>
            <a:picLocks noChangeAspect="1"/>
          </p:cNvPicPr>
          <p:nvPr/>
        </p:nvPicPr>
        <p:blipFill>
          <a:blip r:embed="rId8"/>
          <a:stretch>
            <a:fillRect/>
          </a:stretch>
        </p:blipFill>
        <p:spPr>
          <a:xfrm>
            <a:off x="1365948" y="3054158"/>
            <a:ext cx="3164098" cy="506012"/>
          </a:xfrm>
          <a:prstGeom prst="rect">
            <a:avLst/>
          </a:prstGeom>
        </p:spPr>
      </p:pic>
      <p:pic>
        <p:nvPicPr>
          <p:cNvPr id="25" name="Picture 2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078" y="1625846"/>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TICK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208" y="1696751"/>
            <a:ext cx="694056" cy="694056"/>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2498420" y="2382413"/>
            <a:ext cx="221103" cy="6468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2"/>
          </p:cNvCxnSpPr>
          <p:nvPr/>
        </p:nvCxnSpPr>
        <p:spPr>
          <a:xfrm>
            <a:off x="1585430" y="2451071"/>
            <a:ext cx="200788" cy="5603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6" descr="Image result for corporate stock certific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905" y="2486656"/>
            <a:ext cx="678692" cy="469655"/>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p:nvPr/>
        </p:nvCxnSpPr>
        <p:spPr>
          <a:xfrm flipV="1">
            <a:off x="4300027" y="2241406"/>
            <a:ext cx="892012" cy="7958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12142" y="2065053"/>
            <a:ext cx="594685" cy="369332"/>
          </a:xfrm>
          <a:prstGeom prst="rect">
            <a:avLst/>
          </a:prstGeom>
          <a:noFill/>
        </p:spPr>
        <p:txBody>
          <a:bodyPr wrap="square" rtlCol="0">
            <a:spAutoFit/>
          </a:bodyPr>
          <a:lstStyle/>
          <a:p>
            <a:r>
              <a:rPr lang="en-US" dirty="0"/>
              <a:t>10%</a:t>
            </a:r>
          </a:p>
        </p:txBody>
      </p:sp>
      <p:sp>
        <p:nvSpPr>
          <p:cNvPr id="34" name="TextBox 33"/>
          <p:cNvSpPr txBox="1"/>
          <p:nvPr/>
        </p:nvSpPr>
        <p:spPr>
          <a:xfrm>
            <a:off x="8877992" y="890525"/>
            <a:ext cx="856211" cy="369332"/>
          </a:xfrm>
          <a:prstGeom prst="rect">
            <a:avLst/>
          </a:prstGeom>
          <a:noFill/>
        </p:spPr>
        <p:txBody>
          <a:bodyPr wrap="square" rtlCol="0">
            <a:spAutoFit/>
          </a:bodyPr>
          <a:lstStyle/>
          <a:p>
            <a:r>
              <a:rPr lang="en-US" dirty="0"/>
              <a:t>100%</a:t>
            </a:r>
          </a:p>
        </p:txBody>
      </p:sp>
    </p:spTree>
    <p:extLst>
      <p:ext uri="{BB962C8B-B14F-4D97-AF65-F5344CB8AC3E}">
        <p14:creationId xmlns:p14="http://schemas.microsoft.com/office/powerpoint/2010/main" val="2909499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is suing?  Why?</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35613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276017" y="4477642"/>
            <a:ext cx="1639966" cy="1841152"/>
          </a:xfrm>
          <a:prstGeom prst="rect">
            <a:avLst/>
          </a:prstGeom>
        </p:spPr>
      </p:pic>
      <p:sp>
        <p:nvSpPr>
          <p:cNvPr id="4" name="Rectangle 3"/>
          <p:cNvSpPr/>
          <p:nvPr/>
        </p:nvSpPr>
        <p:spPr>
          <a:xfrm>
            <a:off x="4337858" y="4189035"/>
            <a:ext cx="3516284" cy="2418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12425" y="4290606"/>
            <a:ext cx="3167149" cy="374072"/>
          </a:xfrm>
          <a:prstGeom prst="rect">
            <a:avLst/>
          </a:prstGeom>
          <a:noFill/>
        </p:spPr>
        <p:txBody>
          <a:bodyPr wrap="square" rtlCol="0">
            <a:spAutoFit/>
          </a:bodyPr>
          <a:lstStyle/>
          <a:p>
            <a:pPr algn="ctr"/>
            <a:r>
              <a:rPr lang="en-US" dirty="0" err="1">
                <a:latin typeface="Elephant" panose="02020904090505020303" pitchFamily="18" charset="0"/>
              </a:rPr>
              <a:t>Landreth</a:t>
            </a:r>
            <a:r>
              <a:rPr lang="en-US" dirty="0">
                <a:latin typeface="Elephant" panose="02020904090505020303" pitchFamily="18" charset="0"/>
              </a:rPr>
              <a:t> Timber Co.</a:t>
            </a:r>
            <a:endParaRPr lang="en-US" dirty="0"/>
          </a:p>
        </p:txBody>
      </p:sp>
      <p:cxnSp>
        <p:nvCxnSpPr>
          <p:cNvPr id="8" name="Straight Arrow Connector 7"/>
          <p:cNvCxnSpPr/>
          <p:nvPr/>
        </p:nvCxnSpPr>
        <p:spPr>
          <a:xfrm flipH="1" flipV="1">
            <a:off x="5993476" y="3415949"/>
            <a:ext cx="24938" cy="773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29447" y="2593927"/>
            <a:ext cx="2161309" cy="864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16730" y="2768433"/>
            <a:ext cx="1978429" cy="369332"/>
          </a:xfrm>
          <a:prstGeom prst="rect">
            <a:avLst/>
          </a:prstGeom>
          <a:noFill/>
        </p:spPr>
        <p:txBody>
          <a:bodyPr wrap="square" rtlCol="0">
            <a:spAutoFit/>
          </a:bodyPr>
          <a:lstStyle/>
          <a:p>
            <a:pPr algn="ctr"/>
            <a:r>
              <a:rPr lang="en-US" dirty="0"/>
              <a:t>B &amp; D Co.</a:t>
            </a:r>
          </a:p>
        </p:txBody>
      </p:sp>
      <p:cxnSp>
        <p:nvCxnSpPr>
          <p:cNvPr id="14" name="Straight Connector 13"/>
          <p:cNvCxnSpPr/>
          <p:nvPr/>
        </p:nvCxnSpPr>
        <p:spPr>
          <a:xfrm flipH="1" flipV="1">
            <a:off x="4929447" y="1604356"/>
            <a:ext cx="482138" cy="9895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51105" y="1604356"/>
            <a:ext cx="439651" cy="9651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425" y="873416"/>
            <a:ext cx="714633" cy="7146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oup of people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930" y="873930"/>
            <a:ext cx="2049550" cy="7304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irl clipart stick figure free clipart images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0480" y="873416"/>
            <a:ext cx="426381" cy="73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66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276017" y="4477642"/>
            <a:ext cx="1639966" cy="1841152"/>
          </a:xfrm>
          <a:prstGeom prst="rect">
            <a:avLst/>
          </a:prstGeom>
        </p:spPr>
      </p:pic>
      <p:sp>
        <p:nvSpPr>
          <p:cNvPr id="4" name="Rectangle 3"/>
          <p:cNvSpPr/>
          <p:nvPr/>
        </p:nvSpPr>
        <p:spPr>
          <a:xfrm>
            <a:off x="4337858" y="4189035"/>
            <a:ext cx="3516284" cy="2418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12425" y="4290606"/>
            <a:ext cx="3167149" cy="374072"/>
          </a:xfrm>
          <a:prstGeom prst="rect">
            <a:avLst/>
          </a:prstGeom>
          <a:noFill/>
        </p:spPr>
        <p:txBody>
          <a:bodyPr wrap="square" rtlCol="0">
            <a:spAutoFit/>
          </a:bodyPr>
          <a:lstStyle/>
          <a:p>
            <a:pPr algn="ctr"/>
            <a:r>
              <a:rPr lang="en-US" dirty="0" err="1">
                <a:latin typeface="Elephant" panose="02020904090505020303" pitchFamily="18" charset="0"/>
              </a:rPr>
              <a:t>Landreth</a:t>
            </a:r>
            <a:r>
              <a:rPr lang="en-US" dirty="0">
                <a:latin typeface="Elephant" panose="02020904090505020303" pitchFamily="18" charset="0"/>
              </a:rPr>
              <a:t> Timber Co.</a:t>
            </a:r>
            <a:endParaRPr lang="en-US" dirty="0"/>
          </a:p>
        </p:txBody>
      </p:sp>
      <p:cxnSp>
        <p:nvCxnSpPr>
          <p:cNvPr id="8" name="Straight Arrow Connector 7"/>
          <p:cNvCxnSpPr/>
          <p:nvPr/>
        </p:nvCxnSpPr>
        <p:spPr>
          <a:xfrm flipH="1" flipV="1">
            <a:off x="5993476" y="3415949"/>
            <a:ext cx="24938" cy="773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29447" y="2593927"/>
            <a:ext cx="2161309" cy="864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16730" y="2768433"/>
            <a:ext cx="1978429" cy="369332"/>
          </a:xfrm>
          <a:prstGeom prst="rect">
            <a:avLst/>
          </a:prstGeom>
          <a:noFill/>
        </p:spPr>
        <p:txBody>
          <a:bodyPr wrap="square" rtlCol="0">
            <a:spAutoFit/>
          </a:bodyPr>
          <a:lstStyle/>
          <a:p>
            <a:pPr algn="ctr"/>
            <a:r>
              <a:rPr lang="en-US" dirty="0"/>
              <a:t>B &amp; D Co.</a:t>
            </a:r>
          </a:p>
        </p:txBody>
      </p:sp>
      <p:cxnSp>
        <p:nvCxnSpPr>
          <p:cNvPr id="14" name="Straight Connector 13"/>
          <p:cNvCxnSpPr/>
          <p:nvPr/>
        </p:nvCxnSpPr>
        <p:spPr>
          <a:xfrm flipH="1" flipV="1">
            <a:off x="4929447" y="1604356"/>
            <a:ext cx="482138" cy="9895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51105" y="1604356"/>
            <a:ext cx="439651" cy="9651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425" y="873416"/>
            <a:ext cx="714633" cy="7146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oup of people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930" y="873930"/>
            <a:ext cx="2049550" cy="7304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irl clipart stick figure free clipart images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0480" y="873416"/>
            <a:ext cx="426381" cy="730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0716" y="2302736"/>
            <a:ext cx="985520" cy="1446550"/>
          </a:xfrm>
          <a:prstGeom prst="rect">
            <a:avLst/>
          </a:prstGeom>
          <a:noFill/>
        </p:spPr>
        <p:txBody>
          <a:bodyPr wrap="square" rtlCol="0">
            <a:spAutoFit/>
          </a:bodyPr>
          <a:lstStyle/>
          <a:p>
            <a:r>
              <a:rPr lang="en-US" sz="8800" dirty="0"/>
              <a:t>X</a:t>
            </a:r>
          </a:p>
        </p:txBody>
      </p:sp>
      <p:sp>
        <p:nvSpPr>
          <p:cNvPr id="3" name="TextBox 2"/>
          <p:cNvSpPr txBox="1"/>
          <p:nvPr/>
        </p:nvSpPr>
        <p:spPr>
          <a:xfrm>
            <a:off x="4064000" y="1895120"/>
            <a:ext cx="952730" cy="369332"/>
          </a:xfrm>
          <a:prstGeom prst="rect">
            <a:avLst/>
          </a:prstGeom>
          <a:noFill/>
        </p:spPr>
        <p:txBody>
          <a:bodyPr wrap="square" rtlCol="0">
            <a:spAutoFit/>
          </a:bodyPr>
          <a:lstStyle/>
          <a:p>
            <a:pPr algn="ctr"/>
            <a:r>
              <a:rPr lang="en-US" dirty="0"/>
              <a:t>85%</a:t>
            </a:r>
          </a:p>
        </p:txBody>
      </p:sp>
      <p:sp>
        <p:nvSpPr>
          <p:cNvPr id="7" name="TextBox 6"/>
          <p:cNvSpPr txBox="1"/>
          <p:nvPr/>
        </p:nvSpPr>
        <p:spPr>
          <a:xfrm>
            <a:off x="7090294" y="1890355"/>
            <a:ext cx="915324"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191452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wmi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042" y="203201"/>
            <a:ext cx="9845198" cy="656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332924"/>
            <a:ext cx="7729728" cy="1188720"/>
          </a:xfrm>
        </p:spPr>
        <p:txBody>
          <a:bodyPr/>
          <a:lstStyle/>
          <a:p>
            <a:r>
              <a:rPr lang="en-US" dirty="0"/>
              <a:t>Remember, </a:t>
            </a:r>
            <a:r>
              <a:rPr lang="en-US" i="1" dirty="0"/>
              <a:t>Forman!</a:t>
            </a:r>
            <a:endParaRPr lang="en-US" dirty="0"/>
          </a:p>
        </p:txBody>
      </p:sp>
      <p:sp>
        <p:nvSpPr>
          <p:cNvPr id="3" name="Content Placeholder 2"/>
          <p:cNvSpPr>
            <a:spLocks noGrp="1"/>
          </p:cNvSpPr>
          <p:nvPr>
            <p:ph idx="1"/>
          </p:nvPr>
        </p:nvSpPr>
        <p:spPr>
          <a:xfrm>
            <a:off x="1158239" y="1795549"/>
            <a:ext cx="9875519" cy="4804758"/>
          </a:xfrm>
        </p:spPr>
        <p:txBody>
          <a:bodyPr>
            <a:noAutofit/>
          </a:bodyPr>
          <a:lstStyle/>
          <a:p>
            <a:r>
              <a:rPr lang="en-US" sz="3200" dirty="0"/>
              <a:t>As we also recognized in </a:t>
            </a:r>
            <a:r>
              <a:rPr lang="en-US" sz="3200" i="1" dirty="0"/>
              <a:t>Forman</a:t>
            </a:r>
            <a:r>
              <a:rPr lang="en-US" sz="3200" dirty="0"/>
              <a:t>, the fact that instruments bear the label “stock” is not of itself sufficient to invoke the coverage of the Acts.  Rather, we concluded that we must also determine whether those instruments possess “some of the significant characteristics typically associated with” stock, recognizing that when an instrument is both called “stock” and bears stock’s usual characteristics, “a purchaser justifiably [may] assume that the federal securities laws apply.”</a:t>
            </a:r>
          </a:p>
        </p:txBody>
      </p:sp>
    </p:spTree>
    <p:extLst>
      <p:ext uri="{BB962C8B-B14F-4D97-AF65-F5344CB8AC3E}">
        <p14:creationId xmlns:p14="http://schemas.microsoft.com/office/powerpoint/2010/main" val="3169122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significant characteristics of “stock”?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t>
            </a:r>
            <a:r>
              <a:rPr lang="en-US" i="1" dirty="0"/>
              <a:t>Howey</a:t>
            </a:r>
            <a:r>
              <a:rPr lang="en-US" dirty="0"/>
              <a:t>?</a:t>
            </a:r>
          </a:p>
        </p:txBody>
      </p:sp>
      <p:sp>
        <p:nvSpPr>
          <p:cNvPr id="3" name="Content Placeholder 2"/>
          <p:cNvSpPr>
            <a:spLocks noGrp="1"/>
          </p:cNvSpPr>
          <p:nvPr>
            <p:ph idx="1"/>
          </p:nvPr>
        </p:nvSpPr>
        <p:spPr/>
        <p:txBody>
          <a:bodyPr>
            <a:normAutofit/>
          </a:bodyPr>
          <a:lstStyle/>
          <a:p>
            <a:r>
              <a:rPr lang="en-US" sz="3200" dirty="0"/>
              <a:t>Person invests money</a:t>
            </a:r>
          </a:p>
          <a:p>
            <a:r>
              <a:rPr lang="en-US" sz="3200" dirty="0"/>
              <a:t>In a common enterprise</a:t>
            </a:r>
          </a:p>
          <a:p>
            <a:r>
              <a:rPr lang="en-US" sz="3200" dirty="0"/>
              <a:t>With an expectation of profit</a:t>
            </a:r>
          </a:p>
          <a:p>
            <a:r>
              <a:rPr lang="en-US" sz="3200" dirty="0"/>
              <a:t>Solely from the efforts of others</a:t>
            </a:r>
          </a:p>
        </p:txBody>
      </p:sp>
    </p:spTree>
    <p:extLst>
      <p:ext uri="{BB962C8B-B14F-4D97-AF65-F5344CB8AC3E}">
        <p14:creationId xmlns:p14="http://schemas.microsoft.com/office/powerpoint/2010/main" val="75970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Ponzi scheme?</a:t>
            </a:r>
          </a:p>
        </p:txBody>
      </p:sp>
      <p:pic>
        <p:nvPicPr>
          <p:cNvPr id="16386" name="Picture 2" descr="Image result for ponzi sch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2790" y="2255072"/>
            <a:ext cx="5646420" cy="440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0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t>
            </a:r>
            <a:r>
              <a:rPr lang="en-US" i="1" dirty="0"/>
              <a:t>Howey</a:t>
            </a:r>
            <a:r>
              <a:rPr lang="en-US" dirty="0"/>
              <a:t>?</a:t>
            </a:r>
          </a:p>
        </p:txBody>
      </p:sp>
      <p:sp>
        <p:nvSpPr>
          <p:cNvPr id="3" name="Content Placeholder 2"/>
          <p:cNvSpPr>
            <a:spLocks noGrp="1"/>
          </p:cNvSpPr>
          <p:nvPr>
            <p:ph idx="1"/>
          </p:nvPr>
        </p:nvSpPr>
        <p:spPr/>
        <p:txBody>
          <a:bodyPr>
            <a:normAutofit/>
          </a:bodyPr>
          <a:lstStyle/>
          <a:p>
            <a:r>
              <a:rPr lang="en-US" sz="3200" dirty="0"/>
              <a:t>Person invests money</a:t>
            </a:r>
          </a:p>
          <a:p>
            <a:r>
              <a:rPr lang="en-US" sz="3200" dirty="0"/>
              <a:t>In a common enterprise</a:t>
            </a:r>
          </a:p>
          <a:p>
            <a:r>
              <a:rPr lang="en-US" sz="3200" dirty="0"/>
              <a:t>With an expectation of profit</a:t>
            </a:r>
          </a:p>
          <a:p>
            <a:r>
              <a:rPr lang="en-US" sz="3200" dirty="0">
                <a:solidFill>
                  <a:srgbClr val="FF0000"/>
                </a:solidFill>
              </a:rPr>
              <a:t>Solely from the efforts of others</a:t>
            </a:r>
          </a:p>
        </p:txBody>
      </p:sp>
    </p:spTree>
    <p:extLst>
      <p:ext uri="{BB962C8B-B14F-4D97-AF65-F5344CB8AC3E}">
        <p14:creationId xmlns:p14="http://schemas.microsoft.com/office/powerpoint/2010/main" val="3972051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562356"/>
            <a:ext cx="9372600" cy="1188720"/>
          </a:xfrm>
        </p:spPr>
        <p:txBody>
          <a:bodyPr>
            <a:normAutofit/>
          </a:bodyPr>
          <a:lstStyle/>
          <a:p>
            <a:r>
              <a:rPr lang="en-US" dirty="0"/>
              <a:t>2(a)(1) “stock” or</a:t>
            </a:r>
            <a:br>
              <a:rPr lang="en-US" dirty="0"/>
            </a:br>
            <a:r>
              <a:rPr lang="en-US" dirty="0"/>
              <a:t>Howey test for “investment contract”</a:t>
            </a:r>
          </a:p>
        </p:txBody>
      </p:sp>
      <p:sp>
        <p:nvSpPr>
          <p:cNvPr id="3" name="Content Placeholder 2"/>
          <p:cNvSpPr>
            <a:spLocks noGrp="1"/>
          </p:cNvSpPr>
          <p:nvPr>
            <p:ph idx="1"/>
          </p:nvPr>
        </p:nvSpPr>
        <p:spPr/>
        <p:txBody>
          <a:bodyPr>
            <a:normAutofit/>
          </a:bodyPr>
          <a:lstStyle/>
          <a:p>
            <a:r>
              <a:rPr lang="en-US" sz="3200" dirty="0"/>
              <a:t>Person invests money</a:t>
            </a:r>
          </a:p>
          <a:p>
            <a:r>
              <a:rPr lang="en-US" sz="3200" dirty="0"/>
              <a:t>In a common enterprise</a:t>
            </a:r>
          </a:p>
          <a:p>
            <a:r>
              <a:rPr lang="en-US" sz="3200" dirty="0"/>
              <a:t>With an expectation of profit</a:t>
            </a:r>
          </a:p>
          <a:p>
            <a:r>
              <a:rPr lang="en-US" sz="3200" dirty="0">
                <a:solidFill>
                  <a:srgbClr val="FF0000"/>
                </a:solidFill>
              </a:rPr>
              <a:t>Solely from the efforts of others</a:t>
            </a:r>
          </a:p>
        </p:txBody>
      </p:sp>
    </p:spTree>
    <p:extLst>
      <p:ext uri="{BB962C8B-B14F-4D97-AF65-F5344CB8AC3E}">
        <p14:creationId xmlns:p14="http://schemas.microsoft.com/office/powerpoint/2010/main" val="824402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594" y="455200"/>
            <a:ext cx="9872811" cy="1188720"/>
          </a:xfrm>
        </p:spPr>
        <p:txBody>
          <a:bodyPr/>
          <a:lstStyle/>
          <a:p>
            <a:r>
              <a:rPr lang="en-US" dirty="0"/>
              <a:t>Avenue Capital Management II, </a:t>
            </a:r>
            <a:r>
              <a:rPr lang="en-US" dirty="0" err="1"/>
              <a:t>l.p.</a:t>
            </a:r>
            <a:r>
              <a:rPr lang="en-US" dirty="0"/>
              <a:t> v. </a:t>
            </a:r>
            <a:r>
              <a:rPr lang="en-US" dirty="0" err="1"/>
              <a:t>Schaden</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998399" y="2472048"/>
            <a:ext cx="4195200" cy="3433974"/>
          </a:xfrm>
          <a:prstGeom prst="rect">
            <a:avLst/>
          </a:prstGeom>
        </p:spPr>
      </p:pic>
    </p:spTree>
    <p:extLst>
      <p:ext uri="{BB962C8B-B14F-4D97-AF65-F5344CB8AC3E}">
        <p14:creationId xmlns:p14="http://schemas.microsoft.com/office/powerpoint/2010/main" val="3397460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3893" y="2921154"/>
            <a:ext cx="200152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64827" y="3769513"/>
            <a:ext cx="200152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2038775"/>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3910237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079"/>
            <a:ext cx="7729728" cy="1188720"/>
          </a:xfrm>
        </p:spPr>
        <p:txBody>
          <a:bodyPr/>
          <a:lstStyle/>
          <a:p>
            <a:r>
              <a:rPr lang="en-US" dirty="0"/>
              <a:t>What’s going on?</a:t>
            </a:r>
          </a:p>
        </p:txBody>
      </p:sp>
      <p:pic>
        <p:nvPicPr>
          <p:cNvPr id="4" name="Picture 3"/>
          <p:cNvPicPr>
            <a:picLocks noChangeAspect="1"/>
          </p:cNvPicPr>
          <p:nvPr/>
        </p:nvPicPr>
        <p:blipFill>
          <a:blip r:embed="rId2"/>
          <a:stretch>
            <a:fillRect/>
          </a:stretch>
        </p:blipFill>
        <p:spPr>
          <a:xfrm>
            <a:off x="7518400" y="3702038"/>
            <a:ext cx="2187787" cy="1790809"/>
          </a:xfrm>
          <a:prstGeom prst="rect">
            <a:avLst/>
          </a:prstGeom>
        </p:spPr>
      </p:pic>
      <p:pic>
        <p:nvPicPr>
          <p:cNvPr id="2052" name="Picture 4" descr="Richard F. Schaden in front of a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131" y="1842990"/>
            <a:ext cx="995056" cy="1529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518400" y="1842990"/>
            <a:ext cx="974407" cy="1535099"/>
          </a:xfrm>
          <a:prstGeom prst="rect">
            <a:avLst/>
          </a:prstGeom>
        </p:spPr>
      </p:pic>
      <p:pic>
        <p:nvPicPr>
          <p:cNvPr id="8" name="Picture 7"/>
          <p:cNvPicPr>
            <a:picLocks noChangeAspect="1"/>
          </p:cNvPicPr>
          <p:nvPr/>
        </p:nvPicPr>
        <p:blipFill>
          <a:blip r:embed="rId5"/>
          <a:stretch>
            <a:fillRect/>
          </a:stretch>
        </p:blipFill>
        <p:spPr>
          <a:xfrm>
            <a:off x="3048000" y="3159113"/>
            <a:ext cx="3048000" cy="1085850"/>
          </a:xfrm>
          <a:prstGeom prst="rect">
            <a:avLst/>
          </a:prstGeom>
        </p:spPr>
      </p:pic>
      <p:pic>
        <p:nvPicPr>
          <p:cNvPr id="10" name="Picture 9"/>
          <p:cNvPicPr>
            <a:picLocks noChangeAspect="1"/>
          </p:cNvPicPr>
          <p:nvPr/>
        </p:nvPicPr>
        <p:blipFill>
          <a:blip r:embed="rId6"/>
          <a:stretch>
            <a:fillRect/>
          </a:stretch>
        </p:blipFill>
        <p:spPr>
          <a:xfrm>
            <a:off x="3048000" y="4727787"/>
            <a:ext cx="3053671" cy="1105216"/>
          </a:xfrm>
          <a:prstGeom prst="rect">
            <a:avLst/>
          </a:prstGeom>
        </p:spPr>
      </p:pic>
      <p:cxnSp>
        <p:nvCxnSpPr>
          <p:cNvPr id="12" name="Straight Connector 11"/>
          <p:cNvCxnSpPr>
            <a:stCxn id="4" idx="1"/>
            <a:endCxn id="8" idx="3"/>
          </p:cNvCxnSpPr>
          <p:nvPr/>
        </p:nvCxnSpPr>
        <p:spPr>
          <a:xfrm flipH="1" flipV="1">
            <a:off x="6096000" y="3702038"/>
            <a:ext cx="1422400" cy="8954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1"/>
            <a:endCxn id="10" idx="3"/>
          </p:cNvCxnSpPr>
          <p:nvPr/>
        </p:nvCxnSpPr>
        <p:spPr>
          <a:xfrm flipH="1">
            <a:off x="6101671" y="4597443"/>
            <a:ext cx="1416729" cy="6829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46613" y="3650827"/>
            <a:ext cx="927947" cy="369332"/>
          </a:xfrm>
          <a:prstGeom prst="rect">
            <a:avLst/>
          </a:prstGeom>
          <a:noFill/>
          <a:ln>
            <a:solidFill>
              <a:srgbClr val="C00000"/>
            </a:solidFill>
          </a:ln>
        </p:spPr>
        <p:txBody>
          <a:bodyPr wrap="square" rtlCol="0">
            <a:spAutoFit/>
          </a:bodyPr>
          <a:lstStyle/>
          <a:p>
            <a:pPr algn="ctr"/>
            <a:r>
              <a:rPr lang="en-US" dirty="0"/>
              <a:t>DEBT</a:t>
            </a:r>
          </a:p>
        </p:txBody>
      </p:sp>
      <p:sp>
        <p:nvSpPr>
          <p:cNvPr id="19" name="TextBox 18"/>
          <p:cNvSpPr txBox="1"/>
          <p:nvPr/>
        </p:nvSpPr>
        <p:spPr>
          <a:xfrm>
            <a:off x="6343226" y="4463988"/>
            <a:ext cx="927947" cy="369332"/>
          </a:xfrm>
          <a:prstGeom prst="rect">
            <a:avLst/>
          </a:prstGeom>
          <a:noFill/>
          <a:ln>
            <a:solidFill>
              <a:srgbClr val="C00000"/>
            </a:solidFill>
          </a:ln>
        </p:spPr>
        <p:txBody>
          <a:bodyPr wrap="square" rtlCol="0">
            <a:spAutoFit/>
          </a:bodyPr>
          <a:lstStyle/>
          <a:p>
            <a:pPr algn="ctr"/>
            <a:r>
              <a:rPr lang="en-US" dirty="0"/>
              <a:t>DEBT</a:t>
            </a:r>
          </a:p>
        </p:txBody>
      </p:sp>
    </p:spTree>
    <p:extLst>
      <p:ext uri="{BB962C8B-B14F-4D97-AF65-F5344CB8AC3E}">
        <p14:creationId xmlns:p14="http://schemas.microsoft.com/office/powerpoint/2010/main" val="612767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62688" y="3301257"/>
            <a:ext cx="2098176" cy="1717458"/>
          </a:xfrm>
          <a:prstGeom prst="rect">
            <a:avLst/>
          </a:prstGeom>
        </p:spPr>
      </p:pic>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909" y="2445485"/>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77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079"/>
            <a:ext cx="7729728" cy="1188720"/>
          </a:xfrm>
        </p:spPr>
        <p:txBody>
          <a:bodyPr/>
          <a:lstStyle/>
          <a:p>
            <a:r>
              <a:rPr lang="en-US" dirty="0"/>
              <a:t>Restructuring!</a:t>
            </a:r>
          </a:p>
        </p:txBody>
      </p:sp>
      <p:pic>
        <p:nvPicPr>
          <p:cNvPr id="4" name="Picture 3"/>
          <p:cNvPicPr>
            <a:picLocks noChangeAspect="1"/>
          </p:cNvPicPr>
          <p:nvPr/>
        </p:nvPicPr>
        <p:blipFill>
          <a:blip r:embed="rId2"/>
          <a:stretch>
            <a:fillRect/>
          </a:stretch>
        </p:blipFill>
        <p:spPr>
          <a:xfrm>
            <a:off x="7518400" y="3702038"/>
            <a:ext cx="2187787" cy="1790809"/>
          </a:xfrm>
          <a:prstGeom prst="rect">
            <a:avLst/>
          </a:prstGeom>
        </p:spPr>
      </p:pic>
      <p:pic>
        <p:nvPicPr>
          <p:cNvPr id="2052" name="Picture 4" descr="Richard F. Schaden in front of a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131" y="1842990"/>
            <a:ext cx="995056" cy="1529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518400" y="1842990"/>
            <a:ext cx="974407" cy="1535099"/>
          </a:xfrm>
          <a:prstGeom prst="rect">
            <a:avLst/>
          </a:prstGeom>
        </p:spPr>
      </p:pic>
      <p:pic>
        <p:nvPicPr>
          <p:cNvPr id="8" name="Picture 7"/>
          <p:cNvPicPr>
            <a:picLocks noChangeAspect="1"/>
          </p:cNvPicPr>
          <p:nvPr/>
        </p:nvPicPr>
        <p:blipFill>
          <a:blip r:embed="rId5"/>
          <a:stretch>
            <a:fillRect/>
          </a:stretch>
        </p:blipFill>
        <p:spPr>
          <a:xfrm>
            <a:off x="3048000" y="3159113"/>
            <a:ext cx="3048000" cy="1085850"/>
          </a:xfrm>
          <a:prstGeom prst="rect">
            <a:avLst/>
          </a:prstGeom>
        </p:spPr>
      </p:pic>
      <p:pic>
        <p:nvPicPr>
          <p:cNvPr id="10" name="Picture 9"/>
          <p:cNvPicPr>
            <a:picLocks noChangeAspect="1"/>
          </p:cNvPicPr>
          <p:nvPr/>
        </p:nvPicPr>
        <p:blipFill>
          <a:blip r:embed="rId6"/>
          <a:stretch>
            <a:fillRect/>
          </a:stretch>
        </p:blipFill>
        <p:spPr>
          <a:xfrm>
            <a:off x="3048000" y="4727787"/>
            <a:ext cx="3053671" cy="1105216"/>
          </a:xfrm>
          <a:prstGeom prst="rect">
            <a:avLst/>
          </a:prstGeom>
        </p:spPr>
      </p:pic>
      <p:cxnSp>
        <p:nvCxnSpPr>
          <p:cNvPr id="12" name="Straight Connector 11"/>
          <p:cNvCxnSpPr>
            <a:stCxn id="4" idx="1"/>
            <a:endCxn id="8" idx="3"/>
          </p:cNvCxnSpPr>
          <p:nvPr/>
        </p:nvCxnSpPr>
        <p:spPr>
          <a:xfrm flipH="1" flipV="1">
            <a:off x="6096000" y="3702038"/>
            <a:ext cx="1422400" cy="89540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1"/>
            <a:endCxn id="10" idx="3"/>
          </p:cNvCxnSpPr>
          <p:nvPr/>
        </p:nvCxnSpPr>
        <p:spPr>
          <a:xfrm flipH="1">
            <a:off x="6101671" y="4597443"/>
            <a:ext cx="1416729" cy="6829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46613" y="3650827"/>
            <a:ext cx="1090507" cy="369332"/>
          </a:xfrm>
          <a:prstGeom prst="rect">
            <a:avLst/>
          </a:prstGeom>
          <a:noFill/>
          <a:ln>
            <a:solidFill>
              <a:srgbClr val="C00000"/>
            </a:solidFill>
          </a:ln>
        </p:spPr>
        <p:txBody>
          <a:bodyPr wrap="square" rtlCol="0">
            <a:spAutoFit/>
          </a:bodyPr>
          <a:lstStyle/>
          <a:p>
            <a:pPr algn="ctr"/>
            <a:r>
              <a:rPr lang="en-US" dirty="0"/>
              <a:t>EQUITY</a:t>
            </a:r>
          </a:p>
        </p:txBody>
      </p:sp>
      <p:sp>
        <p:nvSpPr>
          <p:cNvPr id="19" name="TextBox 18"/>
          <p:cNvSpPr txBox="1"/>
          <p:nvPr/>
        </p:nvSpPr>
        <p:spPr>
          <a:xfrm>
            <a:off x="6343226" y="4463988"/>
            <a:ext cx="1026161" cy="369332"/>
          </a:xfrm>
          <a:prstGeom prst="rect">
            <a:avLst/>
          </a:prstGeom>
          <a:noFill/>
          <a:ln>
            <a:solidFill>
              <a:srgbClr val="C00000"/>
            </a:solidFill>
          </a:ln>
        </p:spPr>
        <p:txBody>
          <a:bodyPr wrap="square" rtlCol="0">
            <a:spAutoFit/>
          </a:bodyPr>
          <a:lstStyle/>
          <a:p>
            <a:pPr algn="ctr"/>
            <a:r>
              <a:rPr lang="en-US" dirty="0"/>
              <a:t>EQUITY</a:t>
            </a:r>
          </a:p>
        </p:txBody>
      </p:sp>
      <p:sp>
        <p:nvSpPr>
          <p:cNvPr id="13" name="TextBox 12"/>
          <p:cNvSpPr txBox="1"/>
          <p:nvPr/>
        </p:nvSpPr>
        <p:spPr>
          <a:xfrm>
            <a:off x="8067039" y="5463671"/>
            <a:ext cx="1090507" cy="369332"/>
          </a:xfrm>
          <a:prstGeom prst="rect">
            <a:avLst/>
          </a:prstGeom>
          <a:noFill/>
          <a:ln>
            <a:solidFill>
              <a:srgbClr val="C00000"/>
            </a:solidFill>
          </a:ln>
        </p:spPr>
        <p:txBody>
          <a:bodyPr wrap="square" rtlCol="0">
            <a:spAutoFit/>
          </a:bodyPr>
          <a:lstStyle/>
          <a:p>
            <a:pPr algn="ctr"/>
            <a:r>
              <a:rPr lang="en-US" dirty="0"/>
              <a:t>LLC</a:t>
            </a:r>
          </a:p>
        </p:txBody>
      </p:sp>
    </p:spTree>
    <p:extLst>
      <p:ext uri="{BB962C8B-B14F-4D97-AF65-F5344CB8AC3E}">
        <p14:creationId xmlns:p14="http://schemas.microsoft.com/office/powerpoint/2010/main" val="1257007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Manager-managed </a:t>
            </a:r>
            <a:r>
              <a:rPr lang="en-US" dirty="0" err="1"/>
              <a:t>llc</a:t>
            </a:r>
            <a:br>
              <a:rPr lang="en-US" dirty="0"/>
            </a:br>
            <a:r>
              <a:rPr lang="en-US" dirty="0"/>
              <a:t>investment contract?</a:t>
            </a:r>
          </a:p>
        </p:txBody>
      </p:sp>
      <p:sp>
        <p:nvSpPr>
          <p:cNvPr id="3" name="Content Placeholder 2"/>
          <p:cNvSpPr>
            <a:spLocks noGrp="1"/>
          </p:cNvSpPr>
          <p:nvPr>
            <p:ph idx="1"/>
          </p:nvPr>
        </p:nvSpPr>
        <p:spPr/>
        <p:txBody>
          <a:bodyPr>
            <a:normAutofit/>
          </a:bodyPr>
          <a:lstStyle/>
          <a:p>
            <a:r>
              <a:rPr lang="en-US" sz="2400" dirty="0"/>
              <a:t>Who manages </a:t>
            </a:r>
            <a:r>
              <a:rPr lang="en-US" sz="2400" dirty="0" err="1"/>
              <a:t>Quiznos</a:t>
            </a:r>
            <a:r>
              <a:rPr lang="en-US" sz="2400" dirty="0"/>
              <a:t>, LLC?</a:t>
            </a:r>
          </a:p>
        </p:txBody>
      </p:sp>
    </p:spTree>
    <p:extLst>
      <p:ext uri="{BB962C8B-B14F-4D97-AF65-F5344CB8AC3E}">
        <p14:creationId xmlns:p14="http://schemas.microsoft.com/office/powerpoint/2010/main" val="116929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Manager-managed </a:t>
            </a:r>
            <a:r>
              <a:rPr lang="en-US" dirty="0" err="1"/>
              <a:t>llc</a:t>
            </a:r>
            <a:br>
              <a:rPr lang="en-US" dirty="0"/>
            </a:br>
            <a:r>
              <a:rPr lang="en-US" dirty="0"/>
              <a:t>investment contract?</a:t>
            </a:r>
          </a:p>
        </p:txBody>
      </p:sp>
      <p:sp>
        <p:nvSpPr>
          <p:cNvPr id="3" name="Content Placeholder 2"/>
          <p:cNvSpPr>
            <a:spLocks noGrp="1"/>
          </p:cNvSpPr>
          <p:nvPr>
            <p:ph idx="1"/>
          </p:nvPr>
        </p:nvSpPr>
        <p:spPr/>
        <p:txBody>
          <a:bodyPr>
            <a:normAutofit/>
          </a:bodyPr>
          <a:lstStyle/>
          <a:p>
            <a:r>
              <a:rPr lang="en-US" sz="2400" dirty="0"/>
              <a:t>Who manages </a:t>
            </a:r>
            <a:r>
              <a:rPr lang="en-US" sz="2400" dirty="0" err="1"/>
              <a:t>Quiznos</a:t>
            </a:r>
            <a:r>
              <a:rPr lang="en-US" sz="2400" dirty="0"/>
              <a:t>, LLC?</a:t>
            </a:r>
          </a:p>
          <a:p>
            <a:endParaRPr lang="en-US" sz="2400" dirty="0"/>
          </a:p>
          <a:p>
            <a:r>
              <a:rPr lang="en-US" sz="2400" dirty="0"/>
              <a:t>Avenue/Fortress – 80% of the membership interests</a:t>
            </a:r>
          </a:p>
          <a:p>
            <a:r>
              <a:rPr lang="en-US" sz="2400" dirty="0"/>
              <a:t>Appoint 8/9 managers to Board of Managers</a:t>
            </a:r>
          </a:p>
          <a:p>
            <a:r>
              <a:rPr lang="en-US" sz="2400" dirty="0"/>
              <a:t>Board chooses CEO</a:t>
            </a:r>
          </a:p>
          <a:p>
            <a:r>
              <a:rPr lang="en-US" sz="2400" dirty="0"/>
              <a:t>Can dissolve LLC; can change to member-managed</a:t>
            </a:r>
          </a:p>
        </p:txBody>
      </p:sp>
    </p:spTree>
    <p:extLst>
      <p:ext uri="{BB962C8B-B14F-4D97-AF65-F5344CB8AC3E}">
        <p14:creationId xmlns:p14="http://schemas.microsoft.com/office/powerpoint/2010/main" val="2366607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howey</a:t>
            </a:r>
            <a:r>
              <a:rPr lang="en-US" i="1" dirty="0"/>
              <a:t> </a:t>
            </a:r>
            <a:r>
              <a:rPr lang="en-US" dirty="0"/>
              <a:t>test</a:t>
            </a:r>
          </a:p>
        </p:txBody>
      </p:sp>
      <p:sp>
        <p:nvSpPr>
          <p:cNvPr id="3" name="Content Placeholder 2"/>
          <p:cNvSpPr>
            <a:spLocks noGrp="1"/>
          </p:cNvSpPr>
          <p:nvPr>
            <p:ph idx="1"/>
          </p:nvPr>
        </p:nvSpPr>
        <p:spPr/>
        <p:txBody>
          <a:bodyPr>
            <a:normAutofit fontScale="92500" lnSpcReduction="20000"/>
          </a:bodyPr>
          <a:lstStyle/>
          <a:p>
            <a:r>
              <a:rPr lang="en-US" sz="3600" dirty="0"/>
              <a:t>Person invests money</a:t>
            </a:r>
          </a:p>
          <a:p>
            <a:r>
              <a:rPr lang="en-US" sz="3600" dirty="0"/>
              <a:t>In a common enterprise</a:t>
            </a:r>
          </a:p>
          <a:p>
            <a:r>
              <a:rPr lang="en-US" sz="3600" dirty="0">
                <a:solidFill>
                  <a:schemeClr val="tx1"/>
                </a:solidFill>
              </a:rPr>
              <a:t>With an expectation of profit</a:t>
            </a:r>
          </a:p>
          <a:p>
            <a:r>
              <a:rPr lang="en-US" sz="3600" dirty="0">
                <a:solidFill>
                  <a:srgbClr val="C00000"/>
                </a:solidFill>
              </a:rPr>
              <a:t>Solely from the efforts of others</a:t>
            </a:r>
          </a:p>
          <a:p>
            <a:pPr lvl="2"/>
            <a:r>
              <a:rPr lang="en-US" sz="3400" i="1" dirty="0">
                <a:solidFill>
                  <a:srgbClr val="B895FD"/>
                </a:solidFill>
              </a:rPr>
              <a:t>Williamson</a:t>
            </a:r>
            <a:r>
              <a:rPr lang="en-US" sz="3400" dirty="0">
                <a:solidFill>
                  <a:srgbClr val="B895FD"/>
                </a:solidFill>
              </a:rPr>
              <a:t> test for partnership/LLC interests</a:t>
            </a:r>
          </a:p>
          <a:p>
            <a:pPr lvl="4"/>
            <a:endParaRPr lang="en-US" sz="3400" i="1" dirty="0">
              <a:solidFill>
                <a:srgbClr val="C00000"/>
              </a:solidFill>
            </a:endParaRPr>
          </a:p>
          <a:p>
            <a:endParaRPr lang="en-US" dirty="0"/>
          </a:p>
        </p:txBody>
      </p:sp>
    </p:spTree>
    <p:extLst>
      <p:ext uri="{BB962C8B-B14F-4D97-AF65-F5344CB8AC3E}">
        <p14:creationId xmlns:p14="http://schemas.microsoft.com/office/powerpoint/2010/main" val="217613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Carlo Ponzi</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231136" y="2638044"/>
            <a:ext cx="3101983" cy="3101983"/>
          </a:xfrm>
          <a:prstGeom prst="rect">
            <a:avLst/>
          </a:prstGeom>
        </p:spPr>
      </p:pic>
      <p:pic>
        <p:nvPicPr>
          <p:cNvPr id="17416" name="Picture 8" descr="Image result for postal reply coup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132" y="2638044"/>
            <a:ext cx="4238732" cy="310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41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Avenue/Fortress complaining about?</a:t>
            </a:r>
          </a:p>
        </p:txBody>
      </p:sp>
      <p:sp>
        <p:nvSpPr>
          <p:cNvPr id="3" name="Content Placeholder 2"/>
          <p:cNvSpPr>
            <a:spLocks noGrp="1"/>
          </p:cNvSpPr>
          <p:nvPr>
            <p:ph idx="1"/>
          </p:nvPr>
        </p:nvSpPr>
        <p:spPr/>
        <p:txBody>
          <a:bodyPr>
            <a:normAutofit/>
          </a:bodyPr>
          <a:lstStyle/>
          <a:p>
            <a:r>
              <a:rPr lang="en-US" sz="2400" dirty="0"/>
              <a:t>They run the company!</a:t>
            </a:r>
          </a:p>
          <a:p>
            <a:endParaRPr lang="en-US" sz="2400" dirty="0"/>
          </a:p>
          <a:p>
            <a:endParaRPr lang="en-US" sz="2400" dirty="0"/>
          </a:p>
          <a:p>
            <a:endParaRPr lang="en-US" sz="2400" dirty="0"/>
          </a:p>
          <a:p>
            <a:r>
              <a:rPr lang="en-US" sz="2400" dirty="0"/>
              <a:t>Fraudulent statements that induced them to purchase the LLC interests</a:t>
            </a:r>
          </a:p>
        </p:txBody>
      </p:sp>
    </p:spTree>
    <p:extLst>
      <p:ext uri="{BB962C8B-B14F-4D97-AF65-F5344CB8AC3E}">
        <p14:creationId xmlns:p14="http://schemas.microsoft.com/office/powerpoint/2010/main" val="3090995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questions</a:t>
            </a:r>
          </a:p>
        </p:txBody>
      </p:sp>
      <p:sp>
        <p:nvSpPr>
          <p:cNvPr id="3" name="Content Placeholder 2"/>
          <p:cNvSpPr>
            <a:spLocks noGrp="1"/>
          </p:cNvSpPr>
          <p:nvPr>
            <p:ph idx="1"/>
          </p:nvPr>
        </p:nvSpPr>
        <p:spPr/>
        <p:txBody>
          <a:bodyPr>
            <a:normAutofit/>
          </a:bodyPr>
          <a:lstStyle/>
          <a:p>
            <a:r>
              <a:rPr lang="en-US" sz="2400" dirty="0"/>
              <a:t>If </a:t>
            </a:r>
            <a:r>
              <a:rPr lang="en-US" sz="2400" dirty="0" err="1"/>
              <a:t>Quiznos</a:t>
            </a:r>
            <a:r>
              <a:rPr lang="en-US" sz="2400" dirty="0"/>
              <a:t> was a corporation and Avenue/Fortress received “stock”? (</a:t>
            </a:r>
            <a:r>
              <a:rPr lang="en-US" sz="2400" dirty="0" err="1"/>
              <a:t>Landreth</a:t>
            </a:r>
            <a:r>
              <a:rPr lang="en-US" sz="2400" dirty="0"/>
              <a:t>)</a:t>
            </a:r>
          </a:p>
        </p:txBody>
      </p:sp>
    </p:spTree>
    <p:extLst>
      <p:ext uri="{BB962C8B-B14F-4D97-AF65-F5344CB8AC3E}">
        <p14:creationId xmlns:p14="http://schemas.microsoft.com/office/powerpoint/2010/main" val="1353823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questions</a:t>
            </a:r>
          </a:p>
        </p:txBody>
      </p:sp>
      <p:sp>
        <p:nvSpPr>
          <p:cNvPr id="3" name="Content Placeholder 2"/>
          <p:cNvSpPr>
            <a:spLocks noGrp="1"/>
          </p:cNvSpPr>
          <p:nvPr>
            <p:ph idx="1"/>
          </p:nvPr>
        </p:nvSpPr>
        <p:spPr/>
        <p:txBody>
          <a:bodyPr>
            <a:normAutofit/>
          </a:bodyPr>
          <a:lstStyle/>
          <a:p>
            <a:r>
              <a:rPr lang="en-US" sz="2400" dirty="0"/>
              <a:t>Fortress only owned 10%; could only appoint one manager</a:t>
            </a:r>
          </a:p>
          <a:p>
            <a:endParaRPr lang="en-US" sz="2400" dirty="0"/>
          </a:p>
          <a:p>
            <a:r>
              <a:rPr lang="en-US" sz="2400" dirty="0"/>
              <a:t>Are Fortress’ LLC interests a security?</a:t>
            </a:r>
          </a:p>
          <a:p>
            <a:endParaRPr lang="en-US" sz="2400" dirty="0"/>
          </a:p>
          <a:p>
            <a:r>
              <a:rPr lang="en-US" sz="2400" dirty="0"/>
              <a:t>Any other arguments?</a:t>
            </a:r>
          </a:p>
        </p:txBody>
      </p:sp>
    </p:spTree>
    <p:extLst>
      <p:ext uri="{BB962C8B-B14F-4D97-AF65-F5344CB8AC3E}">
        <p14:creationId xmlns:p14="http://schemas.microsoft.com/office/powerpoint/2010/main" val="3527336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3387" y="4861297"/>
            <a:ext cx="3200400" cy="253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827" y="5115143"/>
            <a:ext cx="1000760" cy="253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64827" y="3769513"/>
            <a:ext cx="2001520"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25389" y="2045701"/>
            <a:ext cx="9960864" cy="4594718"/>
          </a:xfrm>
        </p:spPr>
        <p:txBody>
          <a:bodyPr/>
          <a:lstStyle/>
          <a:p>
            <a:r>
              <a:rPr lang="en-US" dirty="0"/>
              <a:t>Section 2(a)(1) of the Securities Act of 1933:</a:t>
            </a:r>
          </a:p>
          <a:p>
            <a:endParaRPr lang="en-US" dirty="0"/>
          </a:p>
          <a:p>
            <a:r>
              <a:rPr lang="en-US" dirty="0"/>
              <a:t> The term ‘‘security’’ means any note,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52316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49A8-8BF7-482B-A102-E548A459E169}"/>
              </a:ext>
            </a:extLst>
          </p:cNvPr>
          <p:cNvSpPr>
            <a:spLocks noGrp="1"/>
          </p:cNvSpPr>
          <p:nvPr>
            <p:ph type="title"/>
          </p:nvPr>
        </p:nvSpPr>
        <p:spPr/>
        <p:txBody>
          <a:bodyPr/>
          <a:lstStyle/>
          <a:p>
            <a:r>
              <a:rPr lang="en-US" dirty="0"/>
              <a:t>Ponzi scheme – securities?</a:t>
            </a:r>
          </a:p>
        </p:txBody>
      </p:sp>
      <p:sp>
        <p:nvSpPr>
          <p:cNvPr id="3" name="Content Placeholder 2">
            <a:extLst>
              <a:ext uri="{FF2B5EF4-FFF2-40B4-BE49-F238E27FC236}">
                <a16:creationId xmlns:a16="http://schemas.microsoft.com/office/drawing/2014/main" id="{C2A2AF8F-4180-47E1-8A59-37E6516C4734}"/>
              </a:ext>
            </a:extLst>
          </p:cNvPr>
          <p:cNvSpPr>
            <a:spLocks noGrp="1"/>
          </p:cNvSpPr>
          <p:nvPr>
            <p:ph idx="1"/>
          </p:nvPr>
        </p:nvSpPr>
        <p:spPr/>
        <p:txBody>
          <a:bodyPr/>
          <a:lstStyle/>
          <a:p>
            <a:r>
              <a:rPr lang="en-US" dirty="0"/>
              <a:t>Ponzi victims are often being sold “securities”</a:t>
            </a:r>
          </a:p>
          <a:p>
            <a:pPr lvl="1"/>
            <a:r>
              <a:rPr lang="en-US" dirty="0"/>
              <a:t>May be securities in company that is a sham</a:t>
            </a:r>
          </a:p>
          <a:p>
            <a:pPr lvl="1"/>
            <a:r>
              <a:rPr lang="en-US" dirty="0"/>
              <a:t>May be complex “investment” that is an “investment contract”</a:t>
            </a:r>
          </a:p>
          <a:p>
            <a:pPr lvl="1"/>
            <a:r>
              <a:rPr lang="en-US" dirty="0"/>
              <a:t>May be investment in an investment fund that is a sham</a:t>
            </a:r>
          </a:p>
          <a:p>
            <a:pPr lvl="1"/>
            <a:endParaRPr lang="en-US" dirty="0"/>
          </a:p>
          <a:p>
            <a:r>
              <a:rPr lang="en-US" dirty="0"/>
              <a:t>State law fraud claim</a:t>
            </a:r>
          </a:p>
          <a:p>
            <a:r>
              <a:rPr lang="en-US" dirty="0"/>
              <a:t>Federal securities fraud claim (unregistered securities, fraudulent statements)</a:t>
            </a:r>
          </a:p>
        </p:txBody>
      </p:sp>
    </p:spTree>
    <p:extLst>
      <p:ext uri="{BB962C8B-B14F-4D97-AF65-F5344CB8AC3E}">
        <p14:creationId xmlns:p14="http://schemas.microsoft.com/office/powerpoint/2010/main" val="93427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Bernie Madoff</a:t>
            </a:r>
          </a:p>
        </p:txBody>
      </p:sp>
      <p:pic>
        <p:nvPicPr>
          <p:cNvPr id="18434" name="Picture 2" descr="Image result for bernie mad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36" y="2638045"/>
            <a:ext cx="4169664" cy="277977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bernard l. madoff securities ll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2638045"/>
            <a:ext cx="4260192" cy="27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6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0"/>
            <a:ext cx="7729728" cy="1188720"/>
          </a:xfrm>
        </p:spPr>
        <p:txBody>
          <a:bodyPr/>
          <a:lstStyle/>
          <a:p>
            <a:r>
              <a:rPr lang="en-US" dirty="0"/>
              <a:t>Traffic monsoon</a:t>
            </a:r>
          </a:p>
        </p:txBody>
      </p:sp>
      <p:sp>
        <p:nvSpPr>
          <p:cNvPr id="3" name="Content Placeholder 2"/>
          <p:cNvSpPr>
            <a:spLocks noGrp="1"/>
          </p:cNvSpPr>
          <p:nvPr>
            <p:ph idx="1"/>
          </p:nvPr>
        </p:nvSpPr>
        <p:spPr/>
        <p:txBody>
          <a:bodyPr/>
          <a:lstStyle/>
          <a:p>
            <a:endParaRPr lang="en-US"/>
          </a:p>
        </p:txBody>
      </p:sp>
      <p:pic>
        <p:nvPicPr>
          <p:cNvPr id="6148" name="Picture 4" descr="Image result for traffic mons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400" y="1476587"/>
            <a:ext cx="5414005" cy="529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3741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323</TotalTime>
  <Words>2551</Words>
  <Application>Microsoft Office PowerPoint</Application>
  <PresentationFormat>Widescreen</PresentationFormat>
  <Paragraphs>234</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Copperplate Gothic Bold</vt:lpstr>
      <vt:lpstr>Elephant</vt:lpstr>
      <vt:lpstr>Gill Sans MT</vt:lpstr>
      <vt:lpstr>Parcel</vt:lpstr>
      <vt:lpstr>Securities regulation #4</vt:lpstr>
      <vt:lpstr>SEC REARRANGING</vt:lpstr>
      <vt:lpstr>SEC v. sg ltd.</vt:lpstr>
      <vt:lpstr>“investment contract”</vt:lpstr>
      <vt:lpstr>What is a Ponzi scheme?</vt:lpstr>
      <vt:lpstr>Carlo Ponzi</vt:lpstr>
      <vt:lpstr>Ponzi scheme – securities?</vt:lpstr>
      <vt:lpstr>Bernie Madoff</vt:lpstr>
      <vt:lpstr>Traffic monsoon</vt:lpstr>
      <vt:lpstr>PowerPoint Presentation</vt:lpstr>
      <vt:lpstr>PowerPoint Presentation</vt:lpstr>
      <vt:lpstr>Daily lingo: DERIVATIVES, OPTIONS, SWAPS, ETC.</vt:lpstr>
      <vt:lpstr>FORWARD CONTRACT FUTURES CONTRACT</vt:lpstr>
      <vt:lpstr>FORWARD CONTRACT FUTURES CONTRACT</vt:lpstr>
      <vt:lpstr>Stock option</vt:lpstr>
      <vt:lpstr>“long” positions “short positions”</vt:lpstr>
      <vt:lpstr>More!</vt:lpstr>
      <vt:lpstr>HEDGING V. SPECULATION</vt:lpstr>
      <vt:lpstr>What is a security?</vt:lpstr>
      <vt:lpstr>UNITED HOUSING FOUNDATION, INC. V. FORMAN</vt:lpstr>
      <vt:lpstr>PowerPoint Presentation</vt:lpstr>
      <vt:lpstr>I thought plaintiffs purchased “shares of stock”</vt:lpstr>
      <vt:lpstr>What is a security?</vt:lpstr>
      <vt:lpstr>Why did riverbay use the term “stock”?</vt:lpstr>
      <vt:lpstr>What was the purpose of the payment?</vt:lpstr>
      <vt:lpstr>Were these shares “investment contracts”?</vt:lpstr>
      <vt:lpstr>PowerPoint Presentation</vt:lpstr>
      <vt:lpstr>WARFIELD V. ALANIZ</vt:lpstr>
      <vt:lpstr>Were these annuities “investment contracts”?</vt:lpstr>
      <vt:lpstr>SEC V. MERCHANT CAPITAL, LLC</vt:lpstr>
      <vt:lpstr>What is a general partnership?</vt:lpstr>
      <vt:lpstr>What is a general partnership with an LLP election?</vt:lpstr>
      <vt:lpstr>Because of the howey test. . . .</vt:lpstr>
      <vt:lpstr>Which are securities?</vt:lpstr>
      <vt:lpstr>Limited liability partnerships?</vt:lpstr>
      <vt:lpstr>Williamson test</vt:lpstr>
      <vt:lpstr>howey test</vt:lpstr>
      <vt:lpstr>howey test</vt:lpstr>
      <vt:lpstr>Is it in 2(a)(1)?</vt:lpstr>
      <vt:lpstr>What is a security?</vt:lpstr>
      <vt:lpstr>Difference?</vt:lpstr>
      <vt:lpstr>Difference?</vt:lpstr>
      <vt:lpstr>Who is suing?  Why?</vt:lpstr>
      <vt:lpstr>PowerPoint Presentation</vt:lpstr>
      <vt:lpstr>PowerPoint Presentation</vt:lpstr>
      <vt:lpstr>PowerPoint Presentation</vt:lpstr>
      <vt:lpstr>Remember, Forman!</vt:lpstr>
      <vt:lpstr>What are the significant characteristics of “stock”?</vt:lpstr>
      <vt:lpstr>What about Howey?</vt:lpstr>
      <vt:lpstr>What about Howey?</vt:lpstr>
      <vt:lpstr>2(a)(1) “stock” or Howey test for “investment contract”</vt:lpstr>
      <vt:lpstr>Avenue Capital Management II, l.p. v. Schaden</vt:lpstr>
      <vt:lpstr>What is a security?</vt:lpstr>
      <vt:lpstr>What’s going on?</vt:lpstr>
      <vt:lpstr>PowerPoint Presentation</vt:lpstr>
      <vt:lpstr>Restructuring!</vt:lpstr>
      <vt:lpstr>Manager-managed llc investment contract?</vt:lpstr>
      <vt:lpstr>Manager-managed llc investment contract?</vt:lpstr>
      <vt:lpstr>howey test</vt:lpstr>
      <vt:lpstr>What are Avenue/Fortress complaining about?</vt:lpstr>
      <vt:lpstr>Interesting questions</vt:lpstr>
      <vt:lpstr>Interesting questions</vt:lpstr>
      <vt:lpstr>What is a security?</vt:lpstr>
    </vt:vector>
  </TitlesOfParts>
  <Company>J. Reuben Clark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Hurt</dc:creator>
  <cp:lastModifiedBy>Christine Hurt</cp:lastModifiedBy>
  <cp:revision>18</cp:revision>
  <dcterms:created xsi:type="dcterms:W3CDTF">2020-09-04T02:44:55Z</dcterms:created>
  <dcterms:modified xsi:type="dcterms:W3CDTF">2021-01-26T16:32:16Z</dcterms:modified>
</cp:coreProperties>
</file>