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08" r:id="rId3"/>
    <p:sldId id="259" r:id="rId4"/>
    <p:sldId id="312" r:id="rId5"/>
    <p:sldId id="279" r:id="rId6"/>
    <p:sldId id="280" r:id="rId7"/>
    <p:sldId id="313" r:id="rId8"/>
    <p:sldId id="314" r:id="rId9"/>
    <p:sldId id="311" r:id="rId10"/>
    <p:sldId id="262" r:id="rId11"/>
    <p:sldId id="315" r:id="rId12"/>
    <p:sldId id="281" r:id="rId13"/>
    <p:sldId id="309" r:id="rId14"/>
    <p:sldId id="305" r:id="rId15"/>
    <p:sldId id="316" r:id="rId16"/>
    <p:sldId id="310" r:id="rId17"/>
    <p:sldId id="318" r:id="rId18"/>
    <p:sldId id="282" r:id="rId19"/>
    <p:sldId id="31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F6801-3580-4A69-9AD5-6C1E4C24A9AD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7B6E2-A89F-4757-934B-EA1D46AFA4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0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31F0-5596-4B86-915E-CB9B0A200AA8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5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091B-8E46-4D65-9A64-76FC19B95218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4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08AD-E06B-4065-99D2-1D843DC5DB7C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3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CB51-83CE-47F0-AF88-254DBAF42E84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8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2B14-0796-47F8-9719-32E7238C2ECA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6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B066-E92F-4C7D-9056-1745FFA806B5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19AB-21BE-4C58-B2F3-0B5DB40C64E1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757C7-B948-4576-9EB1-05D01099728C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0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3903-B5AC-418A-93E6-09484DE2EACC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2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F92D-5B93-4108-9EF7-D32D70756F69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8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8019-75A8-43C1-81C9-026F69898EE3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8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2CA4-BAAE-4BB7-B162-43AD60AD3041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FAD9-3BEC-46D3-A22F-D7E6F3F29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3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Six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Dividend </a:t>
            </a:r>
            <a:r>
              <a:rPr lang="en-US" smtClean="0"/>
              <a:t>Received Deduction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1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#2 (2017)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CCI, a domestic corporation, owns 50% of the stock of Goofy Games, another domestic corporation.  CCI receives a $100 distribution from GGI and GGI has sufficient E&amp;P so the entire amount is treated as a dividend.  How much tax liability does CCI incur as a result?</a:t>
            </a:r>
          </a:p>
          <a:p>
            <a:pPr lvl="1"/>
            <a:r>
              <a:rPr lang="en-US" dirty="0" smtClean="0"/>
              <a:t>DRD = 80% (because owns between 20% and 80%)</a:t>
            </a:r>
          </a:p>
          <a:p>
            <a:pPr lvl="1"/>
            <a:r>
              <a:rPr lang="en-US" dirty="0" smtClean="0"/>
              <a:t>Taxable income = Dividend Income – DRD </a:t>
            </a:r>
          </a:p>
          <a:p>
            <a:pPr lvl="1"/>
            <a:r>
              <a:rPr lang="en-US" dirty="0" smtClean="0"/>
              <a:t>100-(.80 * 100) = 80 = </a:t>
            </a:r>
            <a:r>
              <a:rPr lang="en-US" b="1" dirty="0" smtClean="0">
                <a:solidFill>
                  <a:srgbClr val="C00000"/>
                </a:solidFill>
              </a:rPr>
              <a:t>$20</a:t>
            </a:r>
          </a:p>
          <a:p>
            <a:pPr lvl="1"/>
            <a:r>
              <a:rPr lang="en-US" dirty="0" smtClean="0"/>
              <a:t>Tax = 35% * 20 = </a:t>
            </a:r>
            <a:r>
              <a:rPr lang="en-US" b="1" dirty="0" smtClean="0">
                <a:solidFill>
                  <a:srgbClr val="C00000"/>
                </a:solidFill>
              </a:rPr>
              <a:t>$7</a:t>
            </a:r>
          </a:p>
          <a:p>
            <a:r>
              <a:rPr lang="en-US" dirty="0" smtClean="0"/>
              <a:t>What if CCI owned only 10% of GGI?</a:t>
            </a:r>
          </a:p>
          <a:p>
            <a:pPr lvl="1"/>
            <a:r>
              <a:rPr lang="en-US" dirty="0" smtClean="0"/>
              <a:t>DRD = 70%</a:t>
            </a:r>
          </a:p>
          <a:p>
            <a:pPr lvl="1"/>
            <a:r>
              <a:rPr lang="en-US" dirty="0" smtClean="0"/>
              <a:t>Taxable income = 100 – 70 = </a:t>
            </a:r>
            <a:r>
              <a:rPr lang="en-US" b="1" dirty="0" smtClean="0">
                <a:solidFill>
                  <a:srgbClr val="C00000"/>
                </a:solidFill>
              </a:rPr>
              <a:t>$30</a:t>
            </a:r>
          </a:p>
          <a:p>
            <a:pPr lvl="1"/>
            <a:r>
              <a:rPr lang="en-US" dirty="0" smtClean="0"/>
              <a:t>Tax = 35% * 30 = </a:t>
            </a:r>
            <a:r>
              <a:rPr lang="en-US" b="1" dirty="0" smtClean="0">
                <a:solidFill>
                  <a:srgbClr val="C00000"/>
                </a:solidFill>
              </a:rPr>
              <a:t>$10.50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10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#2 (2018)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CCI, a domestic corporation, owns 50% of the stock of Goofy Games, another domestic corporation.  CCI receives a $100 distribution from GGI and GGI has sufficient E&amp;P so the entire amount is treated as a dividend.  How much tax liability does CCI incur as a result?</a:t>
            </a:r>
          </a:p>
          <a:p>
            <a:pPr lvl="1"/>
            <a:r>
              <a:rPr lang="en-US" dirty="0" smtClean="0"/>
              <a:t>DRD = 65% (because owns between 20% and 80%)</a:t>
            </a:r>
          </a:p>
          <a:p>
            <a:pPr lvl="1"/>
            <a:r>
              <a:rPr lang="en-US" dirty="0" smtClean="0"/>
              <a:t>Taxable income = Dividend Income – DRD </a:t>
            </a:r>
          </a:p>
          <a:p>
            <a:pPr lvl="1"/>
            <a:r>
              <a:rPr lang="en-US" dirty="0" smtClean="0"/>
              <a:t>100-(.65 * 100) = </a:t>
            </a:r>
            <a:r>
              <a:rPr lang="en-US" b="1" dirty="0" smtClean="0">
                <a:solidFill>
                  <a:srgbClr val="C00000"/>
                </a:solidFill>
              </a:rPr>
              <a:t>$35</a:t>
            </a:r>
          </a:p>
          <a:p>
            <a:pPr lvl="1"/>
            <a:r>
              <a:rPr lang="en-US" dirty="0" smtClean="0"/>
              <a:t>Tax = 21% * 35 = </a:t>
            </a:r>
            <a:r>
              <a:rPr lang="en-US" b="1" dirty="0" smtClean="0">
                <a:solidFill>
                  <a:srgbClr val="C00000"/>
                </a:solidFill>
              </a:rPr>
              <a:t>$7.35</a:t>
            </a:r>
          </a:p>
          <a:p>
            <a:r>
              <a:rPr lang="en-US" dirty="0" smtClean="0"/>
              <a:t>What if CCI owned only 10% of GGI?</a:t>
            </a:r>
          </a:p>
          <a:p>
            <a:pPr lvl="1"/>
            <a:r>
              <a:rPr lang="en-US" dirty="0" smtClean="0"/>
              <a:t>DRD =  50%</a:t>
            </a:r>
          </a:p>
          <a:p>
            <a:pPr lvl="1"/>
            <a:r>
              <a:rPr lang="en-US" dirty="0" smtClean="0"/>
              <a:t>Taxable income = 100 – 50 = </a:t>
            </a:r>
            <a:r>
              <a:rPr lang="en-US" b="1" dirty="0" smtClean="0">
                <a:solidFill>
                  <a:srgbClr val="C00000"/>
                </a:solidFill>
              </a:rPr>
              <a:t>$50</a:t>
            </a:r>
          </a:p>
          <a:p>
            <a:pPr lvl="1"/>
            <a:r>
              <a:rPr lang="en-US" dirty="0" smtClean="0"/>
              <a:t>Tax = 21% * 50 = </a:t>
            </a:r>
            <a:r>
              <a:rPr lang="en-US" b="1" dirty="0" smtClean="0">
                <a:solidFill>
                  <a:srgbClr val="C00000"/>
                </a:solidFill>
              </a:rPr>
              <a:t>$10.50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11</a:t>
            </a:fld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019300" y="3200400"/>
            <a:ext cx="5715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05000" y="4191000"/>
            <a:ext cx="5334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85975" y="4893469"/>
            <a:ext cx="5334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5563790"/>
            <a:ext cx="5334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9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GGI only had $50 of CEP and $0 AEP and CCI’s basis was $10?  ($100 distribution)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3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D513-BDD3-463E-9F41-6CF54A88FDF9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09600" y="3390900"/>
            <a:ext cx="7620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3429000"/>
            <a:ext cx="762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Jan. 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467600" y="3429000"/>
            <a:ext cx="914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33909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Dec. 31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4800" y="3429000"/>
            <a:ext cx="914400" cy="646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25482" y="3429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 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572000" y="2362200"/>
            <a:ext cx="0" cy="104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125482" y="1828800"/>
            <a:ext cx="903718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32311" y="1926223"/>
            <a:ext cx="1290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CCI</a:t>
            </a:r>
            <a:endParaRPr lang="en-US" sz="1600" b="1" dirty="0"/>
          </a:p>
        </p:txBody>
      </p:sp>
      <p:sp>
        <p:nvSpPr>
          <p:cNvPr id="17" name="Octagon 16"/>
          <p:cNvSpPr/>
          <p:nvPr/>
        </p:nvSpPr>
        <p:spPr>
          <a:xfrm>
            <a:off x="4419600" y="2701409"/>
            <a:ext cx="609600" cy="422791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73398" y="2701409"/>
            <a:ext cx="8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0" name="Oval Callout 19"/>
          <p:cNvSpPr/>
          <p:nvPr/>
        </p:nvSpPr>
        <p:spPr>
          <a:xfrm>
            <a:off x="5151511" y="1600200"/>
            <a:ext cx="639689" cy="381000"/>
          </a:xfrm>
          <a:prstGeom prst="wedgeEllipse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51511" y="1600200"/>
            <a:ext cx="86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Flowchart: Predefined Process 21"/>
          <p:cNvSpPr/>
          <p:nvPr/>
        </p:nvSpPr>
        <p:spPr>
          <a:xfrm>
            <a:off x="228600" y="4343400"/>
            <a:ext cx="990600" cy="609600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0500" y="4343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AEP</a:t>
            </a:r>
          </a:p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4" name="Flowchart: Predefined Process 23"/>
          <p:cNvSpPr/>
          <p:nvPr/>
        </p:nvSpPr>
        <p:spPr>
          <a:xfrm>
            <a:off x="7467600" y="4343400"/>
            <a:ext cx="914400" cy="609600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543800" y="4343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CEP</a:t>
            </a:r>
          </a:p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6200000">
            <a:off x="3071501" y="4095065"/>
            <a:ext cx="1143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981" y="4996140"/>
            <a:ext cx="634039" cy="45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2800" y="5029200"/>
            <a:ext cx="5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71501" y="6139085"/>
            <a:ext cx="11430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23901" y="625921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GGI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3351464" y="5625091"/>
            <a:ext cx="582182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2(a)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$50 of the distribution would be </a:t>
            </a:r>
            <a:r>
              <a:rPr lang="en-US" b="1" dirty="0" smtClean="0">
                <a:solidFill>
                  <a:srgbClr val="C00000"/>
                </a:solidFill>
              </a:rPr>
              <a:t>dividend income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DRD only applies to dividend income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Taxable Income = Dividend Income – DRD</a:t>
            </a:r>
          </a:p>
          <a:p>
            <a:pPr lvl="1"/>
            <a:r>
              <a:rPr lang="en-US" dirty="0"/>
              <a:t>$50 – (.80 x 50 = </a:t>
            </a:r>
            <a:r>
              <a:rPr lang="en-US" dirty="0">
                <a:solidFill>
                  <a:srgbClr val="FF0000"/>
                </a:solidFill>
              </a:rPr>
              <a:t>40</a:t>
            </a:r>
            <a:r>
              <a:rPr lang="en-US" dirty="0"/>
              <a:t>) = $</a:t>
            </a:r>
            <a:r>
              <a:rPr lang="en-US" dirty="0" smtClean="0"/>
              <a:t>10 taxable income</a:t>
            </a:r>
            <a:endParaRPr lang="en-US" dirty="0"/>
          </a:p>
          <a:p>
            <a:pPr lvl="1"/>
            <a:r>
              <a:rPr lang="en-US" dirty="0"/>
              <a:t>$10 x 35% = </a:t>
            </a:r>
            <a:r>
              <a:rPr lang="en-US" b="1" dirty="0">
                <a:solidFill>
                  <a:srgbClr val="C00000"/>
                </a:solidFill>
              </a:rPr>
              <a:t>$3.50</a:t>
            </a:r>
          </a:p>
          <a:p>
            <a:r>
              <a:rPr lang="en-US" dirty="0"/>
              <a:t>$50 of the distribution would be return of capital</a:t>
            </a:r>
          </a:p>
          <a:p>
            <a:pPr lvl="1"/>
            <a:r>
              <a:rPr lang="en-US" dirty="0"/>
              <a:t>Reduce </a:t>
            </a:r>
            <a:r>
              <a:rPr lang="en-US" dirty="0" smtClean="0"/>
              <a:t>$10 basis </a:t>
            </a:r>
            <a:r>
              <a:rPr lang="en-US" dirty="0"/>
              <a:t>to $0; recognize </a:t>
            </a:r>
            <a:r>
              <a:rPr lang="en-US" b="1" dirty="0">
                <a:solidFill>
                  <a:srgbClr val="C00000"/>
                </a:solidFill>
              </a:rPr>
              <a:t>$40 </a:t>
            </a:r>
            <a:r>
              <a:rPr lang="en-US" dirty="0"/>
              <a:t>of capital </a:t>
            </a:r>
            <a:r>
              <a:rPr lang="en-US" dirty="0" smtClean="0"/>
              <a:t>gain </a:t>
            </a:r>
            <a:r>
              <a:rPr lang="en-US" dirty="0"/>
              <a:t>income</a:t>
            </a:r>
          </a:p>
          <a:p>
            <a:pPr lvl="1"/>
            <a:r>
              <a:rPr lang="en-US" dirty="0"/>
              <a:t>$40 x 35% = </a:t>
            </a:r>
            <a:r>
              <a:rPr lang="en-US" b="1" dirty="0">
                <a:solidFill>
                  <a:srgbClr val="C00000"/>
                </a:solidFill>
              </a:rPr>
              <a:t>$14</a:t>
            </a:r>
          </a:p>
          <a:p>
            <a:r>
              <a:rPr lang="en-US" dirty="0"/>
              <a:t>TOTAL = $3.50 + $14 = </a:t>
            </a:r>
            <a:r>
              <a:rPr lang="en-US" b="1" dirty="0">
                <a:solidFill>
                  <a:srgbClr val="C00000"/>
                </a:solidFill>
              </a:rPr>
              <a:t>$17.50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3124200"/>
            <a:ext cx="4572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6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2(a) Variation (2018)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$50 of the distribution would be </a:t>
            </a:r>
            <a:r>
              <a:rPr lang="en-US" b="1" dirty="0" smtClean="0">
                <a:solidFill>
                  <a:srgbClr val="C00000"/>
                </a:solidFill>
              </a:rPr>
              <a:t>dividend income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DRD only applies to dividend income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Taxable Income = Dividend Income – DRD</a:t>
            </a:r>
          </a:p>
          <a:p>
            <a:pPr lvl="1"/>
            <a:r>
              <a:rPr lang="en-US" dirty="0"/>
              <a:t>$50 – </a:t>
            </a:r>
            <a:r>
              <a:rPr lang="en-US" dirty="0" smtClean="0"/>
              <a:t>(.65 </a:t>
            </a:r>
            <a:r>
              <a:rPr lang="en-US" dirty="0"/>
              <a:t>x 50 = </a:t>
            </a:r>
            <a:r>
              <a:rPr lang="en-US" dirty="0" smtClean="0">
                <a:solidFill>
                  <a:srgbClr val="FF0000"/>
                </a:solidFill>
              </a:rPr>
              <a:t>32.50</a:t>
            </a:r>
            <a:r>
              <a:rPr lang="en-US" dirty="0" smtClean="0"/>
              <a:t>) </a:t>
            </a:r>
            <a:r>
              <a:rPr lang="en-US" dirty="0"/>
              <a:t>= $</a:t>
            </a:r>
            <a:r>
              <a:rPr lang="en-US" dirty="0" smtClean="0"/>
              <a:t>17.50 taxable income</a:t>
            </a:r>
            <a:endParaRPr lang="en-US" dirty="0"/>
          </a:p>
          <a:p>
            <a:pPr lvl="1"/>
            <a:r>
              <a:rPr lang="en-US" dirty="0"/>
              <a:t>$</a:t>
            </a:r>
            <a:r>
              <a:rPr lang="en-US" dirty="0" smtClean="0"/>
              <a:t>17.50 </a:t>
            </a:r>
            <a:r>
              <a:rPr lang="en-US" dirty="0"/>
              <a:t>x </a:t>
            </a:r>
            <a:r>
              <a:rPr lang="en-US" dirty="0" smtClean="0"/>
              <a:t>21% </a:t>
            </a:r>
            <a:r>
              <a:rPr lang="en-US" dirty="0"/>
              <a:t>= </a:t>
            </a:r>
            <a:r>
              <a:rPr lang="en-US" b="1" dirty="0" smtClean="0">
                <a:solidFill>
                  <a:srgbClr val="C00000"/>
                </a:solidFill>
              </a:rPr>
              <a:t>$3.675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$50 of the distribution would be return of capital</a:t>
            </a:r>
          </a:p>
          <a:p>
            <a:pPr lvl="1"/>
            <a:r>
              <a:rPr lang="en-US" dirty="0"/>
              <a:t>Reduce </a:t>
            </a:r>
            <a:r>
              <a:rPr lang="en-US" dirty="0" smtClean="0"/>
              <a:t>$10 basis </a:t>
            </a:r>
            <a:r>
              <a:rPr lang="en-US" dirty="0"/>
              <a:t>to $0; recognize </a:t>
            </a:r>
            <a:r>
              <a:rPr lang="en-US" b="1" dirty="0">
                <a:solidFill>
                  <a:srgbClr val="C00000"/>
                </a:solidFill>
              </a:rPr>
              <a:t>$40 </a:t>
            </a:r>
            <a:r>
              <a:rPr lang="en-US" dirty="0"/>
              <a:t>of capital </a:t>
            </a:r>
            <a:r>
              <a:rPr lang="en-US" dirty="0" smtClean="0"/>
              <a:t>gain </a:t>
            </a:r>
            <a:r>
              <a:rPr lang="en-US" dirty="0"/>
              <a:t>income</a:t>
            </a:r>
          </a:p>
          <a:p>
            <a:pPr lvl="1"/>
            <a:r>
              <a:rPr lang="en-US" dirty="0"/>
              <a:t>$40 x 35% = </a:t>
            </a:r>
            <a:r>
              <a:rPr lang="en-US" b="1" dirty="0">
                <a:solidFill>
                  <a:srgbClr val="C00000"/>
                </a:solidFill>
              </a:rPr>
              <a:t>$14</a:t>
            </a:r>
          </a:p>
          <a:p>
            <a:r>
              <a:rPr lang="en-US" dirty="0"/>
              <a:t>TOTAL = $</a:t>
            </a:r>
            <a:r>
              <a:rPr lang="en-US" dirty="0" smtClean="0"/>
              <a:t>3.675 </a:t>
            </a:r>
            <a:r>
              <a:rPr lang="en-US" dirty="0"/>
              <a:t>+ $14 = </a:t>
            </a:r>
            <a:r>
              <a:rPr lang="en-US" b="1" dirty="0">
                <a:solidFill>
                  <a:srgbClr val="C00000"/>
                </a:solidFill>
              </a:rPr>
              <a:t>$</a:t>
            </a:r>
            <a:r>
              <a:rPr lang="en-US" b="1" dirty="0" smtClean="0">
                <a:solidFill>
                  <a:srgbClr val="C00000"/>
                </a:solidFill>
              </a:rPr>
              <a:t>17.675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3124200"/>
            <a:ext cx="4572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93169" y="3581400"/>
            <a:ext cx="609600" cy="304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90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Corporate v. Individual Shareholder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3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CCI, Inc. </a:t>
            </a:r>
            <a:r>
              <a:rPr lang="en-US" dirty="0" smtClean="0"/>
              <a:t>– prefers distribution = Dividend Income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Dividend Income (all from E&amp;P), then liability </a:t>
            </a:r>
            <a:r>
              <a:rPr lang="en-US" dirty="0" smtClean="0"/>
              <a:t>for $100 distribution between $0 and $10.50 (2017 &amp; 2018)</a:t>
            </a:r>
          </a:p>
          <a:p>
            <a:pPr lvl="1"/>
            <a:r>
              <a:rPr lang="en-US" dirty="0" smtClean="0"/>
              <a:t>If ROC, then current liability for $100 distribution between $0 and $35 (plus deferred liability)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Caroline C. Individual </a:t>
            </a:r>
            <a:r>
              <a:rPr lang="en-US" dirty="0" smtClean="0"/>
              <a:t>– prefers Return of Capital</a:t>
            </a:r>
          </a:p>
          <a:p>
            <a:pPr lvl="1"/>
            <a:r>
              <a:rPr lang="en-US" dirty="0" smtClean="0"/>
              <a:t>If Dividend Income, then liability is $20</a:t>
            </a:r>
          </a:p>
          <a:p>
            <a:pPr lvl="1"/>
            <a:r>
              <a:rPr lang="en-US" dirty="0" smtClean="0"/>
              <a:t>If ROC, then current liability is between $0 and $20 (plus deferral)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46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806" y="103603"/>
            <a:ext cx="5797296" cy="891540"/>
          </a:xfrm>
        </p:spPr>
        <p:txBody>
          <a:bodyPr/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33604" y="2734837"/>
            <a:ext cx="2095035" cy="924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CCI, Inc.</a:t>
            </a:r>
            <a:endParaRPr lang="en-US" sz="1350" dirty="0"/>
          </a:p>
        </p:txBody>
      </p:sp>
      <p:pic>
        <p:nvPicPr>
          <p:cNvPr id="5" name="Picture 2" descr="Image result for stick figure crow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104" y="2635193"/>
            <a:ext cx="1341220" cy="102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>
            <a:stCxn id="4" idx="2"/>
            <a:endCxn id="9" idx="0"/>
          </p:cNvCxnSpPr>
          <p:nvPr/>
        </p:nvCxnSpPr>
        <p:spPr>
          <a:xfrm>
            <a:off x="2281122" y="3658995"/>
            <a:ext cx="3406001" cy="9157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5" idx="2"/>
            <a:endCxn id="9" idx="0"/>
          </p:cNvCxnSpPr>
          <p:nvPr/>
        </p:nvCxnSpPr>
        <p:spPr>
          <a:xfrm>
            <a:off x="5677714" y="3658992"/>
            <a:ext cx="9409" cy="9157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771329" y="4574788"/>
            <a:ext cx="1831588" cy="69834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HHA, Inc.</a:t>
            </a:r>
            <a:endParaRPr lang="en-US" sz="1350" dirty="0"/>
          </a:p>
        </p:txBody>
      </p:sp>
      <p:pic>
        <p:nvPicPr>
          <p:cNvPr id="14" name="Picture 2" descr="Image result for money b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646" y="3710265"/>
            <a:ext cx="432819" cy="43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money b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716" y="4141969"/>
            <a:ext cx="432819" cy="43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654535" y="3658992"/>
            <a:ext cx="658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96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CCI receives $40k distribution; individuals $10k pro rata</a:t>
            </a:r>
          </a:p>
          <a:p>
            <a:endParaRPr lang="en-US" dirty="0"/>
          </a:p>
          <a:p>
            <a:r>
              <a:rPr lang="en-US" dirty="0" smtClean="0"/>
              <a:t>Q:	What’s the tax treatment if 100k CEP?</a:t>
            </a:r>
          </a:p>
          <a:p>
            <a:pPr lvl="1"/>
            <a:r>
              <a:rPr lang="en-US" dirty="0" smtClean="0"/>
              <a:t>CCI -- </a:t>
            </a:r>
            <a:r>
              <a:rPr lang="en-US" b="1" dirty="0" smtClean="0">
                <a:solidFill>
                  <a:srgbClr val="C00000"/>
                </a:solidFill>
              </a:rPr>
              <a:t>$0</a:t>
            </a:r>
            <a:r>
              <a:rPr lang="en-US" dirty="0" smtClean="0"/>
              <a:t> (100% DRD)</a:t>
            </a:r>
          </a:p>
          <a:p>
            <a:pPr lvl="1"/>
            <a:r>
              <a:rPr lang="en-US" dirty="0" smtClean="0"/>
              <a:t>Individuals – 20% x $10k = </a:t>
            </a:r>
            <a:r>
              <a:rPr lang="en-US" b="1" dirty="0" smtClean="0">
                <a:solidFill>
                  <a:srgbClr val="C00000"/>
                </a:solidFill>
              </a:rPr>
              <a:t>$2000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96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#3 (variation)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CCI receives $40k distribution; individuals $10k pro rata</a:t>
            </a:r>
          </a:p>
          <a:p>
            <a:endParaRPr lang="en-US" dirty="0"/>
          </a:p>
          <a:p>
            <a:r>
              <a:rPr lang="en-US" dirty="0" smtClean="0"/>
              <a:t>Q:	What’s the tax treatment if zero CEP?</a:t>
            </a:r>
          </a:p>
          <a:p>
            <a:pPr lvl="1"/>
            <a:r>
              <a:rPr lang="en-US" dirty="0" smtClean="0"/>
              <a:t>CCI – return of basis, then </a:t>
            </a:r>
            <a:r>
              <a:rPr lang="en-US" b="1" dirty="0" smtClean="0">
                <a:solidFill>
                  <a:srgbClr val="C00000"/>
                </a:solidFill>
              </a:rPr>
              <a:t>35% of remainder</a:t>
            </a:r>
          </a:p>
          <a:p>
            <a:pPr lvl="1"/>
            <a:r>
              <a:rPr lang="en-US" dirty="0" smtClean="0"/>
              <a:t>Individuals – return of basis, then </a:t>
            </a:r>
            <a:r>
              <a:rPr lang="en-US" b="1" dirty="0" smtClean="0">
                <a:solidFill>
                  <a:srgbClr val="C00000"/>
                </a:solidFill>
              </a:rPr>
              <a:t>20% of remainder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9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CCI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D513-BDD3-463E-9F41-6CF54A88FDF9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09600" y="3390900"/>
            <a:ext cx="7620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3429000"/>
            <a:ext cx="762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Jan. 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467600" y="3429000"/>
            <a:ext cx="914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33909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Dec. 31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4800" y="3429000"/>
            <a:ext cx="914400" cy="646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25482" y="3429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 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572000" y="2362200"/>
            <a:ext cx="0" cy="104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125482" y="1828800"/>
            <a:ext cx="903718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32311" y="1926223"/>
            <a:ext cx="1290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Christy</a:t>
            </a:r>
            <a:endParaRPr lang="en-US" sz="1600" b="1" dirty="0"/>
          </a:p>
        </p:txBody>
      </p:sp>
      <p:sp>
        <p:nvSpPr>
          <p:cNvPr id="17" name="Octagon 16"/>
          <p:cNvSpPr/>
          <p:nvPr/>
        </p:nvSpPr>
        <p:spPr>
          <a:xfrm>
            <a:off x="4419600" y="2701409"/>
            <a:ext cx="609600" cy="422791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73398" y="2701409"/>
            <a:ext cx="8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130K</a:t>
            </a:r>
            <a:endParaRPr lang="en-US" dirty="0"/>
          </a:p>
        </p:txBody>
      </p:sp>
      <p:sp>
        <p:nvSpPr>
          <p:cNvPr id="20" name="Oval Callout 19"/>
          <p:cNvSpPr/>
          <p:nvPr/>
        </p:nvSpPr>
        <p:spPr>
          <a:xfrm>
            <a:off x="5151511" y="1600200"/>
            <a:ext cx="639689" cy="381000"/>
          </a:xfrm>
          <a:prstGeom prst="wedgeEllipse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51511" y="1600200"/>
            <a:ext cx="86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Flowchart: Predefined Process 21"/>
          <p:cNvSpPr/>
          <p:nvPr/>
        </p:nvSpPr>
        <p:spPr>
          <a:xfrm>
            <a:off x="228600" y="4343400"/>
            <a:ext cx="990600" cy="609600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0500" y="4343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AEP</a:t>
            </a:r>
          </a:p>
          <a:p>
            <a:pPr algn="ctr"/>
            <a:r>
              <a:rPr lang="en-US" dirty="0" smtClean="0"/>
              <a:t>&lt;200&gt;k</a:t>
            </a:r>
            <a:endParaRPr lang="en-US" dirty="0"/>
          </a:p>
        </p:txBody>
      </p:sp>
      <p:sp>
        <p:nvSpPr>
          <p:cNvPr id="24" name="Flowchart: Predefined Process 23"/>
          <p:cNvSpPr/>
          <p:nvPr/>
        </p:nvSpPr>
        <p:spPr>
          <a:xfrm>
            <a:off x="7467600" y="4343400"/>
            <a:ext cx="914400" cy="609600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543800" y="4343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CEP</a:t>
            </a:r>
          </a:p>
          <a:p>
            <a:pPr algn="ctr"/>
            <a:r>
              <a:rPr lang="en-US" dirty="0" smtClean="0"/>
              <a:t>130k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6200000">
            <a:off x="3071501" y="4095065"/>
            <a:ext cx="1143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981" y="4996140"/>
            <a:ext cx="634039" cy="45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02" y="5001838"/>
            <a:ext cx="858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9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Avoiding Triple Tax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1800" dirty="0" smtClean="0"/>
              <a:t>				              100%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                100%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</a:t>
            </a:r>
            <a:endParaRPr 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3</a:t>
            </a:fld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4191000" y="1828800"/>
            <a:ext cx="9144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32004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91000" y="4495800"/>
            <a:ext cx="914400" cy="76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HHA</a:t>
            </a:r>
            <a:endParaRPr lang="en-US" dirty="0"/>
          </a:p>
        </p:txBody>
      </p:sp>
      <p:cxnSp>
        <p:nvCxnSpPr>
          <p:cNvPr id="12" name="Straight Connector 11"/>
          <p:cNvCxnSpPr>
            <a:endCxn id="5" idx="0"/>
          </p:cNvCxnSpPr>
          <p:nvPr/>
        </p:nvCxnSpPr>
        <p:spPr>
          <a:xfrm rot="5400000">
            <a:off x="4419600" y="29718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7" idx="0"/>
          </p:cNvCxnSpPr>
          <p:nvPr/>
        </p:nvCxnSpPr>
        <p:spPr>
          <a:xfrm rot="5400000">
            <a:off x="4419600" y="42672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334000" y="2057400"/>
            <a:ext cx="3581400" cy="381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Facts: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earns $200 taxable income.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pays 35% * 200 = </a:t>
            </a:r>
            <a:r>
              <a:rPr lang="en-US" b="1" dirty="0" smtClean="0">
                <a:solidFill>
                  <a:srgbClr val="C00000"/>
                </a:solidFill>
              </a:rPr>
              <a:t>$70 </a:t>
            </a:r>
            <a:r>
              <a:rPr lang="en-US" dirty="0" smtClean="0">
                <a:solidFill>
                  <a:schemeClr val="tx1"/>
                </a:solidFill>
              </a:rPr>
              <a:t>of tax.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This leaves HHA with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$130 </a:t>
            </a:r>
            <a:r>
              <a:rPr lang="en-US" dirty="0" smtClean="0">
                <a:solidFill>
                  <a:schemeClr val="tx1"/>
                </a:solidFill>
              </a:rPr>
              <a:t>of E&amp;P.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distributes $130 cash to CCI.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9119" y="1828800"/>
            <a:ext cx="22860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2017 tax returns and earlier: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the DRD did not exist </a:t>
            </a:r>
          </a:p>
          <a:p>
            <a:pPr>
              <a:buNone/>
            </a:pPr>
            <a:r>
              <a:rPr lang="en-US" dirty="0" smtClean="0"/>
              <a:t>(and ignoring any implication </a:t>
            </a:r>
          </a:p>
          <a:p>
            <a:pPr>
              <a:buNone/>
            </a:pPr>
            <a:r>
              <a:rPr lang="en-US" dirty="0" smtClean="0"/>
              <a:t>of the consolidated return </a:t>
            </a:r>
          </a:p>
          <a:p>
            <a:pPr>
              <a:buNone/>
            </a:pPr>
            <a:r>
              <a:rPr lang="en-US" dirty="0" smtClean="0"/>
              <a:t>rules), </a:t>
            </a:r>
          </a:p>
          <a:p>
            <a:pPr>
              <a:buNone/>
            </a:pPr>
            <a:r>
              <a:rPr lang="en-US" dirty="0" smtClean="0"/>
              <a:t>what would the </a:t>
            </a:r>
          </a:p>
          <a:p>
            <a:pPr>
              <a:buNone/>
            </a:pPr>
            <a:r>
              <a:rPr lang="en-US" dirty="0" smtClean="0"/>
              <a:t>tax consequences be </a:t>
            </a:r>
          </a:p>
          <a:p>
            <a:pPr>
              <a:buNone/>
            </a:pPr>
            <a:r>
              <a:rPr lang="en-US" dirty="0" smtClean="0"/>
              <a:t>for CCI and Christy?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Total tax :  </a:t>
            </a:r>
          </a:p>
          <a:p>
            <a:endParaRPr lang="en-US" dirty="0"/>
          </a:p>
          <a:p>
            <a:r>
              <a:rPr lang="en-US" dirty="0" smtClean="0"/>
              <a:t>$70 + 45.50 + 16.90 = </a:t>
            </a:r>
            <a:r>
              <a:rPr lang="en-US" b="1" dirty="0" smtClean="0">
                <a:solidFill>
                  <a:srgbClr val="C00000"/>
                </a:solidFill>
              </a:rPr>
              <a:t>$132.40</a:t>
            </a:r>
            <a:endParaRPr lang="en-US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1800" dirty="0" smtClean="0"/>
              <a:t>				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  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</a:t>
            </a:r>
            <a:endParaRPr 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4</a:t>
            </a:fld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4191000" y="1828800"/>
            <a:ext cx="9144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32004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4495800"/>
            <a:ext cx="914400" cy="76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HHA</a:t>
            </a:r>
            <a:endParaRPr lang="en-US" dirty="0"/>
          </a:p>
        </p:txBody>
      </p:sp>
      <p:cxnSp>
        <p:nvCxnSpPr>
          <p:cNvPr id="12" name="Straight Connector 11"/>
          <p:cNvCxnSpPr>
            <a:endCxn id="5" idx="0"/>
          </p:cNvCxnSpPr>
          <p:nvPr/>
        </p:nvCxnSpPr>
        <p:spPr>
          <a:xfrm rot="5400000">
            <a:off x="4419600" y="29718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7" idx="0"/>
          </p:cNvCxnSpPr>
          <p:nvPr/>
        </p:nvCxnSpPr>
        <p:spPr>
          <a:xfrm>
            <a:off x="4648200" y="4038600"/>
            <a:ext cx="3048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486400" y="2057400"/>
            <a:ext cx="3124200" cy="3505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Facts: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CCI now pays tax on $130 (.35) = </a:t>
            </a:r>
            <a:r>
              <a:rPr lang="en-US" b="1" dirty="0" smtClean="0">
                <a:solidFill>
                  <a:srgbClr val="C00000"/>
                </a:solidFill>
              </a:rPr>
              <a:t>$45.50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now has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$84.50 </a:t>
            </a:r>
            <a:r>
              <a:rPr lang="en-US" dirty="0" smtClean="0">
                <a:solidFill>
                  <a:schemeClr val="tx1"/>
                </a:solidFill>
              </a:rPr>
              <a:t>to distribute to Christy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pays tax on $84.50 (.20) = </a:t>
            </a:r>
            <a:r>
              <a:rPr lang="en-US" b="1" dirty="0" smtClean="0">
                <a:solidFill>
                  <a:srgbClr val="C00000"/>
                </a:solidFill>
              </a:rPr>
              <a:t>$16.90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retains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$67.60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838200"/>
            <a:ext cx="22860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2017 tax returns and earlier: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No DRD: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Total tax :  </a:t>
            </a:r>
          </a:p>
          <a:p>
            <a:endParaRPr lang="en-US" dirty="0"/>
          </a:p>
          <a:p>
            <a:r>
              <a:rPr lang="en-US" sz="2200" dirty="0" smtClean="0"/>
              <a:t>$42 + 33.18 + 24.90 = </a:t>
            </a:r>
            <a:r>
              <a:rPr lang="en-US" sz="2200" b="1" dirty="0" smtClean="0">
                <a:solidFill>
                  <a:srgbClr val="C00000"/>
                </a:solidFill>
              </a:rPr>
              <a:t>$100.08</a:t>
            </a:r>
            <a:endParaRPr lang="en-US" sz="22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1800" dirty="0" smtClean="0"/>
              <a:t>				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  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</a:t>
            </a:r>
            <a:endParaRPr 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5</a:t>
            </a:fld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4191000" y="1828800"/>
            <a:ext cx="9144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32004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4495800"/>
            <a:ext cx="914400" cy="76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HHA</a:t>
            </a:r>
            <a:endParaRPr lang="en-US" dirty="0"/>
          </a:p>
        </p:txBody>
      </p:sp>
      <p:cxnSp>
        <p:nvCxnSpPr>
          <p:cNvPr id="12" name="Straight Connector 11"/>
          <p:cNvCxnSpPr>
            <a:endCxn id="5" idx="0"/>
          </p:cNvCxnSpPr>
          <p:nvPr/>
        </p:nvCxnSpPr>
        <p:spPr>
          <a:xfrm rot="5400000">
            <a:off x="4419600" y="29718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7" idx="0"/>
          </p:cNvCxnSpPr>
          <p:nvPr/>
        </p:nvCxnSpPr>
        <p:spPr>
          <a:xfrm>
            <a:off x="4648200" y="4038600"/>
            <a:ext cx="30480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486400" y="2057399"/>
            <a:ext cx="3124200" cy="4664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HHA pays </a:t>
            </a:r>
            <a:r>
              <a:rPr lang="en-US" dirty="0" smtClean="0">
                <a:solidFill>
                  <a:srgbClr val="FF0000"/>
                </a:solidFill>
              </a:rPr>
              <a:t>$42 </a:t>
            </a:r>
            <a:r>
              <a:rPr lang="en-US" dirty="0" smtClean="0">
                <a:solidFill>
                  <a:schemeClr val="tx1"/>
                </a:solidFill>
              </a:rPr>
              <a:t>on $200 of income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now pays tax on $158 (.21) = </a:t>
            </a:r>
            <a:r>
              <a:rPr lang="en-US" b="1" dirty="0" smtClean="0">
                <a:solidFill>
                  <a:srgbClr val="C00000"/>
                </a:solidFill>
              </a:rPr>
              <a:t>$33.18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now has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$124.82 </a:t>
            </a:r>
            <a:r>
              <a:rPr lang="en-US" dirty="0" smtClean="0">
                <a:solidFill>
                  <a:schemeClr val="tx1"/>
                </a:solidFill>
              </a:rPr>
              <a:t>to distribute to Christy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pays tax on $124.82 (.20) = </a:t>
            </a:r>
            <a:r>
              <a:rPr lang="en-US" b="1" dirty="0" smtClean="0">
                <a:solidFill>
                  <a:srgbClr val="C00000"/>
                </a:solidFill>
              </a:rPr>
              <a:t>$24.90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retains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$99.92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838200"/>
            <a:ext cx="22860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2018 tax returns and later: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Dividends-Received Deduction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7700" dirty="0"/>
          </a:p>
          <a:p>
            <a:pPr>
              <a:buNone/>
            </a:pPr>
            <a:endParaRPr lang="en-US" sz="5000" dirty="0" smtClean="0"/>
          </a:p>
          <a:p>
            <a:pPr>
              <a:buNone/>
            </a:pPr>
            <a:endParaRPr lang="en-US" sz="5000" dirty="0"/>
          </a:p>
          <a:p>
            <a:pPr>
              <a:buNone/>
            </a:pPr>
            <a:endParaRPr lang="en-US" sz="5000" dirty="0" smtClean="0"/>
          </a:p>
          <a:p>
            <a:pPr>
              <a:buNone/>
            </a:pPr>
            <a:r>
              <a:rPr lang="en-US" sz="5000" dirty="0" smtClean="0"/>
              <a:t>Total Tax Paid = $70 + 26 = </a:t>
            </a:r>
            <a:r>
              <a:rPr lang="en-US" sz="5000" b="1" dirty="0" smtClean="0">
                <a:solidFill>
                  <a:srgbClr val="C00000"/>
                </a:solidFill>
              </a:rPr>
              <a:t>$96</a:t>
            </a:r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 smtClean="0"/>
              <a:t>CCI’s E&amp;P is increased by 130 </a:t>
            </a:r>
          </a:p>
          <a:p>
            <a:pPr>
              <a:buNone/>
            </a:pPr>
            <a:r>
              <a:rPr lang="en-US" sz="5000" dirty="0" smtClean="0"/>
              <a:t>(DRD not taken into account </a:t>
            </a:r>
          </a:p>
          <a:p>
            <a:pPr>
              <a:buNone/>
            </a:pPr>
            <a:r>
              <a:rPr lang="en-US" sz="5000" dirty="0" smtClean="0"/>
              <a:t>for  E&amp;P)</a:t>
            </a:r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 smtClean="0"/>
              <a:t>Distribution to Christy is out of CCI’s E&amp;P</a:t>
            </a:r>
          </a:p>
          <a:p>
            <a:pPr>
              <a:buNone/>
            </a:pPr>
            <a:endParaRPr lang="en-US" sz="7700" dirty="0"/>
          </a:p>
          <a:p>
            <a:endParaRPr lang="en-US" dirty="0"/>
          </a:p>
          <a:p>
            <a:pPr>
              <a:buNone/>
            </a:pPr>
            <a:r>
              <a:rPr lang="en-US" sz="1800" dirty="0" smtClean="0"/>
              <a:t>				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  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</a:t>
            </a:r>
            <a:endParaRPr 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6</a:t>
            </a:fld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4191000" y="1828800"/>
            <a:ext cx="9144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32004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19600" y="4494376"/>
            <a:ext cx="914400" cy="76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HHA</a:t>
            </a:r>
            <a:endParaRPr lang="en-US" dirty="0"/>
          </a:p>
        </p:txBody>
      </p:sp>
      <p:cxnSp>
        <p:nvCxnSpPr>
          <p:cNvPr id="12" name="Straight Connector 11"/>
          <p:cNvCxnSpPr>
            <a:endCxn id="5" idx="0"/>
          </p:cNvCxnSpPr>
          <p:nvPr/>
        </p:nvCxnSpPr>
        <p:spPr>
          <a:xfrm rot="5400000">
            <a:off x="4419600" y="29718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7" idx="0"/>
          </p:cNvCxnSpPr>
          <p:nvPr/>
        </p:nvCxnSpPr>
        <p:spPr>
          <a:xfrm>
            <a:off x="4648200" y="4038600"/>
            <a:ext cx="228600" cy="455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486400" y="762000"/>
            <a:ext cx="3124200" cy="5486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Facts: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will pay 35% tax on $200 = </a:t>
            </a:r>
            <a:r>
              <a:rPr lang="en-US" b="1" dirty="0" smtClean="0">
                <a:solidFill>
                  <a:srgbClr val="C00000"/>
                </a:solidFill>
              </a:rPr>
              <a:t>$70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will distribute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$130 </a:t>
            </a:r>
            <a:r>
              <a:rPr lang="en-US" dirty="0" smtClean="0">
                <a:solidFill>
                  <a:schemeClr val="tx1"/>
                </a:solidFill>
              </a:rPr>
              <a:t>to CCI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recognizes $130 of dividend income, but is entitled to a 100% DRD.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distributes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$130 </a:t>
            </a:r>
            <a:r>
              <a:rPr lang="en-US" dirty="0" smtClean="0">
                <a:solidFill>
                  <a:schemeClr val="tx1"/>
                </a:solidFill>
              </a:rPr>
              <a:t>to Christy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pays 20% tax on $130 = </a:t>
            </a:r>
            <a:r>
              <a:rPr lang="en-US" b="1" dirty="0" smtClean="0">
                <a:solidFill>
                  <a:srgbClr val="C00000"/>
                </a:solidFill>
              </a:rPr>
              <a:t>$26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retains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$104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743634"/>
            <a:ext cx="22860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2017 tax returns and earlier: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Dividends-Received Deduction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7700" dirty="0"/>
          </a:p>
          <a:p>
            <a:pPr>
              <a:buNone/>
            </a:pPr>
            <a:endParaRPr lang="en-US" sz="5000" dirty="0" smtClean="0"/>
          </a:p>
          <a:p>
            <a:pPr>
              <a:buNone/>
            </a:pPr>
            <a:endParaRPr lang="en-US" sz="5000" dirty="0"/>
          </a:p>
          <a:p>
            <a:pPr>
              <a:buNone/>
            </a:pPr>
            <a:endParaRPr lang="en-US" sz="5000" dirty="0" smtClean="0"/>
          </a:p>
          <a:p>
            <a:pPr>
              <a:buNone/>
            </a:pPr>
            <a:r>
              <a:rPr lang="en-US" sz="5000" dirty="0" smtClean="0"/>
              <a:t>Total Tax Paid = </a:t>
            </a:r>
            <a:r>
              <a:rPr lang="en-US" sz="5000" dirty="0" smtClean="0"/>
              <a:t>$</a:t>
            </a:r>
            <a:r>
              <a:rPr lang="en-US" sz="5000" dirty="0" smtClean="0"/>
              <a:t>42</a:t>
            </a:r>
            <a:r>
              <a:rPr lang="en-US" sz="5000" dirty="0" smtClean="0"/>
              <a:t> + 31 = </a:t>
            </a:r>
            <a:r>
              <a:rPr lang="en-US" sz="5000" b="1" dirty="0" smtClean="0">
                <a:solidFill>
                  <a:srgbClr val="C00000"/>
                </a:solidFill>
              </a:rPr>
              <a:t>$</a:t>
            </a:r>
            <a:r>
              <a:rPr lang="en-US" sz="5000" b="1" dirty="0" smtClean="0">
                <a:solidFill>
                  <a:srgbClr val="C00000"/>
                </a:solidFill>
              </a:rPr>
              <a:t>73</a:t>
            </a:r>
            <a:endParaRPr lang="en-US" sz="5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 smtClean="0"/>
              <a:t>CCI’s E&amp;P is increased by </a:t>
            </a:r>
            <a:r>
              <a:rPr lang="en-US" sz="5000" dirty="0" smtClean="0"/>
              <a:t>158 </a:t>
            </a:r>
            <a:endParaRPr lang="en-US" sz="5000" dirty="0" smtClean="0"/>
          </a:p>
          <a:p>
            <a:pPr>
              <a:buNone/>
            </a:pPr>
            <a:r>
              <a:rPr lang="en-US" sz="5000" dirty="0" smtClean="0"/>
              <a:t>(DRD not taken into account </a:t>
            </a:r>
          </a:p>
          <a:p>
            <a:pPr>
              <a:buNone/>
            </a:pPr>
            <a:r>
              <a:rPr lang="en-US" sz="5000" dirty="0" smtClean="0"/>
              <a:t>for  E&amp;P)</a:t>
            </a:r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 smtClean="0"/>
              <a:t>Distribution to Christy is out of CCI’s E&amp;P</a:t>
            </a:r>
          </a:p>
          <a:p>
            <a:pPr>
              <a:buNone/>
            </a:pPr>
            <a:endParaRPr lang="en-US" sz="7700" dirty="0"/>
          </a:p>
          <a:p>
            <a:endParaRPr lang="en-US" dirty="0"/>
          </a:p>
          <a:p>
            <a:pPr>
              <a:buNone/>
            </a:pPr>
            <a:r>
              <a:rPr lang="en-US" sz="1800" dirty="0" smtClean="0"/>
              <a:t>				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                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				</a:t>
            </a:r>
            <a:endParaRPr 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z="3200" smtClean="0"/>
              <a:pPr/>
              <a:t>7</a:t>
            </a:fld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4191000" y="1828800"/>
            <a:ext cx="914400" cy="914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1000" y="32004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19600" y="4494376"/>
            <a:ext cx="914400" cy="76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HHA</a:t>
            </a:r>
            <a:endParaRPr lang="en-US" dirty="0"/>
          </a:p>
        </p:txBody>
      </p:sp>
      <p:cxnSp>
        <p:nvCxnSpPr>
          <p:cNvPr id="12" name="Straight Connector 11"/>
          <p:cNvCxnSpPr>
            <a:endCxn id="5" idx="0"/>
          </p:cNvCxnSpPr>
          <p:nvPr/>
        </p:nvCxnSpPr>
        <p:spPr>
          <a:xfrm rot="5400000">
            <a:off x="4419600" y="2971800"/>
            <a:ext cx="457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7" idx="0"/>
          </p:cNvCxnSpPr>
          <p:nvPr/>
        </p:nvCxnSpPr>
        <p:spPr>
          <a:xfrm>
            <a:off x="4648200" y="4038600"/>
            <a:ext cx="228600" cy="4557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486400" y="762000"/>
            <a:ext cx="3124200" cy="5486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Facts: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will pay </a:t>
            </a:r>
            <a:r>
              <a:rPr lang="en-US" dirty="0" smtClean="0">
                <a:solidFill>
                  <a:schemeClr val="tx1"/>
                </a:solidFill>
              </a:rPr>
              <a:t>21</a:t>
            </a:r>
            <a:r>
              <a:rPr lang="en-US" dirty="0" smtClean="0">
                <a:solidFill>
                  <a:schemeClr val="tx1"/>
                </a:solidFill>
              </a:rPr>
              <a:t>% </a:t>
            </a:r>
            <a:r>
              <a:rPr lang="en-US" dirty="0" smtClean="0">
                <a:solidFill>
                  <a:schemeClr val="tx1"/>
                </a:solidFill>
              </a:rPr>
              <a:t>tax on $200 = </a:t>
            </a:r>
            <a:r>
              <a:rPr lang="en-US" b="1" dirty="0" smtClean="0">
                <a:solidFill>
                  <a:srgbClr val="C00000"/>
                </a:solidFill>
              </a:rPr>
              <a:t>$42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HHA will distribute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$158 </a:t>
            </a:r>
            <a:r>
              <a:rPr lang="en-US" dirty="0" smtClean="0">
                <a:solidFill>
                  <a:schemeClr val="tx1"/>
                </a:solidFill>
              </a:rPr>
              <a:t>to CCI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recognizes $</a:t>
            </a:r>
            <a:r>
              <a:rPr lang="en-US" dirty="0" smtClean="0">
                <a:solidFill>
                  <a:schemeClr val="tx1"/>
                </a:solidFill>
              </a:rPr>
              <a:t>158 </a:t>
            </a:r>
            <a:r>
              <a:rPr lang="en-US" dirty="0" smtClean="0">
                <a:solidFill>
                  <a:schemeClr val="tx1"/>
                </a:solidFill>
              </a:rPr>
              <a:t>of dividend income, but is entitled to a 100% DRD.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CCI distributes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158 </a:t>
            </a:r>
            <a:r>
              <a:rPr lang="en-US" dirty="0" smtClean="0">
                <a:solidFill>
                  <a:schemeClr val="tx1"/>
                </a:solidFill>
              </a:rPr>
              <a:t>to Christy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pays 20% tax on $</a:t>
            </a:r>
            <a:r>
              <a:rPr lang="en-US" dirty="0" smtClean="0">
                <a:solidFill>
                  <a:schemeClr val="tx1"/>
                </a:solidFill>
              </a:rPr>
              <a:t>158 </a:t>
            </a:r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b="1" dirty="0" smtClean="0">
                <a:solidFill>
                  <a:srgbClr val="C00000"/>
                </a:solidFill>
              </a:rPr>
              <a:t>$31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Christy retains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$127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743634"/>
            <a:ext cx="22860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2018 tax returns and later: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Dividends-Received Deduction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2017 and Earlier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Less than 20%:     70% DRD</a:t>
            </a:r>
          </a:p>
          <a:p>
            <a:endParaRPr lang="en-US" dirty="0"/>
          </a:p>
          <a:p>
            <a:r>
              <a:rPr lang="en-US" dirty="0" smtClean="0"/>
              <a:t>Less than 80%:     80% DRD</a:t>
            </a:r>
          </a:p>
          <a:p>
            <a:endParaRPr lang="en-US" dirty="0"/>
          </a:p>
          <a:p>
            <a:r>
              <a:rPr lang="en-US" dirty="0" smtClean="0"/>
              <a:t>80% or more:     100% DRD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2018 and Later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Less than 20</a:t>
            </a:r>
            <a:r>
              <a:rPr lang="en-US"/>
              <a:t>%:     </a:t>
            </a:r>
            <a:r>
              <a:rPr lang="en-US" smtClean="0"/>
              <a:t>50% </a:t>
            </a:r>
            <a:r>
              <a:rPr lang="en-US" dirty="0"/>
              <a:t>DRD</a:t>
            </a:r>
          </a:p>
          <a:p>
            <a:endParaRPr lang="en-US" dirty="0"/>
          </a:p>
          <a:p>
            <a:r>
              <a:rPr lang="en-US" dirty="0"/>
              <a:t>Less than 80%:     </a:t>
            </a:r>
            <a:r>
              <a:rPr lang="en-US" dirty="0" smtClean="0"/>
              <a:t>65% </a:t>
            </a:r>
            <a:r>
              <a:rPr lang="en-US" dirty="0"/>
              <a:t>DRD</a:t>
            </a:r>
          </a:p>
          <a:p>
            <a:endParaRPr lang="en-US" dirty="0"/>
          </a:p>
          <a:p>
            <a:r>
              <a:rPr lang="en-US" dirty="0"/>
              <a:t>80% or more:     100% DRD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FAD9-3BEC-46D3-A22F-D7E6F3F298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6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4D513-BDD3-463E-9F41-6CF54A88FDF9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09600" y="3390900"/>
            <a:ext cx="7620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3429000"/>
            <a:ext cx="762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Jan. 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467600" y="3429000"/>
            <a:ext cx="914400" cy="533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33909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Dec. 31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4800" y="3429000"/>
            <a:ext cx="914400" cy="646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25482" y="3429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 1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572000" y="2362200"/>
            <a:ext cx="0" cy="104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125482" y="1828800"/>
            <a:ext cx="903718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32311" y="1926223"/>
            <a:ext cx="1290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CCI</a:t>
            </a:r>
            <a:endParaRPr lang="en-US" sz="1600" b="1" dirty="0"/>
          </a:p>
        </p:txBody>
      </p:sp>
      <p:sp>
        <p:nvSpPr>
          <p:cNvPr id="17" name="Octagon 16"/>
          <p:cNvSpPr/>
          <p:nvPr/>
        </p:nvSpPr>
        <p:spPr>
          <a:xfrm>
            <a:off x="4419600" y="2701409"/>
            <a:ext cx="609600" cy="422791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73398" y="2701409"/>
            <a:ext cx="8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0" name="Oval Callout 19"/>
          <p:cNvSpPr/>
          <p:nvPr/>
        </p:nvSpPr>
        <p:spPr>
          <a:xfrm>
            <a:off x="5151511" y="1600200"/>
            <a:ext cx="639689" cy="381000"/>
          </a:xfrm>
          <a:prstGeom prst="wedgeEllipse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51511" y="1600200"/>
            <a:ext cx="86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Flowchart: Predefined Process 21"/>
          <p:cNvSpPr/>
          <p:nvPr/>
        </p:nvSpPr>
        <p:spPr>
          <a:xfrm>
            <a:off x="228600" y="4343400"/>
            <a:ext cx="990600" cy="609600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0500" y="4343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AEP</a:t>
            </a:r>
          </a:p>
          <a:p>
            <a:pPr algn="ctr"/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24" name="Flowchart: Predefined Process 23"/>
          <p:cNvSpPr/>
          <p:nvPr/>
        </p:nvSpPr>
        <p:spPr>
          <a:xfrm>
            <a:off x="7467600" y="4343400"/>
            <a:ext cx="914400" cy="609600"/>
          </a:xfrm>
          <a:prstGeom prst="flowChartPredefined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543800" y="4343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CEP</a:t>
            </a:r>
          </a:p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6200000">
            <a:off x="3071501" y="4095065"/>
            <a:ext cx="1143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981" y="4996140"/>
            <a:ext cx="634039" cy="45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2800" y="5029200"/>
            <a:ext cx="5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71501" y="6139085"/>
            <a:ext cx="11430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23901" y="625921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GGI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3351464" y="5625091"/>
            <a:ext cx="582182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1187</Words>
  <Application>Microsoft Office PowerPoint</Application>
  <PresentationFormat>On-screen Show (4:3)</PresentationFormat>
  <Paragraphs>313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Assignment Six</vt:lpstr>
      <vt:lpstr>CCI Example</vt:lpstr>
      <vt:lpstr>Avoiding Triple Tax Example</vt:lpstr>
      <vt:lpstr>PowerPoint Presentation</vt:lpstr>
      <vt:lpstr>PowerPoint Presentation</vt:lpstr>
      <vt:lpstr>Dividends-Received Deduction </vt:lpstr>
      <vt:lpstr>Dividends-Received Deduction </vt:lpstr>
      <vt:lpstr>Dividends-Received Deduction</vt:lpstr>
      <vt:lpstr>Question #2</vt:lpstr>
      <vt:lpstr>Question #2 (2017)</vt:lpstr>
      <vt:lpstr>Question #2 (2018)</vt:lpstr>
      <vt:lpstr>Variation on #2</vt:lpstr>
      <vt:lpstr>PowerPoint Presentation</vt:lpstr>
      <vt:lpstr>2(a) Variation</vt:lpstr>
      <vt:lpstr>2(a) Variation (2018)</vt:lpstr>
      <vt:lpstr>Corporate v. Individual Shareholder</vt:lpstr>
      <vt:lpstr>Question #3</vt:lpstr>
      <vt:lpstr>Question #3</vt:lpstr>
      <vt:lpstr>Question #3 (variation)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9</dc:title>
  <dc:creator>newuser</dc:creator>
  <cp:lastModifiedBy>Christine Hurt</cp:lastModifiedBy>
  <cp:revision>74</cp:revision>
  <dcterms:created xsi:type="dcterms:W3CDTF">2010-02-22T20:56:38Z</dcterms:created>
  <dcterms:modified xsi:type="dcterms:W3CDTF">2019-10-14T20:04:45Z</dcterms:modified>
</cp:coreProperties>
</file>