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342" r:id="rId3"/>
    <p:sldId id="343" r:id="rId4"/>
    <p:sldId id="344" r:id="rId5"/>
    <p:sldId id="345" r:id="rId6"/>
    <p:sldId id="346" r:id="rId7"/>
    <p:sldId id="347" r:id="rId8"/>
    <p:sldId id="348" r:id="rId9"/>
    <p:sldId id="360" r:id="rId10"/>
    <p:sldId id="361" r:id="rId11"/>
    <p:sldId id="362" r:id="rId12"/>
    <p:sldId id="363" r:id="rId13"/>
    <p:sldId id="364" r:id="rId14"/>
    <p:sldId id="365" r:id="rId15"/>
    <p:sldId id="366" r:id="rId16"/>
    <p:sldId id="367" r:id="rId17"/>
    <p:sldId id="368" r:id="rId18"/>
    <p:sldId id="369" r:id="rId19"/>
    <p:sldId id="370" r:id="rId20"/>
    <p:sldId id="371" r:id="rId21"/>
    <p:sldId id="257" r:id="rId22"/>
    <p:sldId id="258" r:id="rId23"/>
    <p:sldId id="259" r:id="rId24"/>
    <p:sldId id="260" r:id="rId25"/>
    <p:sldId id="263" r:id="rId26"/>
    <p:sldId id="264" r:id="rId27"/>
    <p:sldId id="265" r:id="rId28"/>
    <p:sldId id="266" r:id="rId29"/>
    <p:sldId id="267" r:id="rId30"/>
    <p:sldId id="268" r:id="rId31"/>
    <p:sldId id="269" r:id="rId32"/>
    <p:sldId id="372" r:id="rId33"/>
    <p:sldId id="373" r:id="rId34"/>
    <p:sldId id="374" r:id="rId35"/>
    <p:sldId id="375" r:id="rId36"/>
    <p:sldId id="294" r:id="rId37"/>
    <p:sldId id="295" r:id="rId38"/>
    <p:sldId id="380" r:id="rId39"/>
    <p:sldId id="381" r:id="rId40"/>
    <p:sldId id="298" r:id="rId41"/>
    <p:sldId id="382" r:id="rId42"/>
    <p:sldId id="296" r:id="rId43"/>
    <p:sldId id="383" r:id="rId44"/>
    <p:sldId id="384" r:id="rId45"/>
    <p:sldId id="270" r:id="rId46"/>
    <p:sldId id="271" r:id="rId47"/>
    <p:sldId id="272" r:id="rId48"/>
    <p:sldId id="273" r:id="rId49"/>
    <p:sldId id="274" r:id="rId50"/>
    <p:sldId id="275" r:id="rId51"/>
    <p:sldId id="276" r:id="rId52"/>
    <p:sldId id="278" r:id="rId53"/>
    <p:sldId id="279" r:id="rId54"/>
    <p:sldId id="385" r:id="rId55"/>
    <p:sldId id="386" r:id="rId56"/>
    <p:sldId id="387" r:id="rId57"/>
    <p:sldId id="388" r:id="rId58"/>
    <p:sldId id="389" r:id="rId59"/>
    <p:sldId id="390" r:id="rId60"/>
    <p:sldId id="391" r:id="rId61"/>
    <p:sldId id="392" r:id="rId62"/>
    <p:sldId id="393" r:id="rId63"/>
    <p:sldId id="394" r:id="rId64"/>
    <p:sldId id="395"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EF8433-5F46-4DCF-9D18-C4BA72A2F0D6}" type="doc">
      <dgm:prSet loTypeId="urn:microsoft.com/office/officeart/2008/layout/CircleAccentTimeline" loCatId="process" qsTypeId="urn:microsoft.com/office/officeart/2005/8/quickstyle/simple1" qsCatId="simple" csTypeId="urn:microsoft.com/office/officeart/2005/8/colors/colorful5" csCatId="colorful" phldr="1"/>
      <dgm:spPr/>
      <dgm:t>
        <a:bodyPr/>
        <a:lstStyle/>
        <a:p>
          <a:endParaRPr lang="en-US"/>
        </a:p>
      </dgm:t>
    </dgm:pt>
    <dgm:pt modelId="{A5E0ABAF-4806-47DA-B8A8-74078345F266}">
      <dgm:prSet phldrT="[Text]" custT="1"/>
      <dgm:spPr/>
      <dgm:t>
        <a:bodyPr/>
        <a:lstStyle/>
        <a:p>
          <a:r>
            <a:rPr lang="en-US" sz="2800" dirty="0"/>
            <a:t>Creation</a:t>
          </a:r>
        </a:p>
      </dgm:t>
    </dgm:pt>
    <dgm:pt modelId="{3A40798E-5169-4443-94D6-C18AC88FE7BA}" type="parTrans" cxnId="{CE884015-4B7E-4222-9F64-8028AE2D6181}">
      <dgm:prSet/>
      <dgm:spPr/>
      <dgm:t>
        <a:bodyPr/>
        <a:lstStyle/>
        <a:p>
          <a:endParaRPr lang="en-US"/>
        </a:p>
      </dgm:t>
    </dgm:pt>
    <dgm:pt modelId="{3E986D7A-C5FA-4782-A26B-D238AC63ED5D}" type="sibTrans" cxnId="{CE884015-4B7E-4222-9F64-8028AE2D6181}">
      <dgm:prSet/>
      <dgm:spPr/>
      <dgm:t>
        <a:bodyPr/>
        <a:lstStyle/>
        <a:p>
          <a:endParaRPr lang="en-US"/>
        </a:p>
      </dgm:t>
    </dgm:pt>
    <dgm:pt modelId="{49074A00-5867-4D14-97E8-BC20FE39942B}">
      <dgm:prSet phldrT="[Text]" custT="1"/>
      <dgm:spPr/>
      <dgm:t>
        <a:bodyPr/>
        <a:lstStyle/>
        <a:p>
          <a:r>
            <a:rPr lang="en-US" sz="2800" dirty="0"/>
            <a:t>Own funds</a:t>
          </a:r>
        </a:p>
      </dgm:t>
    </dgm:pt>
    <dgm:pt modelId="{3DA38A32-104B-49FF-9383-A7DC1636BA21}" type="parTrans" cxnId="{A8D3DABA-B8A7-424D-8F04-29B6C0963B17}">
      <dgm:prSet/>
      <dgm:spPr/>
      <dgm:t>
        <a:bodyPr/>
        <a:lstStyle/>
        <a:p>
          <a:endParaRPr lang="en-US"/>
        </a:p>
      </dgm:t>
    </dgm:pt>
    <dgm:pt modelId="{CCB1BA7E-F3DC-40E2-8E08-91898A355488}" type="sibTrans" cxnId="{A8D3DABA-B8A7-424D-8F04-29B6C0963B17}">
      <dgm:prSet/>
      <dgm:spPr/>
      <dgm:t>
        <a:bodyPr/>
        <a:lstStyle/>
        <a:p>
          <a:endParaRPr lang="en-US"/>
        </a:p>
      </dgm:t>
    </dgm:pt>
    <dgm:pt modelId="{E6EEC0D1-E010-4604-B6C8-63D1C10FF55C}">
      <dgm:prSet phldrT="[Text]" custT="1"/>
      <dgm:spPr/>
      <dgm:t>
        <a:bodyPr/>
        <a:lstStyle/>
        <a:p>
          <a:r>
            <a:rPr lang="en-US" sz="2800" dirty="0"/>
            <a:t>Family/</a:t>
          </a:r>
        </a:p>
        <a:p>
          <a:r>
            <a:rPr lang="en-US" sz="2800" dirty="0"/>
            <a:t>friends</a:t>
          </a:r>
        </a:p>
      </dgm:t>
    </dgm:pt>
    <dgm:pt modelId="{906C4326-5D6A-4DC4-80C3-DB649E1E0718}" type="parTrans" cxnId="{E97A0136-5CA5-4B53-9BE1-FA3C620DB370}">
      <dgm:prSet/>
      <dgm:spPr/>
      <dgm:t>
        <a:bodyPr/>
        <a:lstStyle/>
        <a:p>
          <a:endParaRPr lang="en-US"/>
        </a:p>
      </dgm:t>
    </dgm:pt>
    <dgm:pt modelId="{6342AEB3-72D0-4FAA-9B3A-4B4B3A046B88}" type="sibTrans" cxnId="{E97A0136-5CA5-4B53-9BE1-FA3C620DB370}">
      <dgm:prSet/>
      <dgm:spPr/>
      <dgm:t>
        <a:bodyPr/>
        <a:lstStyle/>
        <a:p>
          <a:endParaRPr lang="en-US"/>
        </a:p>
      </dgm:t>
    </dgm:pt>
    <dgm:pt modelId="{1D4BAEEB-1C61-4DDB-9A0D-CF671915F6E7}">
      <dgm:prSet phldrT="[Text]" custT="1"/>
      <dgm:spPr/>
      <dgm:t>
        <a:bodyPr/>
        <a:lstStyle/>
        <a:p>
          <a:r>
            <a:rPr lang="en-US" sz="2800" dirty="0"/>
            <a:t>Angel Investors</a:t>
          </a:r>
        </a:p>
      </dgm:t>
    </dgm:pt>
    <dgm:pt modelId="{1BE4742E-C6F5-4FC3-9730-DCBE257105E0}" type="parTrans" cxnId="{F1A262BA-4ACD-443A-9274-325EC6F73E69}">
      <dgm:prSet/>
      <dgm:spPr/>
      <dgm:t>
        <a:bodyPr/>
        <a:lstStyle/>
        <a:p>
          <a:endParaRPr lang="en-US"/>
        </a:p>
      </dgm:t>
    </dgm:pt>
    <dgm:pt modelId="{39B2A0D9-CDD2-4154-A031-9CA55DABFB60}" type="sibTrans" cxnId="{F1A262BA-4ACD-443A-9274-325EC6F73E69}">
      <dgm:prSet/>
      <dgm:spPr/>
      <dgm:t>
        <a:bodyPr/>
        <a:lstStyle/>
        <a:p>
          <a:endParaRPr lang="en-US"/>
        </a:p>
      </dgm:t>
    </dgm:pt>
    <dgm:pt modelId="{0E667AD5-0AF4-4945-B7E6-C9215442D450}">
      <dgm:prSet phldrT="[Text]" custT="1"/>
      <dgm:spPr/>
      <dgm:t>
        <a:bodyPr/>
        <a:lstStyle/>
        <a:p>
          <a:r>
            <a:rPr lang="en-US" sz="2400" dirty="0"/>
            <a:t>Venture debt</a:t>
          </a:r>
        </a:p>
      </dgm:t>
    </dgm:pt>
    <dgm:pt modelId="{F2DA717A-9A62-481D-B791-3D6105EC3E34}" type="parTrans" cxnId="{7560DC04-D166-4E12-8F8D-64F0E6EF099B}">
      <dgm:prSet/>
      <dgm:spPr/>
      <dgm:t>
        <a:bodyPr/>
        <a:lstStyle/>
        <a:p>
          <a:endParaRPr lang="en-US"/>
        </a:p>
      </dgm:t>
    </dgm:pt>
    <dgm:pt modelId="{D775052E-C4D1-42E3-A3CF-C048C0EDB82F}" type="sibTrans" cxnId="{7560DC04-D166-4E12-8F8D-64F0E6EF099B}">
      <dgm:prSet/>
      <dgm:spPr/>
      <dgm:t>
        <a:bodyPr/>
        <a:lstStyle/>
        <a:p>
          <a:endParaRPr lang="en-US"/>
        </a:p>
      </dgm:t>
    </dgm:pt>
    <dgm:pt modelId="{5F8D96B6-6950-4271-B060-377DE3AEE91B}">
      <dgm:prSet phldrT="[Text]" custT="1"/>
      <dgm:spPr/>
      <dgm:t>
        <a:bodyPr/>
        <a:lstStyle/>
        <a:p>
          <a:r>
            <a:rPr lang="en-US" sz="2400" dirty="0"/>
            <a:t>Later VC Rounds</a:t>
          </a:r>
        </a:p>
      </dgm:t>
    </dgm:pt>
    <dgm:pt modelId="{028BA480-8C5E-4FF1-96AF-1E3E29A19CC8}" type="parTrans" cxnId="{ECC4FF72-FAF5-4CB9-BF30-C0E9A5317941}">
      <dgm:prSet/>
      <dgm:spPr/>
      <dgm:t>
        <a:bodyPr/>
        <a:lstStyle/>
        <a:p>
          <a:endParaRPr lang="en-US"/>
        </a:p>
      </dgm:t>
    </dgm:pt>
    <dgm:pt modelId="{BAE701FB-23CB-480D-8D7E-2C41BF790A3D}" type="sibTrans" cxnId="{ECC4FF72-FAF5-4CB9-BF30-C0E9A5317941}">
      <dgm:prSet/>
      <dgm:spPr/>
      <dgm:t>
        <a:bodyPr/>
        <a:lstStyle/>
        <a:p>
          <a:endParaRPr lang="en-US"/>
        </a:p>
      </dgm:t>
    </dgm:pt>
    <dgm:pt modelId="{5F0ED9AA-DD3F-41F7-B86D-2F93DBC8FBE0}">
      <dgm:prSet phldrT="[Text]" custT="1"/>
      <dgm:spPr/>
      <dgm:t>
        <a:bodyPr/>
        <a:lstStyle/>
        <a:p>
          <a:r>
            <a:rPr lang="en-US" sz="2800" dirty="0"/>
            <a:t>Venture Capital</a:t>
          </a:r>
        </a:p>
      </dgm:t>
    </dgm:pt>
    <dgm:pt modelId="{67225406-1DC8-4306-A1C9-1E3A35484CC1}" type="parTrans" cxnId="{03D13626-3715-4613-9EA5-E61BC481ED2C}">
      <dgm:prSet/>
      <dgm:spPr/>
      <dgm:t>
        <a:bodyPr/>
        <a:lstStyle/>
        <a:p>
          <a:endParaRPr lang="en-US"/>
        </a:p>
      </dgm:t>
    </dgm:pt>
    <dgm:pt modelId="{D69225BE-BA46-4E0C-835C-5EBEF1B0C3AD}" type="sibTrans" cxnId="{03D13626-3715-4613-9EA5-E61BC481ED2C}">
      <dgm:prSet/>
      <dgm:spPr/>
      <dgm:t>
        <a:bodyPr/>
        <a:lstStyle/>
        <a:p>
          <a:endParaRPr lang="en-US"/>
        </a:p>
      </dgm:t>
    </dgm:pt>
    <dgm:pt modelId="{EDD3118F-22B1-415C-A5FD-A89D0F10EAF5}">
      <dgm:prSet phldrT="[Text]" custT="1"/>
      <dgm:spPr/>
      <dgm:t>
        <a:bodyPr/>
        <a:lstStyle/>
        <a:p>
          <a:r>
            <a:rPr lang="en-US" sz="2800" dirty="0"/>
            <a:t>Initial Public Offering</a:t>
          </a:r>
        </a:p>
      </dgm:t>
    </dgm:pt>
    <dgm:pt modelId="{8C7BAFB1-E5A9-4DFB-9593-6DC0B4098CDD}" type="parTrans" cxnId="{2AF42673-FCB1-4D2B-BF38-0C288FBE7FC2}">
      <dgm:prSet/>
      <dgm:spPr/>
      <dgm:t>
        <a:bodyPr/>
        <a:lstStyle/>
        <a:p>
          <a:endParaRPr lang="en-US"/>
        </a:p>
      </dgm:t>
    </dgm:pt>
    <dgm:pt modelId="{C0D033B4-C63C-4619-A051-D6278FD5A948}" type="sibTrans" cxnId="{2AF42673-FCB1-4D2B-BF38-0C288FBE7FC2}">
      <dgm:prSet/>
      <dgm:spPr/>
      <dgm:t>
        <a:bodyPr/>
        <a:lstStyle/>
        <a:p>
          <a:endParaRPr lang="en-US"/>
        </a:p>
      </dgm:t>
    </dgm:pt>
    <dgm:pt modelId="{27C96FFB-31ED-45C7-8931-9387C66C06BB}" type="pres">
      <dgm:prSet presAssocID="{58EF8433-5F46-4DCF-9D18-C4BA72A2F0D6}" presName="Name0" presStyleCnt="0">
        <dgm:presLayoutVars>
          <dgm:dir/>
        </dgm:presLayoutVars>
      </dgm:prSet>
      <dgm:spPr/>
    </dgm:pt>
    <dgm:pt modelId="{59E956F4-2F82-4B60-A648-E933962893A3}" type="pres">
      <dgm:prSet presAssocID="{A5E0ABAF-4806-47DA-B8A8-74078345F266}" presName="parComposite" presStyleCnt="0"/>
      <dgm:spPr/>
    </dgm:pt>
    <dgm:pt modelId="{F9952A08-A744-4542-AD18-26E4BF0E1140}" type="pres">
      <dgm:prSet presAssocID="{A5E0ABAF-4806-47DA-B8A8-74078345F266}" presName="parBigCircle" presStyleLbl="node0" presStyleIdx="0" presStyleCnt="4"/>
      <dgm:spPr/>
    </dgm:pt>
    <dgm:pt modelId="{6ADDB921-F5EE-482B-B187-F9FFCC601B1D}" type="pres">
      <dgm:prSet presAssocID="{A5E0ABAF-4806-47DA-B8A8-74078345F266}" presName="parTx" presStyleLbl="revTx" presStyleIdx="0" presStyleCnt="12"/>
      <dgm:spPr/>
    </dgm:pt>
    <dgm:pt modelId="{FB5181F9-FE50-4804-8BE1-27BD7DF87612}" type="pres">
      <dgm:prSet presAssocID="{A5E0ABAF-4806-47DA-B8A8-74078345F266}" presName="bSpace" presStyleCnt="0"/>
      <dgm:spPr/>
    </dgm:pt>
    <dgm:pt modelId="{D7FDB3BD-FBD3-4B04-AC45-6E31BA5760EB}" type="pres">
      <dgm:prSet presAssocID="{A5E0ABAF-4806-47DA-B8A8-74078345F266}" presName="parBackupNorm" presStyleCnt="0"/>
      <dgm:spPr/>
    </dgm:pt>
    <dgm:pt modelId="{DB997748-7C3D-4543-AD38-46453B7E2FE2}" type="pres">
      <dgm:prSet presAssocID="{3E986D7A-C5FA-4782-A26B-D238AC63ED5D}" presName="parSpace" presStyleCnt="0"/>
      <dgm:spPr/>
    </dgm:pt>
    <dgm:pt modelId="{C9DB007E-6E23-4C60-952B-D53E9832CC42}" type="pres">
      <dgm:prSet presAssocID="{49074A00-5867-4D14-97E8-BC20FE39942B}" presName="desBackupLeftNorm" presStyleCnt="0"/>
      <dgm:spPr/>
    </dgm:pt>
    <dgm:pt modelId="{A1900F7C-F0B9-4188-9EFB-16D9E93BFEAA}" type="pres">
      <dgm:prSet presAssocID="{49074A00-5867-4D14-97E8-BC20FE39942B}" presName="desComposite" presStyleCnt="0"/>
      <dgm:spPr/>
    </dgm:pt>
    <dgm:pt modelId="{532FB413-D177-427C-9CF9-0DC44C2E7A1A}" type="pres">
      <dgm:prSet presAssocID="{49074A00-5867-4D14-97E8-BC20FE39942B}" presName="desCircle" presStyleLbl="node1" presStyleIdx="0" presStyleCnt="4"/>
      <dgm:spPr/>
    </dgm:pt>
    <dgm:pt modelId="{00BD76A4-F335-4F0B-ACF6-6ABBC5BED4FA}" type="pres">
      <dgm:prSet presAssocID="{49074A00-5867-4D14-97E8-BC20FE39942B}" presName="chTx" presStyleLbl="revTx" presStyleIdx="1" presStyleCnt="12"/>
      <dgm:spPr/>
    </dgm:pt>
    <dgm:pt modelId="{C3E5836B-2D61-43B1-9E2B-A1E18FC8F9C7}" type="pres">
      <dgm:prSet presAssocID="{49074A00-5867-4D14-97E8-BC20FE39942B}" presName="desTx" presStyleLbl="revTx" presStyleIdx="2" presStyleCnt="12">
        <dgm:presLayoutVars>
          <dgm:bulletEnabled val="1"/>
        </dgm:presLayoutVars>
      </dgm:prSet>
      <dgm:spPr/>
    </dgm:pt>
    <dgm:pt modelId="{43160B81-D7E7-4481-97B3-75C7F4C43B20}" type="pres">
      <dgm:prSet presAssocID="{49074A00-5867-4D14-97E8-BC20FE39942B}" presName="desBackupRightNorm" presStyleCnt="0"/>
      <dgm:spPr/>
    </dgm:pt>
    <dgm:pt modelId="{FBA4A458-E349-4D23-9B5E-6B2A039CEF60}" type="pres">
      <dgm:prSet presAssocID="{CCB1BA7E-F3DC-40E2-8E08-91898A355488}" presName="desSpace" presStyleCnt="0"/>
      <dgm:spPr/>
    </dgm:pt>
    <dgm:pt modelId="{72529359-225C-4C22-8F03-558A58245A5D}" type="pres">
      <dgm:prSet presAssocID="{E6EEC0D1-E010-4604-B6C8-63D1C10FF55C}" presName="desBackupLeftNorm" presStyleCnt="0"/>
      <dgm:spPr/>
    </dgm:pt>
    <dgm:pt modelId="{BF839E92-6703-4445-9968-3F181DFAC629}" type="pres">
      <dgm:prSet presAssocID="{E6EEC0D1-E010-4604-B6C8-63D1C10FF55C}" presName="desComposite" presStyleCnt="0"/>
      <dgm:spPr/>
    </dgm:pt>
    <dgm:pt modelId="{B15CCF6A-AFE1-4412-AF93-47ED20B7987E}" type="pres">
      <dgm:prSet presAssocID="{E6EEC0D1-E010-4604-B6C8-63D1C10FF55C}" presName="desCircle" presStyleLbl="node1" presStyleIdx="1" presStyleCnt="4"/>
      <dgm:spPr/>
    </dgm:pt>
    <dgm:pt modelId="{47CE918D-5F43-4C96-9A3E-C426CB454B96}" type="pres">
      <dgm:prSet presAssocID="{E6EEC0D1-E010-4604-B6C8-63D1C10FF55C}" presName="chTx" presStyleLbl="revTx" presStyleIdx="3" presStyleCnt="12" custLinFactNeighborX="13518" custLinFactNeighborY="19335"/>
      <dgm:spPr/>
    </dgm:pt>
    <dgm:pt modelId="{15D8124C-DCD5-4E25-AD17-DC0338C775B8}" type="pres">
      <dgm:prSet presAssocID="{E6EEC0D1-E010-4604-B6C8-63D1C10FF55C}" presName="desTx" presStyleLbl="revTx" presStyleIdx="4" presStyleCnt="12">
        <dgm:presLayoutVars>
          <dgm:bulletEnabled val="1"/>
        </dgm:presLayoutVars>
      </dgm:prSet>
      <dgm:spPr/>
    </dgm:pt>
    <dgm:pt modelId="{113C7719-095B-4CDC-84A1-57DB170B7038}" type="pres">
      <dgm:prSet presAssocID="{E6EEC0D1-E010-4604-B6C8-63D1C10FF55C}" presName="desBackupRightNorm" presStyleCnt="0"/>
      <dgm:spPr/>
    </dgm:pt>
    <dgm:pt modelId="{52D804D6-1B99-41E2-98E3-7FC80FC4ECD2}" type="pres">
      <dgm:prSet presAssocID="{6342AEB3-72D0-4FAA-9B3A-4B4B3A046B88}" presName="desSpace" presStyleCnt="0"/>
      <dgm:spPr/>
    </dgm:pt>
    <dgm:pt modelId="{E5EBF0A6-1E51-42BA-AD50-F3226C691F23}" type="pres">
      <dgm:prSet presAssocID="{1D4BAEEB-1C61-4DDB-9A0D-CF671915F6E7}" presName="parComposite" presStyleCnt="0"/>
      <dgm:spPr/>
    </dgm:pt>
    <dgm:pt modelId="{EC365524-AC7D-43DC-914E-F0E0B3C7E590}" type="pres">
      <dgm:prSet presAssocID="{1D4BAEEB-1C61-4DDB-9A0D-CF671915F6E7}" presName="parBigCircle" presStyleLbl="node0" presStyleIdx="1" presStyleCnt="4"/>
      <dgm:spPr/>
    </dgm:pt>
    <dgm:pt modelId="{227477F9-4B28-4F2C-8D0B-7D7C3C67F5AD}" type="pres">
      <dgm:prSet presAssocID="{1D4BAEEB-1C61-4DDB-9A0D-CF671915F6E7}" presName="parTx" presStyleLbl="revTx" presStyleIdx="5" presStyleCnt="12"/>
      <dgm:spPr/>
    </dgm:pt>
    <dgm:pt modelId="{FEBEE271-6B6C-42B5-81A6-AB4279F0410B}" type="pres">
      <dgm:prSet presAssocID="{1D4BAEEB-1C61-4DDB-9A0D-CF671915F6E7}" presName="bSpace" presStyleCnt="0"/>
      <dgm:spPr/>
    </dgm:pt>
    <dgm:pt modelId="{0751013E-4129-4D81-8EA1-82A29E84EB6B}" type="pres">
      <dgm:prSet presAssocID="{1D4BAEEB-1C61-4DDB-9A0D-CF671915F6E7}" presName="parBackupNorm" presStyleCnt="0"/>
      <dgm:spPr/>
    </dgm:pt>
    <dgm:pt modelId="{41360277-A76D-4C16-90F5-EAC8E78F362D}" type="pres">
      <dgm:prSet presAssocID="{39B2A0D9-CDD2-4154-A031-9CA55DABFB60}" presName="parSpace" presStyleCnt="0"/>
      <dgm:spPr/>
    </dgm:pt>
    <dgm:pt modelId="{D6CC62CE-6E7E-480F-9A33-FE92EC5A8FDB}" type="pres">
      <dgm:prSet presAssocID="{5F0ED9AA-DD3F-41F7-B86D-2F93DBC8FBE0}" presName="parComposite" presStyleCnt="0"/>
      <dgm:spPr/>
    </dgm:pt>
    <dgm:pt modelId="{F656C8EE-AB9F-46A6-91C8-87A24D082EEA}" type="pres">
      <dgm:prSet presAssocID="{5F0ED9AA-DD3F-41F7-B86D-2F93DBC8FBE0}" presName="parBigCircle" presStyleLbl="node0" presStyleIdx="2" presStyleCnt="4"/>
      <dgm:spPr/>
    </dgm:pt>
    <dgm:pt modelId="{DB0C1F51-A8C0-4976-BC77-9EE9CC319FEC}" type="pres">
      <dgm:prSet presAssocID="{5F0ED9AA-DD3F-41F7-B86D-2F93DBC8FBE0}" presName="parTx" presStyleLbl="revTx" presStyleIdx="6" presStyleCnt="12"/>
      <dgm:spPr/>
    </dgm:pt>
    <dgm:pt modelId="{44796E28-71D8-4E05-8DC3-F90128D22369}" type="pres">
      <dgm:prSet presAssocID="{5F0ED9AA-DD3F-41F7-B86D-2F93DBC8FBE0}" presName="bSpace" presStyleCnt="0"/>
      <dgm:spPr/>
    </dgm:pt>
    <dgm:pt modelId="{714E90EA-D7C2-43B3-8E3A-123C0B261C0B}" type="pres">
      <dgm:prSet presAssocID="{5F0ED9AA-DD3F-41F7-B86D-2F93DBC8FBE0}" presName="parBackupNorm" presStyleCnt="0"/>
      <dgm:spPr/>
    </dgm:pt>
    <dgm:pt modelId="{968CC58D-1763-458B-A4F2-A48E51D94EFF}" type="pres">
      <dgm:prSet presAssocID="{D69225BE-BA46-4E0C-835C-5EBEF1B0C3AD}" presName="parSpace" presStyleCnt="0"/>
      <dgm:spPr/>
    </dgm:pt>
    <dgm:pt modelId="{A5C5FDA9-9D77-4A55-8C9C-F33DFC0860F2}" type="pres">
      <dgm:prSet presAssocID="{EDD3118F-22B1-415C-A5FD-A89D0F10EAF5}" presName="parComposite" presStyleCnt="0"/>
      <dgm:spPr/>
    </dgm:pt>
    <dgm:pt modelId="{325CC226-F799-4B16-855C-6641A611F31C}" type="pres">
      <dgm:prSet presAssocID="{EDD3118F-22B1-415C-A5FD-A89D0F10EAF5}" presName="parBigCircle" presStyleLbl="node0" presStyleIdx="3" presStyleCnt="4" custLinFactX="27413" custLinFactNeighborX="100000" custLinFactNeighborY="-13650"/>
      <dgm:spPr/>
    </dgm:pt>
    <dgm:pt modelId="{F99D3799-DDA0-4D30-804E-5E76195DFBF8}" type="pres">
      <dgm:prSet presAssocID="{EDD3118F-22B1-415C-A5FD-A89D0F10EAF5}" presName="parTx" presStyleLbl="revTx" presStyleIdx="7" presStyleCnt="12" custLinFactX="2880" custLinFactNeighborX="100000" custLinFactNeighborY="-18437"/>
      <dgm:spPr/>
    </dgm:pt>
    <dgm:pt modelId="{40BE5179-131C-4CCA-BE2C-7120D7B40D31}" type="pres">
      <dgm:prSet presAssocID="{EDD3118F-22B1-415C-A5FD-A89D0F10EAF5}" presName="bSpace" presStyleCnt="0"/>
      <dgm:spPr/>
    </dgm:pt>
    <dgm:pt modelId="{FDB04C1E-C382-41B3-B082-6E8909222EBF}" type="pres">
      <dgm:prSet presAssocID="{EDD3118F-22B1-415C-A5FD-A89D0F10EAF5}" presName="parBackupNorm" presStyleCnt="0"/>
      <dgm:spPr/>
    </dgm:pt>
    <dgm:pt modelId="{3DBD66AC-4148-469C-86DD-2FA8CEF65ED8}" type="pres">
      <dgm:prSet presAssocID="{C0D033B4-C63C-4619-A051-D6278FD5A948}" presName="parSpace" presStyleCnt="0"/>
      <dgm:spPr/>
    </dgm:pt>
    <dgm:pt modelId="{FE686409-4CFA-46B4-97D3-22783A76BAA8}" type="pres">
      <dgm:prSet presAssocID="{0E667AD5-0AF4-4945-B7E6-C9215442D450}" presName="desBackupLeftNorm" presStyleCnt="0"/>
      <dgm:spPr/>
    </dgm:pt>
    <dgm:pt modelId="{5FCA1D47-CC50-477E-B712-DB4D768D7B60}" type="pres">
      <dgm:prSet presAssocID="{0E667AD5-0AF4-4945-B7E6-C9215442D450}" presName="desComposite" presStyleCnt="0"/>
      <dgm:spPr/>
    </dgm:pt>
    <dgm:pt modelId="{3CEF356D-E639-4880-88F2-572176E27E47}" type="pres">
      <dgm:prSet presAssocID="{0E667AD5-0AF4-4945-B7E6-C9215442D450}" presName="desCircle" presStyleLbl="node1" presStyleIdx="2" presStyleCnt="4" custLinFactX="-100000" custLinFactNeighborX="-103923" custLinFactNeighborY="-8881"/>
      <dgm:spPr/>
    </dgm:pt>
    <dgm:pt modelId="{62B775BF-B991-482C-8453-27AB3FA525F6}" type="pres">
      <dgm:prSet presAssocID="{0E667AD5-0AF4-4945-B7E6-C9215442D450}" presName="chTx" presStyleLbl="revTx" presStyleIdx="8" presStyleCnt="12" custLinFactX="-20598" custLinFactNeighborX="-100000" custLinFactNeighborY="13791"/>
      <dgm:spPr/>
    </dgm:pt>
    <dgm:pt modelId="{A8064A80-943E-434C-8851-E6F8FE75F38C}" type="pres">
      <dgm:prSet presAssocID="{0E667AD5-0AF4-4945-B7E6-C9215442D450}" presName="desTx" presStyleLbl="revTx" presStyleIdx="9" presStyleCnt="12">
        <dgm:presLayoutVars>
          <dgm:bulletEnabled val="1"/>
        </dgm:presLayoutVars>
      </dgm:prSet>
      <dgm:spPr/>
    </dgm:pt>
    <dgm:pt modelId="{3EC8F034-98A2-443D-A0D0-AFDBA49BBBA0}" type="pres">
      <dgm:prSet presAssocID="{0E667AD5-0AF4-4945-B7E6-C9215442D450}" presName="desBackupRightNorm" presStyleCnt="0"/>
      <dgm:spPr/>
    </dgm:pt>
    <dgm:pt modelId="{E36A0304-2650-4CC6-88ED-20C8DF8A04F6}" type="pres">
      <dgm:prSet presAssocID="{D775052E-C4D1-42E3-A3CF-C048C0EDB82F}" presName="desSpace" presStyleCnt="0"/>
      <dgm:spPr/>
    </dgm:pt>
    <dgm:pt modelId="{BE75E99A-8D70-4BBB-B2CE-5E3542FE2FCE}" type="pres">
      <dgm:prSet presAssocID="{5F8D96B6-6950-4271-B060-377DE3AEE91B}" presName="desBackupLeftNorm" presStyleCnt="0"/>
      <dgm:spPr/>
    </dgm:pt>
    <dgm:pt modelId="{FDA1BD4C-F1BD-46DD-AC48-430554A925EF}" type="pres">
      <dgm:prSet presAssocID="{5F8D96B6-6950-4271-B060-377DE3AEE91B}" presName="desComposite" presStyleCnt="0"/>
      <dgm:spPr/>
    </dgm:pt>
    <dgm:pt modelId="{41077FD0-E11A-4E88-8AC3-F274A2CBB621}" type="pres">
      <dgm:prSet presAssocID="{5F8D96B6-6950-4271-B060-377DE3AEE91B}" presName="desCircle" presStyleLbl="node1" presStyleIdx="3" presStyleCnt="4" custLinFactX="-100000" custLinFactNeighborX="-103681" custLinFactNeighborY="-8881"/>
      <dgm:spPr/>
    </dgm:pt>
    <dgm:pt modelId="{D83CE792-1E95-4E22-BC2D-E667179EDAFB}" type="pres">
      <dgm:prSet presAssocID="{5F8D96B6-6950-4271-B060-377DE3AEE91B}" presName="chTx" presStyleLbl="revTx" presStyleIdx="10" presStyleCnt="12" custLinFactNeighborX="-84669" custLinFactNeighborY="13791"/>
      <dgm:spPr/>
    </dgm:pt>
    <dgm:pt modelId="{9D3FBD18-16A3-4B0E-B177-DA014E38841E}" type="pres">
      <dgm:prSet presAssocID="{5F8D96B6-6950-4271-B060-377DE3AEE91B}" presName="desTx" presStyleLbl="revTx" presStyleIdx="11" presStyleCnt="12">
        <dgm:presLayoutVars>
          <dgm:bulletEnabled val="1"/>
        </dgm:presLayoutVars>
      </dgm:prSet>
      <dgm:spPr/>
    </dgm:pt>
    <dgm:pt modelId="{9F600E08-4600-4DE8-B927-4B0A3D4A2400}" type="pres">
      <dgm:prSet presAssocID="{5F8D96B6-6950-4271-B060-377DE3AEE91B}" presName="desBackupRightNorm" presStyleCnt="0"/>
      <dgm:spPr/>
    </dgm:pt>
    <dgm:pt modelId="{05D74FBA-B8FC-4A0D-A7DE-521719623679}" type="pres">
      <dgm:prSet presAssocID="{BAE701FB-23CB-480D-8D7E-2C41BF790A3D}" presName="desSpace" presStyleCnt="0"/>
      <dgm:spPr/>
    </dgm:pt>
  </dgm:ptLst>
  <dgm:cxnLst>
    <dgm:cxn modelId="{FEDF7A03-82F8-4586-A699-8811DFD7CECC}" type="presOf" srcId="{5F8D96B6-6950-4271-B060-377DE3AEE91B}" destId="{D83CE792-1E95-4E22-BC2D-E667179EDAFB}" srcOrd="0" destOrd="0" presId="urn:microsoft.com/office/officeart/2008/layout/CircleAccentTimeline"/>
    <dgm:cxn modelId="{7560DC04-D166-4E12-8F8D-64F0E6EF099B}" srcId="{EDD3118F-22B1-415C-A5FD-A89D0F10EAF5}" destId="{0E667AD5-0AF4-4945-B7E6-C9215442D450}" srcOrd="0" destOrd="0" parTransId="{F2DA717A-9A62-481D-B791-3D6105EC3E34}" sibTransId="{D775052E-C4D1-42E3-A3CF-C048C0EDB82F}"/>
    <dgm:cxn modelId="{456DF912-BD22-4216-BFFE-1910797B73C7}" type="presOf" srcId="{A5E0ABAF-4806-47DA-B8A8-74078345F266}" destId="{6ADDB921-F5EE-482B-B187-F9FFCC601B1D}" srcOrd="0" destOrd="0" presId="urn:microsoft.com/office/officeart/2008/layout/CircleAccentTimeline"/>
    <dgm:cxn modelId="{CE884015-4B7E-4222-9F64-8028AE2D6181}" srcId="{58EF8433-5F46-4DCF-9D18-C4BA72A2F0D6}" destId="{A5E0ABAF-4806-47DA-B8A8-74078345F266}" srcOrd="0" destOrd="0" parTransId="{3A40798E-5169-4443-94D6-C18AC88FE7BA}" sibTransId="{3E986D7A-C5FA-4782-A26B-D238AC63ED5D}"/>
    <dgm:cxn modelId="{03D13626-3715-4613-9EA5-E61BC481ED2C}" srcId="{58EF8433-5F46-4DCF-9D18-C4BA72A2F0D6}" destId="{5F0ED9AA-DD3F-41F7-B86D-2F93DBC8FBE0}" srcOrd="2" destOrd="0" parTransId="{67225406-1DC8-4306-A1C9-1E3A35484CC1}" sibTransId="{D69225BE-BA46-4E0C-835C-5EBEF1B0C3AD}"/>
    <dgm:cxn modelId="{E97A0136-5CA5-4B53-9BE1-FA3C620DB370}" srcId="{A5E0ABAF-4806-47DA-B8A8-74078345F266}" destId="{E6EEC0D1-E010-4604-B6C8-63D1C10FF55C}" srcOrd="1" destOrd="0" parTransId="{906C4326-5D6A-4DC4-80C3-DB649E1E0718}" sibTransId="{6342AEB3-72D0-4FAA-9B3A-4B4B3A046B88}"/>
    <dgm:cxn modelId="{C61B9F65-CC6E-4A83-92C9-20D083DFC9AB}" type="presOf" srcId="{49074A00-5867-4D14-97E8-BC20FE39942B}" destId="{00BD76A4-F335-4F0B-ACF6-6ABBC5BED4FA}" srcOrd="0" destOrd="0" presId="urn:microsoft.com/office/officeart/2008/layout/CircleAccentTimeline"/>
    <dgm:cxn modelId="{0960594A-9014-4D24-BD7B-2792D5A1530D}" type="presOf" srcId="{0E667AD5-0AF4-4945-B7E6-C9215442D450}" destId="{62B775BF-B991-482C-8453-27AB3FA525F6}" srcOrd="0" destOrd="0" presId="urn:microsoft.com/office/officeart/2008/layout/CircleAccentTimeline"/>
    <dgm:cxn modelId="{ECC4FF72-FAF5-4CB9-BF30-C0E9A5317941}" srcId="{EDD3118F-22B1-415C-A5FD-A89D0F10EAF5}" destId="{5F8D96B6-6950-4271-B060-377DE3AEE91B}" srcOrd="1" destOrd="0" parTransId="{028BA480-8C5E-4FF1-96AF-1E3E29A19CC8}" sibTransId="{BAE701FB-23CB-480D-8D7E-2C41BF790A3D}"/>
    <dgm:cxn modelId="{2AF42673-FCB1-4D2B-BF38-0C288FBE7FC2}" srcId="{58EF8433-5F46-4DCF-9D18-C4BA72A2F0D6}" destId="{EDD3118F-22B1-415C-A5FD-A89D0F10EAF5}" srcOrd="3" destOrd="0" parTransId="{8C7BAFB1-E5A9-4DFB-9593-6DC0B4098CDD}" sibTransId="{C0D033B4-C63C-4619-A051-D6278FD5A948}"/>
    <dgm:cxn modelId="{ED2EB077-6578-48E9-A628-A38E2B8D969A}" type="presOf" srcId="{58EF8433-5F46-4DCF-9D18-C4BA72A2F0D6}" destId="{27C96FFB-31ED-45C7-8931-9387C66C06BB}" srcOrd="0" destOrd="0" presId="urn:microsoft.com/office/officeart/2008/layout/CircleAccentTimeline"/>
    <dgm:cxn modelId="{78724E8B-F105-44D3-86C3-EED99F0014B4}" type="presOf" srcId="{E6EEC0D1-E010-4604-B6C8-63D1C10FF55C}" destId="{47CE918D-5F43-4C96-9A3E-C426CB454B96}" srcOrd="0" destOrd="0" presId="urn:microsoft.com/office/officeart/2008/layout/CircleAccentTimeline"/>
    <dgm:cxn modelId="{F1A262BA-4ACD-443A-9274-325EC6F73E69}" srcId="{58EF8433-5F46-4DCF-9D18-C4BA72A2F0D6}" destId="{1D4BAEEB-1C61-4DDB-9A0D-CF671915F6E7}" srcOrd="1" destOrd="0" parTransId="{1BE4742E-C6F5-4FC3-9730-DCBE257105E0}" sibTransId="{39B2A0D9-CDD2-4154-A031-9CA55DABFB60}"/>
    <dgm:cxn modelId="{A8D3DABA-B8A7-424D-8F04-29B6C0963B17}" srcId="{A5E0ABAF-4806-47DA-B8A8-74078345F266}" destId="{49074A00-5867-4D14-97E8-BC20FE39942B}" srcOrd="0" destOrd="0" parTransId="{3DA38A32-104B-49FF-9383-A7DC1636BA21}" sibTransId="{CCB1BA7E-F3DC-40E2-8E08-91898A355488}"/>
    <dgm:cxn modelId="{563A65CC-97CC-4C99-9701-094C815AED41}" type="presOf" srcId="{5F0ED9AA-DD3F-41F7-B86D-2F93DBC8FBE0}" destId="{DB0C1F51-A8C0-4976-BC77-9EE9CC319FEC}" srcOrd="0" destOrd="0" presId="urn:microsoft.com/office/officeart/2008/layout/CircleAccentTimeline"/>
    <dgm:cxn modelId="{146A72D6-8B16-4AA8-BBD3-E57FC0DDA8B5}" type="presOf" srcId="{1D4BAEEB-1C61-4DDB-9A0D-CF671915F6E7}" destId="{227477F9-4B28-4F2C-8D0B-7D7C3C67F5AD}" srcOrd="0" destOrd="0" presId="urn:microsoft.com/office/officeart/2008/layout/CircleAccentTimeline"/>
    <dgm:cxn modelId="{8AB27CEE-485B-460C-85BC-95AF91F89934}" type="presOf" srcId="{EDD3118F-22B1-415C-A5FD-A89D0F10EAF5}" destId="{F99D3799-DDA0-4D30-804E-5E76195DFBF8}" srcOrd="0" destOrd="0" presId="urn:microsoft.com/office/officeart/2008/layout/CircleAccentTimeline"/>
    <dgm:cxn modelId="{00FAE323-E0FC-48EB-B5A1-CD5201ECB971}" type="presParOf" srcId="{27C96FFB-31ED-45C7-8931-9387C66C06BB}" destId="{59E956F4-2F82-4B60-A648-E933962893A3}" srcOrd="0" destOrd="0" presId="urn:microsoft.com/office/officeart/2008/layout/CircleAccentTimeline"/>
    <dgm:cxn modelId="{7E1581B6-1C9C-40DC-BE20-B92649646070}" type="presParOf" srcId="{59E956F4-2F82-4B60-A648-E933962893A3}" destId="{F9952A08-A744-4542-AD18-26E4BF0E1140}" srcOrd="0" destOrd="0" presId="urn:microsoft.com/office/officeart/2008/layout/CircleAccentTimeline"/>
    <dgm:cxn modelId="{FD3E8691-B0D9-40AC-800C-91681D313E51}" type="presParOf" srcId="{59E956F4-2F82-4B60-A648-E933962893A3}" destId="{6ADDB921-F5EE-482B-B187-F9FFCC601B1D}" srcOrd="1" destOrd="0" presId="urn:microsoft.com/office/officeart/2008/layout/CircleAccentTimeline"/>
    <dgm:cxn modelId="{99FF54C7-6190-4F11-90E5-1758226A547F}" type="presParOf" srcId="{59E956F4-2F82-4B60-A648-E933962893A3}" destId="{FB5181F9-FE50-4804-8BE1-27BD7DF87612}" srcOrd="2" destOrd="0" presId="urn:microsoft.com/office/officeart/2008/layout/CircleAccentTimeline"/>
    <dgm:cxn modelId="{6ED136DB-AD7F-4A4D-8750-B829DC1A78A5}" type="presParOf" srcId="{27C96FFB-31ED-45C7-8931-9387C66C06BB}" destId="{D7FDB3BD-FBD3-4B04-AC45-6E31BA5760EB}" srcOrd="1" destOrd="0" presId="urn:microsoft.com/office/officeart/2008/layout/CircleAccentTimeline"/>
    <dgm:cxn modelId="{668513CC-E3A9-40EC-A89A-E087A767CC20}" type="presParOf" srcId="{27C96FFB-31ED-45C7-8931-9387C66C06BB}" destId="{DB997748-7C3D-4543-AD38-46453B7E2FE2}" srcOrd="2" destOrd="0" presId="urn:microsoft.com/office/officeart/2008/layout/CircleAccentTimeline"/>
    <dgm:cxn modelId="{3EC5FBE5-0C99-4291-8443-E490D64828EB}" type="presParOf" srcId="{27C96FFB-31ED-45C7-8931-9387C66C06BB}" destId="{C9DB007E-6E23-4C60-952B-D53E9832CC42}" srcOrd="3" destOrd="0" presId="urn:microsoft.com/office/officeart/2008/layout/CircleAccentTimeline"/>
    <dgm:cxn modelId="{57B4A36A-9C06-4E7B-A61B-ED5E72E84042}" type="presParOf" srcId="{27C96FFB-31ED-45C7-8931-9387C66C06BB}" destId="{A1900F7C-F0B9-4188-9EFB-16D9E93BFEAA}" srcOrd="4" destOrd="0" presId="urn:microsoft.com/office/officeart/2008/layout/CircleAccentTimeline"/>
    <dgm:cxn modelId="{8E2BC4DF-B372-4BFC-958F-5B048C3CF41E}" type="presParOf" srcId="{A1900F7C-F0B9-4188-9EFB-16D9E93BFEAA}" destId="{532FB413-D177-427C-9CF9-0DC44C2E7A1A}" srcOrd="0" destOrd="0" presId="urn:microsoft.com/office/officeart/2008/layout/CircleAccentTimeline"/>
    <dgm:cxn modelId="{D80FE7DD-524A-4B67-9225-C9046829F279}" type="presParOf" srcId="{A1900F7C-F0B9-4188-9EFB-16D9E93BFEAA}" destId="{00BD76A4-F335-4F0B-ACF6-6ABBC5BED4FA}" srcOrd="1" destOrd="0" presId="urn:microsoft.com/office/officeart/2008/layout/CircleAccentTimeline"/>
    <dgm:cxn modelId="{3BAE6CAF-DA87-42C6-BFF3-9DF34910D14D}" type="presParOf" srcId="{A1900F7C-F0B9-4188-9EFB-16D9E93BFEAA}" destId="{C3E5836B-2D61-43B1-9E2B-A1E18FC8F9C7}" srcOrd="2" destOrd="0" presId="urn:microsoft.com/office/officeart/2008/layout/CircleAccentTimeline"/>
    <dgm:cxn modelId="{06CC9D0A-86CA-4518-B49F-3942ACE779F2}" type="presParOf" srcId="{27C96FFB-31ED-45C7-8931-9387C66C06BB}" destId="{43160B81-D7E7-4481-97B3-75C7F4C43B20}" srcOrd="5" destOrd="0" presId="urn:microsoft.com/office/officeart/2008/layout/CircleAccentTimeline"/>
    <dgm:cxn modelId="{9A96D746-C75D-494D-8105-47537052E329}" type="presParOf" srcId="{27C96FFB-31ED-45C7-8931-9387C66C06BB}" destId="{FBA4A458-E349-4D23-9B5E-6B2A039CEF60}" srcOrd="6" destOrd="0" presId="urn:microsoft.com/office/officeart/2008/layout/CircleAccentTimeline"/>
    <dgm:cxn modelId="{D4FF01E6-29B9-48C4-B419-7959D72AC6F0}" type="presParOf" srcId="{27C96FFB-31ED-45C7-8931-9387C66C06BB}" destId="{72529359-225C-4C22-8F03-558A58245A5D}" srcOrd="7" destOrd="0" presId="urn:microsoft.com/office/officeart/2008/layout/CircleAccentTimeline"/>
    <dgm:cxn modelId="{0AF5260B-F286-45F5-A7E3-87D2D65B55C0}" type="presParOf" srcId="{27C96FFB-31ED-45C7-8931-9387C66C06BB}" destId="{BF839E92-6703-4445-9968-3F181DFAC629}" srcOrd="8" destOrd="0" presId="urn:microsoft.com/office/officeart/2008/layout/CircleAccentTimeline"/>
    <dgm:cxn modelId="{B0C22FB7-C48C-4B0D-A969-EE46C445313C}" type="presParOf" srcId="{BF839E92-6703-4445-9968-3F181DFAC629}" destId="{B15CCF6A-AFE1-4412-AF93-47ED20B7987E}" srcOrd="0" destOrd="0" presId="urn:microsoft.com/office/officeart/2008/layout/CircleAccentTimeline"/>
    <dgm:cxn modelId="{C7CB7C57-1620-4413-836E-556206D0ADD8}" type="presParOf" srcId="{BF839E92-6703-4445-9968-3F181DFAC629}" destId="{47CE918D-5F43-4C96-9A3E-C426CB454B96}" srcOrd="1" destOrd="0" presId="urn:microsoft.com/office/officeart/2008/layout/CircleAccentTimeline"/>
    <dgm:cxn modelId="{4E03CBEE-5453-45AA-B937-A5750A66E949}" type="presParOf" srcId="{BF839E92-6703-4445-9968-3F181DFAC629}" destId="{15D8124C-DCD5-4E25-AD17-DC0338C775B8}" srcOrd="2" destOrd="0" presId="urn:microsoft.com/office/officeart/2008/layout/CircleAccentTimeline"/>
    <dgm:cxn modelId="{5D4EC003-A1B4-44F9-ACEE-41414AA25985}" type="presParOf" srcId="{27C96FFB-31ED-45C7-8931-9387C66C06BB}" destId="{113C7719-095B-4CDC-84A1-57DB170B7038}" srcOrd="9" destOrd="0" presId="urn:microsoft.com/office/officeart/2008/layout/CircleAccentTimeline"/>
    <dgm:cxn modelId="{3EA61421-C12D-4105-BC5C-D2C5A6B2BC0F}" type="presParOf" srcId="{27C96FFB-31ED-45C7-8931-9387C66C06BB}" destId="{52D804D6-1B99-41E2-98E3-7FC80FC4ECD2}" srcOrd="10" destOrd="0" presId="urn:microsoft.com/office/officeart/2008/layout/CircleAccentTimeline"/>
    <dgm:cxn modelId="{439A5973-A585-4E6F-81FB-6A08623EF71F}" type="presParOf" srcId="{27C96FFB-31ED-45C7-8931-9387C66C06BB}" destId="{E5EBF0A6-1E51-42BA-AD50-F3226C691F23}" srcOrd="11" destOrd="0" presId="urn:microsoft.com/office/officeart/2008/layout/CircleAccentTimeline"/>
    <dgm:cxn modelId="{41CCE2BB-02DE-4AD0-8131-89EA6DD47B70}" type="presParOf" srcId="{E5EBF0A6-1E51-42BA-AD50-F3226C691F23}" destId="{EC365524-AC7D-43DC-914E-F0E0B3C7E590}" srcOrd="0" destOrd="0" presId="urn:microsoft.com/office/officeart/2008/layout/CircleAccentTimeline"/>
    <dgm:cxn modelId="{A05C4184-5DDF-494E-9529-49F51560918E}" type="presParOf" srcId="{E5EBF0A6-1E51-42BA-AD50-F3226C691F23}" destId="{227477F9-4B28-4F2C-8D0B-7D7C3C67F5AD}" srcOrd="1" destOrd="0" presId="urn:microsoft.com/office/officeart/2008/layout/CircleAccentTimeline"/>
    <dgm:cxn modelId="{4312E4FF-FFFD-4808-9DC3-12E63A18439A}" type="presParOf" srcId="{E5EBF0A6-1E51-42BA-AD50-F3226C691F23}" destId="{FEBEE271-6B6C-42B5-81A6-AB4279F0410B}" srcOrd="2" destOrd="0" presId="urn:microsoft.com/office/officeart/2008/layout/CircleAccentTimeline"/>
    <dgm:cxn modelId="{CC178005-BB7A-46F1-BEC6-4437ACFBB09A}" type="presParOf" srcId="{27C96FFB-31ED-45C7-8931-9387C66C06BB}" destId="{0751013E-4129-4D81-8EA1-82A29E84EB6B}" srcOrd="12" destOrd="0" presId="urn:microsoft.com/office/officeart/2008/layout/CircleAccentTimeline"/>
    <dgm:cxn modelId="{7888EF97-528D-4EE0-B717-837966F6D5D1}" type="presParOf" srcId="{27C96FFB-31ED-45C7-8931-9387C66C06BB}" destId="{41360277-A76D-4C16-90F5-EAC8E78F362D}" srcOrd="13" destOrd="0" presId="urn:microsoft.com/office/officeart/2008/layout/CircleAccentTimeline"/>
    <dgm:cxn modelId="{AB298BA3-23F0-4A6A-8313-317DD56A3743}" type="presParOf" srcId="{27C96FFB-31ED-45C7-8931-9387C66C06BB}" destId="{D6CC62CE-6E7E-480F-9A33-FE92EC5A8FDB}" srcOrd="14" destOrd="0" presId="urn:microsoft.com/office/officeart/2008/layout/CircleAccentTimeline"/>
    <dgm:cxn modelId="{E415B367-9C23-413F-8390-EE959F31DC8B}" type="presParOf" srcId="{D6CC62CE-6E7E-480F-9A33-FE92EC5A8FDB}" destId="{F656C8EE-AB9F-46A6-91C8-87A24D082EEA}" srcOrd="0" destOrd="0" presId="urn:microsoft.com/office/officeart/2008/layout/CircleAccentTimeline"/>
    <dgm:cxn modelId="{EBBD4F9A-D539-453B-A7D9-558297C6657D}" type="presParOf" srcId="{D6CC62CE-6E7E-480F-9A33-FE92EC5A8FDB}" destId="{DB0C1F51-A8C0-4976-BC77-9EE9CC319FEC}" srcOrd="1" destOrd="0" presId="urn:microsoft.com/office/officeart/2008/layout/CircleAccentTimeline"/>
    <dgm:cxn modelId="{9238DC22-CDAF-4260-9E4E-81EDC552D3F0}" type="presParOf" srcId="{D6CC62CE-6E7E-480F-9A33-FE92EC5A8FDB}" destId="{44796E28-71D8-4E05-8DC3-F90128D22369}" srcOrd="2" destOrd="0" presId="urn:microsoft.com/office/officeart/2008/layout/CircleAccentTimeline"/>
    <dgm:cxn modelId="{35E5247D-3E43-4503-9540-E47EC47104AC}" type="presParOf" srcId="{27C96FFB-31ED-45C7-8931-9387C66C06BB}" destId="{714E90EA-D7C2-43B3-8E3A-123C0B261C0B}" srcOrd="15" destOrd="0" presId="urn:microsoft.com/office/officeart/2008/layout/CircleAccentTimeline"/>
    <dgm:cxn modelId="{C281793A-33FF-4FF9-BB9B-1C3EFAD74758}" type="presParOf" srcId="{27C96FFB-31ED-45C7-8931-9387C66C06BB}" destId="{968CC58D-1763-458B-A4F2-A48E51D94EFF}" srcOrd="16" destOrd="0" presId="urn:microsoft.com/office/officeart/2008/layout/CircleAccentTimeline"/>
    <dgm:cxn modelId="{9F980F3F-0047-4D1C-B78C-27C1D9AD0E19}" type="presParOf" srcId="{27C96FFB-31ED-45C7-8931-9387C66C06BB}" destId="{A5C5FDA9-9D77-4A55-8C9C-F33DFC0860F2}" srcOrd="17" destOrd="0" presId="urn:microsoft.com/office/officeart/2008/layout/CircleAccentTimeline"/>
    <dgm:cxn modelId="{54D85E82-88EE-49BC-95CD-40DDDE55144B}" type="presParOf" srcId="{A5C5FDA9-9D77-4A55-8C9C-F33DFC0860F2}" destId="{325CC226-F799-4B16-855C-6641A611F31C}" srcOrd="0" destOrd="0" presId="urn:microsoft.com/office/officeart/2008/layout/CircleAccentTimeline"/>
    <dgm:cxn modelId="{1E591FC7-F5EF-4A39-A8C8-B0293527C5EA}" type="presParOf" srcId="{A5C5FDA9-9D77-4A55-8C9C-F33DFC0860F2}" destId="{F99D3799-DDA0-4D30-804E-5E76195DFBF8}" srcOrd="1" destOrd="0" presId="urn:microsoft.com/office/officeart/2008/layout/CircleAccentTimeline"/>
    <dgm:cxn modelId="{0F8B7B50-F1C3-48AF-979A-133844C1B709}" type="presParOf" srcId="{A5C5FDA9-9D77-4A55-8C9C-F33DFC0860F2}" destId="{40BE5179-131C-4CCA-BE2C-7120D7B40D31}" srcOrd="2" destOrd="0" presId="urn:microsoft.com/office/officeart/2008/layout/CircleAccentTimeline"/>
    <dgm:cxn modelId="{EF784443-E181-4D02-BF05-8F9AC6E89022}" type="presParOf" srcId="{27C96FFB-31ED-45C7-8931-9387C66C06BB}" destId="{FDB04C1E-C382-41B3-B082-6E8909222EBF}" srcOrd="18" destOrd="0" presId="urn:microsoft.com/office/officeart/2008/layout/CircleAccentTimeline"/>
    <dgm:cxn modelId="{C30DF3FC-683D-43E3-B2C4-DB7588804221}" type="presParOf" srcId="{27C96FFB-31ED-45C7-8931-9387C66C06BB}" destId="{3DBD66AC-4148-469C-86DD-2FA8CEF65ED8}" srcOrd="19" destOrd="0" presId="urn:microsoft.com/office/officeart/2008/layout/CircleAccentTimeline"/>
    <dgm:cxn modelId="{8AE98B47-9F4D-49BB-82FF-66EA03152384}" type="presParOf" srcId="{27C96FFB-31ED-45C7-8931-9387C66C06BB}" destId="{FE686409-4CFA-46B4-97D3-22783A76BAA8}" srcOrd="20" destOrd="0" presId="urn:microsoft.com/office/officeart/2008/layout/CircleAccentTimeline"/>
    <dgm:cxn modelId="{34A4A128-9871-46A8-BCFE-DF23668DFF24}" type="presParOf" srcId="{27C96FFB-31ED-45C7-8931-9387C66C06BB}" destId="{5FCA1D47-CC50-477E-B712-DB4D768D7B60}" srcOrd="21" destOrd="0" presId="urn:microsoft.com/office/officeart/2008/layout/CircleAccentTimeline"/>
    <dgm:cxn modelId="{898CFBBF-8FC9-4FCE-956D-B99276111CC8}" type="presParOf" srcId="{5FCA1D47-CC50-477E-B712-DB4D768D7B60}" destId="{3CEF356D-E639-4880-88F2-572176E27E47}" srcOrd="0" destOrd="0" presId="urn:microsoft.com/office/officeart/2008/layout/CircleAccentTimeline"/>
    <dgm:cxn modelId="{38BCB343-A4E1-43CA-8692-2043BA41F232}" type="presParOf" srcId="{5FCA1D47-CC50-477E-B712-DB4D768D7B60}" destId="{62B775BF-B991-482C-8453-27AB3FA525F6}" srcOrd="1" destOrd="0" presId="urn:microsoft.com/office/officeart/2008/layout/CircleAccentTimeline"/>
    <dgm:cxn modelId="{D9AA6C06-8FC5-4FAE-A136-B00045CF67C8}" type="presParOf" srcId="{5FCA1D47-CC50-477E-B712-DB4D768D7B60}" destId="{A8064A80-943E-434C-8851-E6F8FE75F38C}" srcOrd="2" destOrd="0" presId="urn:microsoft.com/office/officeart/2008/layout/CircleAccentTimeline"/>
    <dgm:cxn modelId="{6A21C199-08A6-47B2-94DF-AC9ED36E0542}" type="presParOf" srcId="{27C96FFB-31ED-45C7-8931-9387C66C06BB}" destId="{3EC8F034-98A2-443D-A0D0-AFDBA49BBBA0}" srcOrd="22" destOrd="0" presId="urn:microsoft.com/office/officeart/2008/layout/CircleAccentTimeline"/>
    <dgm:cxn modelId="{FA50B944-BA2D-4EBF-AC05-34BA376C17DF}" type="presParOf" srcId="{27C96FFB-31ED-45C7-8931-9387C66C06BB}" destId="{E36A0304-2650-4CC6-88ED-20C8DF8A04F6}" srcOrd="23" destOrd="0" presId="urn:microsoft.com/office/officeart/2008/layout/CircleAccentTimeline"/>
    <dgm:cxn modelId="{3DB9F8FA-06FB-4CD1-9FB3-08B46E6C387B}" type="presParOf" srcId="{27C96FFB-31ED-45C7-8931-9387C66C06BB}" destId="{BE75E99A-8D70-4BBB-B2CE-5E3542FE2FCE}" srcOrd="24" destOrd="0" presId="urn:microsoft.com/office/officeart/2008/layout/CircleAccentTimeline"/>
    <dgm:cxn modelId="{2444DAFA-68E6-4815-9880-AF2CACF0FDFE}" type="presParOf" srcId="{27C96FFB-31ED-45C7-8931-9387C66C06BB}" destId="{FDA1BD4C-F1BD-46DD-AC48-430554A925EF}" srcOrd="25" destOrd="0" presId="urn:microsoft.com/office/officeart/2008/layout/CircleAccentTimeline"/>
    <dgm:cxn modelId="{F11A67F0-08E2-4F9E-8AA6-B74FEF3F872A}" type="presParOf" srcId="{FDA1BD4C-F1BD-46DD-AC48-430554A925EF}" destId="{41077FD0-E11A-4E88-8AC3-F274A2CBB621}" srcOrd="0" destOrd="0" presId="urn:microsoft.com/office/officeart/2008/layout/CircleAccentTimeline"/>
    <dgm:cxn modelId="{88B451EC-7363-49C1-91DD-53CF15918B67}" type="presParOf" srcId="{FDA1BD4C-F1BD-46DD-AC48-430554A925EF}" destId="{D83CE792-1E95-4E22-BC2D-E667179EDAFB}" srcOrd="1" destOrd="0" presId="urn:microsoft.com/office/officeart/2008/layout/CircleAccentTimeline"/>
    <dgm:cxn modelId="{3244C76D-B7C5-421E-9524-72C531801C78}" type="presParOf" srcId="{FDA1BD4C-F1BD-46DD-AC48-430554A925EF}" destId="{9D3FBD18-16A3-4B0E-B177-DA014E38841E}" srcOrd="2" destOrd="0" presId="urn:microsoft.com/office/officeart/2008/layout/CircleAccentTimeline"/>
    <dgm:cxn modelId="{B379A57F-6EF0-4C30-9927-A257EC6700A4}" type="presParOf" srcId="{27C96FFB-31ED-45C7-8931-9387C66C06BB}" destId="{9F600E08-4600-4DE8-B927-4B0A3D4A2400}" srcOrd="26" destOrd="0" presId="urn:microsoft.com/office/officeart/2008/layout/CircleAccentTimeline"/>
    <dgm:cxn modelId="{8D07BBA8-A736-4455-943C-1D12C664756C}" type="presParOf" srcId="{27C96FFB-31ED-45C7-8931-9387C66C06BB}" destId="{05D74FBA-B8FC-4A0D-A7DE-521719623679}" srcOrd="27"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EF8433-5F46-4DCF-9D18-C4BA72A2F0D6}" type="doc">
      <dgm:prSet loTypeId="urn:microsoft.com/office/officeart/2008/layout/CircleAccentTimeline" loCatId="process" qsTypeId="urn:microsoft.com/office/officeart/2005/8/quickstyle/simple1" qsCatId="simple" csTypeId="urn:microsoft.com/office/officeart/2005/8/colors/accent3_1" csCatId="accent3" phldr="1"/>
      <dgm:spPr/>
      <dgm:t>
        <a:bodyPr/>
        <a:lstStyle/>
        <a:p>
          <a:endParaRPr lang="en-US"/>
        </a:p>
      </dgm:t>
    </dgm:pt>
    <dgm:pt modelId="{A5E0ABAF-4806-47DA-B8A8-74078345F266}">
      <dgm:prSet phldrT="[Text]" custT="1"/>
      <dgm:spPr/>
      <dgm:t>
        <a:bodyPr/>
        <a:lstStyle/>
        <a:p>
          <a:r>
            <a:rPr lang="en-US" sz="2800" dirty="0"/>
            <a:t>Creation</a:t>
          </a:r>
        </a:p>
      </dgm:t>
    </dgm:pt>
    <dgm:pt modelId="{3A40798E-5169-4443-94D6-C18AC88FE7BA}" type="parTrans" cxnId="{CE884015-4B7E-4222-9F64-8028AE2D6181}">
      <dgm:prSet/>
      <dgm:spPr/>
      <dgm:t>
        <a:bodyPr/>
        <a:lstStyle/>
        <a:p>
          <a:endParaRPr lang="en-US"/>
        </a:p>
      </dgm:t>
    </dgm:pt>
    <dgm:pt modelId="{3E986D7A-C5FA-4782-A26B-D238AC63ED5D}" type="sibTrans" cxnId="{CE884015-4B7E-4222-9F64-8028AE2D6181}">
      <dgm:prSet/>
      <dgm:spPr/>
      <dgm:t>
        <a:bodyPr/>
        <a:lstStyle/>
        <a:p>
          <a:endParaRPr lang="en-US"/>
        </a:p>
      </dgm:t>
    </dgm:pt>
    <dgm:pt modelId="{49074A00-5867-4D14-97E8-BC20FE39942B}">
      <dgm:prSet phldrT="[Text]" custT="1"/>
      <dgm:spPr/>
      <dgm:t>
        <a:bodyPr/>
        <a:lstStyle/>
        <a:p>
          <a:r>
            <a:rPr lang="en-US" sz="2800" dirty="0"/>
            <a:t>Own funds</a:t>
          </a:r>
        </a:p>
      </dgm:t>
    </dgm:pt>
    <dgm:pt modelId="{3DA38A32-104B-49FF-9383-A7DC1636BA21}" type="parTrans" cxnId="{A8D3DABA-B8A7-424D-8F04-29B6C0963B17}">
      <dgm:prSet/>
      <dgm:spPr/>
      <dgm:t>
        <a:bodyPr/>
        <a:lstStyle/>
        <a:p>
          <a:endParaRPr lang="en-US"/>
        </a:p>
      </dgm:t>
    </dgm:pt>
    <dgm:pt modelId="{CCB1BA7E-F3DC-40E2-8E08-91898A355488}" type="sibTrans" cxnId="{A8D3DABA-B8A7-424D-8F04-29B6C0963B17}">
      <dgm:prSet/>
      <dgm:spPr/>
      <dgm:t>
        <a:bodyPr/>
        <a:lstStyle/>
        <a:p>
          <a:endParaRPr lang="en-US"/>
        </a:p>
      </dgm:t>
    </dgm:pt>
    <dgm:pt modelId="{E6EEC0D1-E010-4604-B6C8-63D1C10FF55C}">
      <dgm:prSet phldrT="[Text]" custT="1"/>
      <dgm:spPr/>
      <dgm:t>
        <a:bodyPr/>
        <a:lstStyle/>
        <a:p>
          <a:r>
            <a:rPr lang="en-US" sz="2800" dirty="0"/>
            <a:t>Family/ friends</a:t>
          </a:r>
        </a:p>
      </dgm:t>
    </dgm:pt>
    <dgm:pt modelId="{906C4326-5D6A-4DC4-80C3-DB649E1E0718}" type="parTrans" cxnId="{E97A0136-5CA5-4B53-9BE1-FA3C620DB370}">
      <dgm:prSet/>
      <dgm:spPr/>
      <dgm:t>
        <a:bodyPr/>
        <a:lstStyle/>
        <a:p>
          <a:endParaRPr lang="en-US"/>
        </a:p>
      </dgm:t>
    </dgm:pt>
    <dgm:pt modelId="{6342AEB3-72D0-4FAA-9B3A-4B4B3A046B88}" type="sibTrans" cxnId="{E97A0136-5CA5-4B53-9BE1-FA3C620DB370}">
      <dgm:prSet/>
      <dgm:spPr/>
      <dgm:t>
        <a:bodyPr/>
        <a:lstStyle/>
        <a:p>
          <a:endParaRPr lang="en-US"/>
        </a:p>
      </dgm:t>
    </dgm:pt>
    <dgm:pt modelId="{1D4BAEEB-1C61-4DDB-9A0D-CF671915F6E7}">
      <dgm:prSet phldrT="[Text]" custT="1"/>
      <dgm:spPr/>
      <dgm:t>
        <a:bodyPr/>
        <a:lstStyle/>
        <a:p>
          <a:r>
            <a:rPr lang="en-US" sz="2800" dirty="0"/>
            <a:t>Angel Investors</a:t>
          </a:r>
        </a:p>
      </dgm:t>
    </dgm:pt>
    <dgm:pt modelId="{1BE4742E-C6F5-4FC3-9730-DCBE257105E0}" type="parTrans" cxnId="{F1A262BA-4ACD-443A-9274-325EC6F73E69}">
      <dgm:prSet/>
      <dgm:spPr/>
      <dgm:t>
        <a:bodyPr/>
        <a:lstStyle/>
        <a:p>
          <a:endParaRPr lang="en-US"/>
        </a:p>
      </dgm:t>
    </dgm:pt>
    <dgm:pt modelId="{39B2A0D9-CDD2-4154-A031-9CA55DABFB60}" type="sibTrans" cxnId="{F1A262BA-4ACD-443A-9274-325EC6F73E69}">
      <dgm:prSet/>
      <dgm:spPr/>
      <dgm:t>
        <a:bodyPr/>
        <a:lstStyle/>
        <a:p>
          <a:endParaRPr lang="en-US"/>
        </a:p>
      </dgm:t>
    </dgm:pt>
    <dgm:pt modelId="{0E667AD5-0AF4-4945-B7E6-C9215442D450}">
      <dgm:prSet phldrT="[Text]" custT="1"/>
      <dgm:spPr/>
      <dgm:t>
        <a:bodyPr/>
        <a:lstStyle/>
        <a:p>
          <a:r>
            <a:rPr lang="en-US" sz="2400" dirty="0"/>
            <a:t>Venture debt</a:t>
          </a:r>
        </a:p>
      </dgm:t>
    </dgm:pt>
    <dgm:pt modelId="{F2DA717A-9A62-481D-B791-3D6105EC3E34}" type="parTrans" cxnId="{7560DC04-D166-4E12-8F8D-64F0E6EF099B}">
      <dgm:prSet/>
      <dgm:spPr/>
      <dgm:t>
        <a:bodyPr/>
        <a:lstStyle/>
        <a:p>
          <a:endParaRPr lang="en-US"/>
        </a:p>
      </dgm:t>
    </dgm:pt>
    <dgm:pt modelId="{D775052E-C4D1-42E3-A3CF-C048C0EDB82F}" type="sibTrans" cxnId="{7560DC04-D166-4E12-8F8D-64F0E6EF099B}">
      <dgm:prSet/>
      <dgm:spPr/>
      <dgm:t>
        <a:bodyPr/>
        <a:lstStyle/>
        <a:p>
          <a:endParaRPr lang="en-US"/>
        </a:p>
      </dgm:t>
    </dgm:pt>
    <dgm:pt modelId="{5F8D96B6-6950-4271-B060-377DE3AEE91B}">
      <dgm:prSet phldrT="[Text]" custT="1"/>
      <dgm:spPr/>
      <dgm:t>
        <a:bodyPr/>
        <a:lstStyle/>
        <a:p>
          <a:r>
            <a:rPr lang="en-US" sz="2400" dirty="0"/>
            <a:t>Later VC Rounds</a:t>
          </a:r>
        </a:p>
      </dgm:t>
    </dgm:pt>
    <dgm:pt modelId="{028BA480-8C5E-4FF1-96AF-1E3E29A19CC8}" type="parTrans" cxnId="{ECC4FF72-FAF5-4CB9-BF30-C0E9A5317941}">
      <dgm:prSet/>
      <dgm:spPr/>
      <dgm:t>
        <a:bodyPr/>
        <a:lstStyle/>
        <a:p>
          <a:endParaRPr lang="en-US"/>
        </a:p>
      </dgm:t>
    </dgm:pt>
    <dgm:pt modelId="{BAE701FB-23CB-480D-8D7E-2C41BF790A3D}" type="sibTrans" cxnId="{ECC4FF72-FAF5-4CB9-BF30-C0E9A5317941}">
      <dgm:prSet/>
      <dgm:spPr/>
      <dgm:t>
        <a:bodyPr/>
        <a:lstStyle/>
        <a:p>
          <a:endParaRPr lang="en-US"/>
        </a:p>
      </dgm:t>
    </dgm:pt>
    <dgm:pt modelId="{5F0ED9AA-DD3F-41F7-B86D-2F93DBC8FBE0}">
      <dgm:prSet phldrT="[Text]" custT="1"/>
      <dgm:spPr/>
      <dgm:t>
        <a:bodyPr/>
        <a:lstStyle/>
        <a:p>
          <a:r>
            <a:rPr lang="en-US" sz="2800" dirty="0"/>
            <a:t>Venture Capital</a:t>
          </a:r>
        </a:p>
      </dgm:t>
    </dgm:pt>
    <dgm:pt modelId="{67225406-1DC8-4306-A1C9-1E3A35484CC1}" type="parTrans" cxnId="{03D13626-3715-4613-9EA5-E61BC481ED2C}">
      <dgm:prSet/>
      <dgm:spPr/>
      <dgm:t>
        <a:bodyPr/>
        <a:lstStyle/>
        <a:p>
          <a:endParaRPr lang="en-US"/>
        </a:p>
      </dgm:t>
    </dgm:pt>
    <dgm:pt modelId="{D69225BE-BA46-4E0C-835C-5EBEF1B0C3AD}" type="sibTrans" cxnId="{03D13626-3715-4613-9EA5-E61BC481ED2C}">
      <dgm:prSet/>
      <dgm:spPr/>
      <dgm:t>
        <a:bodyPr/>
        <a:lstStyle/>
        <a:p>
          <a:endParaRPr lang="en-US"/>
        </a:p>
      </dgm:t>
    </dgm:pt>
    <dgm:pt modelId="{EDD3118F-22B1-415C-A5FD-A89D0F10EAF5}">
      <dgm:prSet phldrT="[Text]" custT="1"/>
      <dgm:spPr/>
      <dgm:t>
        <a:bodyPr/>
        <a:lstStyle/>
        <a:p>
          <a:r>
            <a:rPr lang="en-US" sz="2800" dirty="0"/>
            <a:t>Initial Public Offering</a:t>
          </a:r>
        </a:p>
      </dgm:t>
    </dgm:pt>
    <dgm:pt modelId="{8C7BAFB1-E5A9-4DFB-9593-6DC0B4098CDD}" type="parTrans" cxnId="{2AF42673-FCB1-4D2B-BF38-0C288FBE7FC2}">
      <dgm:prSet/>
      <dgm:spPr/>
      <dgm:t>
        <a:bodyPr/>
        <a:lstStyle/>
        <a:p>
          <a:endParaRPr lang="en-US"/>
        </a:p>
      </dgm:t>
    </dgm:pt>
    <dgm:pt modelId="{C0D033B4-C63C-4619-A051-D6278FD5A948}" type="sibTrans" cxnId="{2AF42673-FCB1-4D2B-BF38-0C288FBE7FC2}">
      <dgm:prSet/>
      <dgm:spPr/>
      <dgm:t>
        <a:bodyPr/>
        <a:lstStyle/>
        <a:p>
          <a:endParaRPr lang="en-US"/>
        </a:p>
      </dgm:t>
    </dgm:pt>
    <dgm:pt modelId="{27C96FFB-31ED-45C7-8931-9387C66C06BB}" type="pres">
      <dgm:prSet presAssocID="{58EF8433-5F46-4DCF-9D18-C4BA72A2F0D6}" presName="Name0" presStyleCnt="0">
        <dgm:presLayoutVars>
          <dgm:dir/>
        </dgm:presLayoutVars>
      </dgm:prSet>
      <dgm:spPr/>
    </dgm:pt>
    <dgm:pt modelId="{59E956F4-2F82-4B60-A648-E933962893A3}" type="pres">
      <dgm:prSet presAssocID="{A5E0ABAF-4806-47DA-B8A8-74078345F266}" presName="parComposite" presStyleCnt="0"/>
      <dgm:spPr/>
    </dgm:pt>
    <dgm:pt modelId="{F9952A08-A744-4542-AD18-26E4BF0E1140}" type="pres">
      <dgm:prSet presAssocID="{A5E0ABAF-4806-47DA-B8A8-74078345F266}" presName="parBigCircle" presStyleLbl="node0" presStyleIdx="0" presStyleCnt="4"/>
      <dgm:spPr/>
    </dgm:pt>
    <dgm:pt modelId="{6ADDB921-F5EE-482B-B187-F9FFCC601B1D}" type="pres">
      <dgm:prSet presAssocID="{A5E0ABAF-4806-47DA-B8A8-74078345F266}" presName="parTx" presStyleLbl="revTx" presStyleIdx="0" presStyleCnt="12"/>
      <dgm:spPr/>
    </dgm:pt>
    <dgm:pt modelId="{FB5181F9-FE50-4804-8BE1-27BD7DF87612}" type="pres">
      <dgm:prSet presAssocID="{A5E0ABAF-4806-47DA-B8A8-74078345F266}" presName="bSpace" presStyleCnt="0"/>
      <dgm:spPr/>
    </dgm:pt>
    <dgm:pt modelId="{D7FDB3BD-FBD3-4B04-AC45-6E31BA5760EB}" type="pres">
      <dgm:prSet presAssocID="{A5E0ABAF-4806-47DA-B8A8-74078345F266}" presName="parBackupNorm" presStyleCnt="0"/>
      <dgm:spPr/>
    </dgm:pt>
    <dgm:pt modelId="{DB997748-7C3D-4543-AD38-46453B7E2FE2}" type="pres">
      <dgm:prSet presAssocID="{3E986D7A-C5FA-4782-A26B-D238AC63ED5D}" presName="parSpace" presStyleCnt="0"/>
      <dgm:spPr/>
    </dgm:pt>
    <dgm:pt modelId="{C9DB007E-6E23-4C60-952B-D53E9832CC42}" type="pres">
      <dgm:prSet presAssocID="{49074A00-5867-4D14-97E8-BC20FE39942B}" presName="desBackupLeftNorm" presStyleCnt="0"/>
      <dgm:spPr/>
    </dgm:pt>
    <dgm:pt modelId="{A1900F7C-F0B9-4188-9EFB-16D9E93BFEAA}" type="pres">
      <dgm:prSet presAssocID="{49074A00-5867-4D14-97E8-BC20FE39942B}" presName="desComposite" presStyleCnt="0"/>
      <dgm:spPr/>
    </dgm:pt>
    <dgm:pt modelId="{532FB413-D177-427C-9CF9-0DC44C2E7A1A}" type="pres">
      <dgm:prSet presAssocID="{49074A00-5867-4D14-97E8-BC20FE39942B}" presName="desCircle" presStyleLbl="node1" presStyleIdx="0" presStyleCnt="4"/>
      <dgm:spPr/>
    </dgm:pt>
    <dgm:pt modelId="{00BD76A4-F335-4F0B-ACF6-6ABBC5BED4FA}" type="pres">
      <dgm:prSet presAssocID="{49074A00-5867-4D14-97E8-BC20FE39942B}" presName="chTx" presStyleLbl="revTx" presStyleIdx="1" presStyleCnt="12"/>
      <dgm:spPr/>
    </dgm:pt>
    <dgm:pt modelId="{C3E5836B-2D61-43B1-9E2B-A1E18FC8F9C7}" type="pres">
      <dgm:prSet presAssocID="{49074A00-5867-4D14-97E8-BC20FE39942B}" presName="desTx" presStyleLbl="revTx" presStyleIdx="2" presStyleCnt="12">
        <dgm:presLayoutVars>
          <dgm:bulletEnabled val="1"/>
        </dgm:presLayoutVars>
      </dgm:prSet>
      <dgm:spPr/>
    </dgm:pt>
    <dgm:pt modelId="{43160B81-D7E7-4481-97B3-75C7F4C43B20}" type="pres">
      <dgm:prSet presAssocID="{49074A00-5867-4D14-97E8-BC20FE39942B}" presName="desBackupRightNorm" presStyleCnt="0"/>
      <dgm:spPr/>
    </dgm:pt>
    <dgm:pt modelId="{FBA4A458-E349-4D23-9B5E-6B2A039CEF60}" type="pres">
      <dgm:prSet presAssocID="{CCB1BA7E-F3DC-40E2-8E08-91898A355488}" presName="desSpace" presStyleCnt="0"/>
      <dgm:spPr/>
    </dgm:pt>
    <dgm:pt modelId="{72529359-225C-4C22-8F03-558A58245A5D}" type="pres">
      <dgm:prSet presAssocID="{E6EEC0D1-E010-4604-B6C8-63D1C10FF55C}" presName="desBackupLeftNorm" presStyleCnt="0"/>
      <dgm:spPr/>
    </dgm:pt>
    <dgm:pt modelId="{BF839E92-6703-4445-9968-3F181DFAC629}" type="pres">
      <dgm:prSet presAssocID="{E6EEC0D1-E010-4604-B6C8-63D1C10FF55C}" presName="desComposite" presStyleCnt="0"/>
      <dgm:spPr/>
    </dgm:pt>
    <dgm:pt modelId="{B15CCF6A-AFE1-4412-AF93-47ED20B7987E}" type="pres">
      <dgm:prSet presAssocID="{E6EEC0D1-E010-4604-B6C8-63D1C10FF55C}" presName="desCircle" presStyleLbl="node1" presStyleIdx="1" presStyleCnt="4"/>
      <dgm:spPr>
        <a:solidFill>
          <a:schemeClr val="accent2">
            <a:lumMod val="60000"/>
            <a:lumOff val="40000"/>
          </a:schemeClr>
        </a:solidFill>
      </dgm:spPr>
    </dgm:pt>
    <dgm:pt modelId="{47CE918D-5F43-4C96-9A3E-C426CB454B96}" type="pres">
      <dgm:prSet presAssocID="{E6EEC0D1-E010-4604-B6C8-63D1C10FF55C}" presName="chTx" presStyleLbl="revTx" presStyleIdx="3" presStyleCnt="12" custLinFactNeighborX="13518" custLinFactNeighborY="19335"/>
      <dgm:spPr/>
    </dgm:pt>
    <dgm:pt modelId="{15D8124C-DCD5-4E25-AD17-DC0338C775B8}" type="pres">
      <dgm:prSet presAssocID="{E6EEC0D1-E010-4604-B6C8-63D1C10FF55C}" presName="desTx" presStyleLbl="revTx" presStyleIdx="4" presStyleCnt="12">
        <dgm:presLayoutVars>
          <dgm:bulletEnabled val="1"/>
        </dgm:presLayoutVars>
      </dgm:prSet>
      <dgm:spPr/>
    </dgm:pt>
    <dgm:pt modelId="{113C7719-095B-4CDC-84A1-57DB170B7038}" type="pres">
      <dgm:prSet presAssocID="{E6EEC0D1-E010-4604-B6C8-63D1C10FF55C}" presName="desBackupRightNorm" presStyleCnt="0"/>
      <dgm:spPr/>
    </dgm:pt>
    <dgm:pt modelId="{52D804D6-1B99-41E2-98E3-7FC80FC4ECD2}" type="pres">
      <dgm:prSet presAssocID="{6342AEB3-72D0-4FAA-9B3A-4B4B3A046B88}" presName="desSpace" presStyleCnt="0"/>
      <dgm:spPr/>
    </dgm:pt>
    <dgm:pt modelId="{E5EBF0A6-1E51-42BA-AD50-F3226C691F23}" type="pres">
      <dgm:prSet presAssocID="{1D4BAEEB-1C61-4DDB-9A0D-CF671915F6E7}" presName="parComposite" presStyleCnt="0"/>
      <dgm:spPr/>
    </dgm:pt>
    <dgm:pt modelId="{EC365524-AC7D-43DC-914E-F0E0B3C7E590}" type="pres">
      <dgm:prSet presAssocID="{1D4BAEEB-1C61-4DDB-9A0D-CF671915F6E7}" presName="parBigCircle" presStyleLbl="node0" presStyleIdx="1" presStyleCnt="4"/>
      <dgm:spPr>
        <a:solidFill>
          <a:schemeClr val="accent2">
            <a:lumMod val="60000"/>
            <a:lumOff val="40000"/>
          </a:schemeClr>
        </a:solidFill>
      </dgm:spPr>
    </dgm:pt>
    <dgm:pt modelId="{227477F9-4B28-4F2C-8D0B-7D7C3C67F5AD}" type="pres">
      <dgm:prSet presAssocID="{1D4BAEEB-1C61-4DDB-9A0D-CF671915F6E7}" presName="parTx" presStyleLbl="revTx" presStyleIdx="5" presStyleCnt="12"/>
      <dgm:spPr/>
    </dgm:pt>
    <dgm:pt modelId="{FEBEE271-6B6C-42B5-81A6-AB4279F0410B}" type="pres">
      <dgm:prSet presAssocID="{1D4BAEEB-1C61-4DDB-9A0D-CF671915F6E7}" presName="bSpace" presStyleCnt="0"/>
      <dgm:spPr/>
    </dgm:pt>
    <dgm:pt modelId="{0751013E-4129-4D81-8EA1-82A29E84EB6B}" type="pres">
      <dgm:prSet presAssocID="{1D4BAEEB-1C61-4DDB-9A0D-CF671915F6E7}" presName="parBackupNorm" presStyleCnt="0"/>
      <dgm:spPr/>
    </dgm:pt>
    <dgm:pt modelId="{41360277-A76D-4C16-90F5-EAC8E78F362D}" type="pres">
      <dgm:prSet presAssocID="{39B2A0D9-CDD2-4154-A031-9CA55DABFB60}" presName="parSpace" presStyleCnt="0"/>
      <dgm:spPr/>
    </dgm:pt>
    <dgm:pt modelId="{D6CC62CE-6E7E-480F-9A33-FE92EC5A8FDB}" type="pres">
      <dgm:prSet presAssocID="{5F0ED9AA-DD3F-41F7-B86D-2F93DBC8FBE0}" presName="parComposite" presStyleCnt="0"/>
      <dgm:spPr/>
    </dgm:pt>
    <dgm:pt modelId="{F656C8EE-AB9F-46A6-91C8-87A24D082EEA}" type="pres">
      <dgm:prSet presAssocID="{5F0ED9AA-DD3F-41F7-B86D-2F93DBC8FBE0}" presName="parBigCircle" presStyleLbl="node0" presStyleIdx="2" presStyleCnt="4"/>
      <dgm:spPr>
        <a:solidFill>
          <a:schemeClr val="accent2">
            <a:lumMod val="60000"/>
            <a:lumOff val="40000"/>
          </a:schemeClr>
        </a:solidFill>
      </dgm:spPr>
    </dgm:pt>
    <dgm:pt modelId="{DB0C1F51-A8C0-4976-BC77-9EE9CC319FEC}" type="pres">
      <dgm:prSet presAssocID="{5F0ED9AA-DD3F-41F7-B86D-2F93DBC8FBE0}" presName="parTx" presStyleLbl="revTx" presStyleIdx="6" presStyleCnt="12"/>
      <dgm:spPr/>
    </dgm:pt>
    <dgm:pt modelId="{44796E28-71D8-4E05-8DC3-F90128D22369}" type="pres">
      <dgm:prSet presAssocID="{5F0ED9AA-DD3F-41F7-B86D-2F93DBC8FBE0}" presName="bSpace" presStyleCnt="0"/>
      <dgm:spPr/>
    </dgm:pt>
    <dgm:pt modelId="{714E90EA-D7C2-43B3-8E3A-123C0B261C0B}" type="pres">
      <dgm:prSet presAssocID="{5F0ED9AA-DD3F-41F7-B86D-2F93DBC8FBE0}" presName="parBackupNorm" presStyleCnt="0"/>
      <dgm:spPr/>
    </dgm:pt>
    <dgm:pt modelId="{968CC58D-1763-458B-A4F2-A48E51D94EFF}" type="pres">
      <dgm:prSet presAssocID="{D69225BE-BA46-4E0C-835C-5EBEF1B0C3AD}" presName="parSpace" presStyleCnt="0"/>
      <dgm:spPr/>
    </dgm:pt>
    <dgm:pt modelId="{A5C5FDA9-9D77-4A55-8C9C-F33DFC0860F2}" type="pres">
      <dgm:prSet presAssocID="{EDD3118F-22B1-415C-A5FD-A89D0F10EAF5}" presName="parComposite" presStyleCnt="0"/>
      <dgm:spPr/>
    </dgm:pt>
    <dgm:pt modelId="{325CC226-F799-4B16-855C-6641A611F31C}" type="pres">
      <dgm:prSet presAssocID="{EDD3118F-22B1-415C-A5FD-A89D0F10EAF5}" presName="parBigCircle" presStyleLbl="node0" presStyleIdx="3" presStyleCnt="4" custLinFactX="27413" custLinFactNeighborX="100000" custLinFactNeighborY="-13650"/>
      <dgm:spPr>
        <a:solidFill>
          <a:srgbClr val="C00000"/>
        </a:solidFill>
      </dgm:spPr>
    </dgm:pt>
    <dgm:pt modelId="{F99D3799-DDA0-4D30-804E-5E76195DFBF8}" type="pres">
      <dgm:prSet presAssocID="{EDD3118F-22B1-415C-A5FD-A89D0F10EAF5}" presName="parTx" presStyleLbl="revTx" presStyleIdx="7" presStyleCnt="12" custLinFactX="2880" custLinFactNeighborX="100000" custLinFactNeighborY="-18437"/>
      <dgm:spPr/>
    </dgm:pt>
    <dgm:pt modelId="{40BE5179-131C-4CCA-BE2C-7120D7B40D31}" type="pres">
      <dgm:prSet presAssocID="{EDD3118F-22B1-415C-A5FD-A89D0F10EAF5}" presName="bSpace" presStyleCnt="0"/>
      <dgm:spPr/>
    </dgm:pt>
    <dgm:pt modelId="{FDB04C1E-C382-41B3-B082-6E8909222EBF}" type="pres">
      <dgm:prSet presAssocID="{EDD3118F-22B1-415C-A5FD-A89D0F10EAF5}" presName="parBackupNorm" presStyleCnt="0"/>
      <dgm:spPr/>
    </dgm:pt>
    <dgm:pt modelId="{3DBD66AC-4148-469C-86DD-2FA8CEF65ED8}" type="pres">
      <dgm:prSet presAssocID="{C0D033B4-C63C-4619-A051-D6278FD5A948}" presName="parSpace" presStyleCnt="0"/>
      <dgm:spPr/>
    </dgm:pt>
    <dgm:pt modelId="{FE686409-4CFA-46B4-97D3-22783A76BAA8}" type="pres">
      <dgm:prSet presAssocID="{0E667AD5-0AF4-4945-B7E6-C9215442D450}" presName="desBackupLeftNorm" presStyleCnt="0"/>
      <dgm:spPr/>
    </dgm:pt>
    <dgm:pt modelId="{5FCA1D47-CC50-477E-B712-DB4D768D7B60}" type="pres">
      <dgm:prSet presAssocID="{0E667AD5-0AF4-4945-B7E6-C9215442D450}" presName="desComposite" presStyleCnt="0"/>
      <dgm:spPr/>
    </dgm:pt>
    <dgm:pt modelId="{3CEF356D-E639-4880-88F2-572176E27E47}" type="pres">
      <dgm:prSet presAssocID="{0E667AD5-0AF4-4945-B7E6-C9215442D450}" presName="desCircle" presStyleLbl="node1" presStyleIdx="2" presStyleCnt="4" custLinFactX="-100000" custLinFactNeighborX="-103923" custLinFactNeighborY="-8881"/>
      <dgm:spPr>
        <a:solidFill>
          <a:schemeClr val="accent2">
            <a:lumMod val="60000"/>
            <a:lumOff val="40000"/>
          </a:schemeClr>
        </a:solidFill>
      </dgm:spPr>
    </dgm:pt>
    <dgm:pt modelId="{62B775BF-B991-482C-8453-27AB3FA525F6}" type="pres">
      <dgm:prSet presAssocID="{0E667AD5-0AF4-4945-B7E6-C9215442D450}" presName="chTx" presStyleLbl="revTx" presStyleIdx="8" presStyleCnt="12" custLinFactX="-20598" custLinFactNeighborX="-100000" custLinFactNeighborY="13791"/>
      <dgm:spPr/>
    </dgm:pt>
    <dgm:pt modelId="{A8064A80-943E-434C-8851-E6F8FE75F38C}" type="pres">
      <dgm:prSet presAssocID="{0E667AD5-0AF4-4945-B7E6-C9215442D450}" presName="desTx" presStyleLbl="revTx" presStyleIdx="9" presStyleCnt="12">
        <dgm:presLayoutVars>
          <dgm:bulletEnabled val="1"/>
        </dgm:presLayoutVars>
      </dgm:prSet>
      <dgm:spPr/>
    </dgm:pt>
    <dgm:pt modelId="{3EC8F034-98A2-443D-A0D0-AFDBA49BBBA0}" type="pres">
      <dgm:prSet presAssocID="{0E667AD5-0AF4-4945-B7E6-C9215442D450}" presName="desBackupRightNorm" presStyleCnt="0"/>
      <dgm:spPr/>
    </dgm:pt>
    <dgm:pt modelId="{E36A0304-2650-4CC6-88ED-20C8DF8A04F6}" type="pres">
      <dgm:prSet presAssocID="{D775052E-C4D1-42E3-A3CF-C048C0EDB82F}" presName="desSpace" presStyleCnt="0"/>
      <dgm:spPr/>
    </dgm:pt>
    <dgm:pt modelId="{BE75E99A-8D70-4BBB-B2CE-5E3542FE2FCE}" type="pres">
      <dgm:prSet presAssocID="{5F8D96B6-6950-4271-B060-377DE3AEE91B}" presName="desBackupLeftNorm" presStyleCnt="0"/>
      <dgm:spPr/>
    </dgm:pt>
    <dgm:pt modelId="{FDA1BD4C-F1BD-46DD-AC48-430554A925EF}" type="pres">
      <dgm:prSet presAssocID="{5F8D96B6-6950-4271-B060-377DE3AEE91B}" presName="desComposite" presStyleCnt="0"/>
      <dgm:spPr/>
    </dgm:pt>
    <dgm:pt modelId="{41077FD0-E11A-4E88-8AC3-F274A2CBB621}" type="pres">
      <dgm:prSet presAssocID="{5F8D96B6-6950-4271-B060-377DE3AEE91B}" presName="desCircle" presStyleLbl="node1" presStyleIdx="3" presStyleCnt="4" custLinFactX="-100000" custLinFactNeighborX="-103681" custLinFactNeighborY="-8881"/>
      <dgm:spPr>
        <a:solidFill>
          <a:schemeClr val="accent2">
            <a:lumMod val="60000"/>
            <a:lumOff val="40000"/>
          </a:schemeClr>
        </a:solidFill>
      </dgm:spPr>
    </dgm:pt>
    <dgm:pt modelId="{D83CE792-1E95-4E22-BC2D-E667179EDAFB}" type="pres">
      <dgm:prSet presAssocID="{5F8D96B6-6950-4271-B060-377DE3AEE91B}" presName="chTx" presStyleLbl="revTx" presStyleIdx="10" presStyleCnt="12" custLinFactNeighborX="-84669" custLinFactNeighborY="13791"/>
      <dgm:spPr/>
    </dgm:pt>
    <dgm:pt modelId="{9D3FBD18-16A3-4B0E-B177-DA014E38841E}" type="pres">
      <dgm:prSet presAssocID="{5F8D96B6-6950-4271-B060-377DE3AEE91B}" presName="desTx" presStyleLbl="revTx" presStyleIdx="11" presStyleCnt="12">
        <dgm:presLayoutVars>
          <dgm:bulletEnabled val="1"/>
        </dgm:presLayoutVars>
      </dgm:prSet>
      <dgm:spPr/>
    </dgm:pt>
    <dgm:pt modelId="{9F600E08-4600-4DE8-B927-4B0A3D4A2400}" type="pres">
      <dgm:prSet presAssocID="{5F8D96B6-6950-4271-B060-377DE3AEE91B}" presName="desBackupRightNorm" presStyleCnt="0"/>
      <dgm:spPr/>
    </dgm:pt>
    <dgm:pt modelId="{05D74FBA-B8FC-4A0D-A7DE-521719623679}" type="pres">
      <dgm:prSet presAssocID="{BAE701FB-23CB-480D-8D7E-2C41BF790A3D}" presName="desSpace" presStyleCnt="0"/>
      <dgm:spPr/>
    </dgm:pt>
  </dgm:ptLst>
  <dgm:cxnLst>
    <dgm:cxn modelId="{09359300-F589-4909-A355-7079056279FB}" type="presOf" srcId="{0E667AD5-0AF4-4945-B7E6-C9215442D450}" destId="{62B775BF-B991-482C-8453-27AB3FA525F6}" srcOrd="0" destOrd="0" presId="urn:microsoft.com/office/officeart/2008/layout/CircleAccentTimeline"/>
    <dgm:cxn modelId="{7560DC04-D166-4E12-8F8D-64F0E6EF099B}" srcId="{EDD3118F-22B1-415C-A5FD-A89D0F10EAF5}" destId="{0E667AD5-0AF4-4945-B7E6-C9215442D450}" srcOrd="0" destOrd="0" parTransId="{F2DA717A-9A62-481D-B791-3D6105EC3E34}" sibTransId="{D775052E-C4D1-42E3-A3CF-C048C0EDB82F}"/>
    <dgm:cxn modelId="{CE884015-4B7E-4222-9F64-8028AE2D6181}" srcId="{58EF8433-5F46-4DCF-9D18-C4BA72A2F0D6}" destId="{A5E0ABAF-4806-47DA-B8A8-74078345F266}" srcOrd="0" destOrd="0" parTransId="{3A40798E-5169-4443-94D6-C18AC88FE7BA}" sibTransId="{3E986D7A-C5FA-4782-A26B-D238AC63ED5D}"/>
    <dgm:cxn modelId="{C0E4B81A-72AA-4119-BE32-2BC7BCE4916E}" type="presOf" srcId="{5F8D96B6-6950-4271-B060-377DE3AEE91B}" destId="{D83CE792-1E95-4E22-BC2D-E667179EDAFB}" srcOrd="0" destOrd="0" presId="urn:microsoft.com/office/officeart/2008/layout/CircleAccentTimeline"/>
    <dgm:cxn modelId="{A50D7B1F-11AC-4D19-A8E2-6D64EC2F60DF}" type="presOf" srcId="{EDD3118F-22B1-415C-A5FD-A89D0F10EAF5}" destId="{F99D3799-DDA0-4D30-804E-5E76195DFBF8}" srcOrd="0" destOrd="0" presId="urn:microsoft.com/office/officeart/2008/layout/CircleAccentTimeline"/>
    <dgm:cxn modelId="{9C28BA22-303B-428D-9D0C-05B74E2E737C}" type="presOf" srcId="{A5E0ABAF-4806-47DA-B8A8-74078345F266}" destId="{6ADDB921-F5EE-482B-B187-F9FFCC601B1D}" srcOrd="0" destOrd="0" presId="urn:microsoft.com/office/officeart/2008/layout/CircleAccentTimeline"/>
    <dgm:cxn modelId="{A1DDB924-6444-4D54-9025-66135D09CE2D}" type="presOf" srcId="{58EF8433-5F46-4DCF-9D18-C4BA72A2F0D6}" destId="{27C96FFB-31ED-45C7-8931-9387C66C06BB}" srcOrd="0" destOrd="0" presId="urn:microsoft.com/office/officeart/2008/layout/CircleAccentTimeline"/>
    <dgm:cxn modelId="{03D13626-3715-4613-9EA5-E61BC481ED2C}" srcId="{58EF8433-5F46-4DCF-9D18-C4BA72A2F0D6}" destId="{5F0ED9AA-DD3F-41F7-B86D-2F93DBC8FBE0}" srcOrd="2" destOrd="0" parTransId="{67225406-1DC8-4306-A1C9-1E3A35484CC1}" sibTransId="{D69225BE-BA46-4E0C-835C-5EBEF1B0C3AD}"/>
    <dgm:cxn modelId="{023E432B-ABBB-45F3-A5A4-7C73D30E8743}" type="presOf" srcId="{1D4BAEEB-1C61-4DDB-9A0D-CF671915F6E7}" destId="{227477F9-4B28-4F2C-8D0B-7D7C3C67F5AD}" srcOrd="0" destOrd="0" presId="urn:microsoft.com/office/officeart/2008/layout/CircleAccentTimeline"/>
    <dgm:cxn modelId="{95CAD52D-7B40-478E-A439-8F32D12728EF}" type="presOf" srcId="{5F0ED9AA-DD3F-41F7-B86D-2F93DBC8FBE0}" destId="{DB0C1F51-A8C0-4976-BC77-9EE9CC319FEC}" srcOrd="0" destOrd="0" presId="urn:microsoft.com/office/officeart/2008/layout/CircleAccentTimeline"/>
    <dgm:cxn modelId="{E97A0136-5CA5-4B53-9BE1-FA3C620DB370}" srcId="{A5E0ABAF-4806-47DA-B8A8-74078345F266}" destId="{E6EEC0D1-E010-4604-B6C8-63D1C10FF55C}" srcOrd="1" destOrd="0" parTransId="{906C4326-5D6A-4DC4-80C3-DB649E1E0718}" sibTransId="{6342AEB3-72D0-4FAA-9B3A-4B4B3A046B88}"/>
    <dgm:cxn modelId="{ECC4FF72-FAF5-4CB9-BF30-C0E9A5317941}" srcId="{EDD3118F-22B1-415C-A5FD-A89D0F10EAF5}" destId="{5F8D96B6-6950-4271-B060-377DE3AEE91B}" srcOrd="1" destOrd="0" parTransId="{028BA480-8C5E-4FF1-96AF-1E3E29A19CC8}" sibTransId="{BAE701FB-23CB-480D-8D7E-2C41BF790A3D}"/>
    <dgm:cxn modelId="{2AF42673-FCB1-4D2B-BF38-0C288FBE7FC2}" srcId="{58EF8433-5F46-4DCF-9D18-C4BA72A2F0D6}" destId="{EDD3118F-22B1-415C-A5FD-A89D0F10EAF5}" srcOrd="3" destOrd="0" parTransId="{8C7BAFB1-E5A9-4DFB-9593-6DC0B4098CDD}" sibTransId="{C0D033B4-C63C-4619-A051-D6278FD5A948}"/>
    <dgm:cxn modelId="{ADB88458-53AA-4F04-AD03-FB41C750249C}" type="presOf" srcId="{E6EEC0D1-E010-4604-B6C8-63D1C10FF55C}" destId="{47CE918D-5F43-4C96-9A3E-C426CB454B96}" srcOrd="0" destOrd="0" presId="urn:microsoft.com/office/officeart/2008/layout/CircleAccentTimeline"/>
    <dgm:cxn modelId="{ADF93093-56FC-4D2F-A38D-5AEC62129B26}" type="presOf" srcId="{49074A00-5867-4D14-97E8-BC20FE39942B}" destId="{00BD76A4-F335-4F0B-ACF6-6ABBC5BED4FA}" srcOrd="0" destOrd="0" presId="urn:microsoft.com/office/officeart/2008/layout/CircleAccentTimeline"/>
    <dgm:cxn modelId="{F1A262BA-4ACD-443A-9274-325EC6F73E69}" srcId="{58EF8433-5F46-4DCF-9D18-C4BA72A2F0D6}" destId="{1D4BAEEB-1C61-4DDB-9A0D-CF671915F6E7}" srcOrd="1" destOrd="0" parTransId="{1BE4742E-C6F5-4FC3-9730-DCBE257105E0}" sibTransId="{39B2A0D9-CDD2-4154-A031-9CA55DABFB60}"/>
    <dgm:cxn modelId="{A8D3DABA-B8A7-424D-8F04-29B6C0963B17}" srcId="{A5E0ABAF-4806-47DA-B8A8-74078345F266}" destId="{49074A00-5867-4D14-97E8-BC20FE39942B}" srcOrd="0" destOrd="0" parTransId="{3DA38A32-104B-49FF-9383-A7DC1636BA21}" sibTransId="{CCB1BA7E-F3DC-40E2-8E08-91898A355488}"/>
    <dgm:cxn modelId="{312466D9-E66A-4D18-8CA7-5812CC12C308}" type="presParOf" srcId="{27C96FFB-31ED-45C7-8931-9387C66C06BB}" destId="{59E956F4-2F82-4B60-A648-E933962893A3}" srcOrd="0" destOrd="0" presId="urn:microsoft.com/office/officeart/2008/layout/CircleAccentTimeline"/>
    <dgm:cxn modelId="{11778AEA-0418-4FA0-AB68-11C93C219FDB}" type="presParOf" srcId="{59E956F4-2F82-4B60-A648-E933962893A3}" destId="{F9952A08-A744-4542-AD18-26E4BF0E1140}" srcOrd="0" destOrd="0" presId="urn:microsoft.com/office/officeart/2008/layout/CircleAccentTimeline"/>
    <dgm:cxn modelId="{625008CD-3201-446B-B6BA-1D940BADFAC8}" type="presParOf" srcId="{59E956F4-2F82-4B60-A648-E933962893A3}" destId="{6ADDB921-F5EE-482B-B187-F9FFCC601B1D}" srcOrd="1" destOrd="0" presId="urn:microsoft.com/office/officeart/2008/layout/CircleAccentTimeline"/>
    <dgm:cxn modelId="{9CD73E50-36F3-4CAD-9F46-009F109C08B1}" type="presParOf" srcId="{59E956F4-2F82-4B60-A648-E933962893A3}" destId="{FB5181F9-FE50-4804-8BE1-27BD7DF87612}" srcOrd="2" destOrd="0" presId="urn:microsoft.com/office/officeart/2008/layout/CircleAccentTimeline"/>
    <dgm:cxn modelId="{034A1CAF-C224-4D2E-AA03-3D1105842EE7}" type="presParOf" srcId="{27C96FFB-31ED-45C7-8931-9387C66C06BB}" destId="{D7FDB3BD-FBD3-4B04-AC45-6E31BA5760EB}" srcOrd="1" destOrd="0" presId="urn:microsoft.com/office/officeart/2008/layout/CircleAccentTimeline"/>
    <dgm:cxn modelId="{686B391F-B787-4F9C-91BD-134EBCEA33E3}" type="presParOf" srcId="{27C96FFB-31ED-45C7-8931-9387C66C06BB}" destId="{DB997748-7C3D-4543-AD38-46453B7E2FE2}" srcOrd="2" destOrd="0" presId="urn:microsoft.com/office/officeart/2008/layout/CircleAccentTimeline"/>
    <dgm:cxn modelId="{D8ECD0A2-E1BB-4A54-A33D-A15463C4FC88}" type="presParOf" srcId="{27C96FFB-31ED-45C7-8931-9387C66C06BB}" destId="{C9DB007E-6E23-4C60-952B-D53E9832CC42}" srcOrd="3" destOrd="0" presId="urn:microsoft.com/office/officeart/2008/layout/CircleAccentTimeline"/>
    <dgm:cxn modelId="{F37240C5-659B-4B3E-8CED-BD46B0751E16}" type="presParOf" srcId="{27C96FFB-31ED-45C7-8931-9387C66C06BB}" destId="{A1900F7C-F0B9-4188-9EFB-16D9E93BFEAA}" srcOrd="4" destOrd="0" presId="urn:microsoft.com/office/officeart/2008/layout/CircleAccentTimeline"/>
    <dgm:cxn modelId="{5143900F-E129-4E4E-AEDA-B7D85E2D9AA5}" type="presParOf" srcId="{A1900F7C-F0B9-4188-9EFB-16D9E93BFEAA}" destId="{532FB413-D177-427C-9CF9-0DC44C2E7A1A}" srcOrd="0" destOrd="0" presId="urn:microsoft.com/office/officeart/2008/layout/CircleAccentTimeline"/>
    <dgm:cxn modelId="{AD57A8D4-DCAF-4892-8357-F95BD025C54E}" type="presParOf" srcId="{A1900F7C-F0B9-4188-9EFB-16D9E93BFEAA}" destId="{00BD76A4-F335-4F0B-ACF6-6ABBC5BED4FA}" srcOrd="1" destOrd="0" presId="urn:microsoft.com/office/officeart/2008/layout/CircleAccentTimeline"/>
    <dgm:cxn modelId="{4E5B4995-F33A-47AC-AD3A-172A79D35D64}" type="presParOf" srcId="{A1900F7C-F0B9-4188-9EFB-16D9E93BFEAA}" destId="{C3E5836B-2D61-43B1-9E2B-A1E18FC8F9C7}" srcOrd="2" destOrd="0" presId="urn:microsoft.com/office/officeart/2008/layout/CircleAccentTimeline"/>
    <dgm:cxn modelId="{92B6961D-5B9C-4403-BFDC-89B330CC5183}" type="presParOf" srcId="{27C96FFB-31ED-45C7-8931-9387C66C06BB}" destId="{43160B81-D7E7-4481-97B3-75C7F4C43B20}" srcOrd="5" destOrd="0" presId="urn:microsoft.com/office/officeart/2008/layout/CircleAccentTimeline"/>
    <dgm:cxn modelId="{D153A824-A34A-4D94-A6CB-F12559AEDEEB}" type="presParOf" srcId="{27C96FFB-31ED-45C7-8931-9387C66C06BB}" destId="{FBA4A458-E349-4D23-9B5E-6B2A039CEF60}" srcOrd="6" destOrd="0" presId="urn:microsoft.com/office/officeart/2008/layout/CircleAccentTimeline"/>
    <dgm:cxn modelId="{39ADF5B8-62BF-4DA1-B470-A6756DF34346}" type="presParOf" srcId="{27C96FFB-31ED-45C7-8931-9387C66C06BB}" destId="{72529359-225C-4C22-8F03-558A58245A5D}" srcOrd="7" destOrd="0" presId="urn:microsoft.com/office/officeart/2008/layout/CircleAccentTimeline"/>
    <dgm:cxn modelId="{08CA9880-81B9-4035-8BFE-E876F2676FE7}" type="presParOf" srcId="{27C96FFB-31ED-45C7-8931-9387C66C06BB}" destId="{BF839E92-6703-4445-9968-3F181DFAC629}" srcOrd="8" destOrd="0" presId="urn:microsoft.com/office/officeart/2008/layout/CircleAccentTimeline"/>
    <dgm:cxn modelId="{3841339C-6640-433B-90E6-618C0ADE9ABD}" type="presParOf" srcId="{BF839E92-6703-4445-9968-3F181DFAC629}" destId="{B15CCF6A-AFE1-4412-AF93-47ED20B7987E}" srcOrd="0" destOrd="0" presId="urn:microsoft.com/office/officeart/2008/layout/CircleAccentTimeline"/>
    <dgm:cxn modelId="{3FBDFB43-E426-4C7B-9B19-B5DBA182E43D}" type="presParOf" srcId="{BF839E92-6703-4445-9968-3F181DFAC629}" destId="{47CE918D-5F43-4C96-9A3E-C426CB454B96}" srcOrd="1" destOrd="0" presId="urn:microsoft.com/office/officeart/2008/layout/CircleAccentTimeline"/>
    <dgm:cxn modelId="{F19F631F-B0A3-403B-BE22-81E3B9A041CB}" type="presParOf" srcId="{BF839E92-6703-4445-9968-3F181DFAC629}" destId="{15D8124C-DCD5-4E25-AD17-DC0338C775B8}" srcOrd="2" destOrd="0" presId="urn:microsoft.com/office/officeart/2008/layout/CircleAccentTimeline"/>
    <dgm:cxn modelId="{D06D62C0-A93B-4F7B-8D70-32EDCF5BC86A}" type="presParOf" srcId="{27C96FFB-31ED-45C7-8931-9387C66C06BB}" destId="{113C7719-095B-4CDC-84A1-57DB170B7038}" srcOrd="9" destOrd="0" presId="urn:microsoft.com/office/officeart/2008/layout/CircleAccentTimeline"/>
    <dgm:cxn modelId="{6EB80882-3396-4EB2-9DD5-DAF0A00D5900}" type="presParOf" srcId="{27C96FFB-31ED-45C7-8931-9387C66C06BB}" destId="{52D804D6-1B99-41E2-98E3-7FC80FC4ECD2}" srcOrd="10" destOrd="0" presId="urn:microsoft.com/office/officeart/2008/layout/CircleAccentTimeline"/>
    <dgm:cxn modelId="{DBA11EFD-85B8-4D66-9E38-D024E9AD23F6}" type="presParOf" srcId="{27C96FFB-31ED-45C7-8931-9387C66C06BB}" destId="{E5EBF0A6-1E51-42BA-AD50-F3226C691F23}" srcOrd="11" destOrd="0" presId="urn:microsoft.com/office/officeart/2008/layout/CircleAccentTimeline"/>
    <dgm:cxn modelId="{864EF5AD-D089-4BB1-A4AC-97FC740D146F}" type="presParOf" srcId="{E5EBF0A6-1E51-42BA-AD50-F3226C691F23}" destId="{EC365524-AC7D-43DC-914E-F0E0B3C7E590}" srcOrd="0" destOrd="0" presId="urn:microsoft.com/office/officeart/2008/layout/CircleAccentTimeline"/>
    <dgm:cxn modelId="{E6997AD8-A682-4CE8-B234-4AA243D318A4}" type="presParOf" srcId="{E5EBF0A6-1E51-42BA-AD50-F3226C691F23}" destId="{227477F9-4B28-4F2C-8D0B-7D7C3C67F5AD}" srcOrd="1" destOrd="0" presId="urn:microsoft.com/office/officeart/2008/layout/CircleAccentTimeline"/>
    <dgm:cxn modelId="{E876B465-54DB-4AB6-87CB-60A7DE61F9C1}" type="presParOf" srcId="{E5EBF0A6-1E51-42BA-AD50-F3226C691F23}" destId="{FEBEE271-6B6C-42B5-81A6-AB4279F0410B}" srcOrd="2" destOrd="0" presId="urn:microsoft.com/office/officeart/2008/layout/CircleAccentTimeline"/>
    <dgm:cxn modelId="{0ACEA824-4EE4-43A7-97A4-D5D547892C8F}" type="presParOf" srcId="{27C96FFB-31ED-45C7-8931-9387C66C06BB}" destId="{0751013E-4129-4D81-8EA1-82A29E84EB6B}" srcOrd="12" destOrd="0" presId="urn:microsoft.com/office/officeart/2008/layout/CircleAccentTimeline"/>
    <dgm:cxn modelId="{54E89C36-96DF-421D-B1E2-95E8830375BE}" type="presParOf" srcId="{27C96FFB-31ED-45C7-8931-9387C66C06BB}" destId="{41360277-A76D-4C16-90F5-EAC8E78F362D}" srcOrd="13" destOrd="0" presId="urn:microsoft.com/office/officeart/2008/layout/CircleAccentTimeline"/>
    <dgm:cxn modelId="{CD2716BF-4C92-45D9-9383-532204F068AD}" type="presParOf" srcId="{27C96FFB-31ED-45C7-8931-9387C66C06BB}" destId="{D6CC62CE-6E7E-480F-9A33-FE92EC5A8FDB}" srcOrd="14" destOrd="0" presId="urn:microsoft.com/office/officeart/2008/layout/CircleAccentTimeline"/>
    <dgm:cxn modelId="{EBC98DC5-83AB-49AB-B2D3-01739A055A65}" type="presParOf" srcId="{D6CC62CE-6E7E-480F-9A33-FE92EC5A8FDB}" destId="{F656C8EE-AB9F-46A6-91C8-87A24D082EEA}" srcOrd="0" destOrd="0" presId="urn:microsoft.com/office/officeart/2008/layout/CircleAccentTimeline"/>
    <dgm:cxn modelId="{4523A0B7-A835-420C-B342-CCC03324032E}" type="presParOf" srcId="{D6CC62CE-6E7E-480F-9A33-FE92EC5A8FDB}" destId="{DB0C1F51-A8C0-4976-BC77-9EE9CC319FEC}" srcOrd="1" destOrd="0" presId="urn:microsoft.com/office/officeart/2008/layout/CircleAccentTimeline"/>
    <dgm:cxn modelId="{19C28C9A-7CE1-4422-A661-A0B0D7C84A5F}" type="presParOf" srcId="{D6CC62CE-6E7E-480F-9A33-FE92EC5A8FDB}" destId="{44796E28-71D8-4E05-8DC3-F90128D22369}" srcOrd="2" destOrd="0" presId="urn:microsoft.com/office/officeart/2008/layout/CircleAccentTimeline"/>
    <dgm:cxn modelId="{833327E6-B6FD-47AB-8F57-377217F4B5DE}" type="presParOf" srcId="{27C96FFB-31ED-45C7-8931-9387C66C06BB}" destId="{714E90EA-D7C2-43B3-8E3A-123C0B261C0B}" srcOrd="15" destOrd="0" presId="urn:microsoft.com/office/officeart/2008/layout/CircleAccentTimeline"/>
    <dgm:cxn modelId="{DA6CBAF3-B9BE-46E9-8C70-F3B53ED81C7D}" type="presParOf" srcId="{27C96FFB-31ED-45C7-8931-9387C66C06BB}" destId="{968CC58D-1763-458B-A4F2-A48E51D94EFF}" srcOrd="16" destOrd="0" presId="urn:microsoft.com/office/officeart/2008/layout/CircleAccentTimeline"/>
    <dgm:cxn modelId="{8F72512E-2D29-4F36-B224-64C3B022EE20}" type="presParOf" srcId="{27C96FFB-31ED-45C7-8931-9387C66C06BB}" destId="{A5C5FDA9-9D77-4A55-8C9C-F33DFC0860F2}" srcOrd="17" destOrd="0" presId="urn:microsoft.com/office/officeart/2008/layout/CircleAccentTimeline"/>
    <dgm:cxn modelId="{5BA7FCC1-6092-4347-A9D3-FDCC205FC426}" type="presParOf" srcId="{A5C5FDA9-9D77-4A55-8C9C-F33DFC0860F2}" destId="{325CC226-F799-4B16-855C-6641A611F31C}" srcOrd="0" destOrd="0" presId="urn:microsoft.com/office/officeart/2008/layout/CircleAccentTimeline"/>
    <dgm:cxn modelId="{4A49D43E-8FB0-4CF8-85C8-7DB86CB40D67}" type="presParOf" srcId="{A5C5FDA9-9D77-4A55-8C9C-F33DFC0860F2}" destId="{F99D3799-DDA0-4D30-804E-5E76195DFBF8}" srcOrd="1" destOrd="0" presId="urn:microsoft.com/office/officeart/2008/layout/CircleAccentTimeline"/>
    <dgm:cxn modelId="{D6713B3F-F765-4140-B01A-AE34F78A06B5}" type="presParOf" srcId="{A5C5FDA9-9D77-4A55-8C9C-F33DFC0860F2}" destId="{40BE5179-131C-4CCA-BE2C-7120D7B40D31}" srcOrd="2" destOrd="0" presId="urn:microsoft.com/office/officeart/2008/layout/CircleAccentTimeline"/>
    <dgm:cxn modelId="{93105911-0A10-48A4-9DB1-73048C1CE476}" type="presParOf" srcId="{27C96FFB-31ED-45C7-8931-9387C66C06BB}" destId="{FDB04C1E-C382-41B3-B082-6E8909222EBF}" srcOrd="18" destOrd="0" presId="urn:microsoft.com/office/officeart/2008/layout/CircleAccentTimeline"/>
    <dgm:cxn modelId="{CCD4E120-45D0-4FBB-8A2F-866A00B3CB1A}" type="presParOf" srcId="{27C96FFB-31ED-45C7-8931-9387C66C06BB}" destId="{3DBD66AC-4148-469C-86DD-2FA8CEF65ED8}" srcOrd="19" destOrd="0" presId="urn:microsoft.com/office/officeart/2008/layout/CircleAccentTimeline"/>
    <dgm:cxn modelId="{967DF7E1-A686-41C7-9D73-CA9EFBE2E845}" type="presParOf" srcId="{27C96FFB-31ED-45C7-8931-9387C66C06BB}" destId="{FE686409-4CFA-46B4-97D3-22783A76BAA8}" srcOrd="20" destOrd="0" presId="urn:microsoft.com/office/officeart/2008/layout/CircleAccentTimeline"/>
    <dgm:cxn modelId="{685A7DEE-33CF-4A06-8464-7B83B02DBD45}" type="presParOf" srcId="{27C96FFB-31ED-45C7-8931-9387C66C06BB}" destId="{5FCA1D47-CC50-477E-B712-DB4D768D7B60}" srcOrd="21" destOrd="0" presId="urn:microsoft.com/office/officeart/2008/layout/CircleAccentTimeline"/>
    <dgm:cxn modelId="{E0C328FC-294C-4DFC-B1A3-5F98D4924FAC}" type="presParOf" srcId="{5FCA1D47-CC50-477E-B712-DB4D768D7B60}" destId="{3CEF356D-E639-4880-88F2-572176E27E47}" srcOrd="0" destOrd="0" presId="urn:microsoft.com/office/officeart/2008/layout/CircleAccentTimeline"/>
    <dgm:cxn modelId="{20CC9F22-9329-433D-A07D-D3EA73BC5EEF}" type="presParOf" srcId="{5FCA1D47-CC50-477E-B712-DB4D768D7B60}" destId="{62B775BF-B991-482C-8453-27AB3FA525F6}" srcOrd="1" destOrd="0" presId="urn:microsoft.com/office/officeart/2008/layout/CircleAccentTimeline"/>
    <dgm:cxn modelId="{BC39D858-3D71-41BF-8604-AF3E1FDB13B9}" type="presParOf" srcId="{5FCA1D47-CC50-477E-B712-DB4D768D7B60}" destId="{A8064A80-943E-434C-8851-E6F8FE75F38C}" srcOrd="2" destOrd="0" presId="urn:microsoft.com/office/officeart/2008/layout/CircleAccentTimeline"/>
    <dgm:cxn modelId="{80A4DB0D-4BCE-4BC4-A534-F0817718DBA2}" type="presParOf" srcId="{27C96FFB-31ED-45C7-8931-9387C66C06BB}" destId="{3EC8F034-98A2-443D-A0D0-AFDBA49BBBA0}" srcOrd="22" destOrd="0" presId="urn:microsoft.com/office/officeart/2008/layout/CircleAccentTimeline"/>
    <dgm:cxn modelId="{2DC04839-446F-4607-B290-FDC771620CB0}" type="presParOf" srcId="{27C96FFB-31ED-45C7-8931-9387C66C06BB}" destId="{E36A0304-2650-4CC6-88ED-20C8DF8A04F6}" srcOrd="23" destOrd="0" presId="urn:microsoft.com/office/officeart/2008/layout/CircleAccentTimeline"/>
    <dgm:cxn modelId="{40C149A8-3626-429A-AF8C-A1FFC891FD60}" type="presParOf" srcId="{27C96FFB-31ED-45C7-8931-9387C66C06BB}" destId="{BE75E99A-8D70-4BBB-B2CE-5E3542FE2FCE}" srcOrd="24" destOrd="0" presId="urn:microsoft.com/office/officeart/2008/layout/CircleAccentTimeline"/>
    <dgm:cxn modelId="{918C630B-4093-4443-A1F4-CA941DE34503}" type="presParOf" srcId="{27C96FFB-31ED-45C7-8931-9387C66C06BB}" destId="{FDA1BD4C-F1BD-46DD-AC48-430554A925EF}" srcOrd="25" destOrd="0" presId="urn:microsoft.com/office/officeart/2008/layout/CircleAccentTimeline"/>
    <dgm:cxn modelId="{1A754EB5-00F5-479B-B694-4FEAFCCB29B2}" type="presParOf" srcId="{FDA1BD4C-F1BD-46DD-AC48-430554A925EF}" destId="{41077FD0-E11A-4E88-8AC3-F274A2CBB621}" srcOrd="0" destOrd="0" presId="urn:microsoft.com/office/officeart/2008/layout/CircleAccentTimeline"/>
    <dgm:cxn modelId="{A9BA6E3A-188A-4251-9051-AFCAD03306A4}" type="presParOf" srcId="{FDA1BD4C-F1BD-46DD-AC48-430554A925EF}" destId="{D83CE792-1E95-4E22-BC2D-E667179EDAFB}" srcOrd="1" destOrd="0" presId="urn:microsoft.com/office/officeart/2008/layout/CircleAccentTimeline"/>
    <dgm:cxn modelId="{892E04BA-65E4-4395-8D86-17CA42F759BB}" type="presParOf" srcId="{FDA1BD4C-F1BD-46DD-AC48-430554A925EF}" destId="{9D3FBD18-16A3-4B0E-B177-DA014E38841E}" srcOrd="2" destOrd="0" presId="urn:microsoft.com/office/officeart/2008/layout/CircleAccentTimeline"/>
    <dgm:cxn modelId="{19430FCC-D8C4-4216-85BA-388D2EDB171F}" type="presParOf" srcId="{27C96FFB-31ED-45C7-8931-9387C66C06BB}" destId="{9F600E08-4600-4DE8-B927-4B0A3D4A2400}" srcOrd="26" destOrd="0" presId="urn:microsoft.com/office/officeart/2008/layout/CircleAccentTimeline"/>
    <dgm:cxn modelId="{04FF1414-9FC4-4F9D-AB39-F0B2691F0CDA}" type="presParOf" srcId="{27C96FFB-31ED-45C7-8931-9387C66C06BB}" destId="{05D74FBA-B8FC-4A0D-A7DE-521719623679}" srcOrd="27"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EF8433-5F46-4DCF-9D18-C4BA72A2F0D6}" type="doc">
      <dgm:prSet loTypeId="urn:microsoft.com/office/officeart/2008/layout/CircleAccentTimeline" loCatId="process" qsTypeId="urn:microsoft.com/office/officeart/2005/8/quickstyle/simple1" qsCatId="simple" csTypeId="urn:microsoft.com/office/officeart/2005/8/colors/accent3_1" csCatId="accent3" phldr="1"/>
      <dgm:spPr/>
      <dgm:t>
        <a:bodyPr/>
        <a:lstStyle/>
        <a:p>
          <a:endParaRPr lang="en-US"/>
        </a:p>
      </dgm:t>
    </dgm:pt>
    <dgm:pt modelId="{A5E0ABAF-4806-47DA-B8A8-74078345F266}">
      <dgm:prSet phldrT="[Text]" custT="1"/>
      <dgm:spPr/>
      <dgm:t>
        <a:bodyPr/>
        <a:lstStyle/>
        <a:p>
          <a:r>
            <a:rPr lang="en-US" sz="2800" dirty="0"/>
            <a:t>Creation</a:t>
          </a:r>
        </a:p>
      </dgm:t>
    </dgm:pt>
    <dgm:pt modelId="{3A40798E-5169-4443-94D6-C18AC88FE7BA}" type="parTrans" cxnId="{CE884015-4B7E-4222-9F64-8028AE2D6181}">
      <dgm:prSet/>
      <dgm:spPr/>
      <dgm:t>
        <a:bodyPr/>
        <a:lstStyle/>
        <a:p>
          <a:endParaRPr lang="en-US"/>
        </a:p>
      </dgm:t>
    </dgm:pt>
    <dgm:pt modelId="{3E986D7A-C5FA-4782-A26B-D238AC63ED5D}" type="sibTrans" cxnId="{CE884015-4B7E-4222-9F64-8028AE2D6181}">
      <dgm:prSet/>
      <dgm:spPr/>
      <dgm:t>
        <a:bodyPr/>
        <a:lstStyle/>
        <a:p>
          <a:endParaRPr lang="en-US"/>
        </a:p>
      </dgm:t>
    </dgm:pt>
    <dgm:pt modelId="{49074A00-5867-4D14-97E8-BC20FE39942B}">
      <dgm:prSet phldrT="[Text]" custT="1"/>
      <dgm:spPr/>
      <dgm:t>
        <a:bodyPr/>
        <a:lstStyle/>
        <a:p>
          <a:r>
            <a:rPr lang="en-US" sz="2800" dirty="0"/>
            <a:t>Own funds</a:t>
          </a:r>
        </a:p>
      </dgm:t>
    </dgm:pt>
    <dgm:pt modelId="{3DA38A32-104B-49FF-9383-A7DC1636BA21}" type="parTrans" cxnId="{A8D3DABA-B8A7-424D-8F04-29B6C0963B17}">
      <dgm:prSet/>
      <dgm:spPr/>
      <dgm:t>
        <a:bodyPr/>
        <a:lstStyle/>
        <a:p>
          <a:endParaRPr lang="en-US"/>
        </a:p>
      </dgm:t>
    </dgm:pt>
    <dgm:pt modelId="{CCB1BA7E-F3DC-40E2-8E08-91898A355488}" type="sibTrans" cxnId="{A8D3DABA-B8A7-424D-8F04-29B6C0963B17}">
      <dgm:prSet/>
      <dgm:spPr/>
      <dgm:t>
        <a:bodyPr/>
        <a:lstStyle/>
        <a:p>
          <a:endParaRPr lang="en-US"/>
        </a:p>
      </dgm:t>
    </dgm:pt>
    <dgm:pt modelId="{E6EEC0D1-E010-4604-B6C8-63D1C10FF55C}">
      <dgm:prSet phldrT="[Text]" custT="1"/>
      <dgm:spPr/>
      <dgm:t>
        <a:bodyPr/>
        <a:lstStyle/>
        <a:p>
          <a:r>
            <a:rPr lang="en-US" sz="2800" dirty="0"/>
            <a:t>Family/ friends</a:t>
          </a:r>
        </a:p>
      </dgm:t>
    </dgm:pt>
    <dgm:pt modelId="{906C4326-5D6A-4DC4-80C3-DB649E1E0718}" type="parTrans" cxnId="{E97A0136-5CA5-4B53-9BE1-FA3C620DB370}">
      <dgm:prSet/>
      <dgm:spPr/>
      <dgm:t>
        <a:bodyPr/>
        <a:lstStyle/>
        <a:p>
          <a:endParaRPr lang="en-US"/>
        </a:p>
      </dgm:t>
    </dgm:pt>
    <dgm:pt modelId="{6342AEB3-72D0-4FAA-9B3A-4B4B3A046B88}" type="sibTrans" cxnId="{E97A0136-5CA5-4B53-9BE1-FA3C620DB370}">
      <dgm:prSet/>
      <dgm:spPr/>
      <dgm:t>
        <a:bodyPr/>
        <a:lstStyle/>
        <a:p>
          <a:endParaRPr lang="en-US"/>
        </a:p>
      </dgm:t>
    </dgm:pt>
    <dgm:pt modelId="{1D4BAEEB-1C61-4DDB-9A0D-CF671915F6E7}">
      <dgm:prSet phldrT="[Text]" custT="1"/>
      <dgm:spPr/>
      <dgm:t>
        <a:bodyPr/>
        <a:lstStyle/>
        <a:p>
          <a:r>
            <a:rPr lang="en-US" sz="2800" dirty="0"/>
            <a:t>Angel Investors</a:t>
          </a:r>
        </a:p>
      </dgm:t>
    </dgm:pt>
    <dgm:pt modelId="{1BE4742E-C6F5-4FC3-9730-DCBE257105E0}" type="parTrans" cxnId="{F1A262BA-4ACD-443A-9274-325EC6F73E69}">
      <dgm:prSet/>
      <dgm:spPr/>
      <dgm:t>
        <a:bodyPr/>
        <a:lstStyle/>
        <a:p>
          <a:endParaRPr lang="en-US"/>
        </a:p>
      </dgm:t>
    </dgm:pt>
    <dgm:pt modelId="{39B2A0D9-CDD2-4154-A031-9CA55DABFB60}" type="sibTrans" cxnId="{F1A262BA-4ACD-443A-9274-325EC6F73E69}">
      <dgm:prSet/>
      <dgm:spPr/>
      <dgm:t>
        <a:bodyPr/>
        <a:lstStyle/>
        <a:p>
          <a:endParaRPr lang="en-US"/>
        </a:p>
      </dgm:t>
    </dgm:pt>
    <dgm:pt modelId="{0E667AD5-0AF4-4945-B7E6-C9215442D450}">
      <dgm:prSet phldrT="[Text]" custT="1"/>
      <dgm:spPr/>
      <dgm:t>
        <a:bodyPr/>
        <a:lstStyle/>
        <a:p>
          <a:r>
            <a:rPr lang="en-US" sz="2400" dirty="0"/>
            <a:t>Venture debt</a:t>
          </a:r>
        </a:p>
      </dgm:t>
    </dgm:pt>
    <dgm:pt modelId="{F2DA717A-9A62-481D-B791-3D6105EC3E34}" type="parTrans" cxnId="{7560DC04-D166-4E12-8F8D-64F0E6EF099B}">
      <dgm:prSet/>
      <dgm:spPr/>
      <dgm:t>
        <a:bodyPr/>
        <a:lstStyle/>
        <a:p>
          <a:endParaRPr lang="en-US"/>
        </a:p>
      </dgm:t>
    </dgm:pt>
    <dgm:pt modelId="{D775052E-C4D1-42E3-A3CF-C048C0EDB82F}" type="sibTrans" cxnId="{7560DC04-D166-4E12-8F8D-64F0E6EF099B}">
      <dgm:prSet/>
      <dgm:spPr/>
      <dgm:t>
        <a:bodyPr/>
        <a:lstStyle/>
        <a:p>
          <a:endParaRPr lang="en-US"/>
        </a:p>
      </dgm:t>
    </dgm:pt>
    <dgm:pt modelId="{5F8D96B6-6950-4271-B060-377DE3AEE91B}">
      <dgm:prSet phldrT="[Text]" custT="1"/>
      <dgm:spPr/>
      <dgm:t>
        <a:bodyPr/>
        <a:lstStyle/>
        <a:p>
          <a:r>
            <a:rPr lang="en-US" sz="2400" dirty="0"/>
            <a:t>Later VC Rounds</a:t>
          </a:r>
        </a:p>
      </dgm:t>
    </dgm:pt>
    <dgm:pt modelId="{028BA480-8C5E-4FF1-96AF-1E3E29A19CC8}" type="parTrans" cxnId="{ECC4FF72-FAF5-4CB9-BF30-C0E9A5317941}">
      <dgm:prSet/>
      <dgm:spPr/>
      <dgm:t>
        <a:bodyPr/>
        <a:lstStyle/>
        <a:p>
          <a:endParaRPr lang="en-US"/>
        </a:p>
      </dgm:t>
    </dgm:pt>
    <dgm:pt modelId="{BAE701FB-23CB-480D-8D7E-2C41BF790A3D}" type="sibTrans" cxnId="{ECC4FF72-FAF5-4CB9-BF30-C0E9A5317941}">
      <dgm:prSet/>
      <dgm:spPr/>
      <dgm:t>
        <a:bodyPr/>
        <a:lstStyle/>
        <a:p>
          <a:endParaRPr lang="en-US"/>
        </a:p>
      </dgm:t>
    </dgm:pt>
    <dgm:pt modelId="{5F0ED9AA-DD3F-41F7-B86D-2F93DBC8FBE0}">
      <dgm:prSet phldrT="[Text]" custT="1"/>
      <dgm:spPr/>
      <dgm:t>
        <a:bodyPr/>
        <a:lstStyle/>
        <a:p>
          <a:r>
            <a:rPr lang="en-US" sz="2800" dirty="0"/>
            <a:t>Venture Capital</a:t>
          </a:r>
        </a:p>
      </dgm:t>
    </dgm:pt>
    <dgm:pt modelId="{67225406-1DC8-4306-A1C9-1E3A35484CC1}" type="parTrans" cxnId="{03D13626-3715-4613-9EA5-E61BC481ED2C}">
      <dgm:prSet/>
      <dgm:spPr/>
      <dgm:t>
        <a:bodyPr/>
        <a:lstStyle/>
        <a:p>
          <a:endParaRPr lang="en-US"/>
        </a:p>
      </dgm:t>
    </dgm:pt>
    <dgm:pt modelId="{D69225BE-BA46-4E0C-835C-5EBEF1B0C3AD}" type="sibTrans" cxnId="{03D13626-3715-4613-9EA5-E61BC481ED2C}">
      <dgm:prSet/>
      <dgm:spPr/>
      <dgm:t>
        <a:bodyPr/>
        <a:lstStyle/>
        <a:p>
          <a:endParaRPr lang="en-US"/>
        </a:p>
      </dgm:t>
    </dgm:pt>
    <dgm:pt modelId="{EDD3118F-22B1-415C-A5FD-A89D0F10EAF5}">
      <dgm:prSet phldrT="[Text]" custT="1"/>
      <dgm:spPr/>
      <dgm:t>
        <a:bodyPr/>
        <a:lstStyle/>
        <a:p>
          <a:r>
            <a:rPr lang="en-US" sz="2800" dirty="0"/>
            <a:t>Initial Public Offering</a:t>
          </a:r>
        </a:p>
      </dgm:t>
    </dgm:pt>
    <dgm:pt modelId="{8C7BAFB1-E5A9-4DFB-9593-6DC0B4098CDD}" type="parTrans" cxnId="{2AF42673-FCB1-4D2B-BF38-0C288FBE7FC2}">
      <dgm:prSet/>
      <dgm:spPr/>
      <dgm:t>
        <a:bodyPr/>
        <a:lstStyle/>
        <a:p>
          <a:endParaRPr lang="en-US"/>
        </a:p>
      </dgm:t>
    </dgm:pt>
    <dgm:pt modelId="{C0D033B4-C63C-4619-A051-D6278FD5A948}" type="sibTrans" cxnId="{2AF42673-FCB1-4D2B-BF38-0C288FBE7FC2}">
      <dgm:prSet/>
      <dgm:spPr/>
      <dgm:t>
        <a:bodyPr/>
        <a:lstStyle/>
        <a:p>
          <a:endParaRPr lang="en-US"/>
        </a:p>
      </dgm:t>
    </dgm:pt>
    <dgm:pt modelId="{27C96FFB-31ED-45C7-8931-9387C66C06BB}" type="pres">
      <dgm:prSet presAssocID="{58EF8433-5F46-4DCF-9D18-C4BA72A2F0D6}" presName="Name0" presStyleCnt="0">
        <dgm:presLayoutVars>
          <dgm:dir/>
        </dgm:presLayoutVars>
      </dgm:prSet>
      <dgm:spPr/>
    </dgm:pt>
    <dgm:pt modelId="{59E956F4-2F82-4B60-A648-E933962893A3}" type="pres">
      <dgm:prSet presAssocID="{A5E0ABAF-4806-47DA-B8A8-74078345F266}" presName="parComposite" presStyleCnt="0"/>
      <dgm:spPr/>
    </dgm:pt>
    <dgm:pt modelId="{F9952A08-A744-4542-AD18-26E4BF0E1140}" type="pres">
      <dgm:prSet presAssocID="{A5E0ABAF-4806-47DA-B8A8-74078345F266}" presName="parBigCircle" presStyleLbl="node0" presStyleIdx="0" presStyleCnt="4"/>
      <dgm:spPr/>
    </dgm:pt>
    <dgm:pt modelId="{6ADDB921-F5EE-482B-B187-F9FFCC601B1D}" type="pres">
      <dgm:prSet presAssocID="{A5E0ABAF-4806-47DA-B8A8-74078345F266}" presName="parTx" presStyleLbl="revTx" presStyleIdx="0" presStyleCnt="12"/>
      <dgm:spPr/>
    </dgm:pt>
    <dgm:pt modelId="{FB5181F9-FE50-4804-8BE1-27BD7DF87612}" type="pres">
      <dgm:prSet presAssocID="{A5E0ABAF-4806-47DA-B8A8-74078345F266}" presName="bSpace" presStyleCnt="0"/>
      <dgm:spPr/>
    </dgm:pt>
    <dgm:pt modelId="{D7FDB3BD-FBD3-4B04-AC45-6E31BA5760EB}" type="pres">
      <dgm:prSet presAssocID="{A5E0ABAF-4806-47DA-B8A8-74078345F266}" presName="parBackupNorm" presStyleCnt="0"/>
      <dgm:spPr/>
    </dgm:pt>
    <dgm:pt modelId="{DB997748-7C3D-4543-AD38-46453B7E2FE2}" type="pres">
      <dgm:prSet presAssocID="{3E986D7A-C5FA-4782-A26B-D238AC63ED5D}" presName="parSpace" presStyleCnt="0"/>
      <dgm:spPr/>
    </dgm:pt>
    <dgm:pt modelId="{C9DB007E-6E23-4C60-952B-D53E9832CC42}" type="pres">
      <dgm:prSet presAssocID="{49074A00-5867-4D14-97E8-BC20FE39942B}" presName="desBackupLeftNorm" presStyleCnt="0"/>
      <dgm:spPr/>
    </dgm:pt>
    <dgm:pt modelId="{A1900F7C-F0B9-4188-9EFB-16D9E93BFEAA}" type="pres">
      <dgm:prSet presAssocID="{49074A00-5867-4D14-97E8-BC20FE39942B}" presName="desComposite" presStyleCnt="0"/>
      <dgm:spPr/>
    </dgm:pt>
    <dgm:pt modelId="{532FB413-D177-427C-9CF9-0DC44C2E7A1A}" type="pres">
      <dgm:prSet presAssocID="{49074A00-5867-4D14-97E8-BC20FE39942B}" presName="desCircle" presStyleLbl="node1" presStyleIdx="0" presStyleCnt="4"/>
      <dgm:spPr/>
    </dgm:pt>
    <dgm:pt modelId="{00BD76A4-F335-4F0B-ACF6-6ABBC5BED4FA}" type="pres">
      <dgm:prSet presAssocID="{49074A00-5867-4D14-97E8-BC20FE39942B}" presName="chTx" presStyleLbl="revTx" presStyleIdx="1" presStyleCnt="12"/>
      <dgm:spPr/>
    </dgm:pt>
    <dgm:pt modelId="{C3E5836B-2D61-43B1-9E2B-A1E18FC8F9C7}" type="pres">
      <dgm:prSet presAssocID="{49074A00-5867-4D14-97E8-BC20FE39942B}" presName="desTx" presStyleLbl="revTx" presStyleIdx="2" presStyleCnt="12">
        <dgm:presLayoutVars>
          <dgm:bulletEnabled val="1"/>
        </dgm:presLayoutVars>
      </dgm:prSet>
      <dgm:spPr/>
    </dgm:pt>
    <dgm:pt modelId="{43160B81-D7E7-4481-97B3-75C7F4C43B20}" type="pres">
      <dgm:prSet presAssocID="{49074A00-5867-4D14-97E8-BC20FE39942B}" presName="desBackupRightNorm" presStyleCnt="0"/>
      <dgm:spPr/>
    </dgm:pt>
    <dgm:pt modelId="{FBA4A458-E349-4D23-9B5E-6B2A039CEF60}" type="pres">
      <dgm:prSet presAssocID="{CCB1BA7E-F3DC-40E2-8E08-91898A355488}" presName="desSpace" presStyleCnt="0"/>
      <dgm:spPr/>
    </dgm:pt>
    <dgm:pt modelId="{72529359-225C-4C22-8F03-558A58245A5D}" type="pres">
      <dgm:prSet presAssocID="{E6EEC0D1-E010-4604-B6C8-63D1C10FF55C}" presName="desBackupLeftNorm" presStyleCnt="0"/>
      <dgm:spPr/>
    </dgm:pt>
    <dgm:pt modelId="{BF839E92-6703-4445-9968-3F181DFAC629}" type="pres">
      <dgm:prSet presAssocID="{E6EEC0D1-E010-4604-B6C8-63D1C10FF55C}" presName="desComposite" presStyleCnt="0"/>
      <dgm:spPr/>
    </dgm:pt>
    <dgm:pt modelId="{B15CCF6A-AFE1-4412-AF93-47ED20B7987E}" type="pres">
      <dgm:prSet presAssocID="{E6EEC0D1-E010-4604-B6C8-63D1C10FF55C}" presName="desCircle" presStyleLbl="node1" presStyleIdx="1" presStyleCnt="4"/>
      <dgm:spPr>
        <a:solidFill>
          <a:schemeClr val="accent2">
            <a:lumMod val="60000"/>
            <a:lumOff val="40000"/>
          </a:schemeClr>
        </a:solidFill>
      </dgm:spPr>
    </dgm:pt>
    <dgm:pt modelId="{47CE918D-5F43-4C96-9A3E-C426CB454B96}" type="pres">
      <dgm:prSet presAssocID="{E6EEC0D1-E010-4604-B6C8-63D1C10FF55C}" presName="chTx" presStyleLbl="revTx" presStyleIdx="3" presStyleCnt="12" custLinFactNeighborX="13518" custLinFactNeighborY="19335"/>
      <dgm:spPr/>
    </dgm:pt>
    <dgm:pt modelId="{15D8124C-DCD5-4E25-AD17-DC0338C775B8}" type="pres">
      <dgm:prSet presAssocID="{E6EEC0D1-E010-4604-B6C8-63D1C10FF55C}" presName="desTx" presStyleLbl="revTx" presStyleIdx="4" presStyleCnt="12">
        <dgm:presLayoutVars>
          <dgm:bulletEnabled val="1"/>
        </dgm:presLayoutVars>
      </dgm:prSet>
      <dgm:spPr/>
    </dgm:pt>
    <dgm:pt modelId="{113C7719-095B-4CDC-84A1-57DB170B7038}" type="pres">
      <dgm:prSet presAssocID="{E6EEC0D1-E010-4604-B6C8-63D1C10FF55C}" presName="desBackupRightNorm" presStyleCnt="0"/>
      <dgm:spPr/>
    </dgm:pt>
    <dgm:pt modelId="{52D804D6-1B99-41E2-98E3-7FC80FC4ECD2}" type="pres">
      <dgm:prSet presAssocID="{6342AEB3-72D0-4FAA-9B3A-4B4B3A046B88}" presName="desSpace" presStyleCnt="0"/>
      <dgm:spPr/>
    </dgm:pt>
    <dgm:pt modelId="{E5EBF0A6-1E51-42BA-AD50-F3226C691F23}" type="pres">
      <dgm:prSet presAssocID="{1D4BAEEB-1C61-4DDB-9A0D-CF671915F6E7}" presName="parComposite" presStyleCnt="0"/>
      <dgm:spPr/>
    </dgm:pt>
    <dgm:pt modelId="{EC365524-AC7D-43DC-914E-F0E0B3C7E590}" type="pres">
      <dgm:prSet presAssocID="{1D4BAEEB-1C61-4DDB-9A0D-CF671915F6E7}" presName="parBigCircle" presStyleLbl="node0" presStyleIdx="1" presStyleCnt="4"/>
      <dgm:spPr>
        <a:solidFill>
          <a:schemeClr val="accent2">
            <a:lumMod val="60000"/>
            <a:lumOff val="40000"/>
          </a:schemeClr>
        </a:solidFill>
      </dgm:spPr>
    </dgm:pt>
    <dgm:pt modelId="{227477F9-4B28-4F2C-8D0B-7D7C3C67F5AD}" type="pres">
      <dgm:prSet presAssocID="{1D4BAEEB-1C61-4DDB-9A0D-CF671915F6E7}" presName="parTx" presStyleLbl="revTx" presStyleIdx="5" presStyleCnt="12"/>
      <dgm:spPr/>
    </dgm:pt>
    <dgm:pt modelId="{FEBEE271-6B6C-42B5-81A6-AB4279F0410B}" type="pres">
      <dgm:prSet presAssocID="{1D4BAEEB-1C61-4DDB-9A0D-CF671915F6E7}" presName="bSpace" presStyleCnt="0"/>
      <dgm:spPr/>
    </dgm:pt>
    <dgm:pt modelId="{0751013E-4129-4D81-8EA1-82A29E84EB6B}" type="pres">
      <dgm:prSet presAssocID="{1D4BAEEB-1C61-4DDB-9A0D-CF671915F6E7}" presName="parBackupNorm" presStyleCnt="0"/>
      <dgm:spPr/>
    </dgm:pt>
    <dgm:pt modelId="{41360277-A76D-4C16-90F5-EAC8E78F362D}" type="pres">
      <dgm:prSet presAssocID="{39B2A0D9-CDD2-4154-A031-9CA55DABFB60}" presName="parSpace" presStyleCnt="0"/>
      <dgm:spPr/>
    </dgm:pt>
    <dgm:pt modelId="{D6CC62CE-6E7E-480F-9A33-FE92EC5A8FDB}" type="pres">
      <dgm:prSet presAssocID="{5F0ED9AA-DD3F-41F7-B86D-2F93DBC8FBE0}" presName="parComposite" presStyleCnt="0"/>
      <dgm:spPr/>
    </dgm:pt>
    <dgm:pt modelId="{F656C8EE-AB9F-46A6-91C8-87A24D082EEA}" type="pres">
      <dgm:prSet presAssocID="{5F0ED9AA-DD3F-41F7-B86D-2F93DBC8FBE0}" presName="parBigCircle" presStyleLbl="node0" presStyleIdx="2" presStyleCnt="4"/>
      <dgm:spPr>
        <a:solidFill>
          <a:schemeClr val="accent2">
            <a:lumMod val="60000"/>
            <a:lumOff val="40000"/>
          </a:schemeClr>
        </a:solidFill>
      </dgm:spPr>
    </dgm:pt>
    <dgm:pt modelId="{DB0C1F51-A8C0-4976-BC77-9EE9CC319FEC}" type="pres">
      <dgm:prSet presAssocID="{5F0ED9AA-DD3F-41F7-B86D-2F93DBC8FBE0}" presName="parTx" presStyleLbl="revTx" presStyleIdx="6" presStyleCnt="12"/>
      <dgm:spPr/>
    </dgm:pt>
    <dgm:pt modelId="{44796E28-71D8-4E05-8DC3-F90128D22369}" type="pres">
      <dgm:prSet presAssocID="{5F0ED9AA-DD3F-41F7-B86D-2F93DBC8FBE0}" presName="bSpace" presStyleCnt="0"/>
      <dgm:spPr/>
    </dgm:pt>
    <dgm:pt modelId="{714E90EA-D7C2-43B3-8E3A-123C0B261C0B}" type="pres">
      <dgm:prSet presAssocID="{5F0ED9AA-DD3F-41F7-B86D-2F93DBC8FBE0}" presName="parBackupNorm" presStyleCnt="0"/>
      <dgm:spPr/>
    </dgm:pt>
    <dgm:pt modelId="{968CC58D-1763-458B-A4F2-A48E51D94EFF}" type="pres">
      <dgm:prSet presAssocID="{D69225BE-BA46-4E0C-835C-5EBEF1B0C3AD}" presName="parSpace" presStyleCnt="0"/>
      <dgm:spPr/>
    </dgm:pt>
    <dgm:pt modelId="{A5C5FDA9-9D77-4A55-8C9C-F33DFC0860F2}" type="pres">
      <dgm:prSet presAssocID="{EDD3118F-22B1-415C-A5FD-A89D0F10EAF5}" presName="parComposite" presStyleCnt="0"/>
      <dgm:spPr/>
    </dgm:pt>
    <dgm:pt modelId="{325CC226-F799-4B16-855C-6641A611F31C}" type="pres">
      <dgm:prSet presAssocID="{EDD3118F-22B1-415C-A5FD-A89D0F10EAF5}" presName="parBigCircle" presStyleLbl="node0" presStyleIdx="3" presStyleCnt="4" custLinFactX="27413" custLinFactNeighborX="100000" custLinFactNeighborY="-13650"/>
      <dgm:spPr>
        <a:solidFill>
          <a:srgbClr val="C00000"/>
        </a:solidFill>
      </dgm:spPr>
    </dgm:pt>
    <dgm:pt modelId="{F99D3799-DDA0-4D30-804E-5E76195DFBF8}" type="pres">
      <dgm:prSet presAssocID="{EDD3118F-22B1-415C-A5FD-A89D0F10EAF5}" presName="parTx" presStyleLbl="revTx" presStyleIdx="7" presStyleCnt="12" custLinFactX="2880" custLinFactNeighborX="100000" custLinFactNeighborY="-18437"/>
      <dgm:spPr/>
    </dgm:pt>
    <dgm:pt modelId="{40BE5179-131C-4CCA-BE2C-7120D7B40D31}" type="pres">
      <dgm:prSet presAssocID="{EDD3118F-22B1-415C-A5FD-A89D0F10EAF5}" presName="bSpace" presStyleCnt="0"/>
      <dgm:spPr/>
    </dgm:pt>
    <dgm:pt modelId="{FDB04C1E-C382-41B3-B082-6E8909222EBF}" type="pres">
      <dgm:prSet presAssocID="{EDD3118F-22B1-415C-A5FD-A89D0F10EAF5}" presName="parBackupNorm" presStyleCnt="0"/>
      <dgm:spPr/>
    </dgm:pt>
    <dgm:pt modelId="{3DBD66AC-4148-469C-86DD-2FA8CEF65ED8}" type="pres">
      <dgm:prSet presAssocID="{C0D033B4-C63C-4619-A051-D6278FD5A948}" presName="parSpace" presStyleCnt="0"/>
      <dgm:spPr/>
    </dgm:pt>
    <dgm:pt modelId="{FE686409-4CFA-46B4-97D3-22783A76BAA8}" type="pres">
      <dgm:prSet presAssocID="{0E667AD5-0AF4-4945-B7E6-C9215442D450}" presName="desBackupLeftNorm" presStyleCnt="0"/>
      <dgm:spPr/>
    </dgm:pt>
    <dgm:pt modelId="{5FCA1D47-CC50-477E-B712-DB4D768D7B60}" type="pres">
      <dgm:prSet presAssocID="{0E667AD5-0AF4-4945-B7E6-C9215442D450}" presName="desComposite" presStyleCnt="0"/>
      <dgm:spPr/>
    </dgm:pt>
    <dgm:pt modelId="{3CEF356D-E639-4880-88F2-572176E27E47}" type="pres">
      <dgm:prSet presAssocID="{0E667AD5-0AF4-4945-B7E6-C9215442D450}" presName="desCircle" presStyleLbl="node1" presStyleIdx="2" presStyleCnt="4" custLinFactX="-100000" custLinFactNeighborX="-103923" custLinFactNeighborY="-8881"/>
      <dgm:spPr>
        <a:solidFill>
          <a:schemeClr val="accent2">
            <a:lumMod val="60000"/>
            <a:lumOff val="40000"/>
          </a:schemeClr>
        </a:solidFill>
      </dgm:spPr>
    </dgm:pt>
    <dgm:pt modelId="{62B775BF-B991-482C-8453-27AB3FA525F6}" type="pres">
      <dgm:prSet presAssocID="{0E667AD5-0AF4-4945-B7E6-C9215442D450}" presName="chTx" presStyleLbl="revTx" presStyleIdx="8" presStyleCnt="12" custLinFactX="-20598" custLinFactNeighborX="-100000" custLinFactNeighborY="13791"/>
      <dgm:spPr/>
    </dgm:pt>
    <dgm:pt modelId="{A8064A80-943E-434C-8851-E6F8FE75F38C}" type="pres">
      <dgm:prSet presAssocID="{0E667AD5-0AF4-4945-B7E6-C9215442D450}" presName="desTx" presStyleLbl="revTx" presStyleIdx="9" presStyleCnt="12">
        <dgm:presLayoutVars>
          <dgm:bulletEnabled val="1"/>
        </dgm:presLayoutVars>
      </dgm:prSet>
      <dgm:spPr/>
    </dgm:pt>
    <dgm:pt modelId="{3EC8F034-98A2-443D-A0D0-AFDBA49BBBA0}" type="pres">
      <dgm:prSet presAssocID="{0E667AD5-0AF4-4945-B7E6-C9215442D450}" presName="desBackupRightNorm" presStyleCnt="0"/>
      <dgm:spPr/>
    </dgm:pt>
    <dgm:pt modelId="{E36A0304-2650-4CC6-88ED-20C8DF8A04F6}" type="pres">
      <dgm:prSet presAssocID="{D775052E-C4D1-42E3-A3CF-C048C0EDB82F}" presName="desSpace" presStyleCnt="0"/>
      <dgm:spPr/>
    </dgm:pt>
    <dgm:pt modelId="{BE75E99A-8D70-4BBB-B2CE-5E3542FE2FCE}" type="pres">
      <dgm:prSet presAssocID="{5F8D96B6-6950-4271-B060-377DE3AEE91B}" presName="desBackupLeftNorm" presStyleCnt="0"/>
      <dgm:spPr/>
    </dgm:pt>
    <dgm:pt modelId="{FDA1BD4C-F1BD-46DD-AC48-430554A925EF}" type="pres">
      <dgm:prSet presAssocID="{5F8D96B6-6950-4271-B060-377DE3AEE91B}" presName="desComposite" presStyleCnt="0"/>
      <dgm:spPr/>
    </dgm:pt>
    <dgm:pt modelId="{41077FD0-E11A-4E88-8AC3-F274A2CBB621}" type="pres">
      <dgm:prSet presAssocID="{5F8D96B6-6950-4271-B060-377DE3AEE91B}" presName="desCircle" presStyleLbl="node1" presStyleIdx="3" presStyleCnt="4" custLinFactX="-100000" custLinFactNeighborX="-103681" custLinFactNeighborY="-8881"/>
      <dgm:spPr>
        <a:solidFill>
          <a:schemeClr val="accent2">
            <a:lumMod val="60000"/>
            <a:lumOff val="40000"/>
          </a:schemeClr>
        </a:solidFill>
      </dgm:spPr>
    </dgm:pt>
    <dgm:pt modelId="{D83CE792-1E95-4E22-BC2D-E667179EDAFB}" type="pres">
      <dgm:prSet presAssocID="{5F8D96B6-6950-4271-B060-377DE3AEE91B}" presName="chTx" presStyleLbl="revTx" presStyleIdx="10" presStyleCnt="12" custLinFactNeighborX="-84669" custLinFactNeighborY="13791"/>
      <dgm:spPr/>
    </dgm:pt>
    <dgm:pt modelId="{9D3FBD18-16A3-4B0E-B177-DA014E38841E}" type="pres">
      <dgm:prSet presAssocID="{5F8D96B6-6950-4271-B060-377DE3AEE91B}" presName="desTx" presStyleLbl="revTx" presStyleIdx="11" presStyleCnt="12">
        <dgm:presLayoutVars>
          <dgm:bulletEnabled val="1"/>
        </dgm:presLayoutVars>
      </dgm:prSet>
      <dgm:spPr/>
    </dgm:pt>
    <dgm:pt modelId="{9F600E08-4600-4DE8-B927-4B0A3D4A2400}" type="pres">
      <dgm:prSet presAssocID="{5F8D96B6-6950-4271-B060-377DE3AEE91B}" presName="desBackupRightNorm" presStyleCnt="0"/>
      <dgm:spPr/>
    </dgm:pt>
    <dgm:pt modelId="{05D74FBA-B8FC-4A0D-A7DE-521719623679}" type="pres">
      <dgm:prSet presAssocID="{BAE701FB-23CB-480D-8D7E-2C41BF790A3D}" presName="desSpace" presStyleCnt="0"/>
      <dgm:spPr/>
    </dgm:pt>
  </dgm:ptLst>
  <dgm:cxnLst>
    <dgm:cxn modelId="{09359300-F589-4909-A355-7079056279FB}" type="presOf" srcId="{0E667AD5-0AF4-4945-B7E6-C9215442D450}" destId="{62B775BF-B991-482C-8453-27AB3FA525F6}" srcOrd="0" destOrd="0" presId="urn:microsoft.com/office/officeart/2008/layout/CircleAccentTimeline"/>
    <dgm:cxn modelId="{7560DC04-D166-4E12-8F8D-64F0E6EF099B}" srcId="{EDD3118F-22B1-415C-A5FD-A89D0F10EAF5}" destId="{0E667AD5-0AF4-4945-B7E6-C9215442D450}" srcOrd="0" destOrd="0" parTransId="{F2DA717A-9A62-481D-B791-3D6105EC3E34}" sibTransId="{D775052E-C4D1-42E3-A3CF-C048C0EDB82F}"/>
    <dgm:cxn modelId="{CE884015-4B7E-4222-9F64-8028AE2D6181}" srcId="{58EF8433-5F46-4DCF-9D18-C4BA72A2F0D6}" destId="{A5E0ABAF-4806-47DA-B8A8-74078345F266}" srcOrd="0" destOrd="0" parTransId="{3A40798E-5169-4443-94D6-C18AC88FE7BA}" sibTransId="{3E986D7A-C5FA-4782-A26B-D238AC63ED5D}"/>
    <dgm:cxn modelId="{C0E4B81A-72AA-4119-BE32-2BC7BCE4916E}" type="presOf" srcId="{5F8D96B6-6950-4271-B060-377DE3AEE91B}" destId="{D83CE792-1E95-4E22-BC2D-E667179EDAFB}" srcOrd="0" destOrd="0" presId="urn:microsoft.com/office/officeart/2008/layout/CircleAccentTimeline"/>
    <dgm:cxn modelId="{A50D7B1F-11AC-4D19-A8E2-6D64EC2F60DF}" type="presOf" srcId="{EDD3118F-22B1-415C-A5FD-A89D0F10EAF5}" destId="{F99D3799-DDA0-4D30-804E-5E76195DFBF8}" srcOrd="0" destOrd="0" presId="urn:microsoft.com/office/officeart/2008/layout/CircleAccentTimeline"/>
    <dgm:cxn modelId="{9C28BA22-303B-428D-9D0C-05B74E2E737C}" type="presOf" srcId="{A5E0ABAF-4806-47DA-B8A8-74078345F266}" destId="{6ADDB921-F5EE-482B-B187-F9FFCC601B1D}" srcOrd="0" destOrd="0" presId="urn:microsoft.com/office/officeart/2008/layout/CircleAccentTimeline"/>
    <dgm:cxn modelId="{A1DDB924-6444-4D54-9025-66135D09CE2D}" type="presOf" srcId="{58EF8433-5F46-4DCF-9D18-C4BA72A2F0D6}" destId="{27C96FFB-31ED-45C7-8931-9387C66C06BB}" srcOrd="0" destOrd="0" presId="urn:microsoft.com/office/officeart/2008/layout/CircleAccentTimeline"/>
    <dgm:cxn modelId="{03D13626-3715-4613-9EA5-E61BC481ED2C}" srcId="{58EF8433-5F46-4DCF-9D18-C4BA72A2F0D6}" destId="{5F0ED9AA-DD3F-41F7-B86D-2F93DBC8FBE0}" srcOrd="2" destOrd="0" parTransId="{67225406-1DC8-4306-A1C9-1E3A35484CC1}" sibTransId="{D69225BE-BA46-4E0C-835C-5EBEF1B0C3AD}"/>
    <dgm:cxn modelId="{023E432B-ABBB-45F3-A5A4-7C73D30E8743}" type="presOf" srcId="{1D4BAEEB-1C61-4DDB-9A0D-CF671915F6E7}" destId="{227477F9-4B28-4F2C-8D0B-7D7C3C67F5AD}" srcOrd="0" destOrd="0" presId="urn:microsoft.com/office/officeart/2008/layout/CircleAccentTimeline"/>
    <dgm:cxn modelId="{95CAD52D-7B40-478E-A439-8F32D12728EF}" type="presOf" srcId="{5F0ED9AA-DD3F-41F7-B86D-2F93DBC8FBE0}" destId="{DB0C1F51-A8C0-4976-BC77-9EE9CC319FEC}" srcOrd="0" destOrd="0" presId="urn:microsoft.com/office/officeart/2008/layout/CircleAccentTimeline"/>
    <dgm:cxn modelId="{E97A0136-5CA5-4B53-9BE1-FA3C620DB370}" srcId="{A5E0ABAF-4806-47DA-B8A8-74078345F266}" destId="{E6EEC0D1-E010-4604-B6C8-63D1C10FF55C}" srcOrd="1" destOrd="0" parTransId="{906C4326-5D6A-4DC4-80C3-DB649E1E0718}" sibTransId="{6342AEB3-72D0-4FAA-9B3A-4B4B3A046B88}"/>
    <dgm:cxn modelId="{ECC4FF72-FAF5-4CB9-BF30-C0E9A5317941}" srcId="{EDD3118F-22B1-415C-A5FD-A89D0F10EAF5}" destId="{5F8D96B6-6950-4271-B060-377DE3AEE91B}" srcOrd="1" destOrd="0" parTransId="{028BA480-8C5E-4FF1-96AF-1E3E29A19CC8}" sibTransId="{BAE701FB-23CB-480D-8D7E-2C41BF790A3D}"/>
    <dgm:cxn modelId="{2AF42673-FCB1-4D2B-BF38-0C288FBE7FC2}" srcId="{58EF8433-5F46-4DCF-9D18-C4BA72A2F0D6}" destId="{EDD3118F-22B1-415C-A5FD-A89D0F10EAF5}" srcOrd="3" destOrd="0" parTransId="{8C7BAFB1-E5A9-4DFB-9593-6DC0B4098CDD}" sibTransId="{C0D033B4-C63C-4619-A051-D6278FD5A948}"/>
    <dgm:cxn modelId="{ADB88458-53AA-4F04-AD03-FB41C750249C}" type="presOf" srcId="{E6EEC0D1-E010-4604-B6C8-63D1C10FF55C}" destId="{47CE918D-5F43-4C96-9A3E-C426CB454B96}" srcOrd="0" destOrd="0" presId="urn:microsoft.com/office/officeart/2008/layout/CircleAccentTimeline"/>
    <dgm:cxn modelId="{ADF93093-56FC-4D2F-A38D-5AEC62129B26}" type="presOf" srcId="{49074A00-5867-4D14-97E8-BC20FE39942B}" destId="{00BD76A4-F335-4F0B-ACF6-6ABBC5BED4FA}" srcOrd="0" destOrd="0" presId="urn:microsoft.com/office/officeart/2008/layout/CircleAccentTimeline"/>
    <dgm:cxn modelId="{F1A262BA-4ACD-443A-9274-325EC6F73E69}" srcId="{58EF8433-5F46-4DCF-9D18-C4BA72A2F0D6}" destId="{1D4BAEEB-1C61-4DDB-9A0D-CF671915F6E7}" srcOrd="1" destOrd="0" parTransId="{1BE4742E-C6F5-4FC3-9730-DCBE257105E0}" sibTransId="{39B2A0D9-CDD2-4154-A031-9CA55DABFB60}"/>
    <dgm:cxn modelId="{A8D3DABA-B8A7-424D-8F04-29B6C0963B17}" srcId="{A5E0ABAF-4806-47DA-B8A8-74078345F266}" destId="{49074A00-5867-4D14-97E8-BC20FE39942B}" srcOrd="0" destOrd="0" parTransId="{3DA38A32-104B-49FF-9383-A7DC1636BA21}" sibTransId="{CCB1BA7E-F3DC-40E2-8E08-91898A355488}"/>
    <dgm:cxn modelId="{312466D9-E66A-4D18-8CA7-5812CC12C308}" type="presParOf" srcId="{27C96FFB-31ED-45C7-8931-9387C66C06BB}" destId="{59E956F4-2F82-4B60-A648-E933962893A3}" srcOrd="0" destOrd="0" presId="urn:microsoft.com/office/officeart/2008/layout/CircleAccentTimeline"/>
    <dgm:cxn modelId="{11778AEA-0418-4FA0-AB68-11C93C219FDB}" type="presParOf" srcId="{59E956F4-2F82-4B60-A648-E933962893A3}" destId="{F9952A08-A744-4542-AD18-26E4BF0E1140}" srcOrd="0" destOrd="0" presId="urn:microsoft.com/office/officeart/2008/layout/CircleAccentTimeline"/>
    <dgm:cxn modelId="{625008CD-3201-446B-B6BA-1D940BADFAC8}" type="presParOf" srcId="{59E956F4-2F82-4B60-A648-E933962893A3}" destId="{6ADDB921-F5EE-482B-B187-F9FFCC601B1D}" srcOrd="1" destOrd="0" presId="urn:microsoft.com/office/officeart/2008/layout/CircleAccentTimeline"/>
    <dgm:cxn modelId="{9CD73E50-36F3-4CAD-9F46-009F109C08B1}" type="presParOf" srcId="{59E956F4-2F82-4B60-A648-E933962893A3}" destId="{FB5181F9-FE50-4804-8BE1-27BD7DF87612}" srcOrd="2" destOrd="0" presId="urn:microsoft.com/office/officeart/2008/layout/CircleAccentTimeline"/>
    <dgm:cxn modelId="{034A1CAF-C224-4D2E-AA03-3D1105842EE7}" type="presParOf" srcId="{27C96FFB-31ED-45C7-8931-9387C66C06BB}" destId="{D7FDB3BD-FBD3-4B04-AC45-6E31BA5760EB}" srcOrd="1" destOrd="0" presId="urn:microsoft.com/office/officeart/2008/layout/CircleAccentTimeline"/>
    <dgm:cxn modelId="{686B391F-B787-4F9C-91BD-134EBCEA33E3}" type="presParOf" srcId="{27C96FFB-31ED-45C7-8931-9387C66C06BB}" destId="{DB997748-7C3D-4543-AD38-46453B7E2FE2}" srcOrd="2" destOrd="0" presId="urn:microsoft.com/office/officeart/2008/layout/CircleAccentTimeline"/>
    <dgm:cxn modelId="{D8ECD0A2-E1BB-4A54-A33D-A15463C4FC88}" type="presParOf" srcId="{27C96FFB-31ED-45C7-8931-9387C66C06BB}" destId="{C9DB007E-6E23-4C60-952B-D53E9832CC42}" srcOrd="3" destOrd="0" presId="urn:microsoft.com/office/officeart/2008/layout/CircleAccentTimeline"/>
    <dgm:cxn modelId="{F37240C5-659B-4B3E-8CED-BD46B0751E16}" type="presParOf" srcId="{27C96FFB-31ED-45C7-8931-9387C66C06BB}" destId="{A1900F7C-F0B9-4188-9EFB-16D9E93BFEAA}" srcOrd="4" destOrd="0" presId="urn:microsoft.com/office/officeart/2008/layout/CircleAccentTimeline"/>
    <dgm:cxn modelId="{5143900F-E129-4E4E-AEDA-B7D85E2D9AA5}" type="presParOf" srcId="{A1900F7C-F0B9-4188-9EFB-16D9E93BFEAA}" destId="{532FB413-D177-427C-9CF9-0DC44C2E7A1A}" srcOrd="0" destOrd="0" presId="urn:microsoft.com/office/officeart/2008/layout/CircleAccentTimeline"/>
    <dgm:cxn modelId="{AD57A8D4-DCAF-4892-8357-F95BD025C54E}" type="presParOf" srcId="{A1900F7C-F0B9-4188-9EFB-16D9E93BFEAA}" destId="{00BD76A4-F335-4F0B-ACF6-6ABBC5BED4FA}" srcOrd="1" destOrd="0" presId="urn:microsoft.com/office/officeart/2008/layout/CircleAccentTimeline"/>
    <dgm:cxn modelId="{4E5B4995-F33A-47AC-AD3A-172A79D35D64}" type="presParOf" srcId="{A1900F7C-F0B9-4188-9EFB-16D9E93BFEAA}" destId="{C3E5836B-2D61-43B1-9E2B-A1E18FC8F9C7}" srcOrd="2" destOrd="0" presId="urn:microsoft.com/office/officeart/2008/layout/CircleAccentTimeline"/>
    <dgm:cxn modelId="{92B6961D-5B9C-4403-BFDC-89B330CC5183}" type="presParOf" srcId="{27C96FFB-31ED-45C7-8931-9387C66C06BB}" destId="{43160B81-D7E7-4481-97B3-75C7F4C43B20}" srcOrd="5" destOrd="0" presId="urn:microsoft.com/office/officeart/2008/layout/CircleAccentTimeline"/>
    <dgm:cxn modelId="{D153A824-A34A-4D94-A6CB-F12559AEDEEB}" type="presParOf" srcId="{27C96FFB-31ED-45C7-8931-9387C66C06BB}" destId="{FBA4A458-E349-4D23-9B5E-6B2A039CEF60}" srcOrd="6" destOrd="0" presId="urn:microsoft.com/office/officeart/2008/layout/CircleAccentTimeline"/>
    <dgm:cxn modelId="{39ADF5B8-62BF-4DA1-B470-A6756DF34346}" type="presParOf" srcId="{27C96FFB-31ED-45C7-8931-9387C66C06BB}" destId="{72529359-225C-4C22-8F03-558A58245A5D}" srcOrd="7" destOrd="0" presId="urn:microsoft.com/office/officeart/2008/layout/CircleAccentTimeline"/>
    <dgm:cxn modelId="{08CA9880-81B9-4035-8BFE-E876F2676FE7}" type="presParOf" srcId="{27C96FFB-31ED-45C7-8931-9387C66C06BB}" destId="{BF839E92-6703-4445-9968-3F181DFAC629}" srcOrd="8" destOrd="0" presId="urn:microsoft.com/office/officeart/2008/layout/CircleAccentTimeline"/>
    <dgm:cxn modelId="{3841339C-6640-433B-90E6-618C0ADE9ABD}" type="presParOf" srcId="{BF839E92-6703-4445-9968-3F181DFAC629}" destId="{B15CCF6A-AFE1-4412-AF93-47ED20B7987E}" srcOrd="0" destOrd="0" presId="urn:microsoft.com/office/officeart/2008/layout/CircleAccentTimeline"/>
    <dgm:cxn modelId="{3FBDFB43-E426-4C7B-9B19-B5DBA182E43D}" type="presParOf" srcId="{BF839E92-6703-4445-9968-3F181DFAC629}" destId="{47CE918D-5F43-4C96-9A3E-C426CB454B96}" srcOrd="1" destOrd="0" presId="urn:microsoft.com/office/officeart/2008/layout/CircleAccentTimeline"/>
    <dgm:cxn modelId="{F19F631F-B0A3-403B-BE22-81E3B9A041CB}" type="presParOf" srcId="{BF839E92-6703-4445-9968-3F181DFAC629}" destId="{15D8124C-DCD5-4E25-AD17-DC0338C775B8}" srcOrd="2" destOrd="0" presId="urn:microsoft.com/office/officeart/2008/layout/CircleAccentTimeline"/>
    <dgm:cxn modelId="{D06D62C0-A93B-4F7B-8D70-32EDCF5BC86A}" type="presParOf" srcId="{27C96FFB-31ED-45C7-8931-9387C66C06BB}" destId="{113C7719-095B-4CDC-84A1-57DB170B7038}" srcOrd="9" destOrd="0" presId="urn:microsoft.com/office/officeart/2008/layout/CircleAccentTimeline"/>
    <dgm:cxn modelId="{6EB80882-3396-4EB2-9DD5-DAF0A00D5900}" type="presParOf" srcId="{27C96FFB-31ED-45C7-8931-9387C66C06BB}" destId="{52D804D6-1B99-41E2-98E3-7FC80FC4ECD2}" srcOrd="10" destOrd="0" presId="urn:microsoft.com/office/officeart/2008/layout/CircleAccentTimeline"/>
    <dgm:cxn modelId="{DBA11EFD-85B8-4D66-9E38-D024E9AD23F6}" type="presParOf" srcId="{27C96FFB-31ED-45C7-8931-9387C66C06BB}" destId="{E5EBF0A6-1E51-42BA-AD50-F3226C691F23}" srcOrd="11" destOrd="0" presId="urn:microsoft.com/office/officeart/2008/layout/CircleAccentTimeline"/>
    <dgm:cxn modelId="{864EF5AD-D089-4BB1-A4AC-97FC740D146F}" type="presParOf" srcId="{E5EBF0A6-1E51-42BA-AD50-F3226C691F23}" destId="{EC365524-AC7D-43DC-914E-F0E0B3C7E590}" srcOrd="0" destOrd="0" presId="urn:microsoft.com/office/officeart/2008/layout/CircleAccentTimeline"/>
    <dgm:cxn modelId="{E6997AD8-A682-4CE8-B234-4AA243D318A4}" type="presParOf" srcId="{E5EBF0A6-1E51-42BA-AD50-F3226C691F23}" destId="{227477F9-4B28-4F2C-8D0B-7D7C3C67F5AD}" srcOrd="1" destOrd="0" presId="urn:microsoft.com/office/officeart/2008/layout/CircleAccentTimeline"/>
    <dgm:cxn modelId="{E876B465-54DB-4AB6-87CB-60A7DE61F9C1}" type="presParOf" srcId="{E5EBF0A6-1E51-42BA-AD50-F3226C691F23}" destId="{FEBEE271-6B6C-42B5-81A6-AB4279F0410B}" srcOrd="2" destOrd="0" presId="urn:microsoft.com/office/officeart/2008/layout/CircleAccentTimeline"/>
    <dgm:cxn modelId="{0ACEA824-4EE4-43A7-97A4-D5D547892C8F}" type="presParOf" srcId="{27C96FFB-31ED-45C7-8931-9387C66C06BB}" destId="{0751013E-4129-4D81-8EA1-82A29E84EB6B}" srcOrd="12" destOrd="0" presId="urn:microsoft.com/office/officeart/2008/layout/CircleAccentTimeline"/>
    <dgm:cxn modelId="{54E89C36-96DF-421D-B1E2-95E8830375BE}" type="presParOf" srcId="{27C96FFB-31ED-45C7-8931-9387C66C06BB}" destId="{41360277-A76D-4C16-90F5-EAC8E78F362D}" srcOrd="13" destOrd="0" presId="urn:microsoft.com/office/officeart/2008/layout/CircleAccentTimeline"/>
    <dgm:cxn modelId="{CD2716BF-4C92-45D9-9383-532204F068AD}" type="presParOf" srcId="{27C96FFB-31ED-45C7-8931-9387C66C06BB}" destId="{D6CC62CE-6E7E-480F-9A33-FE92EC5A8FDB}" srcOrd="14" destOrd="0" presId="urn:microsoft.com/office/officeart/2008/layout/CircleAccentTimeline"/>
    <dgm:cxn modelId="{EBC98DC5-83AB-49AB-B2D3-01739A055A65}" type="presParOf" srcId="{D6CC62CE-6E7E-480F-9A33-FE92EC5A8FDB}" destId="{F656C8EE-AB9F-46A6-91C8-87A24D082EEA}" srcOrd="0" destOrd="0" presId="urn:microsoft.com/office/officeart/2008/layout/CircleAccentTimeline"/>
    <dgm:cxn modelId="{4523A0B7-A835-420C-B342-CCC03324032E}" type="presParOf" srcId="{D6CC62CE-6E7E-480F-9A33-FE92EC5A8FDB}" destId="{DB0C1F51-A8C0-4976-BC77-9EE9CC319FEC}" srcOrd="1" destOrd="0" presId="urn:microsoft.com/office/officeart/2008/layout/CircleAccentTimeline"/>
    <dgm:cxn modelId="{19C28C9A-7CE1-4422-A661-A0B0D7C84A5F}" type="presParOf" srcId="{D6CC62CE-6E7E-480F-9A33-FE92EC5A8FDB}" destId="{44796E28-71D8-4E05-8DC3-F90128D22369}" srcOrd="2" destOrd="0" presId="urn:microsoft.com/office/officeart/2008/layout/CircleAccentTimeline"/>
    <dgm:cxn modelId="{833327E6-B6FD-47AB-8F57-377217F4B5DE}" type="presParOf" srcId="{27C96FFB-31ED-45C7-8931-9387C66C06BB}" destId="{714E90EA-D7C2-43B3-8E3A-123C0B261C0B}" srcOrd="15" destOrd="0" presId="urn:microsoft.com/office/officeart/2008/layout/CircleAccentTimeline"/>
    <dgm:cxn modelId="{DA6CBAF3-B9BE-46E9-8C70-F3B53ED81C7D}" type="presParOf" srcId="{27C96FFB-31ED-45C7-8931-9387C66C06BB}" destId="{968CC58D-1763-458B-A4F2-A48E51D94EFF}" srcOrd="16" destOrd="0" presId="urn:microsoft.com/office/officeart/2008/layout/CircleAccentTimeline"/>
    <dgm:cxn modelId="{8F72512E-2D29-4F36-B224-64C3B022EE20}" type="presParOf" srcId="{27C96FFB-31ED-45C7-8931-9387C66C06BB}" destId="{A5C5FDA9-9D77-4A55-8C9C-F33DFC0860F2}" srcOrd="17" destOrd="0" presId="urn:microsoft.com/office/officeart/2008/layout/CircleAccentTimeline"/>
    <dgm:cxn modelId="{5BA7FCC1-6092-4347-A9D3-FDCC205FC426}" type="presParOf" srcId="{A5C5FDA9-9D77-4A55-8C9C-F33DFC0860F2}" destId="{325CC226-F799-4B16-855C-6641A611F31C}" srcOrd="0" destOrd="0" presId="urn:microsoft.com/office/officeart/2008/layout/CircleAccentTimeline"/>
    <dgm:cxn modelId="{4A49D43E-8FB0-4CF8-85C8-7DB86CB40D67}" type="presParOf" srcId="{A5C5FDA9-9D77-4A55-8C9C-F33DFC0860F2}" destId="{F99D3799-DDA0-4D30-804E-5E76195DFBF8}" srcOrd="1" destOrd="0" presId="urn:microsoft.com/office/officeart/2008/layout/CircleAccentTimeline"/>
    <dgm:cxn modelId="{D6713B3F-F765-4140-B01A-AE34F78A06B5}" type="presParOf" srcId="{A5C5FDA9-9D77-4A55-8C9C-F33DFC0860F2}" destId="{40BE5179-131C-4CCA-BE2C-7120D7B40D31}" srcOrd="2" destOrd="0" presId="urn:microsoft.com/office/officeart/2008/layout/CircleAccentTimeline"/>
    <dgm:cxn modelId="{93105911-0A10-48A4-9DB1-73048C1CE476}" type="presParOf" srcId="{27C96FFB-31ED-45C7-8931-9387C66C06BB}" destId="{FDB04C1E-C382-41B3-B082-6E8909222EBF}" srcOrd="18" destOrd="0" presId="urn:microsoft.com/office/officeart/2008/layout/CircleAccentTimeline"/>
    <dgm:cxn modelId="{CCD4E120-45D0-4FBB-8A2F-866A00B3CB1A}" type="presParOf" srcId="{27C96FFB-31ED-45C7-8931-9387C66C06BB}" destId="{3DBD66AC-4148-469C-86DD-2FA8CEF65ED8}" srcOrd="19" destOrd="0" presId="urn:microsoft.com/office/officeart/2008/layout/CircleAccentTimeline"/>
    <dgm:cxn modelId="{967DF7E1-A686-41C7-9D73-CA9EFBE2E845}" type="presParOf" srcId="{27C96FFB-31ED-45C7-8931-9387C66C06BB}" destId="{FE686409-4CFA-46B4-97D3-22783A76BAA8}" srcOrd="20" destOrd="0" presId="urn:microsoft.com/office/officeart/2008/layout/CircleAccentTimeline"/>
    <dgm:cxn modelId="{685A7DEE-33CF-4A06-8464-7B83B02DBD45}" type="presParOf" srcId="{27C96FFB-31ED-45C7-8931-9387C66C06BB}" destId="{5FCA1D47-CC50-477E-B712-DB4D768D7B60}" srcOrd="21" destOrd="0" presId="urn:microsoft.com/office/officeart/2008/layout/CircleAccentTimeline"/>
    <dgm:cxn modelId="{E0C328FC-294C-4DFC-B1A3-5F98D4924FAC}" type="presParOf" srcId="{5FCA1D47-CC50-477E-B712-DB4D768D7B60}" destId="{3CEF356D-E639-4880-88F2-572176E27E47}" srcOrd="0" destOrd="0" presId="urn:microsoft.com/office/officeart/2008/layout/CircleAccentTimeline"/>
    <dgm:cxn modelId="{20CC9F22-9329-433D-A07D-D3EA73BC5EEF}" type="presParOf" srcId="{5FCA1D47-CC50-477E-B712-DB4D768D7B60}" destId="{62B775BF-B991-482C-8453-27AB3FA525F6}" srcOrd="1" destOrd="0" presId="urn:microsoft.com/office/officeart/2008/layout/CircleAccentTimeline"/>
    <dgm:cxn modelId="{BC39D858-3D71-41BF-8604-AF3E1FDB13B9}" type="presParOf" srcId="{5FCA1D47-CC50-477E-B712-DB4D768D7B60}" destId="{A8064A80-943E-434C-8851-E6F8FE75F38C}" srcOrd="2" destOrd="0" presId="urn:microsoft.com/office/officeart/2008/layout/CircleAccentTimeline"/>
    <dgm:cxn modelId="{80A4DB0D-4BCE-4BC4-A534-F0817718DBA2}" type="presParOf" srcId="{27C96FFB-31ED-45C7-8931-9387C66C06BB}" destId="{3EC8F034-98A2-443D-A0D0-AFDBA49BBBA0}" srcOrd="22" destOrd="0" presId="urn:microsoft.com/office/officeart/2008/layout/CircleAccentTimeline"/>
    <dgm:cxn modelId="{2DC04839-446F-4607-B290-FDC771620CB0}" type="presParOf" srcId="{27C96FFB-31ED-45C7-8931-9387C66C06BB}" destId="{E36A0304-2650-4CC6-88ED-20C8DF8A04F6}" srcOrd="23" destOrd="0" presId="urn:microsoft.com/office/officeart/2008/layout/CircleAccentTimeline"/>
    <dgm:cxn modelId="{40C149A8-3626-429A-AF8C-A1FFC891FD60}" type="presParOf" srcId="{27C96FFB-31ED-45C7-8931-9387C66C06BB}" destId="{BE75E99A-8D70-4BBB-B2CE-5E3542FE2FCE}" srcOrd="24" destOrd="0" presId="urn:microsoft.com/office/officeart/2008/layout/CircleAccentTimeline"/>
    <dgm:cxn modelId="{918C630B-4093-4443-A1F4-CA941DE34503}" type="presParOf" srcId="{27C96FFB-31ED-45C7-8931-9387C66C06BB}" destId="{FDA1BD4C-F1BD-46DD-AC48-430554A925EF}" srcOrd="25" destOrd="0" presId="urn:microsoft.com/office/officeart/2008/layout/CircleAccentTimeline"/>
    <dgm:cxn modelId="{1A754EB5-00F5-479B-B694-4FEAFCCB29B2}" type="presParOf" srcId="{FDA1BD4C-F1BD-46DD-AC48-430554A925EF}" destId="{41077FD0-E11A-4E88-8AC3-F274A2CBB621}" srcOrd="0" destOrd="0" presId="urn:microsoft.com/office/officeart/2008/layout/CircleAccentTimeline"/>
    <dgm:cxn modelId="{A9BA6E3A-188A-4251-9051-AFCAD03306A4}" type="presParOf" srcId="{FDA1BD4C-F1BD-46DD-AC48-430554A925EF}" destId="{D83CE792-1E95-4E22-BC2D-E667179EDAFB}" srcOrd="1" destOrd="0" presId="urn:microsoft.com/office/officeart/2008/layout/CircleAccentTimeline"/>
    <dgm:cxn modelId="{892E04BA-65E4-4395-8D86-17CA42F759BB}" type="presParOf" srcId="{FDA1BD4C-F1BD-46DD-AC48-430554A925EF}" destId="{9D3FBD18-16A3-4B0E-B177-DA014E38841E}" srcOrd="2" destOrd="0" presId="urn:microsoft.com/office/officeart/2008/layout/CircleAccentTimeline"/>
    <dgm:cxn modelId="{19430FCC-D8C4-4216-85BA-388D2EDB171F}" type="presParOf" srcId="{27C96FFB-31ED-45C7-8931-9387C66C06BB}" destId="{9F600E08-4600-4DE8-B927-4B0A3D4A2400}" srcOrd="26" destOrd="0" presId="urn:microsoft.com/office/officeart/2008/layout/CircleAccentTimeline"/>
    <dgm:cxn modelId="{04FF1414-9FC4-4F9D-AB39-F0B2691F0CDA}" type="presParOf" srcId="{27C96FFB-31ED-45C7-8931-9387C66C06BB}" destId="{05D74FBA-B8FC-4A0D-A7DE-521719623679}" srcOrd="27"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EF8433-5F46-4DCF-9D18-C4BA72A2F0D6}" type="doc">
      <dgm:prSet loTypeId="urn:microsoft.com/office/officeart/2008/layout/CircleAccentTimeline" loCatId="process" qsTypeId="urn:microsoft.com/office/officeart/2005/8/quickstyle/simple1" qsCatId="simple" csTypeId="urn:microsoft.com/office/officeart/2005/8/colors/accent3_1" csCatId="accent3" phldr="1"/>
      <dgm:spPr/>
      <dgm:t>
        <a:bodyPr/>
        <a:lstStyle/>
        <a:p>
          <a:endParaRPr lang="en-US"/>
        </a:p>
      </dgm:t>
    </dgm:pt>
    <dgm:pt modelId="{A5E0ABAF-4806-47DA-B8A8-74078345F266}">
      <dgm:prSet phldrT="[Text]" custT="1"/>
      <dgm:spPr/>
      <dgm:t>
        <a:bodyPr/>
        <a:lstStyle/>
        <a:p>
          <a:r>
            <a:rPr lang="en-US" sz="2800" dirty="0"/>
            <a:t>Creation</a:t>
          </a:r>
        </a:p>
      </dgm:t>
    </dgm:pt>
    <dgm:pt modelId="{3A40798E-5169-4443-94D6-C18AC88FE7BA}" type="parTrans" cxnId="{CE884015-4B7E-4222-9F64-8028AE2D6181}">
      <dgm:prSet/>
      <dgm:spPr/>
      <dgm:t>
        <a:bodyPr/>
        <a:lstStyle/>
        <a:p>
          <a:endParaRPr lang="en-US"/>
        </a:p>
      </dgm:t>
    </dgm:pt>
    <dgm:pt modelId="{3E986D7A-C5FA-4782-A26B-D238AC63ED5D}" type="sibTrans" cxnId="{CE884015-4B7E-4222-9F64-8028AE2D6181}">
      <dgm:prSet/>
      <dgm:spPr/>
      <dgm:t>
        <a:bodyPr/>
        <a:lstStyle/>
        <a:p>
          <a:endParaRPr lang="en-US"/>
        </a:p>
      </dgm:t>
    </dgm:pt>
    <dgm:pt modelId="{49074A00-5867-4D14-97E8-BC20FE39942B}">
      <dgm:prSet phldrT="[Text]" custT="1"/>
      <dgm:spPr/>
      <dgm:t>
        <a:bodyPr/>
        <a:lstStyle/>
        <a:p>
          <a:r>
            <a:rPr lang="en-US" sz="2800" dirty="0"/>
            <a:t>Own funds</a:t>
          </a:r>
        </a:p>
      </dgm:t>
    </dgm:pt>
    <dgm:pt modelId="{3DA38A32-104B-49FF-9383-A7DC1636BA21}" type="parTrans" cxnId="{A8D3DABA-B8A7-424D-8F04-29B6C0963B17}">
      <dgm:prSet/>
      <dgm:spPr/>
      <dgm:t>
        <a:bodyPr/>
        <a:lstStyle/>
        <a:p>
          <a:endParaRPr lang="en-US"/>
        </a:p>
      </dgm:t>
    </dgm:pt>
    <dgm:pt modelId="{CCB1BA7E-F3DC-40E2-8E08-91898A355488}" type="sibTrans" cxnId="{A8D3DABA-B8A7-424D-8F04-29B6C0963B17}">
      <dgm:prSet/>
      <dgm:spPr/>
      <dgm:t>
        <a:bodyPr/>
        <a:lstStyle/>
        <a:p>
          <a:endParaRPr lang="en-US"/>
        </a:p>
      </dgm:t>
    </dgm:pt>
    <dgm:pt modelId="{E6EEC0D1-E010-4604-B6C8-63D1C10FF55C}">
      <dgm:prSet phldrT="[Text]" custT="1"/>
      <dgm:spPr/>
      <dgm:t>
        <a:bodyPr/>
        <a:lstStyle/>
        <a:p>
          <a:r>
            <a:rPr lang="en-US" sz="2800" dirty="0"/>
            <a:t>Family/ friends</a:t>
          </a:r>
        </a:p>
      </dgm:t>
    </dgm:pt>
    <dgm:pt modelId="{906C4326-5D6A-4DC4-80C3-DB649E1E0718}" type="parTrans" cxnId="{E97A0136-5CA5-4B53-9BE1-FA3C620DB370}">
      <dgm:prSet/>
      <dgm:spPr/>
      <dgm:t>
        <a:bodyPr/>
        <a:lstStyle/>
        <a:p>
          <a:endParaRPr lang="en-US"/>
        </a:p>
      </dgm:t>
    </dgm:pt>
    <dgm:pt modelId="{6342AEB3-72D0-4FAA-9B3A-4B4B3A046B88}" type="sibTrans" cxnId="{E97A0136-5CA5-4B53-9BE1-FA3C620DB370}">
      <dgm:prSet/>
      <dgm:spPr/>
      <dgm:t>
        <a:bodyPr/>
        <a:lstStyle/>
        <a:p>
          <a:endParaRPr lang="en-US"/>
        </a:p>
      </dgm:t>
    </dgm:pt>
    <dgm:pt modelId="{1D4BAEEB-1C61-4DDB-9A0D-CF671915F6E7}">
      <dgm:prSet phldrT="[Text]" custT="1"/>
      <dgm:spPr/>
      <dgm:t>
        <a:bodyPr/>
        <a:lstStyle/>
        <a:p>
          <a:r>
            <a:rPr lang="en-US" sz="2800" dirty="0"/>
            <a:t>Angel Investors</a:t>
          </a:r>
        </a:p>
      </dgm:t>
    </dgm:pt>
    <dgm:pt modelId="{1BE4742E-C6F5-4FC3-9730-DCBE257105E0}" type="parTrans" cxnId="{F1A262BA-4ACD-443A-9274-325EC6F73E69}">
      <dgm:prSet/>
      <dgm:spPr/>
      <dgm:t>
        <a:bodyPr/>
        <a:lstStyle/>
        <a:p>
          <a:endParaRPr lang="en-US"/>
        </a:p>
      </dgm:t>
    </dgm:pt>
    <dgm:pt modelId="{39B2A0D9-CDD2-4154-A031-9CA55DABFB60}" type="sibTrans" cxnId="{F1A262BA-4ACD-443A-9274-325EC6F73E69}">
      <dgm:prSet/>
      <dgm:spPr/>
      <dgm:t>
        <a:bodyPr/>
        <a:lstStyle/>
        <a:p>
          <a:endParaRPr lang="en-US"/>
        </a:p>
      </dgm:t>
    </dgm:pt>
    <dgm:pt modelId="{0E667AD5-0AF4-4945-B7E6-C9215442D450}">
      <dgm:prSet phldrT="[Text]" custT="1"/>
      <dgm:spPr/>
      <dgm:t>
        <a:bodyPr/>
        <a:lstStyle/>
        <a:p>
          <a:r>
            <a:rPr lang="en-US" sz="2400" dirty="0"/>
            <a:t>Venture debt</a:t>
          </a:r>
        </a:p>
      </dgm:t>
    </dgm:pt>
    <dgm:pt modelId="{F2DA717A-9A62-481D-B791-3D6105EC3E34}" type="parTrans" cxnId="{7560DC04-D166-4E12-8F8D-64F0E6EF099B}">
      <dgm:prSet/>
      <dgm:spPr/>
      <dgm:t>
        <a:bodyPr/>
        <a:lstStyle/>
        <a:p>
          <a:endParaRPr lang="en-US"/>
        </a:p>
      </dgm:t>
    </dgm:pt>
    <dgm:pt modelId="{D775052E-C4D1-42E3-A3CF-C048C0EDB82F}" type="sibTrans" cxnId="{7560DC04-D166-4E12-8F8D-64F0E6EF099B}">
      <dgm:prSet/>
      <dgm:spPr/>
      <dgm:t>
        <a:bodyPr/>
        <a:lstStyle/>
        <a:p>
          <a:endParaRPr lang="en-US"/>
        </a:p>
      </dgm:t>
    </dgm:pt>
    <dgm:pt modelId="{5F8D96B6-6950-4271-B060-377DE3AEE91B}">
      <dgm:prSet phldrT="[Text]" custT="1"/>
      <dgm:spPr/>
      <dgm:t>
        <a:bodyPr/>
        <a:lstStyle/>
        <a:p>
          <a:r>
            <a:rPr lang="en-US" sz="2400" dirty="0"/>
            <a:t>Later VC Rounds</a:t>
          </a:r>
        </a:p>
      </dgm:t>
    </dgm:pt>
    <dgm:pt modelId="{028BA480-8C5E-4FF1-96AF-1E3E29A19CC8}" type="parTrans" cxnId="{ECC4FF72-FAF5-4CB9-BF30-C0E9A5317941}">
      <dgm:prSet/>
      <dgm:spPr/>
      <dgm:t>
        <a:bodyPr/>
        <a:lstStyle/>
        <a:p>
          <a:endParaRPr lang="en-US"/>
        </a:p>
      </dgm:t>
    </dgm:pt>
    <dgm:pt modelId="{BAE701FB-23CB-480D-8D7E-2C41BF790A3D}" type="sibTrans" cxnId="{ECC4FF72-FAF5-4CB9-BF30-C0E9A5317941}">
      <dgm:prSet/>
      <dgm:spPr/>
      <dgm:t>
        <a:bodyPr/>
        <a:lstStyle/>
        <a:p>
          <a:endParaRPr lang="en-US"/>
        </a:p>
      </dgm:t>
    </dgm:pt>
    <dgm:pt modelId="{5F0ED9AA-DD3F-41F7-B86D-2F93DBC8FBE0}">
      <dgm:prSet phldrT="[Text]" custT="1"/>
      <dgm:spPr/>
      <dgm:t>
        <a:bodyPr/>
        <a:lstStyle/>
        <a:p>
          <a:r>
            <a:rPr lang="en-US" sz="2800" dirty="0"/>
            <a:t>Venture Capital</a:t>
          </a:r>
        </a:p>
      </dgm:t>
    </dgm:pt>
    <dgm:pt modelId="{67225406-1DC8-4306-A1C9-1E3A35484CC1}" type="parTrans" cxnId="{03D13626-3715-4613-9EA5-E61BC481ED2C}">
      <dgm:prSet/>
      <dgm:spPr/>
      <dgm:t>
        <a:bodyPr/>
        <a:lstStyle/>
        <a:p>
          <a:endParaRPr lang="en-US"/>
        </a:p>
      </dgm:t>
    </dgm:pt>
    <dgm:pt modelId="{D69225BE-BA46-4E0C-835C-5EBEF1B0C3AD}" type="sibTrans" cxnId="{03D13626-3715-4613-9EA5-E61BC481ED2C}">
      <dgm:prSet/>
      <dgm:spPr/>
      <dgm:t>
        <a:bodyPr/>
        <a:lstStyle/>
        <a:p>
          <a:endParaRPr lang="en-US"/>
        </a:p>
      </dgm:t>
    </dgm:pt>
    <dgm:pt modelId="{EDD3118F-22B1-415C-A5FD-A89D0F10EAF5}">
      <dgm:prSet phldrT="[Text]" custT="1"/>
      <dgm:spPr/>
      <dgm:t>
        <a:bodyPr/>
        <a:lstStyle/>
        <a:p>
          <a:r>
            <a:rPr lang="en-US" sz="2800" dirty="0"/>
            <a:t>Initial Public Offering</a:t>
          </a:r>
        </a:p>
      </dgm:t>
    </dgm:pt>
    <dgm:pt modelId="{8C7BAFB1-E5A9-4DFB-9593-6DC0B4098CDD}" type="parTrans" cxnId="{2AF42673-FCB1-4D2B-BF38-0C288FBE7FC2}">
      <dgm:prSet/>
      <dgm:spPr/>
      <dgm:t>
        <a:bodyPr/>
        <a:lstStyle/>
        <a:p>
          <a:endParaRPr lang="en-US"/>
        </a:p>
      </dgm:t>
    </dgm:pt>
    <dgm:pt modelId="{C0D033B4-C63C-4619-A051-D6278FD5A948}" type="sibTrans" cxnId="{2AF42673-FCB1-4D2B-BF38-0C288FBE7FC2}">
      <dgm:prSet/>
      <dgm:spPr/>
      <dgm:t>
        <a:bodyPr/>
        <a:lstStyle/>
        <a:p>
          <a:endParaRPr lang="en-US"/>
        </a:p>
      </dgm:t>
    </dgm:pt>
    <dgm:pt modelId="{27C96FFB-31ED-45C7-8931-9387C66C06BB}" type="pres">
      <dgm:prSet presAssocID="{58EF8433-5F46-4DCF-9D18-C4BA72A2F0D6}" presName="Name0" presStyleCnt="0">
        <dgm:presLayoutVars>
          <dgm:dir/>
        </dgm:presLayoutVars>
      </dgm:prSet>
      <dgm:spPr/>
    </dgm:pt>
    <dgm:pt modelId="{59E956F4-2F82-4B60-A648-E933962893A3}" type="pres">
      <dgm:prSet presAssocID="{A5E0ABAF-4806-47DA-B8A8-74078345F266}" presName="parComposite" presStyleCnt="0"/>
      <dgm:spPr/>
    </dgm:pt>
    <dgm:pt modelId="{F9952A08-A744-4542-AD18-26E4BF0E1140}" type="pres">
      <dgm:prSet presAssocID="{A5E0ABAF-4806-47DA-B8A8-74078345F266}" presName="parBigCircle" presStyleLbl="node0" presStyleIdx="0" presStyleCnt="4"/>
      <dgm:spPr/>
    </dgm:pt>
    <dgm:pt modelId="{6ADDB921-F5EE-482B-B187-F9FFCC601B1D}" type="pres">
      <dgm:prSet presAssocID="{A5E0ABAF-4806-47DA-B8A8-74078345F266}" presName="parTx" presStyleLbl="revTx" presStyleIdx="0" presStyleCnt="12"/>
      <dgm:spPr/>
    </dgm:pt>
    <dgm:pt modelId="{FB5181F9-FE50-4804-8BE1-27BD7DF87612}" type="pres">
      <dgm:prSet presAssocID="{A5E0ABAF-4806-47DA-B8A8-74078345F266}" presName="bSpace" presStyleCnt="0"/>
      <dgm:spPr/>
    </dgm:pt>
    <dgm:pt modelId="{D7FDB3BD-FBD3-4B04-AC45-6E31BA5760EB}" type="pres">
      <dgm:prSet presAssocID="{A5E0ABAF-4806-47DA-B8A8-74078345F266}" presName="parBackupNorm" presStyleCnt="0"/>
      <dgm:spPr/>
    </dgm:pt>
    <dgm:pt modelId="{DB997748-7C3D-4543-AD38-46453B7E2FE2}" type="pres">
      <dgm:prSet presAssocID="{3E986D7A-C5FA-4782-A26B-D238AC63ED5D}" presName="parSpace" presStyleCnt="0"/>
      <dgm:spPr/>
    </dgm:pt>
    <dgm:pt modelId="{C9DB007E-6E23-4C60-952B-D53E9832CC42}" type="pres">
      <dgm:prSet presAssocID="{49074A00-5867-4D14-97E8-BC20FE39942B}" presName="desBackupLeftNorm" presStyleCnt="0"/>
      <dgm:spPr/>
    </dgm:pt>
    <dgm:pt modelId="{A1900F7C-F0B9-4188-9EFB-16D9E93BFEAA}" type="pres">
      <dgm:prSet presAssocID="{49074A00-5867-4D14-97E8-BC20FE39942B}" presName="desComposite" presStyleCnt="0"/>
      <dgm:spPr/>
    </dgm:pt>
    <dgm:pt modelId="{532FB413-D177-427C-9CF9-0DC44C2E7A1A}" type="pres">
      <dgm:prSet presAssocID="{49074A00-5867-4D14-97E8-BC20FE39942B}" presName="desCircle" presStyleLbl="node1" presStyleIdx="0" presStyleCnt="4"/>
      <dgm:spPr/>
    </dgm:pt>
    <dgm:pt modelId="{00BD76A4-F335-4F0B-ACF6-6ABBC5BED4FA}" type="pres">
      <dgm:prSet presAssocID="{49074A00-5867-4D14-97E8-BC20FE39942B}" presName="chTx" presStyleLbl="revTx" presStyleIdx="1" presStyleCnt="12"/>
      <dgm:spPr/>
    </dgm:pt>
    <dgm:pt modelId="{C3E5836B-2D61-43B1-9E2B-A1E18FC8F9C7}" type="pres">
      <dgm:prSet presAssocID="{49074A00-5867-4D14-97E8-BC20FE39942B}" presName="desTx" presStyleLbl="revTx" presStyleIdx="2" presStyleCnt="12">
        <dgm:presLayoutVars>
          <dgm:bulletEnabled val="1"/>
        </dgm:presLayoutVars>
      </dgm:prSet>
      <dgm:spPr/>
    </dgm:pt>
    <dgm:pt modelId="{43160B81-D7E7-4481-97B3-75C7F4C43B20}" type="pres">
      <dgm:prSet presAssocID="{49074A00-5867-4D14-97E8-BC20FE39942B}" presName="desBackupRightNorm" presStyleCnt="0"/>
      <dgm:spPr/>
    </dgm:pt>
    <dgm:pt modelId="{FBA4A458-E349-4D23-9B5E-6B2A039CEF60}" type="pres">
      <dgm:prSet presAssocID="{CCB1BA7E-F3DC-40E2-8E08-91898A355488}" presName="desSpace" presStyleCnt="0"/>
      <dgm:spPr/>
    </dgm:pt>
    <dgm:pt modelId="{72529359-225C-4C22-8F03-558A58245A5D}" type="pres">
      <dgm:prSet presAssocID="{E6EEC0D1-E010-4604-B6C8-63D1C10FF55C}" presName="desBackupLeftNorm" presStyleCnt="0"/>
      <dgm:spPr/>
    </dgm:pt>
    <dgm:pt modelId="{BF839E92-6703-4445-9968-3F181DFAC629}" type="pres">
      <dgm:prSet presAssocID="{E6EEC0D1-E010-4604-B6C8-63D1C10FF55C}" presName="desComposite" presStyleCnt="0"/>
      <dgm:spPr/>
    </dgm:pt>
    <dgm:pt modelId="{B15CCF6A-AFE1-4412-AF93-47ED20B7987E}" type="pres">
      <dgm:prSet presAssocID="{E6EEC0D1-E010-4604-B6C8-63D1C10FF55C}" presName="desCircle" presStyleLbl="node1" presStyleIdx="1" presStyleCnt="4"/>
      <dgm:spPr>
        <a:solidFill>
          <a:schemeClr val="accent2">
            <a:lumMod val="60000"/>
            <a:lumOff val="40000"/>
          </a:schemeClr>
        </a:solidFill>
      </dgm:spPr>
    </dgm:pt>
    <dgm:pt modelId="{47CE918D-5F43-4C96-9A3E-C426CB454B96}" type="pres">
      <dgm:prSet presAssocID="{E6EEC0D1-E010-4604-B6C8-63D1C10FF55C}" presName="chTx" presStyleLbl="revTx" presStyleIdx="3" presStyleCnt="12" custLinFactNeighborX="13518" custLinFactNeighborY="19335"/>
      <dgm:spPr/>
    </dgm:pt>
    <dgm:pt modelId="{15D8124C-DCD5-4E25-AD17-DC0338C775B8}" type="pres">
      <dgm:prSet presAssocID="{E6EEC0D1-E010-4604-B6C8-63D1C10FF55C}" presName="desTx" presStyleLbl="revTx" presStyleIdx="4" presStyleCnt="12">
        <dgm:presLayoutVars>
          <dgm:bulletEnabled val="1"/>
        </dgm:presLayoutVars>
      </dgm:prSet>
      <dgm:spPr/>
    </dgm:pt>
    <dgm:pt modelId="{113C7719-095B-4CDC-84A1-57DB170B7038}" type="pres">
      <dgm:prSet presAssocID="{E6EEC0D1-E010-4604-B6C8-63D1C10FF55C}" presName="desBackupRightNorm" presStyleCnt="0"/>
      <dgm:spPr/>
    </dgm:pt>
    <dgm:pt modelId="{52D804D6-1B99-41E2-98E3-7FC80FC4ECD2}" type="pres">
      <dgm:prSet presAssocID="{6342AEB3-72D0-4FAA-9B3A-4B4B3A046B88}" presName="desSpace" presStyleCnt="0"/>
      <dgm:spPr/>
    </dgm:pt>
    <dgm:pt modelId="{E5EBF0A6-1E51-42BA-AD50-F3226C691F23}" type="pres">
      <dgm:prSet presAssocID="{1D4BAEEB-1C61-4DDB-9A0D-CF671915F6E7}" presName="parComposite" presStyleCnt="0"/>
      <dgm:spPr/>
    </dgm:pt>
    <dgm:pt modelId="{EC365524-AC7D-43DC-914E-F0E0B3C7E590}" type="pres">
      <dgm:prSet presAssocID="{1D4BAEEB-1C61-4DDB-9A0D-CF671915F6E7}" presName="parBigCircle" presStyleLbl="node0" presStyleIdx="1" presStyleCnt="4"/>
      <dgm:spPr>
        <a:solidFill>
          <a:schemeClr val="accent2">
            <a:lumMod val="60000"/>
            <a:lumOff val="40000"/>
          </a:schemeClr>
        </a:solidFill>
      </dgm:spPr>
    </dgm:pt>
    <dgm:pt modelId="{227477F9-4B28-4F2C-8D0B-7D7C3C67F5AD}" type="pres">
      <dgm:prSet presAssocID="{1D4BAEEB-1C61-4DDB-9A0D-CF671915F6E7}" presName="parTx" presStyleLbl="revTx" presStyleIdx="5" presStyleCnt="12"/>
      <dgm:spPr/>
    </dgm:pt>
    <dgm:pt modelId="{FEBEE271-6B6C-42B5-81A6-AB4279F0410B}" type="pres">
      <dgm:prSet presAssocID="{1D4BAEEB-1C61-4DDB-9A0D-CF671915F6E7}" presName="bSpace" presStyleCnt="0"/>
      <dgm:spPr/>
    </dgm:pt>
    <dgm:pt modelId="{0751013E-4129-4D81-8EA1-82A29E84EB6B}" type="pres">
      <dgm:prSet presAssocID="{1D4BAEEB-1C61-4DDB-9A0D-CF671915F6E7}" presName="parBackupNorm" presStyleCnt="0"/>
      <dgm:spPr/>
    </dgm:pt>
    <dgm:pt modelId="{41360277-A76D-4C16-90F5-EAC8E78F362D}" type="pres">
      <dgm:prSet presAssocID="{39B2A0D9-CDD2-4154-A031-9CA55DABFB60}" presName="parSpace" presStyleCnt="0"/>
      <dgm:spPr/>
    </dgm:pt>
    <dgm:pt modelId="{D6CC62CE-6E7E-480F-9A33-FE92EC5A8FDB}" type="pres">
      <dgm:prSet presAssocID="{5F0ED9AA-DD3F-41F7-B86D-2F93DBC8FBE0}" presName="parComposite" presStyleCnt="0"/>
      <dgm:spPr/>
    </dgm:pt>
    <dgm:pt modelId="{F656C8EE-AB9F-46A6-91C8-87A24D082EEA}" type="pres">
      <dgm:prSet presAssocID="{5F0ED9AA-DD3F-41F7-B86D-2F93DBC8FBE0}" presName="parBigCircle" presStyleLbl="node0" presStyleIdx="2" presStyleCnt="4"/>
      <dgm:spPr>
        <a:solidFill>
          <a:schemeClr val="accent2">
            <a:lumMod val="60000"/>
            <a:lumOff val="40000"/>
          </a:schemeClr>
        </a:solidFill>
      </dgm:spPr>
    </dgm:pt>
    <dgm:pt modelId="{DB0C1F51-A8C0-4976-BC77-9EE9CC319FEC}" type="pres">
      <dgm:prSet presAssocID="{5F0ED9AA-DD3F-41F7-B86D-2F93DBC8FBE0}" presName="parTx" presStyleLbl="revTx" presStyleIdx="6" presStyleCnt="12"/>
      <dgm:spPr/>
    </dgm:pt>
    <dgm:pt modelId="{44796E28-71D8-4E05-8DC3-F90128D22369}" type="pres">
      <dgm:prSet presAssocID="{5F0ED9AA-DD3F-41F7-B86D-2F93DBC8FBE0}" presName="bSpace" presStyleCnt="0"/>
      <dgm:spPr/>
    </dgm:pt>
    <dgm:pt modelId="{714E90EA-D7C2-43B3-8E3A-123C0B261C0B}" type="pres">
      <dgm:prSet presAssocID="{5F0ED9AA-DD3F-41F7-B86D-2F93DBC8FBE0}" presName="parBackupNorm" presStyleCnt="0"/>
      <dgm:spPr/>
    </dgm:pt>
    <dgm:pt modelId="{968CC58D-1763-458B-A4F2-A48E51D94EFF}" type="pres">
      <dgm:prSet presAssocID="{D69225BE-BA46-4E0C-835C-5EBEF1B0C3AD}" presName="parSpace" presStyleCnt="0"/>
      <dgm:spPr/>
    </dgm:pt>
    <dgm:pt modelId="{A5C5FDA9-9D77-4A55-8C9C-F33DFC0860F2}" type="pres">
      <dgm:prSet presAssocID="{EDD3118F-22B1-415C-A5FD-A89D0F10EAF5}" presName="parComposite" presStyleCnt="0"/>
      <dgm:spPr/>
    </dgm:pt>
    <dgm:pt modelId="{325CC226-F799-4B16-855C-6641A611F31C}" type="pres">
      <dgm:prSet presAssocID="{EDD3118F-22B1-415C-A5FD-A89D0F10EAF5}" presName="parBigCircle" presStyleLbl="node0" presStyleIdx="3" presStyleCnt="4" custLinFactX="27413" custLinFactNeighborX="100000" custLinFactNeighborY="-13650"/>
      <dgm:spPr>
        <a:solidFill>
          <a:srgbClr val="C00000"/>
        </a:solidFill>
      </dgm:spPr>
    </dgm:pt>
    <dgm:pt modelId="{F99D3799-DDA0-4D30-804E-5E76195DFBF8}" type="pres">
      <dgm:prSet presAssocID="{EDD3118F-22B1-415C-A5FD-A89D0F10EAF5}" presName="parTx" presStyleLbl="revTx" presStyleIdx="7" presStyleCnt="12" custLinFactX="2880" custLinFactNeighborX="100000" custLinFactNeighborY="-18437"/>
      <dgm:spPr/>
    </dgm:pt>
    <dgm:pt modelId="{40BE5179-131C-4CCA-BE2C-7120D7B40D31}" type="pres">
      <dgm:prSet presAssocID="{EDD3118F-22B1-415C-A5FD-A89D0F10EAF5}" presName="bSpace" presStyleCnt="0"/>
      <dgm:spPr/>
    </dgm:pt>
    <dgm:pt modelId="{FDB04C1E-C382-41B3-B082-6E8909222EBF}" type="pres">
      <dgm:prSet presAssocID="{EDD3118F-22B1-415C-A5FD-A89D0F10EAF5}" presName="parBackupNorm" presStyleCnt="0"/>
      <dgm:spPr/>
    </dgm:pt>
    <dgm:pt modelId="{3DBD66AC-4148-469C-86DD-2FA8CEF65ED8}" type="pres">
      <dgm:prSet presAssocID="{C0D033B4-C63C-4619-A051-D6278FD5A948}" presName="parSpace" presStyleCnt="0"/>
      <dgm:spPr/>
    </dgm:pt>
    <dgm:pt modelId="{FE686409-4CFA-46B4-97D3-22783A76BAA8}" type="pres">
      <dgm:prSet presAssocID="{0E667AD5-0AF4-4945-B7E6-C9215442D450}" presName="desBackupLeftNorm" presStyleCnt="0"/>
      <dgm:spPr/>
    </dgm:pt>
    <dgm:pt modelId="{5FCA1D47-CC50-477E-B712-DB4D768D7B60}" type="pres">
      <dgm:prSet presAssocID="{0E667AD5-0AF4-4945-B7E6-C9215442D450}" presName="desComposite" presStyleCnt="0"/>
      <dgm:spPr/>
    </dgm:pt>
    <dgm:pt modelId="{3CEF356D-E639-4880-88F2-572176E27E47}" type="pres">
      <dgm:prSet presAssocID="{0E667AD5-0AF4-4945-B7E6-C9215442D450}" presName="desCircle" presStyleLbl="node1" presStyleIdx="2" presStyleCnt="4" custLinFactX="-100000" custLinFactNeighborX="-103923" custLinFactNeighborY="-8881"/>
      <dgm:spPr>
        <a:solidFill>
          <a:schemeClr val="accent2">
            <a:lumMod val="60000"/>
            <a:lumOff val="40000"/>
          </a:schemeClr>
        </a:solidFill>
      </dgm:spPr>
    </dgm:pt>
    <dgm:pt modelId="{62B775BF-B991-482C-8453-27AB3FA525F6}" type="pres">
      <dgm:prSet presAssocID="{0E667AD5-0AF4-4945-B7E6-C9215442D450}" presName="chTx" presStyleLbl="revTx" presStyleIdx="8" presStyleCnt="12" custLinFactX="-20598" custLinFactNeighborX="-100000" custLinFactNeighborY="13791"/>
      <dgm:spPr/>
    </dgm:pt>
    <dgm:pt modelId="{A8064A80-943E-434C-8851-E6F8FE75F38C}" type="pres">
      <dgm:prSet presAssocID="{0E667AD5-0AF4-4945-B7E6-C9215442D450}" presName="desTx" presStyleLbl="revTx" presStyleIdx="9" presStyleCnt="12">
        <dgm:presLayoutVars>
          <dgm:bulletEnabled val="1"/>
        </dgm:presLayoutVars>
      </dgm:prSet>
      <dgm:spPr/>
    </dgm:pt>
    <dgm:pt modelId="{3EC8F034-98A2-443D-A0D0-AFDBA49BBBA0}" type="pres">
      <dgm:prSet presAssocID="{0E667AD5-0AF4-4945-B7E6-C9215442D450}" presName="desBackupRightNorm" presStyleCnt="0"/>
      <dgm:spPr/>
    </dgm:pt>
    <dgm:pt modelId="{E36A0304-2650-4CC6-88ED-20C8DF8A04F6}" type="pres">
      <dgm:prSet presAssocID="{D775052E-C4D1-42E3-A3CF-C048C0EDB82F}" presName="desSpace" presStyleCnt="0"/>
      <dgm:spPr/>
    </dgm:pt>
    <dgm:pt modelId="{BE75E99A-8D70-4BBB-B2CE-5E3542FE2FCE}" type="pres">
      <dgm:prSet presAssocID="{5F8D96B6-6950-4271-B060-377DE3AEE91B}" presName="desBackupLeftNorm" presStyleCnt="0"/>
      <dgm:spPr/>
    </dgm:pt>
    <dgm:pt modelId="{FDA1BD4C-F1BD-46DD-AC48-430554A925EF}" type="pres">
      <dgm:prSet presAssocID="{5F8D96B6-6950-4271-B060-377DE3AEE91B}" presName="desComposite" presStyleCnt="0"/>
      <dgm:spPr/>
    </dgm:pt>
    <dgm:pt modelId="{41077FD0-E11A-4E88-8AC3-F274A2CBB621}" type="pres">
      <dgm:prSet presAssocID="{5F8D96B6-6950-4271-B060-377DE3AEE91B}" presName="desCircle" presStyleLbl="node1" presStyleIdx="3" presStyleCnt="4" custLinFactX="-100000" custLinFactNeighborX="-103681" custLinFactNeighborY="-8881"/>
      <dgm:spPr>
        <a:solidFill>
          <a:schemeClr val="accent2">
            <a:lumMod val="60000"/>
            <a:lumOff val="40000"/>
          </a:schemeClr>
        </a:solidFill>
      </dgm:spPr>
    </dgm:pt>
    <dgm:pt modelId="{D83CE792-1E95-4E22-BC2D-E667179EDAFB}" type="pres">
      <dgm:prSet presAssocID="{5F8D96B6-6950-4271-B060-377DE3AEE91B}" presName="chTx" presStyleLbl="revTx" presStyleIdx="10" presStyleCnt="12" custLinFactNeighborX="-84669" custLinFactNeighborY="13791"/>
      <dgm:spPr/>
    </dgm:pt>
    <dgm:pt modelId="{9D3FBD18-16A3-4B0E-B177-DA014E38841E}" type="pres">
      <dgm:prSet presAssocID="{5F8D96B6-6950-4271-B060-377DE3AEE91B}" presName="desTx" presStyleLbl="revTx" presStyleIdx="11" presStyleCnt="12">
        <dgm:presLayoutVars>
          <dgm:bulletEnabled val="1"/>
        </dgm:presLayoutVars>
      </dgm:prSet>
      <dgm:spPr/>
    </dgm:pt>
    <dgm:pt modelId="{9F600E08-4600-4DE8-B927-4B0A3D4A2400}" type="pres">
      <dgm:prSet presAssocID="{5F8D96B6-6950-4271-B060-377DE3AEE91B}" presName="desBackupRightNorm" presStyleCnt="0"/>
      <dgm:spPr/>
    </dgm:pt>
    <dgm:pt modelId="{05D74FBA-B8FC-4A0D-A7DE-521719623679}" type="pres">
      <dgm:prSet presAssocID="{BAE701FB-23CB-480D-8D7E-2C41BF790A3D}" presName="desSpace" presStyleCnt="0"/>
      <dgm:spPr/>
    </dgm:pt>
  </dgm:ptLst>
  <dgm:cxnLst>
    <dgm:cxn modelId="{09359300-F589-4909-A355-7079056279FB}" type="presOf" srcId="{0E667AD5-0AF4-4945-B7E6-C9215442D450}" destId="{62B775BF-B991-482C-8453-27AB3FA525F6}" srcOrd="0" destOrd="0" presId="urn:microsoft.com/office/officeart/2008/layout/CircleAccentTimeline"/>
    <dgm:cxn modelId="{7560DC04-D166-4E12-8F8D-64F0E6EF099B}" srcId="{EDD3118F-22B1-415C-A5FD-A89D0F10EAF5}" destId="{0E667AD5-0AF4-4945-B7E6-C9215442D450}" srcOrd="0" destOrd="0" parTransId="{F2DA717A-9A62-481D-B791-3D6105EC3E34}" sibTransId="{D775052E-C4D1-42E3-A3CF-C048C0EDB82F}"/>
    <dgm:cxn modelId="{CE884015-4B7E-4222-9F64-8028AE2D6181}" srcId="{58EF8433-5F46-4DCF-9D18-C4BA72A2F0D6}" destId="{A5E0ABAF-4806-47DA-B8A8-74078345F266}" srcOrd="0" destOrd="0" parTransId="{3A40798E-5169-4443-94D6-C18AC88FE7BA}" sibTransId="{3E986D7A-C5FA-4782-A26B-D238AC63ED5D}"/>
    <dgm:cxn modelId="{C0E4B81A-72AA-4119-BE32-2BC7BCE4916E}" type="presOf" srcId="{5F8D96B6-6950-4271-B060-377DE3AEE91B}" destId="{D83CE792-1E95-4E22-BC2D-E667179EDAFB}" srcOrd="0" destOrd="0" presId="urn:microsoft.com/office/officeart/2008/layout/CircleAccentTimeline"/>
    <dgm:cxn modelId="{A50D7B1F-11AC-4D19-A8E2-6D64EC2F60DF}" type="presOf" srcId="{EDD3118F-22B1-415C-A5FD-A89D0F10EAF5}" destId="{F99D3799-DDA0-4D30-804E-5E76195DFBF8}" srcOrd="0" destOrd="0" presId="urn:microsoft.com/office/officeart/2008/layout/CircleAccentTimeline"/>
    <dgm:cxn modelId="{9C28BA22-303B-428D-9D0C-05B74E2E737C}" type="presOf" srcId="{A5E0ABAF-4806-47DA-B8A8-74078345F266}" destId="{6ADDB921-F5EE-482B-B187-F9FFCC601B1D}" srcOrd="0" destOrd="0" presId="urn:microsoft.com/office/officeart/2008/layout/CircleAccentTimeline"/>
    <dgm:cxn modelId="{A1DDB924-6444-4D54-9025-66135D09CE2D}" type="presOf" srcId="{58EF8433-5F46-4DCF-9D18-C4BA72A2F0D6}" destId="{27C96FFB-31ED-45C7-8931-9387C66C06BB}" srcOrd="0" destOrd="0" presId="urn:microsoft.com/office/officeart/2008/layout/CircleAccentTimeline"/>
    <dgm:cxn modelId="{03D13626-3715-4613-9EA5-E61BC481ED2C}" srcId="{58EF8433-5F46-4DCF-9D18-C4BA72A2F0D6}" destId="{5F0ED9AA-DD3F-41F7-B86D-2F93DBC8FBE0}" srcOrd="2" destOrd="0" parTransId="{67225406-1DC8-4306-A1C9-1E3A35484CC1}" sibTransId="{D69225BE-BA46-4E0C-835C-5EBEF1B0C3AD}"/>
    <dgm:cxn modelId="{023E432B-ABBB-45F3-A5A4-7C73D30E8743}" type="presOf" srcId="{1D4BAEEB-1C61-4DDB-9A0D-CF671915F6E7}" destId="{227477F9-4B28-4F2C-8D0B-7D7C3C67F5AD}" srcOrd="0" destOrd="0" presId="urn:microsoft.com/office/officeart/2008/layout/CircleAccentTimeline"/>
    <dgm:cxn modelId="{95CAD52D-7B40-478E-A439-8F32D12728EF}" type="presOf" srcId="{5F0ED9AA-DD3F-41F7-B86D-2F93DBC8FBE0}" destId="{DB0C1F51-A8C0-4976-BC77-9EE9CC319FEC}" srcOrd="0" destOrd="0" presId="urn:microsoft.com/office/officeart/2008/layout/CircleAccentTimeline"/>
    <dgm:cxn modelId="{E97A0136-5CA5-4B53-9BE1-FA3C620DB370}" srcId="{A5E0ABAF-4806-47DA-B8A8-74078345F266}" destId="{E6EEC0D1-E010-4604-B6C8-63D1C10FF55C}" srcOrd="1" destOrd="0" parTransId="{906C4326-5D6A-4DC4-80C3-DB649E1E0718}" sibTransId="{6342AEB3-72D0-4FAA-9B3A-4B4B3A046B88}"/>
    <dgm:cxn modelId="{ECC4FF72-FAF5-4CB9-BF30-C0E9A5317941}" srcId="{EDD3118F-22B1-415C-A5FD-A89D0F10EAF5}" destId="{5F8D96B6-6950-4271-B060-377DE3AEE91B}" srcOrd="1" destOrd="0" parTransId="{028BA480-8C5E-4FF1-96AF-1E3E29A19CC8}" sibTransId="{BAE701FB-23CB-480D-8D7E-2C41BF790A3D}"/>
    <dgm:cxn modelId="{2AF42673-FCB1-4D2B-BF38-0C288FBE7FC2}" srcId="{58EF8433-5F46-4DCF-9D18-C4BA72A2F0D6}" destId="{EDD3118F-22B1-415C-A5FD-A89D0F10EAF5}" srcOrd="3" destOrd="0" parTransId="{8C7BAFB1-E5A9-4DFB-9593-6DC0B4098CDD}" sibTransId="{C0D033B4-C63C-4619-A051-D6278FD5A948}"/>
    <dgm:cxn modelId="{ADB88458-53AA-4F04-AD03-FB41C750249C}" type="presOf" srcId="{E6EEC0D1-E010-4604-B6C8-63D1C10FF55C}" destId="{47CE918D-5F43-4C96-9A3E-C426CB454B96}" srcOrd="0" destOrd="0" presId="urn:microsoft.com/office/officeart/2008/layout/CircleAccentTimeline"/>
    <dgm:cxn modelId="{ADF93093-56FC-4D2F-A38D-5AEC62129B26}" type="presOf" srcId="{49074A00-5867-4D14-97E8-BC20FE39942B}" destId="{00BD76A4-F335-4F0B-ACF6-6ABBC5BED4FA}" srcOrd="0" destOrd="0" presId="urn:microsoft.com/office/officeart/2008/layout/CircleAccentTimeline"/>
    <dgm:cxn modelId="{F1A262BA-4ACD-443A-9274-325EC6F73E69}" srcId="{58EF8433-5F46-4DCF-9D18-C4BA72A2F0D6}" destId="{1D4BAEEB-1C61-4DDB-9A0D-CF671915F6E7}" srcOrd="1" destOrd="0" parTransId="{1BE4742E-C6F5-4FC3-9730-DCBE257105E0}" sibTransId="{39B2A0D9-CDD2-4154-A031-9CA55DABFB60}"/>
    <dgm:cxn modelId="{A8D3DABA-B8A7-424D-8F04-29B6C0963B17}" srcId="{A5E0ABAF-4806-47DA-B8A8-74078345F266}" destId="{49074A00-5867-4D14-97E8-BC20FE39942B}" srcOrd="0" destOrd="0" parTransId="{3DA38A32-104B-49FF-9383-A7DC1636BA21}" sibTransId="{CCB1BA7E-F3DC-40E2-8E08-91898A355488}"/>
    <dgm:cxn modelId="{312466D9-E66A-4D18-8CA7-5812CC12C308}" type="presParOf" srcId="{27C96FFB-31ED-45C7-8931-9387C66C06BB}" destId="{59E956F4-2F82-4B60-A648-E933962893A3}" srcOrd="0" destOrd="0" presId="urn:microsoft.com/office/officeart/2008/layout/CircleAccentTimeline"/>
    <dgm:cxn modelId="{11778AEA-0418-4FA0-AB68-11C93C219FDB}" type="presParOf" srcId="{59E956F4-2F82-4B60-A648-E933962893A3}" destId="{F9952A08-A744-4542-AD18-26E4BF0E1140}" srcOrd="0" destOrd="0" presId="urn:microsoft.com/office/officeart/2008/layout/CircleAccentTimeline"/>
    <dgm:cxn modelId="{625008CD-3201-446B-B6BA-1D940BADFAC8}" type="presParOf" srcId="{59E956F4-2F82-4B60-A648-E933962893A3}" destId="{6ADDB921-F5EE-482B-B187-F9FFCC601B1D}" srcOrd="1" destOrd="0" presId="urn:microsoft.com/office/officeart/2008/layout/CircleAccentTimeline"/>
    <dgm:cxn modelId="{9CD73E50-36F3-4CAD-9F46-009F109C08B1}" type="presParOf" srcId="{59E956F4-2F82-4B60-A648-E933962893A3}" destId="{FB5181F9-FE50-4804-8BE1-27BD7DF87612}" srcOrd="2" destOrd="0" presId="urn:microsoft.com/office/officeart/2008/layout/CircleAccentTimeline"/>
    <dgm:cxn modelId="{034A1CAF-C224-4D2E-AA03-3D1105842EE7}" type="presParOf" srcId="{27C96FFB-31ED-45C7-8931-9387C66C06BB}" destId="{D7FDB3BD-FBD3-4B04-AC45-6E31BA5760EB}" srcOrd="1" destOrd="0" presId="urn:microsoft.com/office/officeart/2008/layout/CircleAccentTimeline"/>
    <dgm:cxn modelId="{686B391F-B787-4F9C-91BD-134EBCEA33E3}" type="presParOf" srcId="{27C96FFB-31ED-45C7-8931-9387C66C06BB}" destId="{DB997748-7C3D-4543-AD38-46453B7E2FE2}" srcOrd="2" destOrd="0" presId="urn:microsoft.com/office/officeart/2008/layout/CircleAccentTimeline"/>
    <dgm:cxn modelId="{D8ECD0A2-E1BB-4A54-A33D-A15463C4FC88}" type="presParOf" srcId="{27C96FFB-31ED-45C7-8931-9387C66C06BB}" destId="{C9DB007E-6E23-4C60-952B-D53E9832CC42}" srcOrd="3" destOrd="0" presId="urn:microsoft.com/office/officeart/2008/layout/CircleAccentTimeline"/>
    <dgm:cxn modelId="{F37240C5-659B-4B3E-8CED-BD46B0751E16}" type="presParOf" srcId="{27C96FFB-31ED-45C7-8931-9387C66C06BB}" destId="{A1900F7C-F0B9-4188-9EFB-16D9E93BFEAA}" srcOrd="4" destOrd="0" presId="urn:microsoft.com/office/officeart/2008/layout/CircleAccentTimeline"/>
    <dgm:cxn modelId="{5143900F-E129-4E4E-AEDA-B7D85E2D9AA5}" type="presParOf" srcId="{A1900F7C-F0B9-4188-9EFB-16D9E93BFEAA}" destId="{532FB413-D177-427C-9CF9-0DC44C2E7A1A}" srcOrd="0" destOrd="0" presId="urn:microsoft.com/office/officeart/2008/layout/CircleAccentTimeline"/>
    <dgm:cxn modelId="{AD57A8D4-DCAF-4892-8357-F95BD025C54E}" type="presParOf" srcId="{A1900F7C-F0B9-4188-9EFB-16D9E93BFEAA}" destId="{00BD76A4-F335-4F0B-ACF6-6ABBC5BED4FA}" srcOrd="1" destOrd="0" presId="urn:microsoft.com/office/officeart/2008/layout/CircleAccentTimeline"/>
    <dgm:cxn modelId="{4E5B4995-F33A-47AC-AD3A-172A79D35D64}" type="presParOf" srcId="{A1900F7C-F0B9-4188-9EFB-16D9E93BFEAA}" destId="{C3E5836B-2D61-43B1-9E2B-A1E18FC8F9C7}" srcOrd="2" destOrd="0" presId="urn:microsoft.com/office/officeart/2008/layout/CircleAccentTimeline"/>
    <dgm:cxn modelId="{92B6961D-5B9C-4403-BFDC-89B330CC5183}" type="presParOf" srcId="{27C96FFB-31ED-45C7-8931-9387C66C06BB}" destId="{43160B81-D7E7-4481-97B3-75C7F4C43B20}" srcOrd="5" destOrd="0" presId="urn:microsoft.com/office/officeart/2008/layout/CircleAccentTimeline"/>
    <dgm:cxn modelId="{D153A824-A34A-4D94-A6CB-F12559AEDEEB}" type="presParOf" srcId="{27C96FFB-31ED-45C7-8931-9387C66C06BB}" destId="{FBA4A458-E349-4D23-9B5E-6B2A039CEF60}" srcOrd="6" destOrd="0" presId="urn:microsoft.com/office/officeart/2008/layout/CircleAccentTimeline"/>
    <dgm:cxn modelId="{39ADF5B8-62BF-4DA1-B470-A6756DF34346}" type="presParOf" srcId="{27C96FFB-31ED-45C7-8931-9387C66C06BB}" destId="{72529359-225C-4C22-8F03-558A58245A5D}" srcOrd="7" destOrd="0" presId="urn:microsoft.com/office/officeart/2008/layout/CircleAccentTimeline"/>
    <dgm:cxn modelId="{08CA9880-81B9-4035-8BFE-E876F2676FE7}" type="presParOf" srcId="{27C96FFB-31ED-45C7-8931-9387C66C06BB}" destId="{BF839E92-6703-4445-9968-3F181DFAC629}" srcOrd="8" destOrd="0" presId="urn:microsoft.com/office/officeart/2008/layout/CircleAccentTimeline"/>
    <dgm:cxn modelId="{3841339C-6640-433B-90E6-618C0ADE9ABD}" type="presParOf" srcId="{BF839E92-6703-4445-9968-3F181DFAC629}" destId="{B15CCF6A-AFE1-4412-AF93-47ED20B7987E}" srcOrd="0" destOrd="0" presId="urn:microsoft.com/office/officeart/2008/layout/CircleAccentTimeline"/>
    <dgm:cxn modelId="{3FBDFB43-E426-4C7B-9B19-B5DBA182E43D}" type="presParOf" srcId="{BF839E92-6703-4445-9968-3F181DFAC629}" destId="{47CE918D-5F43-4C96-9A3E-C426CB454B96}" srcOrd="1" destOrd="0" presId="urn:microsoft.com/office/officeart/2008/layout/CircleAccentTimeline"/>
    <dgm:cxn modelId="{F19F631F-B0A3-403B-BE22-81E3B9A041CB}" type="presParOf" srcId="{BF839E92-6703-4445-9968-3F181DFAC629}" destId="{15D8124C-DCD5-4E25-AD17-DC0338C775B8}" srcOrd="2" destOrd="0" presId="urn:microsoft.com/office/officeart/2008/layout/CircleAccentTimeline"/>
    <dgm:cxn modelId="{D06D62C0-A93B-4F7B-8D70-32EDCF5BC86A}" type="presParOf" srcId="{27C96FFB-31ED-45C7-8931-9387C66C06BB}" destId="{113C7719-095B-4CDC-84A1-57DB170B7038}" srcOrd="9" destOrd="0" presId="urn:microsoft.com/office/officeart/2008/layout/CircleAccentTimeline"/>
    <dgm:cxn modelId="{6EB80882-3396-4EB2-9DD5-DAF0A00D5900}" type="presParOf" srcId="{27C96FFB-31ED-45C7-8931-9387C66C06BB}" destId="{52D804D6-1B99-41E2-98E3-7FC80FC4ECD2}" srcOrd="10" destOrd="0" presId="urn:microsoft.com/office/officeart/2008/layout/CircleAccentTimeline"/>
    <dgm:cxn modelId="{DBA11EFD-85B8-4D66-9E38-D024E9AD23F6}" type="presParOf" srcId="{27C96FFB-31ED-45C7-8931-9387C66C06BB}" destId="{E5EBF0A6-1E51-42BA-AD50-F3226C691F23}" srcOrd="11" destOrd="0" presId="urn:microsoft.com/office/officeart/2008/layout/CircleAccentTimeline"/>
    <dgm:cxn modelId="{864EF5AD-D089-4BB1-A4AC-97FC740D146F}" type="presParOf" srcId="{E5EBF0A6-1E51-42BA-AD50-F3226C691F23}" destId="{EC365524-AC7D-43DC-914E-F0E0B3C7E590}" srcOrd="0" destOrd="0" presId="urn:microsoft.com/office/officeart/2008/layout/CircleAccentTimeline"/>
    <dgm:cxn modelId="{E6997AD8-A682-4CE8-B234-4AA243D318A4}" type="presParOf" srcId="{E5EBF0A6-1E51-42BA-AD50-F3226C691F23}" destId="{227477F9-4B28-4F2C-8D0B-7D7C3C67F5AD}" srcOrd="1" destOrd="0" presId="urn:microsoft.com/office/officeart/2008/layout/CircleAccentTimeline"/>
    <dgm:cxn modelId="{E876B465-54DB-4AB6-87CB-60A7DE61F9C1}" type="presParOf" srcId="{E5EBF0A6-1E51-42BA-AD50-F3226C691F23}" destId="{FEBEE271-6B6C-42B5-81A6-AB4279F0410B}" srcOrd="2" destOrd="0" presId="urn:microsoft.com/office/officeart/2008/layout/CircleAccentTimeline"/>
    <dgm:cxn modelId="{0ACEA824-4EE4-43A7-97A4-D5D547892C8F}" type="presParOf" srcId="{27C96FFB-31ED-45C7-8931-9387C66C06BB}" destId="{0751013E-4129-4D81-8EA1-82A29E84EB6B}" srcOrd="12" destOrd="0" presId="urn:microsoft.com/office/officeart/2008/layout/CircleAccentTimeline"/>
    <dgm:cxn modelId="{54E89C36-96DF-421D-B1E2-95E8830375BE}" type="presParOf" srcId="{27C96FFB-31ED-45C7-8931-9387C66C06BB}" destId="{41360277-A76D-4C16-90F5-EAC8E78F362D}" srcOrd="13" destOrd="0" presId="urn:microsoft.com/office/officeart/2008/layout/CircleAccentTimeline"/>
    <dgm:cxn modelId="{CD2716BF-4C92-45D9-9383-532204F068AD}" type="presParOf" srcId="{27C96FFB-31ED-45C7-8931-9387C66C06BB}" destId="{D6CC62CE-6E7E-480F-9A33-FE92EC5A8FDB}" srcOrd="14" destOrd="0" presId="urn:microsoft.com/office/officeart/2008/layout/CircleAccentTimeline"/>
    <dgm:cxn modelId="{EBC98DC5-83AB-49AB-B2D3-01739A055A65}" type="presParOf" srcId="{D6CC62CE-6E7E-480F-9A33-FE92EC5A8FDB}" destId="{F656C8EE-AB9F-46A6-91C8-87A24D082EEA}" srcOrd="0" destOrd="0" presId="urn:microsoft.com/office/officeart/2008/layout/CircleAccentTimeline"/>
    <dgm:cxn modelId="{4523A0B7-A835-420C-B342-CCC03324032E}" type="presParOf" srcId="{D6CC62CE-6E7E-480F-9A33-FE92EC5A8FDB}" destId="{DB0C1F51-A8C0-4976-BC77-9EE9CC319FEC}" srcOrd="1" destOrd="0" presId="urn:microsoft.com/office/officeart/2008/layout/CircleAccentTimeline"/>
    <dgm:cxn modelId="{19C28C9A-7CE1-4422-A661-A0B0D7C84A5F}" type="presParOf" srcId="{D6CC62CE-6E7E-480F-9A33-FE92EC5A8FDB}" destId="{44796E28-71D8-4E05-8DC3-F90128D22369}" srcOrd="2" destOrd="0" presId="urn:microsoft.com/office/officeart/2008/layout/CircleAccentTimeline"/>
    <dgm:cxn modelId="{833327E6-B6FD-47AB-8F57-377217F4B5DE}" type="presParOf" srcId="{27C96FFB-31ED-45C7-8931-9387C66C06BB}" destId="{714E90EA-D7C2-43B3-8E3A-123C0B261C0B}" srcOrd="15" destOrd="0" presId="urn:microsoft.com/office/officeart/2008/layout/CircleAccentTimeline"/>
    <dgm:cxn modelId="{DA6CBAF3-B9BE-46E9-8C70-F3B53ED81C7D}" type="presParOf" srcId="{27C96FFB-31ED-45C7-8931-9387C66C06BB}" destId="{968CC58D-1763-458B-A4F2-A48E51D94EFF}" srcOrd="16" destOrd="0" presId="urn:microsoft.com/office/officeart/2008/layout/CircleAccentTimeline"/>
    <dgm:cxn modelId="{8F72512E-2D29-4F36-B224-64C3B022EE20}" type="presParOf" srcId="{27C96FFB-31ED-45C7-8931-9387C66C06BB}" destId="{A5C5FDA9-9D77-4A55-8C9C-F33DFC0860F2}" srcOrd="17" destOrd="0" presId="urn:microsoft.com/office/officeart/2008/layout/CircleAccentTimeline"/>
    <dgm:cxn modelId="{5BA7FCC1-6092-4347-A9D3-FDCC205FC426}" type="presParOf" srcId="{A5C5FDA9-9D77-4A55-8C9C-F33DFC0860F2}" destId="{325CC226-F799-4B16-855C-6641A611F31C}" srcOrd="0" destOrd="0" presId="urn:microsoft.com/office/officeart/2008/layout/CircleAccentTimeline"/>
    <dgm:cxn modelId="{4A49D43E-8FB0-4CF8-85C8-7DB86CB40D67}" type="presParOf" srcId="{A5C5FDA9-9D77-4A55-8C9C-F33DFC0860F2}" destId="{F99D3799-DDA0-4D30-804E-5E76195DFBF8}" srcOrd="1" destOrd="0" presId="urn:microsoft.com/office/officeart/2008/layout/CircleAccentTimeline"/>
    <dgm:cxn modelId="{D6713B3F-F765-4140-B01A-AE34F78A06B5}" type="presParOf" srcId="{A5C5FDA9-9D77-4A55-8C9C-F33DFC0860F2}" destId="{40BE5179-131C-4CCA-BE2C-7120D7B40D31}" srcOrd="2" destOrd="0" presId="urn:microsoft.com/office/officeart/2008/layout/CircleAccentTimeline"/>
    <dgm:cxn modelId="{93105911-0A10-48A4-9DB1-73048C1CE476}" type="presParOf" srcId="{27C96FFB-31ED-45C7-8931-9387C66C06BB}" destId="{FDB04C1E-C382-41B3-B082-6E8909222EBF}" srcOrd="18" destOrd="0" presId="urn:microsoft.com/office/officeart/2008/layout/CircleAccentTimeline"/>
    <dgm:cxn modelId="{CCD4E120-45D0-4FBB-8A2F-866A00B3CB1A}" type="presParOf" srcId="{27C96FFB-31ED-45C7-8931-9387C66C06BB}" destId="{3DBD66AC-4148-469C-86DD-2FA8CEF65ED8}" srcOrd="19" destOrd="0" presId="urn:microsoft.com/office/officeart/2008/layout/CircleAccentTimeline"/>
    <dgm:cxn modelId="{967DF7E1-A686-41C7-9D73-CA9EFBE2E845}" type="presParOf" srcId="{27C96FFB-31ED-45C7-8931-9387C66C06BB}" destId="{FE686409-4CFA-46B4-97D3-22783A76BAA8}" srcOrd="20" destOrd="0" presId="urn:microsoft.com/office/officeart/2008/layout/CircleAccentTimeline"/>
    <dgm:cxn modelId="{685A7DEE-33CF-4A06-8464-7B83B02DBD45}" type="presParOf" srcId="{27C96FFB-31ED-45C7-8931-9387C66C06BB}" destId="{5FCA1D47-CC50-477E-B712-DB4D768D7B60}" srcOrd="21" destOrd="0" presId="urn:microsoft.com/office/officeart/2008/layout/CircleAccentTimeline"/>
    <dgm:cxn modelId="{E0C328FC-294C-4DFC-B1A3-5F98D4924FAC}" type="presParOf" srcId="{5FCA1D47-CC50-477E-B712-DB4D768D7B60}" destId="{3CEF356D-E639-4880-88F2-572176E27E47}" srcOrd="0" destOrd="0" presId="urn:microsoft.com/office/officeart/2008/layout/CircleAccentTimeline"/>
    <dgm:cxn modelId="{20CC9F22-9329-433D-A07D-D3EA73BC5EEF}" type="presParOf" srcId="{5FCA1D47-CC50-477E-B712-DB4D768D7B60}" destId="{62B775BF-B991-482C-8453-27AB3FA525F6}" srcOrd="1" destOrd="0" presId="urn:microsoft.com/office/officeart/2008/layout/CircleAccentTimeline"/>
    <dgm:cxn modelId="{BC39D858-3D71-41BF-8604-AF3E1FDB13B9}" type="presParOf" srcId="{5FCA1D47-CC50-477E-B712-DB4D768D7B60}" destId="{A8064A80-943E-434C-8851-E6F8FE75F38C}" srcOrd="2" destOrd="0" presId="urn:microsoft.com/office/officeart/2008/layout/CircleAccentTimeline"/>
    <dgm:cxn modelId="{80A4DB0D-4BCE-4BC4-A534-F0817718DBA2}" type="presParOf" srcId="{27C96FFB-31ED-45C7-8931-9387C66C06BB}" destId="{3EC8F034-98A2-443D-A0D0-AFDBA49BBBA0}" srcOrd="22" destOrd="0" presId="urn:microsoft.com/office/officeart/2008/layout/CircleAccentTimeline"/>
    <dgm:cxn modelId="{2DC04839-446F-4607-B290-FDC771620CB0}" type="presParOf" srcId="{27C96FFB-31ED-45C7-8931-9387C66C06BB}" destId="{E36A0304-2650-4CC6-88ED-20C8DF8A04F6}" srcOrd="23" destOrd="0" presId="urn:microsoft.com/office/officeart/2008/layout/CircleAccentTimeline"/>
    <dgm:cxn modelId="{40C149A8-3626-429A-AF8C-A1FFC891FD60}" type="presParOf" srcId="{27C96FFB-31ED-45C7-8931-9387C66C06BB}" destId="{BE75E99A-8D70-4BBB-B2CE-5E3542FE2FCE}" srcOrd="24" destOrd="0" presId="urn:microsoft.com/office/officeart/2008/layout/CircleAccentTimeline"/>
    <dgm:cxn modelId="{918C630B-4093-4443-A1F4-CA941DE34503}" type="presParOf" srcId="{27C96FFB-31ED-45C7-8931-9387C66C06BB}" destId="{FDA1BD4C-F1BD-46DD-AC48-430554A925EF}" srcOrd="25" destOrd="0" presId="urn:microsoft.com/office/officeart/2008/layout/CircleAccentTimeline"/>
    <dgm:cxn modelId="{1A754EB5-00F5-479B-B694-4FEAFCCB29B2}" type="presParOf" srcId="{FDA1BD4C-F1BD-46DD-AC48-430554A925EF}" destId="{41077FD0-E11A-4E88-8AC3-F274A2CBB621}" srcOrd="0" destOrd="0" presId="urn:microsoft.com/office/officeart/2008/layout/CircleAccentTimeline"/>
    <dgm:cxn modelId="{A9BA6E3A-188A-4251-9051-AFCAD03306A4}" type="presParOf" srcId="{FDA1BD4C-F1BD-46DD-AC48-430554A925EF}" destId="{D83CE792-1E95-4E22-BC2D-E667179EDAFB}" srcOrd="1" destOrd="0" presId="urn:microsoft.com/office/officeart/2008/layout/CircleAccentTimeline"/>
    <dgm:cxn modelId="{892E04BA-65E4-4395-8D86-17CA42F759BB}" type="presParOf" srcId="{FDA1BD4C-F1BD-46DD-AC48-430554A925EF}" destId="{9D3FBD18-16A3-4B0E-B177-DA014E38841E}" srcOrd="2" destOrd="0" presId="urn:microsoft.com/office/officeart/2008/layout/CircleAccentTimeline"/>
    <dgm:cxn modelId="{19430FCC-D8C4-4216-85BA-388D2EDB171F}" type="presParOf" srcId="{27C96FFB-31ED-45C7-8931-9387C66C06BB}" destId="{9F600E08-4600-4DE8-B927-4B0A3D4A2400}" srcOrd="26" destOrd="0" presId="urn:microsoft.com/office/officeart/2008/layout/CircleAccentTimeline"/>
    <dgm:cxn modelId="{04FF1414-9FC4-4F9D-AB39-F0B2691F0CDA}" type="presParOf" srcId="{27C96FFB-31ED-45C7-8931-9387C66C06BB}" destId="{05D74FBA-B8FC-4A0D-A7DE-521719623679}" srcOrd="27"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EF8433-5F46-4DCF-9D18-C4BA72A2F0D6}" type="doc">
      <dgm:prSet loTypeId="urn:microsoft.com/office/officeart/2008/layout/CircleAccentTimeline" loCatId="process" qsTypeId="urn:microsoft.com/office/officeart/2005/8/quickstyle/simple1" qsCatId="simple" csTypeId="urn:microsoft.com/office/officeart/2005/8/colors/accent3_1" csCatId="accent3" phldr="1"/>
      <dgm:spPr/>
      <dgm:t>
        <a:bodyPr/>
        <a:lstStyle/>
        <a:p>
          <a:endParaRPr lang="en-US"/>
        </a:p>
      </dgm:t>
    </dgm:pt>
    <dgm:pt modelId="{A5E0ABAF-4806-47DA-B8A8-74078345F266}">
      <dgm:prSet phldrT="[Text]" custT="1"/>
      <dgm:spPr/>
      <dgm:t>
        <a:bodyPr/>
        <a:lstStyle/>
        <a:p>
          <a:r>
            <a:rPr lang="en-US" sz="2800" dirty="0"/>
            <a:t>Creation</a:t>
          </a:r>
        </a:p>
      </dgm:t>
    </dgm:pt>
    <dgm:pt modelId="{3A40798E-5169-4443-94D6-C18AC88FE7BA}" type="parTrans" cxnId="{CE884015-4B7E-4222-9F64-8028AE2D6181}">
      <dgm:prSet/>
      <dgm:spPr/>
      <dgm:t>
        <a:bodyPr/>
        <a:lstStyle/>
        <a:p>
          <a:endParaRPr lang="en-US"/>
        </a:p>
      </dgm:t>
    </dgm:pt>
    <dgm:pt modelId="{3E986D7A-C5FA-4782-A26B-D238AC63ED5D}" type="sibTrans" cxnId="{CE884015-4B7E-4222-9F64-8028AE2D6181}">
      <dgm:prSet/>
      <dgm:spPr/>
      <dgm:t>
        <a:bodyPr/>
        <a:lstStyle/>
        <a:p>
          <a:endParaRPr lang="en-US"/>
        </a:p>
      </dgm:t>
    </dgm:pt>
    <dgm:pt modelId="{49074A00-5867-4D14-97E8-BC20FE39942B}">
      <dgm:prSet phldrT="[Text]" custT="1"/>
      <dgm:spPr/>
      <dgm:t>
        <a:bodyPr/>
        <a:lstStyle/>
        <a:p>
          <a:r>
            <a:rPr lang="en-US" sz="2800" dirty="0"/>
            <a:t>Own funds</a:t>
          </a:r>
        </a:p>
      </dgm:t>
    </dgm:pt>
    <dgm:pt modelId="{3DA38A32-104B-49FF-9383-A7DC1636BA21}" type="parTrans" cxnId="{A8D3DABA-B8A7-424D-8F04-29B6C0963B17}">
      <dgm:prSet/>
      <dgm:spPr/>
      <dgm:t>
        <a:bodyPr/>
        <a:lstStyle/>
        <a:p>
          <a:endParaRPr lang="en-US"/>
        </a:p>
      </dgm:t>
    </dgm:pt>
    <dgm:pt modelId="{CCB1BA7E-F3DC-40E2-8E08-91898A355488}" type="sibTrans" cxnId="{A8D3DABA-B8A7-424D-8F04-29B6C0963B17}">
      <dgm:prSet/>
      <dgm:spPr/>
      <dgm:t>
        <a:bodyPr/>
        <a:lstStyle/>
        <a:p>
          <a:endParaRPr lang="en-US"/>
        </a:p>
      </dgm:t>
    </dgm:pt>
    <dgm:pt modelId="{E6EEC0D1-E010-4604-B6C8-63D1C10FF55C}">
      <dgm:prSet phldrT="[Text]" custT="1"/>
      <dgm:spPr/>
      <dgm:t>
        <a:bodyPr/>
        <a:lstStyle/>
        <a:p>
          <a:r>
            <a:rPr lang="en-US" sz="2800" dirty="0"/>
            <a:t>Family/ friends</a:t>
          </a:r>
        </a:p>
      </dgm:t>
    </dgm:pt>
    <dgm:pt modelId="{906C4326-5D6A-4DC4-80C3-DB649E1E0718}" type="parTrans" cxnId="{E97A0136-5CA5-4B53-9BE1-FA3C620DB370}">
      <dgm:prSet/>
      <dgm:spPr/>
      <dgm:t>
        <a:bodyPr/>
        <a:lstStyle/>
        <a:p>
          <a:endParaRPr lang="en-US"/>
        </a:p>
      </dgm:t>
    </dgm:pt>
    <dgm:pt modelId="{6342AEB3-72D0-4FAA-9B3A-4B4B3A046B88}" type="sibTrans" cxnId="{E97A0136-5CA5-4B53-9BE1-FA3C620DB370}">
      <dgm:prSet/>
      <dgm:spPr/>
      <dgm:t>
        <a:bodyPr/>
        <a:lstStyle/>
        <a:p>
          <a:endParaRPr lang="en-US"/>
        </a:p>
      </dgm:t>
    </dgm:pt>
    <dgm:pt modelId="{1D4BAEEB-1C61-4DDB-9A0D-CF671915F6E7}">
      <dgm:prSet phldrT="[Text]" custT="1"/>
      <dgm:spPr/>
      <dgm:t>
        <a:bodyPr/>
        <a:lstStyle/>
        <a:p>
          <a:r>
            <a:rPr lang="en-US" sz="2800" dirty="0"/>
            <a:t>Angel Investors</a:t>
          </a:r>
        </a:p>
      </dgm:t>
    </dgm:pt>
    <dgm:pt modelId="{1BE4742E-C6F5-4FC3-9730-DCBE257105E0}" type="parTrans" cxnId="{F1A262BA-4ACD-443A-9274-325EC6F73E69}">
      <dgm:prSet/>
      <dgm:spPr/>
      <dgm:t>
        <a:bodyPr/>
        <a:lstStyle/>
        <a:p>
          <a:endParaRPr lang="en-US"/>
        </a:p>
      </dgm:t>
    </dgm:pt>
    <dgm:pt modelId="{39B2A0D9-CDD2-4154-A031-9CA55DABFB60}" type="sibTrans" cxnId="{F1A262BA-4ACD-443A-9274-325EC6F73E69}">
      <dgm:prSet/>
      <dgm:spPr/>
      <dgm:t>
        <a:bodyPr/>
        <a:lstStyle/>
        <a:p>
          <a:endParaRPr lang="en-US"/>
        </a:p>
      </dgm:t>
    </dgm:pt>
    <dgm:pt modelId="{0E667AD5-0AF4-4945-B7E6-C9215442D450}">
      <dgm:prSet phldrT="[Text]" custT="1"/>
      <dgm:spPr/>
      <dgm:t>
        <a:bodyPr/>
        <a:lstStyle/>
        <a:p>
          <a:r>
            <a:rPr lang="en-US" sz="2400" dirty="0"/>
            <a:t>Venture debt</a:t>
          </a:r>
        </a:p>
      </dgm:t>
    </dgm:pt>
    <dgm:pt modelId="{F2DA717A-9A62-481D-B791-3D6105EC3E34}" type="parTrans" cxnId="{7560DC04-D166-4E12-8F8D-64F0E6EF099B}">
      <dgm:prSet/>
      <dgm:spPr/>
      <dgm:t>
        <a:bodyPr/>
        <a:lstStyle/>
        <a:p>
          <a:endParaRPr lang="en-US"/>
        </a:p>
      </dgm:t>
    </dgm:pt>
    <dgm:pt modelId="{D775052E-C4D1-42E3-A3CF-C048C0EDB82F}" type="sibTrans" cxnId="{7560DC04-D166-4E12-8F8D-64F0E6EF099B}">
      <dgm:prSet/>
      <dgm:spPr/>
      <dgm:t>
        <a:bodyPr/>
        <a:lstStyle/>
        <a:p>
          <a:endParaRPr lang="en-US"/>
        </a:p>
      </dgm:t>
    </dgm:pt>
    <dgm:pt modelId="{5F8D96B6-6950-4271-B060-377DE3AEE91B}">
      <dgm:prSet phldrT="[Text]" custT="1"/>
      <dgm:spPr/>
      <dgm:t>
        <a:bodyPr/>
        <a:lstStyle/>
        <a:p>
          <a:r>
            <a:rPr lang="en-US" sz="2400" dirty="0"/>
            <a:t>Later VC Rounds</a:t>
          </a:r>
        </a:p>
      </dgm:t>
    </dgm:pt>
    <dgm:pt modelId="{028BA480-8C5E-4FF1-96AF-1E3E29A19CC8}" type="parTrans" cxnId="{ECC4FF72-FAF5-4CB9-BF30-C0E9A5317941}">
      <dgm:prSet/>
      <dgm:spPr/>
      <dgm:t>
        <a:bodyPr/>
        <a:lstStyle/>
        <a:p>
          <a:endParaRPr lang="en-US"/>
        </a:p>
      </dgm:t>
    </dgm:pt>
    <dgm:pt modelId="{BAE701FB-23CB-480D-8D7E-2C41BF790A3D}" type="sibTrans" cxnId="{ECC4FF72-FAF5-4CB9-BF30-C0E9A5317941}">
      <dgm:prSet/>
      <dgm:spPr/>
      <dgm:t>
        <a:bodyPr/>
        <a:lstStyle/>
        <a:p>
          <a:endParaRPr lang="en-US"/>
        </a:p>
      </dgm:t>
    </dgm:pt>
    <dgm:pt modelId="{5F0ED9AA-DD3F-41F7-B86D-2F93DBC8FBE0}">
      <dgm:prSet phldrT="[Text]" custT="1"/>
      <dgm:spPr/>
      <dgm:t>
        <a:bodyPr/>
        <a:lstStyle/>
        <a:p>
          <a:r>
            <a:rPr lang="en-US" sz="2800" dirty="0"/>
            <a:t>Venture Capital</a:t>
          </a:r>
        </a:p>
      </dgm:t>
    </dgm:pt>
    <dgm:pt modelId="{67225406-1DC8-4306-A1C9-1E3A35484CC1}" type="parTrans" cxnId="{03D13626-3715-4613-9EA5-E61BC481ED2C}">
      <dgm:prSet/>
      <dgm:spPr/>
      <dgm:t>
        <a:bodyPr/>
        <a:lstStyle/>
        <a:p>
          <a:endParaRPr lang="en-US"/>
        </a:p>
      </dgm:t>
    </dgm:pt>
    <dgm:pt modelId="{D69225BE-BA46-4E0C-835C-5EBEF1B0C3AD}" type="sibTrans" cxnId="{03D13626-3715-4613-9EA5-E61BC481ED2C}">
      <dgm:prSet/>
      <dgm:spPr/>
      <dgm:t>
        <a:bodyPr/>
        <a:lstStyle/>
        <a:p>
          <a:endParaRPr lang="en-US"/>
        </a:p>
      </dgm:t>
    </dgm:pt>
    <dgm:pt modelId="{EDD3118F-22B1-415C-A5FD-A89D0F10EAF5}">
      <dgm:prSet phldrT="[Text]" custT="1"/>
      <dgm:spPr/>
      <dgm:t>
        <a:bodyPr/>
        <a:lstStyle/>
        <a:p>
          <a:r>
            <a:rPr lang="en-US" sz="2800" dirty="0"/>
            <a:t>Initial Public Offering</a:t>
          </a:r>
        </a:p>
      </dgm:t>
    </dgm:pt>
    <dgm:pt modelId="{8C7BAFB1-E5A9-4DFB-9593-6DC0B4098CDD}" type="parTrans" cxnId="{2AF42673-FCB1-4D2B-BF38-0C288FBE7FC2}">
      <dgm:prSet/>
      <dgm:spPr/>
      <dgm:t>
        <a:bodyPr/>
        <a:lstStyle/>
        <a:p>
          <a:endParaRPr lang="en-US"/>
        </a:p>
      </dgm:t>
    </dgm:pt>
    <dgm:pt modelId="{C0D033B4-C63C-4619-A051-D6278FD5A948}" type="sibTrans" cxnId="{2AF42673-FCB1-4D2B-BF38-0C288FBE7FC2}">
      <dgm:prSet/>
      <dgm:spPr/>
      <dgm:t>
        <a:bodyPr/>
        <a:lstStyle/>
        <a:p>
          <a:endParaRPr lang="en-US"/>
        </a:p>
      </dgm:t>
    </dgm:pt>
    <dgm:pt modelId="{27C96FFB-31ED-45C7-8931-9387C66C06BB}" type="pres">
      <dgm:prSet presAssocID="{58EF8433-5F46-4DCF-9D18-C4BA72A2F0D6}" presName="Name0" presStyleCnt="0">
        <dgm:presLayoutVars>
          <dgm:dir/>
        </dgm:presLayoutVars>
      </dgm:prSet>
      <dgm:spPr/>
    </dgm:pt>
    <dgm:pt modelId="{59E956F4-2F82-4B60-A648-E933962893A3}" type="pres">
      <dgm:prSet presAssocID="{A5E0ABAF-4806-47DA-B8A8-74078345F266}" presName="parComposite" presStyleCnt="0"/>
      <dgm:spPr/>
    </dgm:pt>
    <dgm:pt modelId="{F9952A08-A744-4542-AD18-26E4BF0E1140}" type="pres">
      <dgm:prSet presAssocID="{A5E0ABAF-4806-47DA-B8A8-74078345F266}" presName="parBigCircle" presStyleLbl="node0" presStyleIdx="0" presStyleCnt="4"/>
      <dgm:spPr/>
    </dgm:pt>
    <dgm:pt modelId="{6ADDB921-F5EE-482B-B187-F9FFCC601B1D}" type="pres">
      <dgm:prSet presAssocID="{A5E0ABAF-4806-47DA-B8A8-74078345F266}" presName="parTx" presStyleLbl="revTx" presStyleIdx="0" presStyleCnt="12"/>
      <dgm:spPr/>
    </dgm:pt>
    <dgm:pt modelId="{FB5181F9-FE50-4804-8BE1-27BD7DF87612}" type="pres">
      <dgm:prSet presAssocID="{A5E0ABAF-4806-47DA-B8A8-74078345F266}" presName="bSpace" presStyleCnt="0"/>
      <dgm:spPr/>
    </dgm:pt>
    <dgm:pt modelId="{D7FDB3BD-FBD3-4B04-AC45-6E31BA5760EB}" type="pres">
      <dgm:prSet presAssocID="{A5E0ABAF-4806-47DA-B8A8-74078345F266}" presName="parBackupNorm" presStyleCnt="0"/>
      <dgm:spPr/>
    </dgm:pt>
    <dgm:pt modelId="{DB997748-7C3D-4543-AD38-46453B7E2FE2}" type="pres">
      <dgm:prSet presAssocID="{3E986D7A-C5FA-4782-A26B-D238AC63ED5D}" presName="parSpace" presStyleCnt="0"/>
      <dgm:spPr/>
    </dgm:pt>
    <dgm:pt modelId="{C9DB007E-6E23-4C60-952B-D53E9832CC42}" type="pres">
      <dgm:prSet presAssocID="{49074A00-5867-4D14-97E8-BC20FE39942B}" presName="desBackupLeftNorm" presStyleCnt="0"/>
      <dgm:spPr/>
    </dgm:pt>
    <dgm:pt modelId="{A1900F7C-F0B9-4188-9EFB-16D9E93BFEAA}" type="pres">
      <dgm:prSet presAssocID="{49074A00-5867-4D14-97E8-BC20FE39942B}" presName="desComposite" presStyleCnt="0"/>
      <dgm:spPr/>
    </dgm:pt>
    <dgm:pt modelId="{532FB413-D177-427C-9CF9-0DC44C2E7A1A}" type="pres">
      <dgm:prSet presAssocID="{49074A00-5867-4D14-97E8-BC20FE39942B}" presName="desCircle" presStyleLbl="node1" presStyleIdx="0" presStyleCnt="4"/>
      <dgm:spPr/>
    </dgm:pt>
    <dgm:pt modelId="{00BD76A4-F335-4F0B-ACF6-6ABBC5BED4FA}" type="pres">
      <dgm:prSet presAssocID="{49074A00-5867-4D14-97E8-BC20FE39942B}" presName="chTx" presStyleLbl="revTx" presStyleIdx="1" presStyleCnt="12"/>
      <dgm:spPr/>
    </dgm:pt>
    <dgm:pt modelId="{C3E5836B-2D61-43B1-9E2B-A1E18FC8F9C7}" type="pres">
      <dgm:prSet presAssocID="{49074A00-5867-4D14-97E8-BC20FE39942B}" presName="desTx" presStyleLbl="revTx" presStyleIdx="2" presStyleCnt="12">
        <dgm:presLayoutVars>
          <dgm:bulletEnabled val="1"/>
        </dgm:presLayoutVars>
      </dgm:prSet>
      <dgm:spPr/>
    </dgm:pt>
    <dgm:pt modelId="{43160B81-D7E7-4481-97B3-75C7F4C43B20}" type="pres">
      <dgm:prSet presAssocID="{49074A00-5867-4D14-97E8-BC20FE39942B}" presName="desBackupRightNorm" presStyleCnt="0"/>
      <dgm:spPr/>
    </dgm:pt>
    <dgm:pt modelId="{FBA4A458-E349-4D23-9B5E-6B2A039CEF60}" type="pres">
      <dgm:prSet presAssocID="{CCB1BA7E-F3DC-40E2-8E08-91898A355488}" presName="desSpace" presStyleCnt="0"/>
      <dgm:spPr/>
    </dgm:pt>
    <dgm:pt modelId="{72529359-225C-4C22-8F03-558A58245A5D}" type="pres">
      <dgm:prSet presAssocID="{E6EEC0D1-E010-4604-B6C8-63D1C10FF55C}" presName="desBackupLeftNorm" presStyleCnt="0"/>
      <dgm:spPr/>
    </dgm:pt>
    <dgm:pt modelId="{BF839E92-6703-4445-9968-3F181DFAC629}" type="pres">
      <dgm:prSet presAssocID="{E6EEC0D1-E010-4604-B6C8-63D1C10FF55C}" presName="desComposite" presStyleCnt="0"/>
      <dgm:spPr/>
    </dgm:pt>
    <dgm:pt modelId="{B15CCF6A-AFE1-4412-AF93-47ED20B7987E}" type="pres">
      <dgm:prSet presAssocID="{E6EEC0D1-E010-4604-B6C8-63D1C10FF55C}" presName="desCircle" presStyleLbl="node1" presStyleIdx="1" presStyleCnt="4"/>
      <dgm:spPr>
        <a:solidFill>
          <a:schemeClr val="accent2">
            <a:lumMod val="60000"/>
            <a:lumOff val="40000"/>
          </a:schemeClr>
        </a:solidFill>
      </dgm:spPr>
    </dgm:pt>
    <dgm:pt modelId="{47CE918D-5F43-4C96-9A3E-C426CB454B96}" type="pres">
      <dgm:prSet presAssocID="{E6EEC0D1-E010-4604-B6C8-63D1C10FF55C}" presName="chTx" presStyleLbl="revTx" presStyleIdx="3" presStyleCnt="12" custLinFactNeighborX="13518" custLinFactNeighborY="19335"/>
      <dgm:spPr/>
    </dgm:pt>
    <dgm:pt modelId="{15D8124C-DCD5-4E25-AD17-DC0338C775B8}" type="pres">
      <dgm:prSet presAssocID="{E6EEC0D1-E010-4604-B6C8-63D1C10FF55C}" presName="desTx" presStyleLbl="revTx" presStyleIdx="4" presStyleCnt="12">
        <dgm:presLayoutVars>
          <dgm:bulletEnabled val="1"/>
        </dgm:presLayoutVars>
      </dgm:prSet>
      <dgm:spPr/>
    </dgm:pt>
    <dgm:pt modelId="{113C7719-095B-4CDC-84A1-57DB170B7038}" type="pres">
      <dgm:prSet presAssocID="{E6EEC0D1-E010-4604-B6C8-63D1C10FF55C}" presName="desBackupRightNorm" presStyleCnt="0"/>
      <dgm:spPr/>
    </dgm:pt>
    <dgm:pt modelId="{52D804D6-1B99-41E2-98E3-7FC80FC4ECD2}" type="pres">
      <dgm:prSet presAssocID="{6342AEB3-72D0-4FAA-9B3A-4B4B3A046B88}" presName="desSpace" presStyleCnt="0"/>
      <dgm:spPr/>
    </dgm:pt>
    <dgm:pt modelId="{E5EBF0A6-1E51-42BA-AD50-F3226C691F23}" type="pres">
      <dgm:prSet presAssocID="{1D4BAEEB-1C61-4DDB-9A0D-CF671915F6E7}" presName="parComposite" presStyleCnt="0"/>
      <dgm:spPr/>
    </dgm:pt>
    <dgm:pt modelId="{EC365524-AC7D-43DC-914E-F0E0B3C7E590}" type="pres">
      <dgm:prSet presAssocID="{1D4BAEEB-1C61-4DDB-9A0D-CF671915F6E7}" presName="parBigCircle" presStyleLbl="node0" presStyleIdx="1" presStyleCnt="4"/>
      <dgm:spPr>
        <a:solidFill>
          <a:schemeClr val="accent2">
            <a:lumMod val="60000"/>
            <a:lumOff val="40000"/>
          </a:schemeClr>
        </a:solidFill>
      </dgm:spPr>
    </dgm:pt>
    <dgm:pt modelId="{227477F9-4B28-4F2C-8D0B-7D7C3C67F5AD}" type="pres">
      <dgm:prSet presAssocID="{1D4BAEEB-1C61-4DDB-9A0D-CF671915F6E7}" presName="parTx" presStyleLbl="revTx" presStyleIdx="5" presStyleCnt="12"/>
      <dgm:spPr/>
    </dgm:pt>
    <dgm:pt modelId="{FEBEE271-6B6C-42B5-81A6-AB4279F0410B}" type="pres">
      <dgm:prSet presAssocID="{1D4BAEEB-1C61-4DDB-9A0D-CF671915F6E7}" presName="bSpace" presStyleCnt="0"/>
      <dgm:spPr/>
    </dgm:pt>
    <dgm:pt modelId="{0751013E-4129-4D81-8EA1-82A29E84EB6B}" type="pres">
      <dgm:prSet presAssocID="{1D4BAEEB-1C61-4DDB-9A0D-CF671915F6E7}" presName="parBackupNorm" presStyleCnt="0"/>
      <dgm:spPr/>
    </dgm:pt>
    <dgm:pt modelId="{41360277-A76D-4C16-90F5-EAC8E78F362D}" type="pres">
      <dgm:prSet presAssocID="{39B2A0D9-CDD2-4154-A031-9CA55DABFB60}" presName="parSpace" presStyleCnt="0"/>
      <dgm:spPr/>
    </dgm:pt>
    <dgm:pt modelId="{D6CC62CE-6E7E-480F-9A33-FE92EC5A8FDB}" type="pres">
      <dgm:prSet presAssocID="{5F0ED9AA-DD3F-41F7-B86D-2F93DBC8FBE0}" presName="parComposite" presStyleCnt="0"/>
      <dgm:spPr/>
    </dgm:pt>
    <dgm:pt modelId="{F656C8EE-AB9F-46A6-91C8-87A24D082EEA}" type="pres">
      <dgm:prSet presAssocID="{5F0ED9AA-DD3F-41F7-B86D-2F93DBC8FBE0}" presName="parBigCircle" presStyleLbl="node0" presStyleIdx="2" presStyleCnt="4"/>
      <dgm:spPr>
        <a:solidFill>
          <a:schemeClr val="accent2">
            <a:lumMod val="60000"/>
            <a:lumOff val="40000"/>
          </a:schemeClr>
        </a:solidFill>
      </dgm:spPr>
    </dgm:pt>
    <dgm:pt modelId="{DB0C1F51-A8C0-4976-BC77-9EE9CC319FEC}" type="pres">
      <dgm:prSet presAssocID="{5F0ED9AA-DD3F-41F7-B86D-2F93DBC8FBE0}" presName="parTx" presStyleLbl="revTx" presStyleIdx="6" presStyleCnt="12"/>
      <dgm:spPr/>
    </dgm:pt>
    <dgm:pt modelId="{44796E28-71D8-4E05-8DC3-F90128D22369}" type="pres">
      <dgm:prSet presAssocID="{5F0ED9AA-DD3F-41F7-B86D-2F93DBC8FBE0}" presName="bSpace" presStyleCnt="0"/>
      <dgm:spPr/>
    </dgm:pt>
    <dgm:pt modelId="{714E90EA-D7C2-43B3-8E3A-123C0B261C0B}" type="pres">
      <dgm:prSet presAssocID="{5F0ED9AA-DD3F-41F7-B86D-2F93DBC8FBE0}" presName="parBackupNorm" presStyleCnt="0"/>
      <dgm:spPr/>
    </dgm:pt>
    <dgm:pt modelId="{968CC58D-1763-458B-A4F2-A48E51D94EFF}" type="pres">
      <dgm:prSet presAssocID="{D69225BE-BA46-4E0C-835C-5EBEF1B0C3AD}" presName="parSpace" presStyleCnt="0"/>
      <dgm:spPr/>
    </dgm:pt>
    <dgm:pt modelId="{A5C5FDA9-9D77-4A55-8C9C-F33DFC0860F2}" type="pres">
      <dgm:prSet presAssocID="{EDD3118F-22B1-415C-A5FD-A89D0F10EAF5}" presName="parComposite" presStyleCnt="0"/>
      <dgm:spPr/>
    </dgm:pt>
    <dgm:pt modelId="{325CC226-F799-4B16-855C-6641A611F31C}" type="pres">
      <dgm:prSet presAssocID="{EDD3118F-22B1-415C-A5FD-A89D0F10EAF5}" presName="parBigCircle" presStyleLbl="node0" presStyleIdx="3" presStyleCnt="4" custLinFactX="27413" custLinFactNeighborX="100000" custLinFactNeighborY="-13650"/>
      <dgm:spPr>
        <a:solidFill>
          <a:srgbClr val="C00000"/>
        </a:solidFill>
      </dgm:spPr>
    </dgm:pt>
    <dgm:pt modelId="{F99D3799-DDA0-4D30-804E-5E76195DFBF8}" type="pres">
      <dgm:prSet presAssocID="{EDD3118F-22B1-415C-A5FD-A89D0F10EAF5}" presName="parTx" presStyleLbl="revTx" presStyleIdx="7" presStyleCnt="12" custLinFactX="2880" custLinFactNeighborX="100000" custLinFactNeighborY="-18437"/>
      <dgm:spPr/>
    </dgm:pt>
    <dgm:pt modelId="{40BE5179-131C-4CCA-BE2C-7120D7B40D31}" type="pres">
      <dgm:prSet presAssocID="{EDD3118F-22B1-415C-A5FD-A89D0F10EAF5}" presName="bSpace" presStyleCnt="0"/>
      <dgm:spPr/>
    </dgm:pt>
    <dgm:pt modelId="{FDB04C1E-C382-41B3-B082-6E8909222EBF}" type="pres">
      <dgm:prSet presAssocID="{EDD3118F-22B1-415C-A5FD-A89D0F10EAF5}" presName="parBackupNorm" presStyleCnt="0"/>
      <dgm:spPr/>
    </dgm:pt>
    <dgm:pt modelId="{3DBD66AC-4148-469C-86DD-2FA8CEF65ED8}" type="pres">
      <dgm:prSet presAssocID="{C0D033B4-C63C-4619-A051-D6278FD5A948}" presName="parSpace" presStyleCnt="0"/>
      <dgm:spPr/>
    </dgm:pt>
    <dgm:pt modelId="{FE686409-4CFA-46B4-97D3-22783A76BAA8}" type="pres">
      <dgm:prSet presAssocID="{0E667AD5-0AF4-4945-B7E6-C9215442D450}" presName="desBackupLeftNorm" presStyleCnt="0"/>
      <dgm:spPr/>
    </dgm:pt>
    <dgm:pt modelId="{5FCA1D47-CC50-477E-B712-DB4D768D7B60}" type="pres">
      <dgm:prSet presAssocID="{0E667AD5-0AF4-4945-B7E6-C9215442D450}" presName="desComposite" presStyleCnt="0"/>
      <dgm:spPr/>
    </dgm:pt>
    <dgm:pt modelId="{3CEF356D-E639-4880-88F2-572176E27E47}" type="pres">
      <dgm:prSet presAssocID="{0E667AD5-0AF4-4945-B7E6-C9215442D450}" presName="desCircle" presStyleLbl="node1" presStyleIdx="2" presStyleCnt="4" custLinFactX="-100000" custLinFactNeighborX="-103923" custLinFactNeighborY="-8881"/>
      <dgm:spPr>
        <a:solidFill>
          <a:schemeClr val="accent2">
            <a:lumMod val="60000"/>
            <a:lumOff val="40000"/>
          </a:schemeClr>
        </a:solidFill>
      </dgm:spPr>
    </dgm:pt>
    <dgm:pt modelId="{62B775BF-B991-482C-8453-27AB3FA525F6}" type="pres">
      <dgm:prSet presAssocID="{0E667AD5-0AF4-4945-B7E6-C9215442D450}" presName="chTx" presStyleLbl="revTx" presStyleIdx="8" presStyleCnt="12" custLinFactX="-20598" custLinFactNeighborX="-100000" custLinFactNeighborY="13791"/>
      <dgm:spPr/>
    </dgm:pt>
    <dgm:pt modelId="{A8064A80-943E-434C-8851-E6F8FE75F38C}" type="pres">
      <dgm:prSet presAssocID="{0E667AD5-0AF4-4945-B7E6-C9215442D450}" presName="desTx" presStyleLbl="revTx" presStyleIdx="9" presStyleCnt="12">
        <dgm:presLayoutVars>
          <dgm:bulletEnabled val="1"/>
        </dgm:presLayoutVars>
      </dgm:prSet>
      <dgm:spPr/>
    </dgm:pt>
    <dgm:pt modelId="{3EC8F034-98A2-443D-A0D0-AFDBA49BBBA0}" type="pres">
      <dgm:prSet presAssocID="{0E667AD5-0AF4-4945-B7E6-C9215442D450}" presName="desBackupRightNorm" presStyleCnt="0"/>
      <dgm:spPr/>
    </dgm:pt>
    <dgm:pt modelId="{E36A0304-2650-4CC6-88ED-20C8DF8A04F6}" type="pres">
      <dgm:prSet presAssocID="{D775052E-C4D1-42E3-A3CF-C048C0EDB82F}" presName="desSpace" presStyleCnt="0"/>
      <dgm:spPr/>
    </dgm:pt>
    <dgm:pt modelId="{BE75E99A-8D70-4BBB-B2CE-5E3542FE2FCE}" type="pres">
      <dgm:prSet presAssocID="{5F8D96B6-6950-4271-B060-377DE3AEE91B}" presName="desBackupLeftNorm" presStyleCnt="0"/>
      <dgm:spPr/>
    </dgm:pt>
    <dgm:pt modelId="{FDA1BD4C-F1BD-46DD-AC48-430554A925EF}" type="pres">
      <dgm:prSet presAssocID="{5F8D96B6-6950-4271-B060-377DE3AEE91B}" presName="desComposite" presStyleCnt="0"/>
      <dgm:spPr/>
    </dgm:pt>
    <dgm:pt modelId="{41077FD0-E11A-4E88-8AC3-F274A2CBB621}" type="pres">
      <dgm:prSet presAssocID="{5F8D96B6-6950-4271-B060-377DE3AEE91B}" presName="desCircle" presStyleLbl="node1" presStyleIdx="3" presStyleCnt="4" custLinFactX="-100000" custLinFactNeighborX="-103681" custLinFactNeighborY="-8881"/>
      <dgm:spPr>
        <a:solidFill>
          <a:schemeClr val="accent2">
            <a:lumMod val="60000"/>
            <a:lumOff val="40000"/>
          </a:schemeClr>
        </a:solidFill>
      </dgm:spPr>
    </dgm:pt>
    <dgm:pt modelId="{D83CE792-1E95-4E22-BC2D-E667179EDAFB}" type="pres">
      <dgm:prSet presAssocID="{5F8D96B6-6950-4271-B060-377DE3AEE91B}" presName="chTx" presStyleLbl="revTx" presStyleIdx="10" presStyleCnt="12" custLinFactNeighborX="-84669" custLinFactNeighborY="13791"/>
      <dgm:spPr/>
    </dgm:pt>
    <dgm:pt modelId="{9D3FBD18-16A3-4B0E-B177-DA014E38841E}" type="pres">
      <dgm:prSet presAssocID="{5F8D96B6-6950-4271-B060-377DE3AEE91B}" presName="desTx" presStyleLbl="revTx" presStyleIdx="11" presStyleCnt="12">
        <dgm:presLayoutVars>
          <dgm:bulletEnabled val="1"/>
        </dgm:presLayoutVars>
      </dgm:prSet>
      <dgm:spPr/>
    </dgm:pt>
    <dgm:pt modelId="{9F600E08-4600-4DE8-B927-4B0A3D4A2400}" type="pres">
      <dgm:prSet presAssocID="{5F8D96B6-6950-4271-B060-377DE3AEE91B}" presName="desBackupRightNorm" presStyleCnt="0"/>
      <dgm:spPr/>
    </dgm:pt>
    <dgm:pt modelId="{05D74FBA-B8FC-4A0D-A7DE-521719623679}" type="pres">
      <dgm:prSet presAssocID="{BAE701FB-23CB-480D-8D7E-2C41BF790A3D}" presName="desSpace" presStyleCnt="0"/>
      <dgm:spPr/>
    </dgm:pt>
  </dgm:ptLst>
  <dgm:cxnLst>
    <dgm:cxn modelId="{09359300-F589-4909-A355-7079056279FB}" type="presOf" srcId="{0E667AD5-0AF4-4945-B7E6-C9215442D450}" destId="{62B775BF-B991-482C-8453-27AB3FA525F6}" srcOrd="0" destOrd="0" presId="urn:microsoft.com/office/officeart/2008/layout/CircleAccentTimeline"/>
    <dgm:cxn modelId="{7560DC04-D166-4E12-8F8D-64F0E6EF099B}" srcId="{EDD3118F-22B1-415C-A5FD-A89D0F10EAF5}" destId="{0E667AD5-0AF4-4945-B7E6-C9215442D450}" srcOrd="0" destOrd="0" parTransId="{F2DA717A-9A62-481D-B791-3D6105EC3E34}" sibTransId="{D775052E-C4D1-42E3-A3CF-C048C0EDB82F}"/>
    <dgm:cxn modelId="{CE884015-4B7E-4222-9F64-8028AE2D6181}" srcId="{58EF8433-5F46-4DCF-9D18-C4BA72A2F0D6}" destId="{A5E0ABAF-4806-47DA-B8A8-74078345F266}" srcOrd="0" destOrd="0" parTransId="{3A40798E-5169-4443-94D6-C18AC88FE7BA}" sibTransId="{3E986D7A-C5FA-4782-A26B-D238AC63ED5D}"/>
    <dgm:cxn modelId="{C0E4B81A-72AA-4119-BE32-2BC7BCE4916E}" type="presOf" srcId="{5F8D96B6-6950-4271-B060-377DE3AEE91B}" destId="{D83CE792-1E95-4E22-BC2D-E667179EDAFB}" srcOrd="0" destOrd="0" presId="urn:microsoft.com/office/officeart/2008/layout/CircleAccentTimeline"/>
    <dgm:cxn modelId="{A50D7B1F-11AC-4D19-A8E2-6D64EC2F60DF}" type="presOf" srcId="{EDD3118F-22B1-415C-A5FD-A89D0F10EAF5}" destId="{F99D3799-DDA0-4D30-804E-5E76195DFBF8}" srcOrd="0" destOrd="0" presId="urn:microsoft.com/office/officeart/2008/layout/CircleAccentTimeline"/>
    <dgm:cxn modelId="{9C28BA22-303B-428D-9D0C-05B74E2E737C}" type="presOf" srcId="{A5E0ABAF-4806-47DA-B8A8-74078345F266}" destId="{6ADDB921-F5EE-482B-B187-F9FFCC601B1D}" srcOrd="0" destOrd="0" presId="urn:microsoft.com/office/officeart/2008/layout/CircleAccentTimeline"/>
    <dgm:cxn modelId="{A1DDB924-6444-4D54-9025-66135D09CE2D}" type="presOf" srcId="{58EF8433-5F46-4DCF-9D18-C4BA72A2F0D6}" destId="{27C96FFB-31ED-45C7-8931-9387C66C06BB}" srcOrd="0" destOrd="0" presId="urn:microsoft.com/office/officeart/2008/layout/CircleAccentTimeline"/>
    <dgm:cxn modelId="{03D13626-3715-4613-9EA5-E61BC481ED2C}" srcId="{58EF8433-5F46-4DCF-9D18-C4BA72A2F0D6}" destId="{5F0ED9AA-DD3F-41F7-B86D-2F93DBC8FBE0}" srcOrd="2" destOrd="0" parTransId="{67225406-1DC8-4306-A1C9-1E3A35484CC1}" sibTransId="{D69225BE-BA46-4E0C-835C-5EBEF1B0C3AD}"/>
    <dgm:cxn modelId="{023E432B-ABBB-45F3-A5A4-7C73D30E8743}" type="presOf" srcId="{1D4BAEEB-1C61-4DDB-9A0D-CF671915F6E7}" destId="{227477F9-4B28-4F2C-8D0B-7D7C3C67F5AD}" srcOrd="0" destOrd="0" presId="urn:microsoft.com/office/officeart/2008/layout/CircleAccentTimeline"/>
    <dgm:cxn modelId="{95CAD52D-7B40-478E-A439-8F32D12728EF}" type="presOf" srcId="{5F0ED9AA-DD3F-41F7-B86D-2F93DBC8FBE0}" destId="{DB0C1F51-A8C0-4976-BC77-9EE9CC319FEC}" srcOrd="0" destOrd="0" presId="urn:microsoft.com/office/officeart/2008/layout/CircleAccentTimeline"/>
    <dgm:cxn modelId="{E97A0136-5CA5-4B53-9BE1-FA3C620DB370}" srcId="{A5E0ABAF-4806-47DA-B8A8-74078345F266}" destId="{E6EEC0D1-E010-4604-B6C8-63D1C10FF55C}" srcOrd="1" destOrd="0" parTransId="{906C4326-5D6A-4DC4-80C3-DB649E1E0718}" sibTransId="{6342AEB3-72D0-4FAA-9B3A-4B4B3A046B88}"/>
    <dgm:cxn modelId="{ECC4FF72-FAF5-4CB9-BF30-C0E9A5317941}" srcId="{EDD3118F-22B1-415C-A5FD-A89D0F10EAF5}" destId="{5F8D96B6-6950-4271-B060-377DE3AEE91B}" srcOrd="1" destOrd="0" parTransId="{028BA480-8C5E-4FF1-96AF-1E3E29A19CC8}" sibTransId="{BAE701FB-23CB-480D-8D7E-2C41BF790A3D}"/>
    <dgm:cxn modelId="{2AF42673-FCB1-4D2B-BF38-0C288FBE7FC2}" srcId="{58EF8433-5F46-4DCF-9D18-C4BA72A2F0D6}" destId="{EDD3118F-22B1-415C-A5FD-A89D0F10EAF5}" srcOrd="3" destOrd="0" parTransId="{8C7BAFB1-E5A9-4DFB-9593-6DC0B4098CDD}" sibTransId="{C0D033B4-C63C-4619-A051-D6278FD5A948}"/>
    <dgm:cxn modelId="{ADB88458-53AA-4F04-AD03-FB41C750249C}" type="presOf" srcId="{E6EEC0D1-E010-4604-B6C8-63D1C10FF55C}" destId="{47CE918D-5F43-4C96-9A3E-C426CB454B96}" srcOrd="0" destOrd="0" presId="urn:microsoft.com/office/officeart/2008/layout/CircleAccentTimeline"/>
    <dgm:cxn modelId="{ADF93093-56FC-4D2F-A38D-5AEC62129B26}" type="presOf" srcId="{49074A00-5867-4D14-97E8-BC20FE39942B}" destId="{00BD76A4-F335-4F0B-ACF6-6ABBC5BED4FA}" srcOrd="0" destOrd="0" presId="urn:microsoft.com/office/officeart/2008/layout/CircleAccentTimeline"/>
    <dgm:cxn modelId="{F1A262BA-4ACD-443A-9274-325EC6F73E69}" srcId="{58EF8433-5F46-4DCF-9D18-C4BA72A2F0D6}" destId="{1D4BAEEB-1C61-4DDB-9A0D-CF671915F6E7}" srcOrd="1" destOrd="0" parTransId="{1BE4742E-C6F5-4FC3-9730-DCBE257105E0}" sibTransId="{39B2A0D9-CDD2-4154-A031-9CA55DABFB60}"/>
    <dgm:cxn modelId="{A8D3DABA-B8A7-424D-8F04-29B6C0963B17}" srcId="{A5E0ABAF-4806-47DA-B8A8-74078345F266}" destId="{49074A00-5867-4D14-97E8-BC20FE39942B}" srcOrd="0" destOrd="0" parTransId="{3DA38A32-104B-49FF-9383-A7DC1636BA21}" sibTransId="{CCB1BA7E-F3DC-40E2-8E08-91898A355488}"/>
    <dgm:cxn modelId="{312466D9-E66A-4D18-8CA7-5812CC12C308}" type="presParOf" srcId="{27C96FFB-31ED-45C7-8931-9387C66C06BB}" destId="{59E956F4-2F82-4B60-A648-E933962893A3}" srcOrd="0" destOrd="0" presId="urn:microsoft.com/office/officeart/2008/layout/CircleAccentTimeline"/>
    <dgm:cxn modelId="{11778AEA-0418-4FA0-AB68-11C93C219FDB}" type="presParOf" srcId="{59E956F4-2F82-4B60-A648-E933962893A3}" destId="{F9952A08-A744-4542-AD18-26E4BF0E1140}" srcOrd="0" destOrd="0" presId="urn:microsoft.com/office/officeart/2008/layout/CircleAccentTimeline"/>
    <dgm:cxn modelId="{625008CD-3201-446B-B6BA-1D940BADFAC8}" type="presParOf" srcId="{59E956F4-2F82-4B60-A648-E933962893A3}" destId="{6ADDB921-F5EE-482B-B187-F9FFCC601B1D}" srcOrd="1" destOrd="0" presId="urn:microsoft.com/office/officeart/2008/layout/CircleAccentTimeline"/>
    <dgm:cxn modelId="{9CD73E50-36F3-4CAD-9F46-009F109C08B1}" type="presParOf" srcId="{59E956F4-2F82-4B60-A648-E933962893A3}" destId="{FB5181F9-FE50-4804-8BE1-27BD7DF87612}" srcOrd="2" destOrd="0" presId="urn:microsoft.com/office/officeart/2008/layout/CircleAccentTimeline"/>
    <dgm:cxn modelId="{034A1CAF-C224-4D2E-AA03-3D1105842EE7}" type="presParOf" srcId="{27C96FFB-31ED-45C7-8931-9387C66C06BB}" destId="{D7FDB3BD-FBD3-4B04-AC45-6E31BA5760EB}" srcOrd="1" destOrd="0" presId="urn:microsoft.com/office/officeart/2008/layout/CircleAccentTimeline"/>
    <dgm:cxn modelId="{686B391F-B787-4F9C-91BD-134EBCEA33E3}" type="presParOf" srcId="{27C96FFB-31ED-45C7-8931-9387C66C06BB}" destId="{DB997748-7C3D-4543-AD38-46453B7E2FE2}" srcOrd="2" destOrd="0" presId="urn:microsoft.com/office/officeart/2008/layout/CircleAccentTimeline"/>
    <dgm:cxn modelId="{D8ECD0A2-E1BB-4A54-A33D-A15463C4FC88}" type="presParOf" srcId="{27C96FFB-31ED-45C7-8931-9387C66C06BB}" destId="{C9DB007E-6E23-4C60-952B-D53E9832CC42}" srcOrd="3" destOrd="0" presId="urn:microsoft.com/office/officeart/2008/layout/CircleAccentTimeline"/>
    <dgm:cxn modelId="{F37240C5-659B-4B3E-8CED-BD46B0751E16}" type="presParOf" srcId="{27C96FFB-31ED-45C7-8931-9387C66C06BB}" destId="{A1900F7C-F0B9-4188-9EFB-16D9E93BFEAA}" srcOrd="4" destOrd="0" presId="urn:microsoft.com/office/officeart/2008/layout/CircleAccentTimeline"/>
    <dgm:cxn modelId="{5143900F-E129-4E4E-AEDA-B7D85E2D9AA5}" type="presParOf" srcId="{A1900F7C-F0B9-4188-9EFB-16D9E93BFEAA}" destId="{532FB413-D177-427C-9CF9-0DC44C2E7A1A}" srcOrd="0" destOrd="0" presId="urn:microsoft.com/office/officeart/2008/layout/CircleAccentTimeline"/>
    <dgm:cxn modelId="{AD57A8D4-DCAF-4892-8357-F95BD025C54E}" type="presParOf" srcId="{A1900F7C-F0B9-4188-9EFB-16D9E93BFEAA}" destId="{00BD76A4-F335-4F0B-ACF6-6ABBC5BED4FA}" srcOrd="1" destOrd="0" presId="urn:microsoft.com/office/officeart/2008/layout/CircleAccentTimeline"/>
    <dgm:cxn modelId="{4E5B4995-F33A-47AC-AD3A-172A79D35D64}" type="presParOf" srcId="{A1900F7C-F0B9-4188-9EFB-16D9E93BFEAA}" destId="{C3E5836B-2D61-43B1-9E2B-A1E18FC8F9C7}" srcOrd="2" destOrd="0" presId="urn:microsoft.com/office/officeart/2008/layout/CircleAccentTimeline"/>
    <dgm:cxn modelId="{92B6961D-5B9C-4403-BFDC-89B330CC5183}" type="presParOf" srcId="{27C96FFB-31ED-45C7-8931-9387C66C06BB}" destId="{43160B81-D7E7-4481-97B3-75C7F4C43B20}" srcOrd="5" destOrd="0" presId="urn:microsoft.com/office/officeart/2008/layout/CircleAccentTimeline"/>
    <dgm:cxn modelId="{D153A824-A34A-4D94-A6CB-F12559AEDEEB}" type="presParOf" srcId="{27C96FFB-31ED-45C7-8931-9387C66C06BB}" destId="{FBA4A458-E349-4D23-9B5E-6B2A039CEF60}" srcOrd="6" destOrd="0" presId="urn:microsoft.com/office/officeart/2008/layout/CircleAccentTimeline"/>
    <dgm:cxn modelId="{39ADF5B8-62BF-4DA1-B470-A6756DF34346}" type="presParOf" srcId="{27C96FFB-31ED-45C7-8931-9387C66C06BB}" destId="{72529359-225C-4C22-8F03-558A58245A5D}" srcOrd="7" destOrd="0" presId="urn:microsoft.com/office/officeart/2008/layout/CircleAccentTimeline"/>
    <dgm:cxn modelId="{08CA9880-81B9-4035-8BFE-E876F2676FE7}" type="presParOf" srcId="{27C96FFB-31ED-45C7-8931-9387C66C06BB}" destId="{BF839E92-6703-4445-9968-3F181DFAC629}" srcOrd="8" destOrd="0" presId="urn:microsoft.com/office/officeart/2008/layout/CircleAccentTimeline"/>
    <dgm:cxn modelId="{3841339C-6640-433B-90E6-618C0ADE9ABD}" type="presParOf" srcId="{BF839E92-6703-4445-9968-3F181DFAC629}" destId="{B15CCF6A-AFE1-4412-AF93-47ED20B7987E}" srcOrd="0" destOrd="0" presId="urn:microsoft.com/office/officeart/2008/layout/CircleAccentTimeline"/>
    <dgm:cxn modelId="{3FBDFB43-E426-4C7B-9B19-B5DBA182E43D}" type="presParOf" srcId="{BF839E92-6703-4445-9968-3F181DFAC629}" destId="{47CE918D-5F43-4C96-9A3E-C426CB454B96}" srcOrd="1" destOrd="0" presId="urn:microsoft.com/office/officeart/2008/layout/CircleAccentTimeline"/>
    <dgm:cxn modelId="{F19F631F-B0A3-403B-BE22-81E3B9A041CB}" type="presParOf" srcId="{BF839E92-6703-4445-9968-3F181DFAC629}" destId="{15D8124C-DCD5-4E25-AD17-DC0338C775B8}" srcOrd="2" destOrd="0" presId="urn:microsoft.com/office/officeart/2008/layout/CircleAccentTimeline"/>
    <dgm:cxn modelId="{D06D62C0-A93B-4F7B-8D70-32EDCF5BC86A}" type="presParOf" srcId="{27C96FFB-31ED-45C7-8931-9387C66C06BB}" destId="{113C7719-095B-4CDC-84A1-57DB170B7038}" srcOrd="9" destOrd="0" presId="urn:microsoft.com/office/officeart/2008/layout/CircleAccentTimeline"/>
    <dgm:cxn modelId="{6EB80882-3396-4EB2-9DD5-DAF0A00D5900}" type="presParOf" srcId="{27C96FFB-31ED-45C7-8931-9387C66C06BB}" destId="{52D804D6-1B99-41E2-98E3-7FC80FC4ECD2}" srcOrd="10" destOrd="0" presId="urn:microsoft.com/office/officeart/2008/layout/CircleAccentTimeline"/>
    <dgm:cxn modelId="{DBA11EFD-85B8-4D66-9E38-D024E9AD23F6}" type="presParOf" srcId="{27C96FFB-31ED-45C7-8931-9387C66C06BB}" destId="{E5EBF0A6-1E51-42BA-AD50-F3226C691F23}" srcOrd="11" destOrd="0" presId="urn:microsoft.com/office/officeart/2008/layout/CircleAccentTimeline"/>
    <dgm:cxn modelId="{864EF5AD-D089-4BB1-A4AC-97FC740D146F}" type="presParOf" srcId="{E5EBF0A6-1E51-42BA-AD50-F3226C691F23}" destId="{EC365524-AC7D-43DC-914E-F0E0B3C7E590}" srcOrd="0" destOrd="0" presId="urn:microsoft.com/office/officeart/2008/layout/CircleAccentTimeline"/>
    <dgm:cxn modelId="{E6997AD8-A682-4CE8-B234-4AA243D318A4}" type="presParOf" srcId="{E5EBF0A6-1E51-42BA-AD50-F3226C691F23}" destId="{227477F9-4B28-4F2C-8D0B-7D7C3C67F5AD}" srcOrd="1" destOrd="0" presId="urn:microsoft.com/office/officeart/2008/layout/CircleAccentTimeline"/>
    <dgm:cxn modelId="{E876B465-54DB-4AB6-87CB-60A7DE61F9C1}" type="presParOf" srcId="{E5EBF0A6-1E51-42BA-AD50-F3226C691F23}" destId="{FEBEE271-6B6C-42B5-81A6-AB4279F0410B}" srcOrd="2" destOrd="0" presId="urn:microsoft.com/office/officeart/2008/layout/CircleAccentTimeline"/>
    <dgm:cxn modelId="{0ACEA824-4EE4-43A7-97A4-D5D547892C8F}" type="presParOf" srcId="{27C96FFB-31ED-45C7-8931-9387C66C06BB}" destId="{0751013E-4129-4D81-8EA1-82A29E84EB6B}" srcOrd="12" destOrd="0" presId="urn:microsoft.com/office/officeart/2008/layout/CircleAccentTimeline"/>
    <dgm:cxn modelId="{54E89C36-96DF-421D-B1E2-95E8830375BE}" type="presParOf" srcId="{27C96FFB-31ED-45C7-8931-9387C66C06BB}" destId="{41360277-A76D-4C16-90F5-EAC8E78F362D}" srcOrd="13" destOrd="0" presId="urn:microsoft.com/office/officeart/2008/layout/CircleAccentTimeline"/>
    <dgm:cxn modelId="{CD2716BF-4C92-45D9-9383-532204F068AD}" type="presParOf" srcId="{27C96FFB-31ED-45C7-8931-9387C66C06BB}" destId="{D6CC62CE-6E7E-480F-9A33-FE92EC5A8FDB}" srcOrd="14" destOrd="0" presId="urn:microsoft.com/office/officeart/2008/layout/CircleAccentTimeline"/>
    <dgm:cxn modelId="{EBC98DC5-83AB-49AB-B2D3-01739A055A65}" type="presParOf" srcId="{D6CC62CE-6E7E-480F-9A33-FE92EC5A8FDB}" destId="{F656C8EE-AB9F-46A6-91C8-87A24D082EEA}" srcOrd="0" destOrd="0" presId="urn:microsoft.com/office/officeart/2008/layout/CircleAccentTimeline"/>
    <dgm:cxn modelId="{4523A0B7-A835-420C-B342-CCC03324032E}" type="presParOf" srcId="{D6CC62CE-6E7E-480F-9A33-FE92EC5A8FDB}" destId="{DB0C1F51-A8C0-4976-BC77-9EE9CC319FEC}" srcOrd="1" destOrd="0" presId="urn:microsoft.com/office/officeart/2008/layout/CircleAccentTimeline"/>
    <dgm:cxn modelId="{19C28C9A-7CE1-4422-A661-A0B0D7C84A5F}" type="presParOf" srcId="{D6CC62CE-6E7E-480F-9A33-FE92EC5A8FDB}" destId="{44796E28-71D8-4E05-8DC3-F90128D22369}" srcOrd="2" destOrd="0" presId="urn:microsoft.com/office/officeart/2008/layout/CircleAccentTimeline"/>
    <dgm:cxn modelId="{833327E6-B6FD-47AB-8F57-377217F4B5DE}" type="presParOf" srcId="{27C96FFB-31ED-45C7-8931-9387C66C06BB}" destId="{714E90EA-D7C2-43B3-8E3A-123C0B261C0B}" srcOrd="15" destOrd="0" presId="urn:microsoft.com/office/officeart/2008/layout/CircleAccentTimeline"/>
    <dgm:cxn modelId="{DA6CBAF3-B9BE-46E9-8C70-F3B53ED81C7D}" type="presParOf" srcId="{27C96FFB-31ED-45C7-8931-9387C66C06BB}" destId="{968CC58D-1763-458B-A4F2-A48E51D94EFF}" srcOrd="16" destOrd="0" presId="urn:microsoft.com/office/officeart/2008/layout/CircleAccentTimeline"/>
    <dgm:cxn modelId="{8F72512E-2D29-4F36-B224-64C3B022EE20}" type="presParOf" srcId="{27C96FFB-31ED-45C7-8931-9387C66C06BB}" destId="{A5C5FDA9-9D77-4A55-8C9C-F33DFC0860F2}" srcOrd="17" destOrd="0" presId="urn:microsoft.com/office/officeart/2008/layout/CircleAccentTimeline"/>
    <dgm:cxn modelId="{5BA7FCC1-6092-4347-A9D3-FDCC205FC426}" type="presParOf" srcId="{A5C5FDA9-9D77-4A55-8C9C-F33DFC0860F2}" destId="{325CC226-F799-4B16-855C-6641A611F31C}" srcOrd="0" destOrd="0" presId="urn:microsoft.com/office/officeart/2008/layout/CircleAccentTimeline"/>
    <dgm:cxn modelId="{4A49D43E-8FB0-4CF8-85C8-7DB86CB40D67}" type="presParOf" srcId="{A5C5FDA9-9D77-4A55-8C9C-F33DFC0860F2}" destId="{F99D3799-DDA0-4D30-804E-5E76195DFBF8}" srcOrd="1" destOrd="0" presId="urn:microsoft.com/office/officeart/2008/layout/CircleAccentTimeline"/>
    <dgm:cxn modelId="{D6713B3F-F765-4140-B01A-AE34F78A06B5}" type="presParOf" srcId="{A5C5FDA9-9D77-4A55-8C9C-F33DFC0860F2}" destId="{40BE5179-131C-4CCA-BE2C-7120D7B40D31}" srcOrd="2" destOrd="0" presId="urn:microsoft.com/office/officeart/2008/layout/CircleAccentTimeline"/>
    <dgm:cxn modelId="{93105911-0A10-48A4-9DB1-73048C1CE476}" type="presParOf" srcId="{27C96FFB-31ED-45C7-8931-9387C66C06BB}" destId="{FDB04C1E-C382-41B3-B082-6E8909222EBF}" srcOrd="18" destOrd="0" presId="urn:microsoft.com/office/officeart/2008/layout/CircleAccentTimeline"/>
    <dgm:cxn modelId="{CCD4E120-45D0-4FBB-8A2F-866A00B3CB1A}" type="presParOf" srcId="{27C96FFB-31ED-45C7-8931-9387C66C06BB}" destId="{3DBD66AC-4148-469C-86DD-2FA8CEF65ED8}" srcOrd="19" destOrd="0" presId="urn:microsoft.com/office/officeart/2008/layout/CircleAccentTimeline"/>
    <dgm:cxn modelId="{967DF7E1-A686-41C7-9D73-CA9EFBE2E845}" type="presParOf" srcId="{27C96FFB-31ED-45C7-8931-9387C66C06BB}" destId="{FE686409-4CFA-46B4-97D3-22783A76BAA8}" srcOrd="20" destOrd="0" presId="urn:microsoft.com/office/officeart/2008/layout/CircleAccentTimeline"/>
    <dgm:cxn modelId="{685A7DEE-33CF-4A06-8464-7B83B02DBD45}" type="presParOf" srcId="{27C96FFB-31ED-45C7-8931-9387C66C06BB}" destId="{5FCA1D47-CC50-477E-B712-DB4D768D7B60}" srcOrd="21" destOrd="0" presId="urn:microsoft.com/office/officeart/2008/layout/CircleAccentTimeline"/>
    <dgm:cxn modelId="{E0C328FC-294C-4DFC-B1A3-5F98D4924FAC}" type="presParOf" srcId="{5FCA1D47-CC50-477E-B712-DB4D768D7B60}" destId="{3CEF356D-E639-4880-88F2-572176E27E47}" srcOrd="0" destOrd="0" presId="urn:microsoft.com/office/officeart/2008/layout/CircleAccentTimeline"/>
    <dgm:cxn modelId="{20CC9F22-9329-433D-A07D-D3EA73BC5EEF}" type="presParOf" srcId="{5FCA1D47-CC50-477E-B712-DB4D768D7B60}" destId="{62B775BF-B991-482C-8453-27AB3FA525F6}" srcOrd="1" destOrd="0" presId="urn:microsoft.com/office/officeart/2008/layout/CircleAccentTimeline"/>
    <dgm:cxn modelId="{BC39D858-3D71-41BF-8604-AF3E1FDB13B9}" type="presParOf" srcId="{5FCA1D47-CC50-477E-B712-DB4D768D7B60}" destId="{A8064A80-943E-434C-8851-E6F8FE75F38C}" srcOrd="2" destOrd="0" presId="urn:microsoft.com/office/officeart/2008/layout/CircleAccentTimeline"/>
    <dgm:cxn modelId="{80A4DB0D-4BCE-4BC4-A534-F0817718DBA2}" type="presParOf" srcId="{27C96FFB-31ED-45C7-8931-9387C66C06BB}" destId="{3EC8F034-98A2-443D-A0D0-AFDBA49BBBA0}" srcOrd="22" destOrd="0" presId="urn:microsoft.com/office/officeart/2008/layout/CircleAccentTimeline"/>
    <dgm:cxn modelId="{2DC04839-446F-4607-B290-FDC771620CB0}" type="presParOf" srcId="{27C96FFB-31ED-45C7-8931-9387C66C06BB}" destId="{E36A0304-2650-4CC6-88ED-20C8DF8A04F6}" srcOrd="23" destOrd="0" presId="urn:microsoft.com/office/officeart/2008/layout/CircleAccentTimeline"/>
    <dgm:cxn modelId="{40C149A8-3626-429A-AF8C-A1FFC891FD60}" type="presParOf" srcId="{27C96FFB-31ED-45C7-8931-9387C66C06BB}" destId="{BE75E99A-8D70-4BBB-B2CE-5E3542FE2FCE}" srcOrd="24" destOrd="0" presId="urn:microsoft.com/office/officeart/2008/layout/CircleAccentTimeline"/>
    <dgm:cxn modelId="{918C630B-4093-4443-A1F4-CA941DE34503}" type="presParOf" srcId="{27C96FFB-31ED-45C7-8931-9387C66C06BB}" destId="{FDA1BD4C-F1BD-46DD-AC48-430554A925EF}" srcOrd="25" destOrd="0" presId="urn:microsoft.com/office/officeart/2008/layout/CircleAccentTimeline"/>
    <dgm:cxn modelId="{1A754EB5-00F5-479B-B694-4FEAFCCB29B2}" type="presParOf" srcId="{FDA1BD4C-F1BD-46DD-AC48-430554A925EF}" destId="{41077FD0-E11A-4E88-8AC3-F274A2CBB621}" srcOrd="0" destOrd="0" presId="urn:microsoft.com/office/officeart/2008/layout/CircleAccentTimeline"/>
    <dgm:cxn modelId="{A9BA6E3A-188A-4251-9051-AFCAD03306A4}" type="presParOf" srcId="{FDA1BD4C-F1BD-46DD-AC48-430554A925EF}" destId="{D83CE792-1E95-4E22-BC2D-E667179EDAFB}" srcOrd="1" destOrd="0" presId="urn:microsoft.com/office/officeart/2008/layout/CircleAccentTimeline"/>
    <dgm:cxn modelId="{892E04BA-65E4-4395-8D86-17CA42F759BB}" type="presParOf" srcId="{FDA1BD4C-F1BD-46DD-AC48-430554A925EF}" destId="{9D3FBD18-16A3-4B0E-B177-DA014E38841E}" srcOrd="2" destOrd="0" presId="urn:microsoft.com/office/officeart/2008/layout/CircleAccentTimeline"/>
    <dgm:cxn modelId="{19430FCC-D8C4-4216-85BA-388D2EDB171F}" type="presParOf" srcId="{27C96FFB-31ED-45C7-8931-9387C66C06BB}" destId="{9F600E08-4600-4DE8-B927-4B0A3D4A2400}" srcOrd="26" destOrd="0" presId="urn:microsoft.com/office/officeart/2008/layout/CircleAccentTimeline"/>
    <dgm:cxn modelId="{04FF1414-9FC4-4F9D-AB39-F0B2691F0CDA}" type="presParOf" srcId="{27C96FFB-31ED-45C7-8931-9387C66C06BB}" destId="{05D74FBA-B8FC-4A0D-A7DE-521719623679}" srcOrd="27"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EF8433-5F46-4DCF-9D18-C4BA72A2F0D6}" type="doc">
      <dgm:prSet loTypeId="urn:microsoft.com/office/officeart/2008/layout/CircleAccentTimeline" loCatId="process" qsTypeId="urn:microsoft.com/office/officeart/2005/8/quickstyle/simple1" qsCatId="simple" csTypeId="urn:microsoft.com/office/officeart/2005/8/colors/accent3_1" csCatId="accent3" phldr="1"/>
      <dgm:spPr/>
      <dgm:t>
        <a:bodyPr/>
        <a:lstStyle/>
        <a:p>
          <a:endParaRPr lang="en-US"/>
        </a:p>
      </dgm:t>
    </dgm:pt>
    <dgm:pt modelId="{A5E0ABAF-4806-47DA-B8A8-74078345F266}">
      <dgm:prSet phldrT="[Text]" custT="1"/>
      <dgm:spPr/>
      <dgm:t>
        <a:bodyPr/>
        <a:lstStyle/>
        <a:p>
          <a:r>
            <a:rPr lang="en-US" sz="2800" dirty="0"/>
            <a:t>Creation</a:t>
          </a:r>
        </a:p>
      </dgm:t>
    </dgm:pt>
    <dgm:pt modelId="{3A40798E-5169-4443-94D6-C18AC88FE7BA}" type="parTrans" cxnId="{CE884015-4B7E-4222-9F64-8028AE2D6181}">
      <dgm:prSet/>
      <dgm:spPr/>
      <dgm:t>
        <a:bodyPr/>
        <a:lstStyle/>
        <a:p>
          <a:endParaRPr lang="en-US"/>
        </a:p>
      </dgm:t>
    </dgm:pt>
    <dgm:pt modelId="{3E986D7A-C5FA-4782-A26B-D238AC63ED5D}" type="sibTrans" cxnId="{CE884015-4B7E-4222-9F64-8028AE2D6181}">
      <dgm:prSet/>
      <dgm:spPr/>
      <dgm:t>
        <a:bodyPr/>
        <a:lstStyle/>
        <a:p>
          <a:endParaRPr lang="en-US"/>
        </a:p>
      </dgm:t>
    </dgm:pt>
    <dgm:pt modelId="{49074A00-5867-4D14-97E8-BC20FE39942B}">
      <dgm:prSet phldrT="[Text]" custT="1"/>
      <dgm:spPr/>
      <dgm:t>
        <a:bodyPr/>
        <a:lstStyle/>
        <a:p>
          <a:r>
            <a:rPr lang="en-US" sz="2800" dirty="0"/>
            <a:t>Own funds</a:t>
          </a:r>
        </a:p>
      </dgm:t>
    </dgm:pt>
    <dgm:pt modelId="{3DA38A32-104B-49FF-9383-A7DC1636BA21}" type="parTrans" cxnId="{A8D3DABA-B8A7-424D-8F04-29B6C0963B17}">
      <dgm:prSet/>
      <dgm:spPr/>
      <dgm:t>
        <a:bodyPr/>
        <a:lstStyle/>
        <a:p>
          <a:endParaRPr lang="en-US"/>
        </a:p>
      </dgm:t>
    </dgm:pt>
    <dgm:pt modelId="{CCB1BA7E-F3DC-40E2-8E08-91898A355488}" type="sibTrans" cxnId="{A8D3DABA-B8A7-424D-8F04-29B6C0963B17}">
      <dgm:prSet/>
      <dgm:spPr/>
      <dgm:t>
        <a:bodyPr/>
        <a:lstStyle/>
        <a:p>
          <a:endParaRPr lang="en-US"/>
        </a:p>
      </dgm:t>
    </dgm:pt>
    <dgm:pt modelId="{E6EEC0D1-E010-4604-B6C8-63D1C10FF55C}">
      <dgm:prSet phldrT="[Text]" custT="1"/>
      <dgm:spPr/>
      <dgm:t>
        <a:bodyPr/>
        <a:lstStyle/>
        <a:p>
          <a:r>
            <a:rPr lang="en-US" sz="2800" dirty="0"/>
            <a:t>Family/ friends</a:t>
          </a:r>
        </a:p>
      </dgm:t>
    </dgm:pt>
    <dgm:pt modelId="{906C4326-5D6A-4DC4-80C3-DB649E1E0718}" type="parTrans" cxnId="{E97A0136-5CA5-4B53-9BE1-FA3C620DB370}">
      <dgm:prSet/>
      <dgm:spPr/>
      <dgm:t>
        <a:bodyPr/>
        <a:lstStyle/>
        <a:p>
          <a:endParaRPr lang="en-US"/>
        </a:p>
      </dgm:t>
    </dgm:pt>
    <dgm:pt modelId="{6342AEB3-72D0-4FAA-9B3A-4B4B3A046B88}" type="sibTrans" cxnId="{E97A0136-5CA5-4B53-9BE1-FA3C620DB370}">
      <dgm:prSet/>
      <dgm:spPr/>
      <dgm:t>
        <a:bodyPr/>
        <a:lstStyle/>
        <a:p>
          <a:endParaRPr lang="en-US"/>
        </a:p>
      </dgm:t>
    </dgm:pt>
    <dgm:pt modelId="{1D4BAEEB-1C61-4DDB-9A0D-CF671915F6E7}">
      <dgm:prSet phldrT="[Text]" custT="1"/>
      <dgm:spPr/>
      <dgm:t>
        <a:bodyPr/>
        <a:lstStyle/>
        <a:p>
          <a:r>
            <a:rPr lang="en-US" sz="2800" dirty="0"/>
            <a:t>Angel Investors</a:t>
          </a:r>
        </a:p>
      </dgm:t>
    </dgm:pt>
    <dgm:pt modelId="{1BE4742E-C6F5-4FC3-9730-DCBE257105E0}" type="parTrans" cxnId="{F1A262BA-4ACD-443A-9274-325EC6F73E69}">
      <dgm:prSet/>
      <dgm:spPr/>
      <dgm:t>
        <a:bodyPr/>
        <a:lstStyle/>
        <a:p>
          <a:endParaRPr lang="en-US"/>
        </a:p>
      </dgm:t>
    </dgm:pt>
    <dgm:pt modelId="{39B2A0D9-CDD2-4154-A031-9CA55DABFB60}" type="sibTrans" cxnId="{F1A262BA-4ACD-443A-9274-325EC6F73E69}">
      <dgm:prSet/>
      <dgm:spPr/>
      <dgm:t>
        <a:bodyPr/>
        <a:lstStyle/>
        <a:p>
          <a:endParaRPr lang="en-US"/>
        </a:p>
      </dgm:t>
    </dgm:pt>
    <dgm:pt modelId="{0E667AD5-0AF4-4945-B7E6-C9215442D450}">
      <dgm:prSet phldrT="[Text]" custT="1"/>
      <dgm:spPr/>
      <dgm:t>
        <a:bodyPr/>
        <a:lstStyle/>
        <a:p>
          <a:r>
            <a:rPr lang="en-US" sz="2400" dirty="0"/>
            <a:t>Venture debt</a:t>
          </a:r>
        </a:p>
      </dgm:t>
    </dgm:pt>
    <dgm:pt modelId="{F2DA717A-9A62-481D-B791-3D6105EC3E34}" type="parTrans" cxnId="{7560DC04-D166-4E12-8F8D-64F0E6EF099B}">
      <dgm:prSet/>
      <dgm:spPr/>
      <dgm:t>
        <a:bodyPr/>
        <a:lstStyle/>
        <a:p>
          <a:endParaRPr lang="en-US"/>
        </a:p>
      </dgm:t>
    </dgm:pt>
    <dgm:pt modelId="{D775052E-C4D1-42E3-A3CF-C048C0EDB82F}" type="sibTrans" cxnId="{7560DC04-D166-4E12-8F8D-64F0E6EF099B}">
      <dgm:prSet/>
      <dgm:spPr/>
      <dgm:t>
        <a:bodyPr/>
        <a:lstStyle/>
        <a:p>
          <a:endParaRPr lang="en-US"/>
        </a:p>
      </dgm:t>
    </dgm:pt>
    <dgm:pt modelId="{5F8D96B6-6950-4271-B060-377DE3AEE91B}">
      <dgm:prSet phldrT="[Text]" custT="1"/>
      <dgm:spPr/>
      <dgm:t>
        <a:bodyPr/>
        <a:lstStyle/>
        <a:p>
          <a:r>
            <a:rPr lang="en-US" sz="2400" dirty="0"/>
            <a:t>Later VC Rounds</a:t>
          </a:r>
        </a:p>
      </dgm:t>
    </dgm:pt>
    <dgm:pt modelId="{028BA480-8C5E-4FF1-96AF-1E3E29A19CC8}" type="parTrans" cxnId="{ECC4FF72-FAF5-4CB9-BF30-C0E9A5317941}">
      <dgm:prSet/>
      <dgm:spPr/>
      <dgm:t>
        <a:bodyPr/>
        <a:lstStyle/>
        <a:p>
          <a:endParaRPr lang="en-US"/>
        </a:p>
      </dgm:t>
    </dgm:pt>
    <dgm:pt modelId="{BAE701FB-23CB-480D-8D7E-2C41BF790A3D}" type="sibTrans" cxnId="{ECC4FF72-FAF5-4CB9-BF30-C0E9A5317941}">
      <dgm:prSet/>
      <dgm:spPr/>
      <dgm:t>
        <a:bodyPr/>
        <a:lstStyle/>
        <a:p>
          <a:endParaRPr lang="en-US"/>
        </a:p>
      </dgm:t>
    </dgm:pt>
    <dgm:pt modelId="{5F0ED9AA-DD3F-41F7-B86D-2F93DBC8FBE0}">
      <dgm:prSet phldrT="[Text]" custT="1"/>
      <dgm:spPr/>
      <dgm:t>
        <a:bodyPr/>
        <a:lstStyle/>
        <a:p>
          <a:r>
            <a:rPr lang="en-US" sz="2800" dirty="0"/>
            <a:t>Venture Capital</a:t>
          </a:r>
        </a:p>
      </dgm:t>
    </dgm:pt>
    <dgm:pt modelId="{67225406-1DC8-4306-A1C9-1E3A35484CC1}" type="parTrans" cxnId="{03D13626-3715-4613-9EA5-E61BC481ED2C}">
      <dgm:prSet/>
      <dgm:spPr/>
      <dgm:t>
        <a:bodyPr/>
        <a:lstStyle/>
        <a:p>
          <a:endParaRPr lang="en-US"/>
        </a:p>
      </dgm:t>
    </dgm:pt>
    <dgm:pt modelId="{D69225BE-BA46-4E0C-835C-5EBEF1B0C3AD}" type="sibTrans" cxnId="{03D13626-3715-4613-9EA5-E61BC481ED2C}">
      <dgm:prSet/>
      <dgm:spPr/>
      <dgm:t>
        <a:bodyPr/>
        <a:lstStyle/>
        <a:p>
          <a:endParaRPr lang="en-US"/>
        </a:p>
      </dgm:t>
    </dgm:pt>
    <dgm:pt modelId="{EDD3118F-22B1-415C-A5FD-A89D0F10EAF5}">
      <dgm:prSet phldrT="[Text]" custT="1"/>
      <dgm:spPr/>
      <dgm:t>
        <a:bodyPr/>
        <a:lstStyle/>
        <a:p>
          <a:r>
            <a:rPr lang="en-US" sz="2800" dirty="0"/>
            <a:t>Initial Public Offering</a:t>
          </a:r>
        </a:p>
      </dgm:t>
    </dgm:pt>
    <dgm:pt modelId="{8C7BAFB1-E5A9-4DFB-9593-6DC0B4098CDD}" type="parTrans" cxnId="{2AF42673-FCB1-4D2B-BF38-0C288FBE7FC2}">
      <dgm:prSet/>
      <dgm:spPr/>
      <dgm:t>
        <a:bodyPr/>
        <a:lstStyle/>
        <a:p>
          <a:endParaRPr lang="en-US"/>
        </a:p>
      </dgm:t>
    </dgm:pt>
    <dgm:pt modelId="{C0D033B4-C63C-4619-A051-D6278FD5A948}" type="sibTrans" cxnId="{2AF42673-FCB1-4D2B-BF38-0C288FBE7FC2}">
      <dgm:prSet/>
      <dgm:spPr/>
      <dgm:t>
        <a:bodyPr/>
        <a:lstStyle/>
        <a:p>
          <a:endParaRPr lang="en-US"/>
        </a:p>
      </dgm:t>
    </dgm:pt>
    <dgm:pt modelId="{27C96FFB-31ED-45C7-8931-9387C66C06BB}" type="pres">
      <dgm:prSet presAssocID="{58EF8433-5F46-4DCF-9D18-C4BA72A2F0D6}" presName="Name0" presStyleCnt="0">
        <dgm:presLayoutVars>
          <dgm:dir/>
        </dgm:presLayoutVars>
      </dgm:prSet>
      <dgm:spPr/>
    </dgm:pt>
    <dgm:pt modelId="{59E956F4-2F82-4B60-A648-E933962893A3}" type="pres">
      <dgm:prSet presAssocID="{A5E0ABAF-4806-47DA-B8A8-74078345F266}" presName="parComposite" presStyleCnt="0"/>
      <dgm:spPr/>
    </dgm:pt>
    <dgm:pt modelId="{F9952A08-A744-4542-AD18-26E4BF0E1140}" type="pres">
      <dgm:prSet presAssocID="{A5E0ABAF-4806-47DA-B8A8-74078345F266}" presName="parBigCircle" presStyleLbl="node0" presStyleIdx="0" presStyleCnt="4"/>
      <dgm:spPr/>
    </dgm:pt>
    <dgm:pt modelId="{6ADDB921-F5EE-482B-B187-F9FFCC601B1D}" type="pres">
      <dgm:prSet presAssocID="{A5E0ABAF-4806-47DA-B8A8-74078345F266}" presName="parTx" presStyleLbl="revTx" presStyleIdx="0" presStyleCnt="12"/>
      <dgm:spPr/>
    </dgm:pt>
    <dgm:pt modelId="{FB5181F9-FE50-4804-8BE1-27BD7DF87612}" type="pres">
      <dgm:prSet presAssocID="{A5E0ABAF-4806-47DA-B8A8-74078345F266}" presName="bSpace" presStyleCnt="0"/>
      <dgm:spPr/>
    </dgm:pt>
    <dgm:pt modelId="{D7FDB3BD-FBD3-4B04-AC45-6E31BA5760EB}" type="pres">
      <dgm:prSet presAssocID="{A5E0ABAF-4806-47DA-B8A8-74078345F266}" presName="parBackupNorm" presStyleCnt="0"/>
      <dgm:spPr/>
    </dgm:pt>
    <dgm:pt modelId="{DB997748-7C3D-4543-AD38-46453B7E2FE2}" type="pres">
      <dgm:prSet presAssocID="{3E986D7A-C5FA-4782-A26B-D238AC63ED5D}" presName="parSpace" presStyleCnt="0"/>
      <dgm:spPr/>
    </dgm:pt>
    <dgm:pt modelId="{C9DB007E-6E23-4C60-952B-D53E9832CC42}" type="pres">
      <dgm:prSet presAssocID="{49074A00-5867-4D14-97E8-BC20FE39942B}" presName="desBackupLeftNorm" presStyleCnt="0"/>
      <dgm:spPr/>
    </dgm:pt>
    <dgm:pt modelId="{A1900F7C-F0B9-4188-9EFB-16D9E93BFEAA}" type="pres">
      <dgm:prSet presAssocID="{49074A00-5867-4D14-97E8-BC20FE39942B}" presName="desComposite" presStyleCnt="0"/>
      <dgm:spPr/>
    </dgm:pt>
    <dgm:pt modelId="{532FB413-D177-427C-9CF9-0DC44C2E7A1A}" type="pres">
      <dgm:prSet presAssocID="{49074A00-5867-4D14-97E8-BC20FE39942B}" presName="desCircle" presStyleLbl="node1" presStyleIdx="0" presStyleCnt="4"/>
      <dgm:spPr/>
    </dgm:pt>
    <dgm:pt modelId="{00BD76A4-F335-4F0B-ACF6-6ABBC5BED4FA}" type="pres">
      <dgm:prSet presAssocID="{49074A00-5867-4D14-97E8-BC20FE39942B}" presName="chTx" presStyleLbl="revTx" presStyleIdx="1" presStyleCnt="12"/>
      <dgm:spPr/>
    </dgm:pt>
    <dgm:pt modelId="{C3E5836B-2D61-43B1-9E2B-A1E18FC8F9C7}" type="pres">
      <dgm:prSet presAssocID="{49074A00-5867-4D14-97E8-BC20FE39942B}" presName="desTx" presStyleLbl="revTx" presStyleIdx="2" presStyleCnt="12">
        <dgm:presLayoutVars>
          <dgm:bulletEnabled val="1"/>
        </dgm:presLayoutVars>
      </dgm:prSet>
      <dgm:spPr/>
    </dgm:pt>
    <dgm:pt modelId="{43160B81-D7E7-4481-97B3-75C7F4C43B20}" type="pres">
      <dgm:prSet presAssocID="{49074A00-5867-4D14-97E8-BC20FE39942B}" presName="desBackupRightNorm" presStyleCnt="0"/>
      <dgm:spPr/>
    </dgm:pt>
    <dgm:pt modelId="{FBA4A458-E349-4D23-9B5E-6B2A039CEF60}" type="pres">
      <dgm:prSet presAssocID="{CCB1BA7E-F3DC-40E2-8E08-91898A355488}" presName="desSpace" presStyleCnt="0"/>
      <dgm:spPr/>
    </dgm:pt>
    <dgm:pt modelId="{72529359-225C-4C22-8F03-558A58245A5D}" type="pres">
      <dgm:prSet presAssocID="{E6EEC0D1-E010-4604-B6C8-63D1C10FF55C}" presName="desBackupLeftNorm" presStyleCnt="0"/>
      <dgm:spPr/>
    </dgm:pt>
    <dgm:pt modelId="{BF839E92-6703-4445-9968-3F181DFAC629}" type="pres">
      <dgm:prSet presAssocID="{E6EEC0D1-E010-4604-B6C8-63D1C10FF55C}" presName="desComposite" presStyleCnt="0"/>
      <dgm:spPr/>
    </dgm:pt>
    <dgm:pt modelId="{B15CCF6A-AFE1-4412-AF93-47ED20B7987E}" type="pres">
      <dgm:prSet presAssocID="{E6EEC0D1-E010-4604-B6C8-63D1C10FF55C}" presName="desCircle" presStyleLbl="node1" presStyleIdx="1" presStyleCnt="4"/>
      <dgm:spPr>
        <a:solidFill>
          <a:schemeClr val="accent2">
            <a:lumMod val="60000"/>
            <a:lumOff val="40000"/>
          </a:schemeClr>
        </a:solidFill>
      </dgm:spPr>
    </dgm:pt>
    <dgm:pt modelId="{47CE918D-5F43-4C96-9A3E-C426CB454B96}" type="pres">
      <dgm:prSet presAssocID="{E6EEC0D1-E010-4604-B6C8-63D1C10FF55C}" presName="chTx" presStyleLbl="revTx" presStyleIdx="3" presStyleCnt="12" custLinFactNeighborX="13518" custLinFactNeighborY="19335"/>
      <dgm:spPr/>
    </dgm:pt>
    <dgm:pt modelId="{15D8124C-DCD5-4E25-AD17-DC0338C775B8}" type="pres">
      <dgm:prSet presAssocID="{E6EEC0D1-E010-4604-B6C8-63D1C10FF55C}" presName="desTx" presStyleLbl="revTx" presStyleIdx="4" presStyleCnt="12">
        <dgm:presLayoutVars>
          <dgm:bulletEnabled val="1"/>
        </dgm:presLayoutVars>
      </dgm:prSet>
      <dgm:spPr/>
    </dgm:pt>
    <dgm:pt modelId="{113C7719-095B-4CDC-84A1-57DB170B7038}" type="pres">
      <dgm:prSet presAssocID="{E6EEC0D1-E010-4604-B6C8-63D1C10FF55C}" presName="desBackupRightNorm" presStyleCnt="0"/>
      <dgm:spPr/>
    </dgm:pt>
    <dgm:pt modelId="{52D804D6-1B99-41E2-98E3-7FC80FC4ECD2}" type="pres">
      <dgm:prSet presAssocID="{6342AEB3-72D0-4FAA-9B3A-4B4B3A046B88}" presName="desSpace" presStyleCnt="0"/>
      <dgm:spPr/>
    </dgm:pt>
    <dgm:pt modelId="{E5EBF0A6-1E51-42BA-AD50-F3226C691F23}" type="pres">
      <dgm:prSet presAssocID="{1D4BAEEB-1C61-4DDB-9A0D-CF671915F6E7}" presName="parComposite" presStyleCnt="0"/>
      <dgm:spPr/>
    </dgm:pt>
    <dgm:pt modelId="{EC365524-AC7D-43DC-914E-F0E0B3C7E590}" type="pres">
      <dgm:prSet presAssocID="{1D4BAEEB-1C61-4DDB-9A0D-CF671915F6E7}" presName="parBigCircle" presStyleLbl="node0" presStyleIdx="1" presStyleCnt="4"/>
      <dgm:spPr>
        <a:solidFill>
          <a:schemeClr val="accent2">
            <a:lumMod val="60000"/>
            <a:lumOff val="40000"/>
          </a:schemeClr>
        </a:solidFill>
      </dgm:spPr>
    </dgm:pt>
    <dgm:pt modelId="{227477F9-4B28-4F2C-8D0B-7D7C3C67F5AD}" type="pres">
      <dgm:prSet presAssocID="{1D4BAEEB-1C61-4DDB-9A0D-CF671915F6E7}" presName="parTx" presStyleLbl="revTx" presStyleIdx="5" presStyleCnt="12"/>
      <dgm:spPr/>
    </dgm:pt>
    <dgm:pt modelId="{FEBEE271-6B6C-42B5-81A6-AB4279F0410B}" type="pres">
      <dgm:prSet presAssocID="{1D4BAEEB-1C61-4DDB-9A0D-CF671915F6E7}" presName="bSpace" presStyleCnt="0"/>
      <dgm:spPr/>
    </dgm:pt>
    <dgm:pt modelId="{0751013E-4129-4D81-8EA1-82A29E84EB6B}" type="pres">
      <dgm:prSet presAssocID="{1D4BAEEB-1C61-4DDB-9A0D-CF671915F6E7}" presName="parBackupNorm" presStyleCnt="0"/>
      <dgm:spPr/>
    </dgm:pt>
    <dgm:pt modelId="{41360277-A76D-4C16-90F5-EAC8E78F362D}" type="pres">
      <dgm:prSet presAssocID="{39B2A0D9-CDD2-4154-A031-9CA55DABFB60}" presName="parSpace" presStyleCnt="0"/>
      <dgm:spPr/>
    </dgm:pt>
    <dgm:pt modelId="{D6CC62CE-6E7E-480F-9A33-FE92EC5A8FDB}" type="pres">
      <dgm:prSet presAssocID="{5F0ED9AA-DD3F-41F7-B86D-2F93DBC8FBE0}" presName="parComposite" presStyleCnt="0"/>
      <dgm:spPr/>
    </dgm:pt>
    <dgm:pt modelId="{F656C8EE-AB9F-46A6-91C8-87A24D082EEA}" type="pres">
      <dgm:prSet presAssocID="{5F0ED9AA-DD3F-41F7-B86D-2F93DBC8FBE0}" presName="parBigCircle" presStyleLbl="node0" presStyleIdx="2" presStyleCnt="4"/>
      <dgm:spPr>
        <a:solidFill>
          <a:schemeClr val="accent2">
            <a:lumMod val="60000"/>
            <a:lumOff val="40000"/>
          </a:schemeClr>
        </a:solidFill>
      </dgm:spPr>
    </dgm:pt>
    <dgm:pt modelId="{DB0C1F51-A8C0-4976-BC77-9EE9CC319FEC}" type="pres">
      <dgm:prSet presAssocID="{5F0ED9AA-DD3F-41F7-B86D-2F93DBC8FBE0}" presName="parTx" presStyleLbl="revTx" presStyleIdx="6" presStyleCnt="12"/>
      <dgm:spPr/>
    </dgm:pt>
    <dgm:pt modelId="{44796E28-71D8-4E05-8DC3-F90128D22369}" type="pres">
      <dgm:prSet presAssocID="{5F0ED9AA-DD3F-41F7-B86D-2F93DBC8FBE0}" presName="bSpace" presStyleCnt="0"/>
      <dgm:spPr/>
    </dgm:pt>
    <dgm:pt modelId="{714E90EA-D7C2-43B3-8E3A-123C0B261C0B}" type="pres">
      <dgm:prSet presAssocID="{5F0ED9AA-DD3F-41F7-B86D-2F93DBC8FBE0}" presName="parBackupNorm" presStyleCnt="0"/>
      <dgm:spPr/>
    </dgm:pt>
    <dgm:pt modelId="{968CC58D-1763-458B-A4F2-A48E51D94EFF}" type="pres">
      <dgm:prSet presAssocID="{D69225BE-BA46-4E0C-835C-5EBEF1B0C3AD}" presName="parSpace" presStyleCnt="0"/>
      <dgm:spPr/>
    </dgm:pt>
    <dgm:pt modelId="{A5C5FDA9-9D77-4A55-8C9C-F33DFC0860F2}" type="pres">
      <dgm:prSet presAssocID="{EDD3118F-22B1-415C-A5FD-A89D0F10EAF5}" presName="parComposite" presStyleCnt="0"/>
      <dgm:spPr/>
    </dgm:pt>
    <dgm:pt modelId="{325CC226-F799-4B16-855C-6641A611F31C}" type="pres">
      <dgm:prSet presAssocID="{EDD3118F-22B1-415C-A5FD-A89D0F10EAF5}" presName="parBigCircle" presStyleLbl="node0" presStyleIdx="3" presStyleCnt="4" custLinFactX="27413" custLinFactNeighborX="100000" custLinFactNeighborY="-13650"/>
      <dgm:spPr>
        <a:solidFill>
          <a:srgbClr val="C00000"/>
        </a:solidFill>
      </dgm:spPr>
    </dgm:pt>
    <dgm:pt modelId="{F99D3799-DDA0-4D30-804E-5E76195DFBF8}" type="pres">
      <dgm:prSet presAssocID="{EDD3118F-22B1-415C-A5FD-A89D0F10EAF5}" presName="parTx" presStyleLbl="revTx" presStyleIdx="7" presStyleCnt="12" custLinFactX="2880" custLinFactNeighborX="100000" custLinFactNeighborY="-18437"/>
      <dgm:spPr/>
    </dgm:pt>
    <dgm:pt modelId="{40BE5179-131C-4CCA-BE2C-7120D7B40D31}" type="pres">
      <dgm:prSet presAssocID="{EDD3118F-22B1-415C-A5FD-A89D0F10EAF5}" presName="bSpace" presStyleCnt="0"/>
      <dgm:spPr/>
    </dgm:pt>
    <dgm:pt modelId="{FDB04C1E-C382-41B3-B082-6E8909222EBF}" type="pres">
      <dgm:prSet presAssocID="{EDD3118F-22B1-415C-A5FD-A89D0F10EAF5}" presName="parBackupNorm" presStyleCnt="0"/>
      <dgm:spPr/>
    </dgm:pt>
    <dgm:pt modelId="{3DBD66AC-4148-469C-86DD-2FA8CEF65ED8}" type="pres">
      <dgm:prSet presAssocID="{C0D033B4-C63C-4619-A051-D6278FD5A948}" presName="parSpace" presStyleCnt="0"/>
      <dgm:spPr/>
    </dgm:pt>
    <dgm:pt modelId="{FE686409-4CFA-46B4-97D3-22783A76BAA8}" type="pres">
      <dgm:prSet presAssocID="{0E667AD5-0AF4-4945-B7E6-C9215442D450}" presName="desBackupLeftNorm" presStyleCnt="0"/>
      <dgm:spPr/>
    </dgm:pt>
    <dgm:pt modelId="{5FCA1D47-CC50-477E-B712-DB4D768D7B60}" type="pres">
      <dgm:prSet presAssocID="{0E667AD5-0AF4-4945-B7E6-C9215442D450}" presName="desComposite" presStyleCnt="0"/>
      <dgm:spPr/>
    </dgm:pt>
    <dgm:pt modelId="{3CEF356D-E639-4880-88F2-572176E27E47}" type="pres">
      <dgm:prSet presAssocID="{0E667AD5-0AF4-4945-B7E6-C9215442D450}" presName="desCircle" presStyleLbl="node1" presStyleIdx="2" presStyleCnt="4" custLinFactX="-100000" custLinFactNeighborX="-103923" custLinFactNeighborY="-8881"/>
      <dgm:spPr>
        <a:solidFill>
          <a:schemeClr val="accent2">
            <a:lumMod val="60000"/>
            <a:lumOff val="40000"/>
          </a:schemeClr>
        </a:solidFill>
      </dgm:spPr>
    </dgm:pt>
    <dgm:pt modelId="{62B775BF-B991-482C-8453-27AB3FA525F6}" type="pres">
      <dgm:prSet presAssocID="{0E667AD5-0AF4-4945-B7E6-C9215442D450}" presName="chTx" presStyleLbl="revTx" presStyleIdx="8" presStyleCnt="12" custLinFactX="-20598" custLinFactNeighborX="-100000" custLinFactNeighborY="13791"/>
      <dgm:spPr/>
    </dgm:pt>
    <dgm:pt modelId="{A8064A80-943E-434C-8851-E6F8FE75F38C}" type="pres">
      <dgm:prSet presAssocID="{0E667AD5-0AF4-4945-B7E6-C9215442D450}" presName="desTx" presStyleLbl="revTx" presStyleIdx="9" presStyleCnt="12">
        <dgm:presLayoutVars>
          <dgm:bulletEnabled val="1"/>
        </dgm:presLayoutVars>
      </dgm:prSet>
      <dgm:spPr/>
    </dgm:pt>
    <dgm:pt modelId="{3EC8F034-98A2-443D-A0D0-AFDBA49BBBA0}" type="pres">
      <dgm:prSet presAssocID="{0E667AD5-0AF4-4945-B7E6-C9215442D450}" presName="desBackupRightNorm" presStyleCnt="0"/>
      <dgm:spPr/>
    </dgm:pt>
    <dgm:pt modelId="{E36A0304-2650-4CC6-88ED-20C8DF8A04F6}" type="pres">
      <dgm:prSet presAssocID="{D775052E-C4D1-42E3-A3CF-C048C0EDB82F}" presName="desSpace" presStyleCnt="0"/>
      <dgm:spPr/>
    </dgm:pt>
    <dgm:pt modelId="{BE75E99A-8D70-4BBB-B2CE-5E3542FE2FCE}" type="pres">
      <dgm:prSet presAssocID="{5F8D96B6-6950-4271-B060-377DE3AEE91B}" presName="desBackupLeftNorm" presStyleCnt="0"/>
      <dgm:spPr/>
    </dgm:pt>
    <dgm:pt modelId="{FDA1BD4C-F1BD-46DD-AC48-430554A925EF}" type="pres">
      <dgm:prSet presAssocID="{5F8D96B6-6950-4271-B060-377DE3AEE91B}" presName="desComposite" presStyleCnt="0"/>
      <dgm:spPr/>
    </dgm:pt>
    <dgm:pt modelId="{41077FD0-E11A-4E88-8AC3-F274A2CBB621}" type="pres">
      <dgm:prSet presAssocID="{5F8D96B6-6950-4271-B060-377DE3AEE91B}" presName="desCircle" presStyleLbl="node1" presStyleIdx="3" presStyleCnt="4" custLinFactX="-100000" custLinFactNeighborX="-103681" custLinFactNeighborY="-8881"/>
      <dgm:spPr>
        <a:solidFill>
          <a:schemeClr val="accent2">
            <a:lumMod val="60000"/>
            <a:lumOff val="40000"/>
          </a:schemeClr>
        </a:solidFill>
      </dgm:spPr>
    </dgm:pt>
    <dgm:pt modelId="{D83CE792-1E95-4E22-BC2D-E667179EDAFB}" type="pres">
      <dgm:prSet presAssocID="{5F8D96B6-6950-4271-B060-377DE3AEE91B}" presName="chTx" presStyleLbl="revTx" presStyleIdx="10" presStyleCnt="12" custLinFactNeighborX="-84669" custLinFactNeighborY="13791"/>
      <dgm:spPr/>
    </dgm:pt>
    <dgm:pt modelId="{9D3FBD18-16A3-4B0E-B177-DA014E38841E}" type="pres">
      <dgm:prSet presAssocID="{5F8D96B6-6950-4271-B060-377DE3AEE91B}" presName="desTx" presStyleLbl="revTx" presStyleIdx="11" presStyleCnt="12">
        <dgm:presLayoutVars>
          <dgm:bulletEnabled val="1"/>
        </dgm:presLayoutVars>
      </dgm:prSet>
      <dgm:spPr/>
    </dgm:pt>
    <dgm:pt modelId="{9F600E08-4600-4DE8-B927-4B0A3D4A2400}" type="pres">
      <dgm:prSet presAssocID="{5F8D96B6-6950-4271-B060-377DE3AEE91B}" presName="desBackupRightNorm" presStyleCnt="0"/>
      <dgm:spPr/>
    </dgm:pt>
    <dgm:pt modelId="{05D74FBA-B8FC-4A0D-A7DE-521719623679}" type="pres">
      <dgm:prSet presAssocID="{BAE701FB-23CB-480D-8D7E-2C41BF790A3D}" presName="desSpace" presStyleCnt="0"/>
      <dgm:spPr/>
    </dgm:pt>
  </dgm:ptLst>
  <dgm:cxnLst>
    <dgm:cxn modelId="{09359300-F589-4909-A355-7079056279FB}" type="presOf" srcId="{0E667AD5-0AF4-4945-B7E6-C9215442D450}" destId="{62B775BF-B991-482C-8453-27AB3FA525F6}" srcOrd="0" destOrd="0" presId="urn:microsoft.com/office/officeart/2008/layout/CircleAccentTimeline"/>
    <dgm:cxn modelId="{7560DC04-D166-4E12-8F8D-64F0E6EF099B}" srcId="{EDD3118F-22B1-415C-A5FD-A89D0F10EAF5}" destId="{0E667AD5-0AF4-4945-B7E6-C9215442D450}" srcOrd="0" destOrd="0" parTransId="{F2DA717A-9A62-481D-B791-3D6105EC3E34}" sibTransId="{D775052E-C4D1-42E3-A3CF-C048C0EDB82F}"/>
    <dgm:cxn modelId="{CE884015-4B7E-4222-9F64-8028AE2D6181}" srcId="{58EF8433-5F46-4DCF-9D18-C4BA72A2F0D6}" destId="{A5E0ABAF-4806-47DA-B8A8-74078345F266}" srcOrd="0" destOrd="0" parTransId="{3A40798E-5169-4443-94D6-C18AC88FE7BA}" sibTransId="{3E986D7A-C5FA-4782-A26B-D238AC63ED5D}"/>
    <dgm:cxn modelId="{C0E4B81A-72AA-4119-BE32-2BC7BCE4916E}" type="presOf" srcId="{5F8D96B6-6950-4271-B060-377DE3AEE91B}" destId="{D83CE792-1E95-4E22-BC2D-E667179EDAFB}" srcOrd="0" destOrd="0" presId="urn:microsoft.com/office/officeart/2008/layout/CircleAccentTimeline"/>
    <dgm:cxn modelId="{A50D7B1F-11AC-4D19-A8E2-6D64EC2F60DF}" type="presOf" srcId="{EDD3118F-22B1-415C-A5FD-A89D0F10EAF5}" destId="{F99D3799-DDA0-4D30-804E-5E76195DFBF8}" srcOrd="0" destOrd="0" presId="urn:microsoft.com/office/officeart/2008/layout/CircleAccentTimeline"/>
    <dgm:cxn modelId="{9C28BA22-303B-428D-9D0C-05B74E2E737C}" type="presOf" srcId="{A5E0ABAF-4806-47DA-B8A8-74078345F266}" destId="{6ADDB921-F5EE-482B-B187-F9FFCC601B1D}" srcOrd="0" destOrd="0" presId="urn:microsoft.com/office/officeart/2008/layout/CircleAccentTimeline"/>
    <dgm:cxn modelId="{A1DDB924-6444-4D54-9025-66135D09CE2D}" type="presOf" srcId="{58EF8433-5F46-4DCF-9D18-C4BA72A2F0D6}" destId="{27C96FFB-31ED-45C7-8931-9387C66C06BB}" srcOrd="0" destOrd="0" presId="urn:microsoft.com/office/officeart/2008/layout/CircleAccentTimeline"/>
    <dgm:cxn modelId="{03D13626-3715-4613-9EA5-E61BC481ED2C}" srcId="{58EF8433-5F46-4DCF-9D18-C4BA72A2F0D6}" destId="{5F0ED9AA-DD3F-41F7-B86D-2F93DBC8FBE0}" srcOrd="2" destOrd="0" parTransId="{67225406-1DC8-4306-A1C9-1E3A35484CC1}" sibTransId="{D69225BE-BA46-4E0C-835C-5EBEF1B0C3AD}"/>
    <dgm:cxn modelId="{023E432B-ABBB-45F3-A5A4-7C73D30E8743}" type="presOf" srcId="{1D4BAEEB-1C61-4DDB-9A0D-CF671915F6E7}" destId="{227477F9-4B28-4F2C-8D0B-7D7C3C67F5AD}" srcOrd="0" destOrd="0" presId="urn:microsoft.com/office/officeart/2008/layout/CircleAccentTimeline"/>
    <dgm:cxn modelId="{95CAD52D-7B40-478E-A439-8F32D12728EF}" type="presOf" srcId="{5F0ED9AA-DD3F-41F7-B86D-2F93DBC8FBE0}" destId="{DB0C1F51-A8C0-4976-BC77-9EE9CC319FEC}" srcOrd="0" destOrd="0" presId="urn:microsoft.com/office/officeart/2008/layout/CircleAccentTimeline"/>
    <dgm:cxn modelId="{E97A0136-5CA5-4B53-9BE1-FA3C620DB370}" srcId="{A5E0ABAF-4806-47DA-B8A8-74078345F266}" destId="{E6EEC0D1-E010-4604-B6C8-63D1C10FF55C}" srcOrd="1" destOrd="0" parTransId="{906C4326-5D6A-4DC4-80C3-DB649E1E0718}" sibTransId="{6342AEB3-72D0-4FAA-9B3A-4B4B3A046B88}"/>
    <dgm:cxn modelId="{ECC4FF72-FAF5-4CB9-BF30-C0E9A5317941}" srcId="{EDD3118F-22B1-415C-A5FD-A89D0F10EAF5}" destId="{5F8D96B6-6950-4271-B060-377DE3AEE91B}" srcOrd="1" destOrd="0" parTransId="{028BA480-8C5E-4FF1-96AF-1E3E29A19CC8}" sibTransId="{BAE701FB-23CB-480D-8D7E-2C41BF790A3D}"/>
    <dgm:cxn modelId="{2AF42673-FCB1-4D2B-BF38-0C288FBE7FC2}" srcId="{58EF8433-5F46-4DCF-9D18-C4BA72A2F0D6}" destId="{EDD3118F-22B1-415C-A5FD-A89D0F10EAF5}" srcOrd="3" destOrd="0" parTransId="{8C7BAFB1-E5A9-4DFB-9593-6DC0B4098CDD}" sibTransId="{C0D033B4-C63C-4619-A051-D6278FD5A948}"/>
    <dgm:cxn modelId="{ADB88458-53AA-4F04-AD03-FB41C750249C}" type="presOf" srcId="{E6EEC0D1-E010-4604-B6C8-63D1C10FF55C}" destId="{47CE918D-5F43-4C96-9A3E-C426CB454B96}" srcOrd="0" destOrd="0" presId="urn:microsoft.com/office/officeart/2008/layout/CircleAccentTimeline"/>
    <dgm:cxn modelId="{ADF93093-56FC-4D2F-A38D-5AEC62129B26}" type="presOf" srcId="{49074A00-5867-4D14-97E8-BC20FE39942B}" destId="{00BD76A4-F335-4F0B-ACF6-6ABBC5BED4FA}" srcOrd="0" destOrd="0" presId="urn:microsoft.com/office/officeart/2008/layout/CircleAccentTimeline"/>
    <dgm:cxn modelId="{F1A262BA-4ACD-443A-9274-325EC6F73E69}" srcId="{58EF8433-5F46-4DCF-9D18-C4BA72A2F0D6}" destId="{1D4BAEEB-1C61-4DDB-9A0D-CF671915F6E7}" srcOrd="1" destOrd="0" parTransId="{1BE4742E-C6F5-4FC3-9730-DCBE257105E0}" sibTransId="{39B2A0D9-CDD2-4154-A031-9CA55DABFB60}"/>
    <dgm:cxn modelId="{A8D3DABA-B8A7-424D-8F04-29B6C0963B17}" srcId="{A5E0ABAF-4806-47DA-B8A8-74078345F266}" destId="{49074A00-5867-4D14-97E8-BC20FE39942B}" srcOrd="0" destOrd="0" parTransId="{3DA38A32-104B-49FF-9383-A7DC1636BA21}" sibTransId="{CCB1BA7E-F3DC-40E2-8E08-91898A355488}"/>
    <dgm:cxn modelId="{312466D9-E66A-4D18-8CA7-5812CC12C308}" type="presParOf" srcId="{27C96FFB-31ED-45C7-8931-9387C66C06BB}" destId="{59E956F4-2F82-4B60-A648-E933962893A3}" srcOrd="0" destOrd="0" presId="urn:microsoft.com/office/officeart/2008/layout/CircleAccentTimeline"/>
    <dgm:cxn modelId="{11778AEA-0418-4FA0-AB68-11C93C219FDB}" type="presParOf" srcId="{59E956F4-2F82-4B60-A648-E933962893A3}" destId="{F9952A08-A744-4542-AD18-26E4BF0E1140}" srcOrd="0" destOrd="0" presId="urn:microsoft.com/office/officeart/2008/layout/CircleAccentTimeline"/>
    <dgm:cxn modelId="{625008CD-3201-446B-B6BA-1D940BADFAC8}" type="presParOf" srcId="{59E956F4-2F82-4B60-A648-E933962893A3}" destId="{6ADDB921-F5EE-482B-B187-F9FFCC601B1D}" srcOrd="1" destOrd="0" presId="urn:microsoft.com/office/officeart/2008/layout/CircleAccentTimeline"/>
    <dgm:cxn modelId="{9CD73E50-36F3-4CAD-9F46-009F109C08B1}" type="presParOf" srcId="{59E956F4-2F82-4B60-A648-E933962893A3}" destId="{FB5181F9-FE50-4804-8BE1-27BD7DF87612}" srcOrd="2" destOrd="0" presId="urn:microsoft.com/office/officeart/2008/layout/CircleAccentTimeline"/>
    <dgm:cxn modelId="{034A1CAF-C224-4D2E-AA03-3D1105842EE7}" type="presParOf" srcId="{27C96FFB-31ED-45C7-8931-9387C66C06BB}" destId="{D7FDB3BD-FBD3-4B04-AC45-6E31BA5760EB}" srcOrd="1" destOrd="0" presId="urn:microsoft.com/office/officeart/2008/layout/CircleAccentTimeline"/>
    <dgm:cxn modelId="{686B391F-B787-4F9C-91BD-134EBCEA33E3}" type="presParOf" srcId="{27C96FFB-31ED-45C7-8931-9387C66C06BB}" destId="{DB997748-7C3D-4543-AD38-46453B7E2FE2}" srcOrd="2" destOrd="0" presId="urn:microsoft.com/office/officeart/2008/layout/CircleAccentTimeline"/>
    <dgm:cxn modelId="{D8ECD0A2-E1BB-4A54-A33D-A15463C4FC88}" type="presParOf" srcId="{27C96FFB-31ED-45C7-8931-9387C66C06BB}" destId="{C9DB007E-6E23-4C60-952B-D53E9832CC42}" srcOrd="3" destOrd="0" presId="urn:microsoft.com/office/officeart/2008/layout/CircleAccentTimeline"/>
    <dgm:cxn modelId="{F37240C5-659B-4B3E-8CED-BD46B0751E16}" type="presParOf" srcId="{27C96FFB-31ED-45C7-8931-9387C66C06BB}" destId="{A1900F7C-F0B9-4188-9EFB-16D9E93BFEAA}" srcOrd="4" destOrd="0" presId="urn:microsoft.com/office/officeart/2008/layout/CircleAccentTimeline"/>
    <dgm:cxn modelId="{5143900F-E129-4E4E-AEDA-B7D85E2D9AA5}" type="presParOf" srcId="{A1900F7C-F0B9-4188-9EFB-16D9E93BFEAA}" destId="{532FB413-D177-427C-9CF9-0DC44C2E7A1A}" srcOrd="0" destOrd="0" presId="urn:microsoft.com/office/officeart/2008/layout/CircleAccentTimeline"/>
    <dgm:cxn modelId="{AD57A8D4-DCAF-4892-8357-F95BD025C54E}" type="presParOf" srcId="{A1900F7C-F0B9-4188-9EFB-16D9E93BFEAA}" destId="{00BD76A4-F335-4F0B-ACF6-6ABBC5BED4FA}" srcOrd="1" destOrd="0" presId="urn:microsoft.com/office/officeart/2008/layout/CircleAccentTimeline"/>
    <dgm:cxn modelId="{4E5B4995-F33A-47AC-AD3A-172A79D35D64}" type="presParOf" srcId="{A1900F7C-F0B9-4188-9EFB-16D9E93BFEAA}" destId="{C3E5836B-2D61-43B1-9E2B-A1E18FC8F9C7}" srcOrd="2" destOrd="0" presId="urn:microsoft.com/office/officeart/2008/layout/CircleAccentTimeline"/>
    <dgm:cxn modelId="{92B6961D-5B9C-4403-BFDC-89B330CC5183}" type="presParOf" srcId="{27C96FFB-31ED-45C7-8931-9387C66C06BB}" destId="{43160B81-D7E7-4481-97B3-75C7F4C43B20}" srcOrd="5" destOrd="0" presId="urn:microsoft.com/office/officeart/2008/layout/CircleAccentTimeline"/>
    <dgm:cxn modelId="{D153A824-A34A-4D94-A6CB-F12559AEDEEB}" type="presParOf" srcId="{27C96FFB-31ED-45C7-8931-9387C66C06BB}" destId="{FBA4A458-E349-4D23-9B5E-6B2A039CEF60}" srcOrd="6" destOrd="0" presId="urn:microsoft.com/office/officeart/2008/layout/CircleAccentTimeline"/>
    <dgm:cxn modelId="{39ADF5B8-62BF-4DA1-B470-A6756DF34346}" type="presParOf" srcId="{27C96FFB-31ED-45C7-8931-9387C66C06BB}" destId="{72529359-225C-4C22-8F03-558A58245A5D}" srcOrd="7" destOrd="0" presId="urn:microsoft.com/office/officeart/2008/layout/CircleAccentTimeline"/>
    <dgm:cxn modelId="{08CA9880-81B9-4035-8BFE-E876F2676FE7}" type="presParOf" srcId="{27C96FFB-31ED-45C7-8931-9387C66C06BB}" destId="{BF839E92-6703-4445-9968-3F181DFAC629}" srcOrd="8" destOrd="0" presId="urn:microsoft.com/office/officeart/2008/layout/CircleAccentTimeline"/>
    <dgm:cxn modelId="{3841339C-6640-433B-90E6-618C0ADE9ABD}" type="presParOf" srcId="{BF839E92-6703-4445-9968-3F181DFAC629}" destId="{B15CCF6A-AFE1-4412-AF93-47ED20B7987E}" srcOrd="0" destOrd="0" presId="urn:microsoft.com/office/officeart/2008/layout/CircleAccentTimeline"/>
    <dgm:cxn modelId="{3FBDFB43-E426-4C7B-9B19-B5DBA182E43D}" type="presParOf" srcId="{BF839E92-6703-4445-9968-3F181DFAC629}" destId="{47CE918D-5F43-4C96-9A3E-C426CB454B96}" srcOrd="1" destOrd="0" presId="urn:microsoft.com/office/officeart/2008/layout/CircleAccentTimeline"/>
    <dgm:cxn modelId="{F19F631F-B0A3-403B-BE22-81E3B9A041CB}" type="presParOf" srcId="{BF839E92-6703-4445-9968-3F181DFAC629}" destId="{15D8124C-DCD5-4E25-AD17-DC0338C775B8}" srcOrd="2" destOrd="0" presId="urn:microsoft.com/office/officeart/2008/layout/CircleAccentTimeline"/>
    <dgm:cxn modelId="{D06D62C0-A93B-4F7B-8D70-32EDCF5BC86A}" type="presParOf" srcId="{27C96FFB-31ED-45C7-8931-9387C66C06BB}" destId="{113C7719-095B-4CDC-84A1-57DB170B7038}" srcOrd="9" destOrd="0" presId="urn:microsoft.com/office/officeart/2008/layout/CircleAccentTimeline"/>
    <dgm:cxn modelId="{6EB80882-3396-4EB2-9DD5-DAF0A00D5900}" type="presParOf" srcId="{27C96FFB-31ED-45C7-8931-9387C66C06BB}" destId="{52D804D6-1B99-41E2-98E3-7FC80FC4ECD2}" srcOrd="10" destOrd="0" presId="urn:microsoft.com/office/officeart/2008/layout/CircleAccentTimeline"/>
    <dgm:cxn modelId="{DBA11EFD-85B8-4D66-9E38-D024E9AD23F6}" type="presParOf" srcId="{27C96FFB-31ED-45C7-8931-9387C66C06BB}" destId="{E5EBF0A6-1E51-42BA-AD50-F3226C691F23}" srcOrd="11" destOrd="0" presId="urn:microsoft.com/office/officeart/2008/layout/CircleAccentTimeline"/>
    <dgm:cxn modelId="{864EF5AD-D089-4BB1-A4AC-97FC740D146F}" type="presParOf" srcId="{E5EBF0A6-1E51-42BA-AD50-F3226C691F23}" destId="{EC365524-AC7D-43DC-914E-F0E0B3C7E590}" srcOrd="0" destOrd="0" presId="urn:microsoft.com/office/officeart/2008/layout/CircleAccentTimeline"/>
    <dgm:cxn modelId="{E6997AD8-A682-4CE8-B234-4AA243D318A4}" type="presParOf" srcId="{E5EBF0A6-1E51-42BA-AD50-F3226C691F23}" destId="{227477F9-4B28-4F2C-8D0B-7D7C3C67F5AD}" srcOrd="1" destOrd="0" presId="urn:microsoft.com/office/officeart/2008/layout/CircleAccentTimeline"/>
    <dgm:cxn modelId="{E876B465-54DB-4AB6-87CB-60A7DE61F9C1}" type="presParOf" srcId="{E5EBF0A6-1E51-42BA-AD50-F3226C691F23}" destId="{FEBEE271-6B6C-42B5-81A6-AB4279F0410B}" srcOrd="2" destOrd="0" presId="urn:microsoft.com/office/officeart/2008/layout/CircleAccentTimeline"/>
    <dgm:cxn modelId="{0ACEA824-4EE4-43A7-97A4-D5D547892C8F}" type="presParOf" srcId="{27C96FFB-31ED-45C7-8931-9387C66C06BB}" destId="{0751013E-4129-4D81-8EA1-82A29E84EB6B}" srcOrd="12" destOrd="0" presId="urn:microsoft.com/office/officeart/2008/layout/CircleAccentTimeline"/>
    <dgm:cxn modelId="{54E89C36-96DF-421D-B1E2-95E8830375BE}" type="presParOf" srcId="{27C96FFB-31ED-45C7-8931-9387C66C06BB}" destId="{41360277-A76D-4C16-90F5-EAC8E78F362D}" srcOrd="13" destOrd="0" presId="urn:microsoft.com/office/officeart/2008/layout/CircleAccentTimeline"/>
    <dgm:cxn modelId="{CD2716BF-4C92-45D9-9383-532204F068AD}" type="presParOf" srcId="{27C96FFB-31ED-45C7-8931-9387C66C06BB}" destId="{D6CC62CE-6E7E-480F-9A33-FE92EC5A8FDB}" srcOrd="14" destOrd="0" presId="urn:microsoft.com/office/officeart/2008/layout/CircleAccentTimeline"/>
    <dgm:cxn modelId="{EBC98DC5-83AB-49AB-B2D3-01739A055A65}" type="presParOf" srcId="{D6CC62CE-6E7E-480F-9A33-FE92EC5A8FDB}" destId="{F656C8EE-AB9F-46A6-91C8-87A24D082EEA}" srcOrd="0" destOrd="0" presId="urn:microsoft.com/office/officeart/2008/layout/CircleAccentTimeline"/>
    <dgm:cxn modelId="{4523A0B7-A835-420C-B342-CCC03324032E}" type="presParOf" srcId="{D6CC62CE-6E7E-480F-9A33-FE92EC5A8FDB}" destId="{DB0C1F51-A8C0-4976-BC77-9EE9CC319FEC}" srcOrd="1" destOrd="0" presId="urn:microsoft.com/office/officeart/2008/layout/CircleAccentTimeline"/>
    <dgm:cxn modelId="{19C28C9A-7CE1-4422-A661-A0B0D7C84A5F}" type="presParOf" srcId="{D6CC62CE-6E7E-480F-9A33-FE92EC5A8FDB}" destId="{44796E28-71D8-4E05-8DC3-F90128D22369}" srcOrd="2" destOrd="0" presId="urn:microsoft.com/office/officeart/2008/layout/CircleAccentTimeline"/>
    <dgm:cxn modelId="{833327E6-B6FD-47AB-8F57-377217F4B5DE}" type="presParOf" srcId="{27C96FFB-31ED-45C7-8931-9387C66C06BB}" destId="{714E90EA-D7C2-43B3-8E3A-123C0B261C0B}" srcOrd="15" destOrd="0" presId="urn:microsoft.com/office/officeart/2008/layout/CircleAccentTimeline"/>
    <dgm:cxn modelId="{DA6CBAF3-B9BE-46E9-8C70-F3B53ED81C7D}" type="presParOf" srcId="{27C96FFB-31ED-45C7-8931-9387C66C06BB}" destId="{968CC58D-1763-458B-A4F2-A48E51D94EFF}" srcOrd="16" destOrd="0" presId="urn:microsoft.com/office/officeart/2008/layout/CircleAccentTimeline"/>
    <dgm:cxn modelId="{8F72512E-2D29-4F36-B224-64C3B022EE20}" type="presParOf" srcId="{27C96FFB-31ED-45C7-8931-9387C66C06BB}" destId="{A5C5FDA9-9D77-4A55-8C9C-F33DFC0860F2}" srcOrd="17" destOrd="0" presId="urn:microsoft.com/office/officeart/2008/layout/CircleAccentTimeline"/>
    <dgm:cxn modelId="{5BA7FCC1-6092-4347-A9D3-FDCC205FC426}" type="presParOf" srcId="{A5C5FDA9-9D77-4A55-8C9C-F33DFC0860F2}" destId="{325CC226-F799-4B16-855C-6641A611F31C}" srcOrd="0" destOrd="0" presId="urn:microsoft.com/office/officeart/2008/layout/CircleAccentTimeline"/>
    <dgm:cxn modelId="{4A49D43E-8FB0-4CF8-85C8-7DB86CB40D67}" type="presParOf" srcId="{A5C5FDA9-9D77-4A55-8C9C-F33DFC0860F2}" destId="{F99D3799-DDA0-4D30-804E-5E76195DFBF8}" srcOrd="1" destOrd="0" presId="urn:microsoft.com/office/officeart/2008/layout/CircleAccentTimeline"/>
    <dgm:cxn modelId="{D6713B3F-F765-4140-B01A-AE34F78A06B5}" type="presParOf" srcId="{A5C5FDA9-9D77-4A55-8C9C-F33DFC0860F2}" destId="{40BE5179-131C-4CCA-BE2C-7120D7B40D31}" srcOrd="2" destOrd="0" presId="urn:microsoft.com/office/officeart/2008/layout/CircleAccentTimeline"/>
    <dgm:cxn modelId="{93105911-0A10-48A4-9DB1-73048C1CE476}" type="presParOf" srcId="{27C96FFB-31ED-45C7-8931-9387C66C06BB}" destId="{FDB04C1E-C382-41B3-B082-6E8909222EBF}" srcOrd="18" destOrd="0" presId="urn:microsoft.com/office/officeart/2008/layout/CircleAccentTimeline"/>
    <dgm:cxn modelId="{CCD4E120-45D0-4FBB-8A2F-866A00B3CB1A}" type="presParOf" srcId="{27C96FFB-31ED-45C7-8931-9387C66C06BB}" destId="{3DBD66AC-4148-469C-86DD-2FA8CEF65ED8}" srcOrd="19" destOrd="0" presId="urn:microsoft.com/office/officeart/2008/layout/CircleAccentTimeline"/>
    <dgm:cxn modelId="{967DF7E1-A686-41C7-9D73-CA9EFBE2E845}" type="presParOf" srcId="{27C96FFB-31ED-45C7-8931-9387C66C06BB}" destId="{FE686409-4CFA-46B4-97D3-22783A76BAA8}" srcOrd="20" destOrd="0" presId="urn:microsoft.com/office/officeart/2008/layout/CircleAccentTimeline"/>
    <dgm:cxn modelId="{685A7DEE-33CF-4A06-8464-7B83B02DBD45}" type="presParOf" srcId="{27C96FFB-31ED-45C7-8931-9387C66C06BB}" destId="{5FCA1D47-CC50-477E-B712-DB4D768D7B60}" srcOrd="21" destOrd="0" presId="urn:microsoft.com/office/officeart/2008/layout/CircleAccentTimeline"/>
    <dgm:cxn modelId="{E0C328FC-294C-4DFC-B1A3-5F98D4924FAC}" type="presParOf" srcId="{5FCA1D47-CC50-477E-B712-DB4D768D7B60}" destId="{3CEF356D-E639-4880-88F2-572176E27E47}" srcOrd="0" destOrd="0" presId="urn:microsoft.com/office/officeart/2008/layout/CircleAccentTimeline"/>
    <dgm:cxn modelId="{20CC9F22-9329-433D-A07D-D3EA73BC5EEF}" type="presParOf" srcId="{5FCA1D47-CC50-477E-B712-DB4D768D7B60}" destId="{62B775BF-B991-482C-8453-27AB3FA525F6}" srcOrd="1" destOrd="0" presId="urn:microsoft.com/office/officeart/2008/layout/CircleAccentTimeline"/>
    <dgm:cxn modelId="{BC39D858-3D71-41BF-8604-AF3E1FDB13B9}" type="presParOf" srcId="{5FCA1D47-CC50-477E-B712-DB4D768D7B60}" destId="{A8064A80-943E-434C-8851-E6F8FE75F38C}" srcOrd="2" destOrd="0" presId="urn:microsoft.com/office/officeart/2008/layout/CircleAccentTimeline"/>
    <dgm:cxn modelId="{80A4DB0D-4BCE-4BC4-A534-F0817718DBA2}" type="presParOf" srcId="{27C96FFB-31ED-45C7-8931-9387C66C06BB}" destId="{3EC8F034-98A2-443D-A0D0-AFDBA49BBBA0}" srcOrd="22" destOrd="0" presId="urn:microsoft.com/office/officeart/2008/layout/CircleAccentTimeline"/>
    <dgm:cxn modelId="{2DC04839-446F-4607-B290-FDC771620CB0}" type="presParOf" srcId="{27C96FFB-31ED-45C7-8931-9387C66C06BB}" destId="{E36A0304-2650-4CC6-88ED-20C8DF8A04F6}" srcOrd="23" destOrd="0" presId="urn:microsoft.com/office/officeart/2008/layout/CircleAccentTimeline"/>
    <dgm:cxn modelId="{40C149A8-3626-429A-AF8C-A1FFC891FD60}" type="presParOf" srcId="{27C96FFB-31ED-45C7-8931-9387C66C06BB}" destId="{BE75E99A-8D70-4BBB-B2CE-5E3542FE2FCE}" srcOrd="24" destOrd="0" presId="urn:microsoft.com/office/officeart/2008/layout/CircleAccentTimeline"/>
    <dgm:cxn modelId="{918C630B-4093-4443-A1F4-CA941DE34503}" type="presParOf" srcId="{27C96FFB-31ED-45C7-8931-9387C66C06BB}" destId="{FDA1BD4C-F1BD-46DD-AC48-430554A925EF}" srcOrd="25" destOrd="0" presId="urn:microsoft.com/office/officeart/2008/layout/CircleAccentTimeline"/>
    <dgm:cxn modelId="{1A754EB5-00F5-479B-B694-4FEAFCCB29B2}" type="presParOf" srcId="{FDA1BD4C-F1BD-46DD-AC48-430554A925EF}" destId="{41077FD0-E11A-4E88-8AC3-F274A2CBB621}" srcOrd="0" destOrd="0" presId="urn:microsoft.com/office/officeart/2008/layout/CircleAccentTimeline"/>
    <dgm:cxn modelId="{A9BA6E3A-188A-4251-9051-AFCAD03306A4}" type="presParOf" srcId="{FDA1BD4C-F1BD-46DD-AC48-430554A925EF}" destId="{D83CE792-1E95-4E22-BC2D-E667179EDAFB}" srcOrd="1" destOrd="0" presId="urn:microsoft.com/office/officeart/2008/layout/CircleAccentTimeline"/>
    <dgm:cxn modelId="{892E04BA-65E4-4395-8D86-17CA42F759BB}" type="presParOf" srcId="{FDA1BD4C-F1BD-46DD-AC48-430554A925EF}" destId="{9D3FBD18-16A3-4B0E-B177-DA014E38841E}" srcOrd="2" destOrd="0" presId="urn:microsoft.com/office/officeart/2008/layout/CircleAccentTimeline"/>
    <dgm:cxn modelId="{19430FCC-D8C4-4216-85BA-388D2EDB171F}" type="presParOf" srcId="{27C96FFB-31ED-45C7-8931-9387C66C06BB}" destId="{9F600E08-4600-4DE8-B927-4B0A3D4A2400}" srcOrd="26" destOrd="0" presId="urn:microsoft.com/office/officeart/2008/layout/CircleAccentTimeline"/>
    <dgm:cxn modelId="{04FF1414-9FC4-4F9D-AB39-F0B2691F0CDA}" type="presParOf" srcId="{27C96FFB-31ED-45C7-8931-9387C66C06BB}" destId="{05D74FBA-B8FC-4A0D-A7DE-521719623679}" srcOrd="27"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52A08-A744-4542-AD18-26E4BF0E1140}">
      <dsp:nvSpPr>
        <dsp:cNvPr id="0" name=""/>
        <dsp:cNvSpPr/>
      </dsp:nvSpPr>
      <dsp:spPr>
        <a:xfrm>
          <a:off x="4432" y="2115545"/>
          <a:ext cx="1150913" cy="1150913"/>
        </a:xfrm>
        <a:prstGeom prst="donut">
          <a:avLst>
            <a:gd name="adj" fmla="val 2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DDB921-F5EE-482B-B187-F9FFCC601B1D}">
      <dsp:nvSpPr>
        <dsp:cNvPr id="0" name=""/>
        <dsp:cNvSpPr/>
      </dsp:nvSpPr>
      <dsp:spPr>
        <a:xfrm rot="17700000">
          <a:off x="409962" y="117731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Creation</a:t>
          </a:r>
        </a:p>
      </dsp:txBody>
      <dsp:txXfrm>
        <a:off x="409962" y="1177315"/>
        <a:ext cx="1430713" cy="689493"/>
      </dsp:txXfrm>
    </dsp:sp>
    <dsp:sp modelId="{532FB413-D177-427C-9CF9-0DC44C2E7A1A}">
      <dsp:nvSpPr>
        <dsp:cNvPr id="0" name=""/>
        <dsp:cNvSpPr/>
      </dsp:nvSpPr>
      <dsp:spPr>
        <a:xfrm>
          <a:off x="1242037" y="2392303"/>
          <a:ext cx="597396" cy="59739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BD76A4-F335-4F0B-ACF6-6ABBC5BED4FA}">
      <dsp:nvSpPr>
        <dsp:cNvPr id="0" name=""/>
        <dsp:cNvSpPr/>
      </dsp:nvSpPr>
      <dsp:spPr>
        <a:xfrm rot="17700000">
          <a:off x="534502" y="3223785"/>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1120" bIns="0" numCol="1" spcCol="1270" anchor="ctr" anchorCtr="0">
          <a:noAutofit/>
        </a:bodyPr>
        <a:lstStyle/>
        <a:p>
          <a:pPr marL="0" lvl="0" indent="0" algn="r" defTabSz="1244600">
            <a:lnSpc>
              <a:spcPct val="90000"/>
            </a:lnSpc>
            <a:spcBef>
              <a:spcPct val="0"/>
            </a:spcBef>
            <a:spcAft>
              <a:spcPct val="35000"/>
            </a:spcAft>
            <a:buNone/>
          </a:pPr>
          <a:r>
            <a:rPr lang="en-US" sz="2800" kern="1200" dirty="0"/>
            <a:t>Own funds</a:t>
          </a:r>
        </a:p>
      </dsp:txBody>
      <dsp:txXfrm>
        <a:off x="534502" y="3223785"/>
        <a:ext cx="1237634" cy="596740"/>
      </dsp:txXfrm>
    </dsp:sp>
    <dsp:sp modelId="{C3E5836B-2D61-43B1-9E2B-A1E18FC8F9C7}">
      <dsp:nvSpPr>
        <dsp:cNvPr id="0" name=""/>
        <dsp:cNvSpPr/>
      </dsp:nvSpPr>
      <dsp:spPr>
        <a:xfrm rot="17700000">
          <a:off x="1309334"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 modelId="{B15CCF6A-AFE1-4412-AF93-47ED20B7987E}">
      <dsp:nvSpPr>
        <dsp:cNvPr id="0" name=""/>
        <dsp:cNvSpPr/>
      </dsp:nvSpPr>
      <dsp:spPr>
        <a:xfrm>
          <a:off x="1926033" y="2392303"/>
          <a:ext cx="597396" cy="597396"/>
        </a:xfrm>
        <a:prstGeom prst="ellipse">
          <a:avLst/>
        </a:prstGeom>
        <a:solidFill>
          <a:schemeClr val="accent5">
            <a:hueOff val="-79958"/>
            <a:satOff val="-2966"/>
            <a:lumOff val="47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E918D-5F43-4C96-9A3E-C426CB454B96}">
      <dsp:nvSpPr>
        <dsp:cNvPr id="0" name=""/>
        <dsp:cNvSpPr/>
      </dsp:nvSpPr>
      <dsp:spPr>
        <a:xfrm rot="17700000">
          <a:off x="1362313" y="3489423"/>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1120" bIns="0" numCol="1" spcCol="1270" anchor="ctr" anchorCtr="0">
          <a:noAutofit/>
        </a:bodyPr>
        <a:lstStyle/>
        <a:p>
          <a:pPr marL="0" lvl="0" indent="0" algn="r" defTabSz="1244600">
            <a:lnSpc>
              <a:spcPct val="90000"/>
            </a:lnSpc>
            <a:spcBef>
              <a:spcPct val="0"/>
            </a:spcBef>
            <a:spcAft>
              <a:spcPct val="35000"/>
            </a:spcAft>
            <a:buNone/>
          </a:pPr>
          <a:r>
            <a:rPr lang="en-US" sz="2800" kern="1200" dirty="0"/>
            <a:t>Family/</a:t>
          </a:r>
        </a:p>
        <a:p>
          <a:pPr marL="0" lvl="0" indent="0" algn="r" defTabSz="1244600">
            <a:lnSpc>
              <a:spcPct val="90000"/>
            </a:lnSpc>
            <a:spcBef>
              <a:spcPct val="0"/>
            </a:spcBef>
            <a:spcAft>
              <a:spcPct val="35000"/>
            </a:spcAft>
            <a:buNone/>
          </a:pPr>
          <a:r>
            <a:rPr lang="en-US" sz="2800" kern="1200" dirty="0"/>
            <a:t>friends</a:t>
          </a:r>
        </a:p>
      </dsp:txBody>
      <dsp:txXfrm>
        <a:off x="1362313" y="3489423"/>
        <a:ext cx="1237634" cy="596740"/>
      </dsp:txXfrm>
    </dsp:sp>
    <dsp:sp modelId="{15D8124C-DCD5-4E25-AD17-DC0338C775B8}">
      <dsp:nvSpPr>
        <dsp:cNvPr id="0" name=""/>
        <dsp:cNvSpPr/>
      </dsp:nvSpPr>
      <dsp:spPr>
        <a:xfrm rot="17700000">
          <a:off x="1993330"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 modelId="{EC365524-AC7D-43DC-914E-F0E0B3C7E590}">
      <dsp:nvSpPr>
        <dsp:cNvPr id="0" name=""/>
        <dsp:cNvSpPr/>
      </dsp:nvSpPr>
      <dsp:spPr>
        <a:xfrm>
          <a:off x="2610120" y="2115545"/>
          <a:ext cx="1150913" cy="1150913"/>
        </a:xfrm>
        <a:prstGeom prst="donut">
          <a:avLst>
            <a:gd name="adj" fmla="val 2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7477F9-4B28-4F2C-8D0B-7D7C3C67F5AD}">
      <dsp:nvSpPr>
        <dsp:cNvPr id="0" name=""/>
        <dsp:cNvSpPr/>
      </dsp:nvSpPr>
      <dsp:spPr>
        <a:xfrm rot="17700000">
          <a:off x="3015650" y="117731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Angel Investors</a:t>
          </a:r>
        </a:p>
      </dsp:txBody>
      <dsp:txXfrm>
        <a:off x="3015650" y="1177315"/>
        <a:ext cx="1430713" cy="689493"/>
      </dsp:txXfrm>
    </dsp:sp>
    <dsp:sp modelId="{F656C8EE-AB9F-46A6-91C8-87A24D082EEA}">
      <dsp:nvSpPr>
        <dsp:cNvPr id="0" name=""/>
        <dsp:cNvSpPr/>
      </dsp:nvSpPr>
      <dsp:spPr>
        <a:xfrm>
          <a:off x="3847817" y="2115545"/>
          <a:ext cx="1150913" cy="1150913"/>
        </a:xfrm>
        <a:prstGeom prst="donut">
          <a:avLst>
            <a:gd name="adj" fmla="val 2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0C1F51-A8C0-4976-BC77-9EE9CC319FEC}">
      <dsp:nvSpPr>
        <dsp:cNvPr id="0" name=""/>
        <dsp:cNvSpPr/>
      </dsp:nvSpPr>
      <dsp:spPr>
        <a:xfrm rot="17700000">
          <a:off x="4253347" y="117731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Venture Capital</a:t>
          </a:r>
        </a:p>
      </dsp:txBody>
      <dsp:txXfrm>
        <a:off x="4253347" y="1177315"/>
        <a:ext cx="1430713" cy="689493"/>
      </dsp:txXfrm>
    </dsp:sp>
    <dsp:sp modelId="{325CC226-F799-4B16-855C-6641A611F31C}">
      <dsp:nvSpPr>
        <dsp:cNvPr id="0" name=""/>
        <dsp:cNvSpPr/>
      </dsp:nvSpPr>
      <dsp:spPr>
        <a:xfrm>
          <a:off x="6551926" y="1958445"/>
          <a:ext cx="1150913" cy="1150913"/>
        </a:xfrm>
        <a:prstGeom prst="donut">
          <a:avLst>
            <a:gd name="adj" fmla="val 2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D3799-DDA0-4D30-804E-5E76195DFBF8}">
      <dsp:nvSpPr>
        <dsp:cNvPr id="0" name=""/>
        <dsp:cNvSpPr/>
      </dsp:nvSpPr>
      <dsp:spPr>
        <a:xfrm rot="17700000">
          <a:off x="6755992" y="88452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Initial Public Offering</a:t>
          </a:r>
        </a:p>
      </dsp:txBody>
      <dsp:txXfrm>
        <a:off x="6755992" y="884525"/>
        <a:ext cx="1430713" cy="689493"/>
      </dsp:txXfrm>
    </dsp:sp>
    <dsp:sp modelId="{3CEF356D-E639-4880-88F2-572176E27E47}">
      <dsp:nvSpPr>
        <dsp:cNvPr id="0" name=""/>
        <dsp:cNvSpPr/>
      </dsp:nvSpPr>
      <dsp:spPr>
        <a:xfrm>
          <a:off x="5104887" y="2339248"/>
          <a:ext cx="597396" cy="597396"/>
        </a:xfrm>
        <a:prstGeom prst="ellipse">
          <a:avLst/>
        </a:prstGeom>
        <a:solidFill>
          <a:schemeClr val="accent5">
            <a:hueOff val="-159915"/>
            <a:satOff val="-5931"/>
            <a:lumOff val="941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775BF-B991-482C-8453-27AB3FA525F6}">
      <dsp:nvSpPr>
        <dsp:cNvPr id="0" name=""/>
        <dsp:cNvSpPr/>
      </dsp:nvSpPr>
      <dsp:spPr>
        <a:xfrm rot="17700000">
          <a:off x="4332567" y="3413256"/>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marL="0" lvl="0" indent="0" algn="r" defTabSz="1066800">
            <a:lnSpc>
              <a:spcPct val="90000"/>
            </a:lnSpc>
            <a:spcBef>
              <a:spcPct val="0"/>
            </a:spcBef>
            <a:spcAft>
              <a:spcPct val="35000"/>
            </a:spcAft>
            <a:buNone/>
          </a:pPr>
          <a:r>
            <a:rPr lang="en-US" sz="2400" kern="1200" dirty="0"/>
            <a:t>Venture debt</a:t>
          </a:r>
        </a:p>
      </dsp:txBody>
      <dsp:txXfrm>
        <a:off x="4332567" y="3413256"/>
        <a:ext cx="1237634" cy="596740"/>
      </dsp:txXfrm>
    </dsp:sp>
    <dsp:sp modelId="{A8064A80-943E-434C-8851-E6F8FE75F38C}">
      <dsp:nvSpPr>
        <dsp:cNvPr id="0" name=""/>
        <dsp:cNvSpPr/>
      </dsp:nvSpPr>
      <dsp:spPr>
        <a:xfrm rot="17700000">
          <a:off x="6390415"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 modelId="{41077FD0-E11A-4E88-8AC3-F274A2CBB621}">
      <dsp:nvSpPr>
        <dsp:cNvPr id="0" name=""/>
        <dsp:cNvSpPr/>
      </dsp:nvSpPr>
      <dsp:spPr>
        <a:xfrm>
          <a:off x="5790329" y="2339248"/>
          <a:ext cx="597396" cy="597396"/>
        </a:xfrm>
        <a:prstGeom prst="ellipse">
          <a:avLst/>
        </a:prstGeom>
        <a:solidFill>
          <a:schemeClr val="accent5">
            <a:hueOff val="-239873"/>
            <a:satOff val="-8897"/>
            <a:lumOff val="1411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3CE792-1E95-4E22-BC2D-E667179EDAFB}">
      <dsp:nvSpPr>
        <dsp:cNvPr id="0" name=""/>
        <dsp:cNvSpPr/>
      </dsp:nvSpPr>
      <dsp:spPr>
        <a:xfrm rot="17700000">
          <a:off x="5398803" y="3413256"/>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marL="0" lvl="0" indent="0" algn="r" defTabSz="1066800">
            <a:lnSpc>
              <a:spcPct val="90000"/>
            </a:lnSpc>
            <a:spcBef>
              <a:spcPct val="0"/>
            </a:spcBef>
            <a:spcAft>
              <a:spcPct val="35000"/>
            </a:spcAft>
            <a:buNone/>
          </a:pPr>
          <a:r>
            <a:rPr lang="en-US" sz="2400" kern="1200" dirty="0"/>
            <a:t>Later VC Rounds</a:t>
          </a:r>
        </a:p>
      </dsp:txBody>
      <dsp:txXfrm>
        <a:off x="5398803" y="3413256"/>
        <a:ext cx="1237634" cy="596740"/>
      </dsp:txXfrm>
    </dsp:sp>
    <dsp:sp modelId="{9D3FBD18-16A3-4B0E-B177-DA014E38841E}">
      <dsp:nvSpPr>
        <dsp:cNvPr id="0" name=""/>
        <dsp:cNvSpPr/>
      </dsp:nvSpPr>
      <dsp:spPr>
        <a:xfrm rot="17700000">
          <a:off x="7074411"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52A08-A744-4542-AD18-26E4BF0E1140}">
      <dsp:nvSpPr>
        <dsp:cNvPr id="0" name=""/>
        <dsp:cNvSpPr/>
      </dsp:nvSpPr>
      <dsp:spPr>
        <a:xfrm>
          <a:off x="4432" y="2115545"/>
          <a:ext cx="1150913" cy="1150913"/>
        </a:xfrm>
        <a:prstGeom prst="donut">
          <a:avLst>
            <a:gd name="adj" fmla="val 2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DDB921-F5EE-482B-B187-F9FFCC601B1D}">
      <dsp:nvSpPr>
        <dsp:cNvPr id="0" name=""/>
        <dsp:cNvSpPr/>
      </dsp:nvSpPr>
      <dsp:spPr>
        <a:xfrm rot="17700000">
          <a:off x="409962" y="117731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Creation</a:t>
          </a:r>
        </a:p>
      </dsp:txBody>
      <dsp:txXfrm>
        <a:off x="409962" y="1177315"/>
        <a:ext cx="1430713" cy="689493"/>
      </dsp:txXfrm>
    </dsp:sp>
    <dsp:sp modelId="{532FB413-D177-427C-9CF9-0DC44C2E7A1A}">
      <dsp:nvSpPr>
        <dsp:cNvPr id="0" name=""/>
        <dsp:cNvSpPr/>
      </dsp:nvSpPr>
      <dsp:spPr>
        <a:xfrm>
          <a:off x="1242037" y="2392303"/>
          <a:ext cx="597396" cy="5973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BD76A4-F335-4F0B-ACF6-6ABBC5BED4FA}">
      <dsp:nvSpPr>
        <dsp:cNvPr id="0" name=""/>
        <dsp:cNvSpPr/>
      </dsp:nvSpPr>
      <dsp:spPr>
        <a:xfrm rot="17700000">
          <a:off x="534502" y="3223785"/>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1120" bIns="0" numCol="1" spcCol="1270" anchor="ctr" anchorCtr="0">
          <a:noAutofit/>
        </a:bodyPr>
        <a:lstStyle/>
        <a:p>
          <a:pPr marL="0" lvl="0" indent="0" algn="r" defTabSz="1244600">
            <a:lnSpc>
              <a:spcPct val="90000"/>
            </a:lnSpc>
            <a:spcBef>
              <a:spcPct val="0"/>
            </a:spcBef>
            <a:spcAft>
              <a:spcPct val="35000"/>
            </a:spcAft>
            <a:buNone/>
          </a:pPr>
          <a:r>
            <a:rPr lang="en-US" sz="2800" kern="1200" dirty="0"/>
            <a:t>Own funds</a:t>
          </a:r>
        </a:p>
      </dsp:txBody>
      <dsp:txXfrm>
        <a:off x="534502" y="3223785"/>
        <a:ext cx="1237634" cy="596740"/>
      </dsp:txXfrm>
    </dsp:sp>
    <dsp:sp modelId="{C3E5836B-2D61-43B1-9E2B-A1E18FC8F9C7}">
      <dsp:nvSpPr>
        <dsp:cNvPr id="0" name=""/>
        <dsp:cNvSpPr/>
      </dsp:nvSpPr>
      <dsp:spPr>
        <a:xfrm rot="17700000">
          <a:off x="1309334"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 modelId="{B15CCF6A-AFE1-4412-AF93-47ED20B7987E}">
      <dsp:nvSpPr>
        <dsp:cNvPr id="0" name=""/>
        <dsp:cNvSpPr/>
      </dsp:nvSpPr>
      <dsp:spPr>
        <a:xfrm>
          <a:off x="1926033" y="2392303"/>
          <a:ext cx="597396" cy="597396"/>
        </a:xfrm>
        <a:prstGeom prst="ellipse">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E918D-5F43-4C96-9A3E-C426CB454B96}">
      <dsp:nvSpPr>
        <dsp:cNvPr id="0" name=""/>
        <dsp:cNvSpPr/>
      </dsp:nvSpPr>
      <dsp:spPr>
        <a:xfrm rot="17700000">
          <a:off x="1362313" y="3489423"/>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1120" bIns="0" numCol="1" spcCol="1270" anchor="ctr" anchorCtr="0">
          <a:noAutofit/>
        </a:bodyPr>
        <a:lstStyle/>
        <a:p>
          <a:pPr marL="0" lvl="0" indent="0" algn="r" defTabSz="1244600">
            <a:lnSpc>
              <a:spcPct val="90000"/>
            </a:lnSpc>
            <a:spcBef>
              <a:spcPct val="0"/>
            </a:spcBef>
            <a:spcAft>
              <a:spcPct val="35000"/>
            </a:spcAft>
            <a:buNone/>
          </a:pPr>
          <a:r>
            <a:rPr lang="en-US" sz="2800" kern="1200" dirty="0"/>
            <a:t>Family/ friends</a:t>
          </a:r>
        </a:p>
      </dsp:txBody>
      <dsp:txXfrm>
        <a:off x="1362313" y="3489423"/>
        <a:ext cx="1237634" cy="596740"/>
      </dsp:txXfrm>
    </dsp:sp>
    <dsp:sp modelId="{15D8124C-DCD5-4E25-AD17-DC0338C775B8}">
      <dsp:nvSpPr>
        <dsp:cNvPr id="0" name=""/>
        <dsp:cNvSpPr/>
      </dsp:nvSpPr>
      <dsp:spPr>
        <a:xfrm rot="17700000">
          <a:off x="1993330"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 modelId="{EC365524-AC7D-43DC-914E-F0E0B3C7E590}">
      <dsp:nvSpPr>
        <dsp:cNvPr id="0" name=""/>
        <dsp:cNvSpPr/>
      </dsp:nvSpPr>
      <dsp:spPr>
        <a:xfrm>
          <a:off x="2610120" y="2115545"/>
          <a:ext cx="1150913" cy="1150913"/>
        </a:xfrm>
        <a:prstGeom prst="donut">
          <a:avLst>
            <a:gd name="adj" fmla="val 20000"/>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7477F9-4B28-4F2C-8D0B-7D7C3C67F5AD}">
      <dsp:nvSpPr>
        <dsp:cNvPr id="0" name=""/>
        <dsp:cNvSpPr/>
      </dsp:nvSpPr>
      <dsp:spPr>
        <a:xfrm rot="17700000">
          <a:off x="3015650" y="117731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Angel Investors</a:t>
          </a:r>
        </a:p>
      </dsp:txBody>
      <dsp:txXfrm>
        <a:off x="3015650" y="1177315"/>
        <a:ext cx="1430713" cy="689493"/>
      </dsp:txXfrm>
    </dsp:sp>
    <dsp:sp modelId="{F656C8EE-AB9F-46A6-91C8-87A24D082EEA}">
      <dsp:nvSpPr>
        <dsp:cNvPr id="0" name=""/>
        <dsp:cNvSpPr/>
      </dsp:nvSpPr>
      <dsp:spPr>
        <a:xfrm>
          <a:off x="3847817" y="2115545"/>
          <a:ext cx="1150913" cy="1150913"/>
        </a:xfrm>
        <a:prstGeom prst="donut">
          <a:avLst>
            <a:gd name="adj" fmla="val 20000"/>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0C1F51-A8C0-4976-BC77-9EE9CC319FEC}">
      <dsp:nvSpPr>
        <dsp:cNvPr id="0" name=""/>
        <dsp:cNvSpPr/>
      </dsp:nvSpPr>
      <dsp:spPr>
        <a:xfrm rot="17700000">
          <a:off x="4253347" y="117731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Venture Capital</a:t>
          </a:r>
        </a:p>
      </dsp:txBody>
      <dsp:txXfrm>
        <a:off x="4253347" y="1177315"/>
        <a:ext cx="1430713" cy="689493"/>
      </dsp:txXfrm>
    </dsp:sp>
    <dsp:sp modelId="{325CC226-F799-4B16-855C-6641A611F31C}">
      <dsp:nvSpPr>
        <dsp:cNvPr id="0" name=""/>
        <dsp:cNvSpPr/>
      </dsp:nvSpPr>
      <dsp:spPr>
        <a:xfrm>
          <a:off x="6551926" y="1958445"/>
          <a:ext cx="1150913" cy="1150913"/>
        </a:xfrm>
        <a:prstGeom prst="donut">
          <a:avLst>
            <a:gd name="adj" fmla="val 20000"/>
          </a:avLst>
        </a:prstGeom>
        <a:solidFill>
          <a:srgbClr val="C00000"/>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D3799-DDA0-4D30-804E-5E76195DFBF8}">
      <dsp:nvSpPr>
        <dsp:cNvPr id="0" name=""/>
        <dsp:cNvSpPr/>
      </dsp:nvSpPr>
      <dsp:spPr>
        <a:xfrm rot="17700000">
          <a:off x="6755992" y="88452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Initial Public Offering</a:t>
          </a:r>
        </a:p>
      </dsp:txBody>
      <dsp:txXfrm>
        <a:off x="6755992" y="884525"/>
        <a:ext cx="1430713" cy="689493"/>
      </dsp:txXfrm>
    </dsp:sp>
    <dsp:sp modelId="{3CEF356D-E639-4880-88F2-572176E27E47}">
      <dsp:nvSpPr>
        <dsp:cNvPr id="0" name=""/>
        <dsp:cNvSpPr/>
      </dsp:nvSpPr>
      <dsp:spPr>
        <a:xfrm>
          <a:off x="5104887" y="2339248"/>
          <a:ext cx="597396" cy="597396"/>
        </a:xfrm>
        <a:prstGeom prst="ellipse">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775BF-B991-482C-8453-27AB3FA525F6}">
      <dsp:nvSpPr>
        <dsp:cNvPr id="0" name=""/>
        <dsp:cNvSpPr/>
      </dsp:nvSpPr>
      <dsp:spPr>
        <a:xfrm rot="17700000">
          <a:off x="4332567" y="3413256"/>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marL="0" lvl="0" indent="0" algn="r" defTabSz="1066800">
            <a:lnSpc>
              <a:spcPct val="90000"/>
            </a:lnSpc>
            <a:spcBef>
              <a:spcPct val="0"/>
            </a:spcBef>
            <a:spcAft>
              <a:spcPct val="35000"/>
            </a:spcAft>
            <a:buNone/>
          </a:pPr>
          <a:r>
            <a:rPr lang="en-US" sz="2400" kern="1200" dirty="0"/>
            <a:t>Venture debt</a:t>
          </a:r>
        </a:p>
      </dsp:txBody>
      <dsp:txXfrm>
        <a:off x="4332567" y="3413256"/>
        <a:ext cx="1237634" cy="596740"/>
      </dsp:txXfrm>
    </dsp:sp>
    <dsp:sp modelId="{A8064A80-943E-434C-8851-E6F8FE75F38C}">
      <dsp:nvSpPr>
        <dsp:cNvPr id="0" name=""/>
        <dsp:cNvSpPr/>
      </dsp:nvSpPr>
      <dsp:spPr>
        <a:xfrm rot="17700000">
          <a:off x="6390415"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 modelId="{41077FD0-E11A-4E88-8AC3-F274A2CBB621}">
      <dsp:nvSpPr>
        <dsp:cNvPr id="0" name=""/>
        <dsp:cNvSpPr/>
      </dsp:nvSpPr>
      <dsp:spPr>
        <a:xfrm>
          <a:off x="5790329" y="2339248"/>
          <a:ext cx="597396" cy="597396"/>
        </a:xfrm>
        <a:prstGeom prst="ellipse">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3CE792-1E95-4E22-BC2D-E667179EDAFB}">
      <dsp:nvSpPr>
        <dsp:cNvPr id="0" name=""/>
        <dsp:cNvSpPr/>
      </dsp:nvSpPr>
      <dsp:spPr>
        <a:xfrm rot="17700000">
          <a:off x="5398803" y="3413256"/>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marL="0" lvl="0" indent="0" algn="r" defTabSz="1066800">
            <a:lnSpc>
              <a:spcPct val="90000"/>
            </a:lnSpc>
            <a:spcBef>
              <a:spcPct val="0"/>
            </a:spcBef>
            <a:spcAft>
              <a:spcPct val="35000"/>
            </a:spcAft>
            <a:buNone/>
          </a:pPr>
          <a:r>
            <a:rPr lang="en-US" sz="2400" kern="1200" dirty="0"/>
            <a:t>Later VC Rounds</a:t>
          </a:r>
        </a:p>
      </dsp:txBody>
      <dsp:txXfrm>
        <a:off x="5398803" y="3413256"/>
        <a:ext cx="1237634" cy="596740"/>
      </dsp:txXfrm>
    </dsp:sp>
    <dsp:sp modelId="{9D3FBD18-16A3-4B0E-B177-DA014E38841E}">
      <dsp:nvSpPr>
        <dsp:cNvPr id="0" name=""/>
        <dsp:cNvSpPr/>
      </dsp:nvSpPr>
      <dsp:spPr>
        <a:xfrm rot="17700000">
          <a:off x="7074411"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52A08-A744-4542-AD18-26E4BF0E1140}">
      <dsp:nvSpPr>
        <dsp:cNvPr id="0" name=""/>
        <dsp:cNvSpPr/>
      </dsp:nvSpPr>
      <dsp:spPr>
        <a:xfrm>
          <a:off x="4432" y="2115545"/>
          <a:ext cx="1150913" cy="1150913"/>
        </a:xfrm>
        <a:prstGeom prst="donut">
          <a:avLst>
            <a:gd name="adj" fmla="val 2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DDB921-F5EE-482B-B187-F9FFCC601B1D}">
      <dsp:nvSpPr>
        <dsp:cNvPr id="0" name=""/>
        <dsp:cNvSpPr/>
      </dsp:nvSpPr>
      <dsp:spPr>
        <a:xfrm rot="17700000">
          <a:off x="409962" y="117731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Creation</a:t>
          </a:r>
        </a:p>
      </dsp:txBody>
      <dsp:txXfrm>
        <a:off x="409962" y="1177315"/>
        <a:ext cx="1430713" cy="689493"/>
      </dsp:txXfrm>
    </dsp:sp>
    <dsp:sp modelId="{532FB413-D177-427C-9CF9-0DC44C2E7A1A}">
      <dsp:nvSpPr>
        <dsp:cNvPr id="0" name=""/>
        <dsp:cNvSpPr/>
      </dsp:nvSpPr>
      <dsp:spPr>
        <a:xfrm>
          <a:off x="1242037" y="2392303"/>
          <a:ext cx="597396" cy="5973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BD76A4-F335-4F0B-ACF6-6ABBC5BED4FA}">
      <dsp:nvSpPr>
        <dsp:cNvPr id="0" name=""/>
        <dsp:cNvSpPr/>
      </dsp:nvSpPr>
      <dsp:spPr>
        <a:xfrm rot="17700000">
          <a:off x="534502" y="3223785"/>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1120" bIns="0" numCol="1" spcCol="1270" anchor="ctr" anchorCtr="0">
          <a:noAutofit/>
        </a:bodyPr>
        <a:lstStyle/>
        <a:p>
          <a:pPr marL="0" lvl="0" indent="0" algn="r" defTabSz="1244600">
            <a:lnSpc>
              <a:spcPct val="90000"/>
            </a:lnSpc>
            <a:spcBef>
              <a:spcPct val="0"/>
            </a:spcBef>
            <a:spcAft>
              <a:spcPct val="35000"/>
            </a:spcAft>
            <a:buNone/>
          </a:pPr>
          <a:r>
            <a:rPr lang="en-US" sz="2800" kern="1200" dirty="0"/>
            <a:t>Own funds</a:t>
          </a:r>
        </a:p>
      </dsp:txBody>
      <dsp:txXfrm>
        <a:off x="534502" y="3223785"/>
        <a:ext cx="1237634" cy="596740"/>
      </dsp:txXfrm>
    </dsp:sp>
    <dsp:sp modelId="{C3E5836B-2D61-43B1-9E2B-A1E18FC8F9C7}">
      <dsp:nvSpPr>
        <dsp:cNvPr id="0" name=""/>
        <dsp:cNvSpPr/>
      </dsp:nvSpPr>
      <dsp:spPr>
        <a:xfrm rot="17700000">
          <a:off x="1309334"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 modelId="{B15CCF6A-AFE1-4412-AF93-47ED20B7987E}">
      <dsp:nvSpPr>
        <dsp:cNvPr id="0" name=""/>
        <dsp:cNvSpPr/>
      </dsp:nvSpPr>
      <dsp:spPr>
        <a:xfrm>
          <a:off x="1926033" y="2392303"/>
          <a:ext cx="597396" cy="597396"/>
        </a:xfrm>
        <a:prstGeom prst="ellipse">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E918D-5F43-4C96-9A3E-C426CB454B96}">
      <dsp:nvSpPr>
        <dsp:cNvPr id="0" name=""/>
        <dsp:cNvSpPr/>
      </dsp:nvSpPr>
      <dsp:spPr>
        <a:xfrm rot="17700000">
          <a:off x="1362313" y="3489423"/>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1120" bIns="0" numCol="1" spcCol="1270" anchor="ctr" anchorCtr="0">
          <a:noAutofit/>
        </a:bodyPr>
        <a:lstStyle/>
        <a:p>
          <a:pPr marL="0" lvl="0" indent="0" algn="r" defTabSz="1244600">
            <a:lnSpc>
              <a:spcPct val="90000"/>
            </a:lnSpc>
            <a:spcBef>
              <a:spcPct val="0"/>
            </a:spcBef>
            <a:spcAft>
              <a:spcPct val="35000"/>
            </a:spcAft>
            <a:buNone/>
          </a:pPr>
          <a:r>
            <a:rPr lang="en-US" sz="2800" kern="1200" dirty="0"/>
            <a:t>Family/ friends</a:t>
          </a:r>
        </a:p>
      </dsp:txBody>
      <dsp:txXfrm>
        <a:off x="1362313" y="3489423"/>
        <a:ext cx="1237634" cy="596740"/>
      </dsp:txXfrm>
    </dsp:sp>
    <dsp:sp modelId="{15D8124C-DCD5-4E25-AD17-DC0338C775B8}">
      <dsp:nvSpPr>
        <dsp:cNvPr id="0" name=""/>
        <dsp:cNvSpPr/>
      </dsp:nvSpPr>
      <dsp:spPr>
        <a:xfrm rot="17700000">
          <a:off x="1993330"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 modelId="{EC365524-AC7D-43DC-914E-F0E0B3C7E590}">
      <dsp:nvSpPr>
        <dsp:cNvPr id="0" name=""/>
        <dsp:cNvSpPr/>
      </dsp:nvSpPr>
      <dsp:spPr>
        <a:xfrm>
          <a:off x="2610120" y="2115545"/>
          <a:ext cx="1150913" cy="1150913"/>
        </a:xfrm>
        <a:prstGeom prst="donut">
          <a:avLst>
            <a:gd name="adj" fmla="val 20000"/>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7477F9-4B28-4F2C-8D0B-7D7C3C67F5AD}">
      <dsp:nvSpPr>
        <dsp:cNvPr id="0" name=""/>
        <dsp:cNvSpPr/>
      </dsp:nvSpPr>
      <dsp:spPr>
        <a:xfrm rot="17700000">
          <a:off x="3015650" y="117731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Angel Investors</a:t>
          </a:r>
        </a:p>
      </dsp:txBody>
      <dsp:txXfrm>
        <a:off x="3015650" y="1177315"/>
        <a:ext cx="1430713" cy="689493"/>
      </dsp:txXfrm>
    </dsp:sp>
    <dsp:sp modelId="{F656C8EE-AB9F-46A6-91C8-87A24D082EEA}">
      <dsp:nvSpPr>
        <dsp:cNvPr id="0" name=""/>
        <dsp:cNvSpPr/>
      </dsp:nvSpPr>
      <dsp:spPr>
        <a:xfrm>
          <a:off x="3847817" y="2115545"/>
          <a:ext cx="1150913" cy="1150913"/>
        </a:xfrm>
        <a:prstGeom prst="donut">
          <a:avLst>
            <a:gd name="adj" fmla="val 20000"/>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0C1F51-A8C0-4976-BC77-9EE9CC319FEC}">
      <dsp:nvSpPr>
        <dsp:cNvPr id="0" name=""/>
        <dsp:cNvSpPr/>
      </dsp:nvSpPr>
      <dsp:spPr>
        <a:xfrm rot="17700000">
          <a:off x="4253347" y="117731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Venture Capital</a:t>
          </a:r>
        </a:p>
      </dsp:txBody>
      <dsp:txXfrm>
        <a:off x="4253347" y="1177315"/>
        <a:ext cx="1430713" cy="689493"/>
      </dsp:txXfrm>
    </dsp:sp>
    <dsp:sp modelId="{325CC226-F799-4B16-855C-6641A611F31C}">
      <dsp:nvSpPr>
        <dsp:cNvPr id="0" name=""/>
        <dsp:cNvSpPr/>
      </dsp:nvSpPr>
      <dsp:spPr>
        <a:xfrm>
          <a:off x="6551926" y="1958445"/>
          <a:ext cx="1150913" cy="1150913"/>
        </a:xfrm>
        <a:prstGeom prst="donut">
          <a:avLst>
            <a:gd name="adj" fmla="val 20000"/>
          </a:avLst>
        </a:prstGeom>
        <a:solidFill>
          <a:srgbClr val="C00000"/>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D3799-DDA0-4D30-804E-5E76195DFBF8}">
      <dsp:nvSpPr>
        <dsp:cNvPr id="0" name=""/>
        <dsp:cNvSpPr/>
      </dsp:nvSpPr>
      <dsp:spPr>
        <a:xfrm rot="17700000">
          <a:off x="6755992" y="88452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Initial Public Offering</a:t>
          </a:r>
        </a:p>
      </dsp:txBody>
      <dsp:txXfrm>
        <a:off x="6755992" y="884525"/>
        <a:ext cx="1430713" cy="689493"/>
      </dsp:txXfrm>
    </dsp:sp>
    <dsp:sp modelId="{3CEF356D-E639-4880-88F2-572176E27E47}">
      <dsp:nvSpPr>
        <dsp:cNvPr id="0" name=""/>
        <dsp:cNvSpPr/>
      </dsp:nvSpPr>
      <dsp:spPr>
        <a:xfrm>
          <a:off x="5104887" y="2339248"/>
          <a:ext cx="597396" cy="597396"/>
        </a:xfrm>
        <a:prstGeom prst="ellipse">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775BF-B991-482C-8453-27AB3FA525F6}">
      <dsp:nvSpPr>
        <dsp:cNvPr id="0" name=""/>
        <dsp:cNvSpPr/>
      </dsp:nvSpPr>
      <dsp:spPr>
        <a:xfrm rot="17700000">
          <a:off x="4332567" y="3413256"/>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marL="0" lvl="0" indent="0" algn="r" defTabSz="1066800">
            <a:lnSpc>
              <a:spcPct val="90000"/>
            </a:lnSpc>
            <a:spcBef>
              <a:spcPct val="0"/>
            </a:spcBef>
            <a:spcAft>
              <a:spcPct val="35000"/>
            </a:spcAft>
            <a:buNone/>
          </a:pPr>
          <a:r>
            <a:rPr lang="en-US" sz="2400" kern="1200" dirty="0"/>
            <a:t>Venture debt</a:t>
          </a:r>
        </a:p>
      </dsp:txBody>
      <dsp:txXfrm>
        <a:off x="4332567" y="3413256"/>
        <a:ext cx="1237634" cy="596740"/>
      </dsp:txXfrm>
    </dsp:sp>
    <dsp:sp modelId="{A8064A80-943E-434C-8851-E6F8FE75F38C}">
      <dsp:nvSpPr>
        <dsp:cNvPr id="0" name=""/>
        <dsp:cNvSpPr/>
      </dsp:nvSpPr>
      <dsp:spPr>
        <a:xfrm rot="17700000">
          <a:off x="6390415"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 modelId="{41077FD0-E11A-4E88-8AC3-F274A2CBB621}">
      <dsp:nvSpPr>
        <dsp:cNvPr id="0" name=""/>
        <dsp:cNvSpPr/>
      </dsp:nvSpPr>
      <dsp:spPr>
        <a:xfrm>
          <a:off x="5790329" y="2339248"/>
          <a:ext cx="597396" cy="597396"/>
        </a:xfrm>
        <a:prstGeom prst="ellipse">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3CE792-1E95-4E22-BC2D-E667179EDAFB}">
      <dsp:nvSpPr>
        <dsp:cNvPr id="0" name=""/>
        <dsp:cNvSpPr/>
      </dsp:nvSpPr>
      <dsp:spPr>
        <a:xfrm rot="17700000">
          <a:off x="5398803" y="3413256"/>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marL="0" lvl="0" indent="0" algn="r" defTabSz="1066800">
            <a:lnSpc>
              <a:spcPct val="90000"/>
            </a:lnSpc>
            <a:spcBef>
              <a:spcPct val="0"/>
            </a:spcBef>
            <a:spcAft>
              <a:spcPct val="35000"/>
            </a:spcAft>
            <a:buNone/>
          </a:pPr>
          <a:r>
            <a:rPr lang="en-US" sz="2400" kern="1200" dirty="0"/>
            <a:t>Later VC Rounds</a:t>
          </a:r>
        </a:p>
      </dsp:txBody>
      <dsp:txXfrm>
        <a:off x="5398803" y="3413256"/>
        <a:ext cx="1237634" cy="596740"/>
      </dsp:txXfrm>
    </dsp:sp>
    <dsp:sp modelId="{9D3FBD18-16A3-4B0E-B177-DA014E38841E}">
      <dsp:nvSpPr>
        <dsp:cNvPr id="0" name=""/>
        <dsp:cNvSpPr/>
      </dsp:nvSpPr>
      <dsp:spPr>
        <a:xfrm rot="17700000">
          <a:off x="7074411"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52A08-A744-4542-AD18-26E4BF0E1140}">
      <dsp:nvSpPr>
        <dsp:cNvPr id="0" name=""/>
        <dsp:cNvSpPr/>
      </dsp:nvSpPr>
      <dsp:spPr>
        <a:xfrm>
          <a:off x="4432" y="2115545"/>
          <a:ext cx="1150913" cy="1150913"/>
        </a:xfrm>
        <a:prstGeom prst="donut">
          <a:avLst>
            <a:gd name="adj" fmla="val 2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DDB921-F5EE-482B-B187-F9FFCC601B1D}">
      <dsp:nvSpPr>
        <dsp:cNvPr id="0" name=""/>
        <dsp:cNvSpPr/>
      </dsp:nvSpPr>
      <dsp:spPr>
        <a:xfrm rot="17700000">
          <a:off x="409962" y="117731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Creation</a:t>
          </a:r>
        </a:p>
      </dsp:txBody>
      <dsp:txXfrm>
        <a:off x="409962" y="1177315"/>
        <a:ext cx="1430713" cy="689493"/>
      </dsp:txXfrm>
    </dsp:sp>
    <dsp:sp modelId="{532FB413-D177-427C-9CF9-0DC44C2E7A1A}">
      <dsp:nvSpPr>
        <dsp:cNvPr id="0" name=""/>
        <dsp:cNvSpPr/>
      </dsp:nvSpPr>
      <dsp:spPr>
        <a:xfrm>
          <a:off x="1242037" y="2392303"/>
          <a:ext cx="597396" cy="5973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BD76A4-F335-4F0B-ACF6-6ABBC5BED4FA}">
      <dsp:nvSpPr>
        <dsp:cNvPr id="0" name=""/>
        <dsp:cNvSpPr/>
      </dsp:nvSpPr>
      <dsp:spPr>
        <a:xfrm rot="17700000">
          <a:off x="534502" y="3223785"/>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1120" bIns="0" numCol="1" spcCol="1270" anchor="ctr" anchorCtr="0">
          <a:noAutofit/>
        </a:bodyPr>
        <a:lstStyle/>
        <a:p>
          <a:pPr marL="0" lvl="0" indent="0" algn="r" defTabSz="1244600">
            <a:lnSpc>
              <a:spcPct val="90000"/>
            </a:lnSpc>
            <a:spcBef>
              <a:spcPct val="0"/>
            </a:spcBef>
            <a:spcAft>
              <a:spcPct val="35000"/>
            </a:spcAft>
            <a:buNone/>
          </a:pPr>
          <a:r>
            <a:rPr lang="en-US" sz="2800" kern="1200" dirty="0"/>
            <a:t>Own funds</a:t>
          </a:r>
        </a:p>
      </dsp:txBody>
      <dsp:txXfrm>
        <a:off x="534502" y="3223785"/>
        <a:ext cx="1237634" cy="596740"/>
      </dsp:txXfrm>
    </dsp:sp>
    <dsp:sp modelId="{C3E5836B-2D61-43B1-9E2B-A1E18FC8F9C7}">
      <dsp:nvSpPr>
        <dsp:cNvPr id="0" name=""/>
        <dsp:cNvSpPr/>
      </dsp:nvSpPr>
      <dsp:spPr>
        <a:xfrm rot="17700000">
          <a:off x="1309334"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 modelId="{B15CCF6A-AFE1-4412-AF93-47ED20B7987E}">
      <dsp:nvSpPr>
        <dsp:cNvPr id="0" name=""/>
        <dsp:cNvSpPr/>
      </dsp:nvSpPr>
      <dsp:spPr>
        <a:xfrm>
          <a:off x="1926033" y="2392303"/>
          <a:ext cx="597396" cy="597396"/>
        </a:xfrm>
        <a:prstGeom prst="ellipse">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E918D-5F43-4C96-9A3E-C426CB454B96}">
      <dsp:nvSpPr>
        <dsp:cNvPr id="0" name=""/>
        <dsp:cNvSpPr/>
      </dsp:nvSpPr>
      <dsp:spPr>
        <a:xfrm rot="17700000">
          <a:off x="1362313" y="3489423"/>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1120" bIns="0" numCol="1" spcCol="1270" anchor="ctr" anchorCtr="0">
          <a:noAutofit/>
        </a:bodyPr>
        <a:lstStyle/>
        <a:p>
          <a:pPr marL="0" lvl="0" indent="0" algn="r" defTabSz="1244600">
            <a:lnSpc>
              <a:spcPct val="90000"/>
            </a:lnSpc>
            <a:spcBef>
              <a:spcPct val="0"/>
            </a:spcBef>
            <a:spcAft>
              <a:spcPct val="35000"/>
            </a:spcAft>
            <a:buNone/>
          </a:pPr>
          <a:r>
            <a:rPr lang="en-US" sz="2800" kern="1200" dirty="0"/>
            <a:t>Family/ friends</a:t>
          </a:r>
        </a:p>
      </dsp:txBody>
      <dsp:txXfrm>
        <a:off x="1362313" y="3489423"/>
        <a:ext cx="1237634" cy="596740"/>
      </dsp:txXfrm>
    </dsp:sp>
    <dsp:sp modelId="{15D8124C-DCD5-4E25-AD17-DC0338C775B8}">
      <dsp:nvSpPr>
        <dsp:cNvPr id="0" name=""/>
        <dsp:cNvSpPr/>
      </dsp:nvSpPr>
      <dsp:spPr>
        <a:xfrm rot="17700000">
          <a:off x="1993330"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 modelId="{EC365524-AC7D-43DC-914E-F0E0B3C7E590}">
      <dsp:nvSpPr>
        <dsp:cNvPr id="0" name=""/>
        <dsp:cNvSpPr/>
      </dsp:nvSpPr>
      <dsp:spPr>
        <a:xfrm>
          <a:off x="2610120" y="2115545"/>
          <a:ext cx="1150913" cy="1150913"/>
        </a:xfrm>
        <a:prstGeom prst="donut">
          <a:avLst>
            <a:gd name="adj" fmla="val 20000"/>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7477F9-4B28-4F2C-8D0B-7D7C3C67F5AD}">
      <dsp:nvSpPr>
        <dsp:cNvPr id="0" name=""/>
        <dsp:cNvSpPr/>
      </dsp:nvSpPr>
      <dsp:spPr>
        <a:xfrm rot="17700000">
          <a:off x="3015650" y="117731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Angel Investors</a:t>
          </a:r>
        </a:p>
      </dsp:txBody>
      <dsp:txXfrm>
        <a:off x="3015650" y="1177315"/>
        <a:ext cx="1430713" cy="689493"/>
      </dsp:txXfrm>
    </dsp:sp>
    <dsp:sp modelId="{F656C8EE-AB9F-46A6-91C8-87A24D082EEA}">
      <dsp:nvSpPr>
        <dsp:cNvPr id="0" name=""/>
        <dsp:cNvSpPr/>
      </dsp:nvSpPr>
      <dsp:spPr>
        <a:xfrm>
          <a:off x="3847817" y="2115545"/>
          <a:ext cx="1150913" cy="1150913"/>
        </a:xfrm>
        <a:prstGeom prst="donut">
          <a:avLst>
            <a:gd name="adj" fmla="val 20000"/>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0C1F51-A8C0-4976-BC77-9EE9CC319FEC}">
      <dsp:nvSpPr>
        <dsp:cNvPr id="0" name=""/>
        <dsp:cNvSpPr/>
      </dsp:nvSpPr>
      <dsp:spPr>
        <a:xfrm rot="17700000">
          <a:off x="4253347" y="117731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Venture Capital</a:t>
          </a:r>
        </a:p>
      </dsp:txBody>
      <dsp:txXfrm>
        <a:off x="4253347" y="1177315"/>
        <a:ext cx="1430713" cy="689493"/>
      </dsp:txXfrm>
    </dsp:sp>
    <dsp:sp modelId="{325CC226-F799-4B16-855C-6641A611F31C}">
      <dsp:nvSpPr>
        <dsp:cNvPr id="0" name=""/>
        <dsp:cNvSpPr/>
      </dsp:nvSpPr>
      <dsp:spPr>
        <a:xfrm>
          <a:off x="6551926" y="1958445"/>
          <a:ext cx="1150913" cy="1150913"/>
        </a:xfrm>
        <a:prstGeom prst="donut">
          <a:avLst>
            <a:gd name="adj" fmla="val 20000"/>
          </a:avLst>
        </a:prstGeom>
        <a:solidFill>
          <a:srgbClr val="C00000"/>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D3799-DDA0-4D30-804E-5E76195DFBF8}">
      <dsp:nvSpPr>
        <dsp:cNvPr id="0" name=""/>
        <dsp:cNvSpPr/>
      </dsp:nvSpPr>
      <dsp:spPr>
        <a:xfrm rot="17700000">
          <a:off x="6755992" y="88452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Initial Public Offering</a:t>
          </a:r>
        </a:p>
      </dsp:txBody>
      <dsp:txXfrm>
        <a:off x="6755992" y="884525"/>
        <a:ext cx="1430713" cy="689493"/>
      </dsp:txXfrm>
    </dsp:sp>
    <dsp:sp modelId="{3CEF356D-E639-4880-88F2-572176E27E47}">
      <dsp:nvSpPr>
        <dsp:cNvPr id="0" name=""/>
        <dsp:cNvSpPr/>
      </dsp:nvSpPr>
      <dsp:spPr>
        <a:xfrm>
          <a:off x="5104887" y="2339248"/>
          <a:ext cx="597396" cy="597396"/>
        </a:xfrm>
        <a:prstGeom prst="ellipse">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775BF-B991-482C-8453-27AB3FA525F6}">
      <dsp:nvSpPr>
        <dsp:cNvPr id="0" name=""/>
        <dsp:cNvSpPr/>
      </dsp:nvSpPr>
      <dsp:spPr>
        <a:xfrm rot="17700000">
          <a:off x="4332567" y="3413256"/>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marL="0" lvl="0" indent="0" algn="r" defTabSz="1066800">
            <a:lnSpc>
              <a:spcPct val="90000"/>
            </a:lnSpc>
            <a:spcBef>
              <a:spcPct val="0"/>
            </a:spcBef>
            <a:spcAft>
              <a:spcPct val="35000"/>
            </a:spcAft>
            <a:buNone/>
          </a:pPr>
          <a:r>
            <a:rPr lang="en-US" sz="2400" kern="1200" dirty="0"/>
            <a:t>Venture debt</a:t>
          </a:r>
        </a:p>
      </dsp:txBody>
      <dsp:txXfrm>
        <a:off x="4332567" y="3413256"/>
        <a:ext cx="1237634" cy="596740"/>
      </dsp:txXfrm>
    </dsp:sp>
    <dsp:sp modelId="{A8064A80-943E-434C-8851-E6F8FE75F38C}">
      <dsp:nvSpPr>
        <dsp:cNvPr id="0" name=""/>
        <dsp:cNvSpPr/>
      </dsp:nvSpPr>
      <dsp:spPr>
        <a:xfrm rot="17700000">
          <a:off x="6390415"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 modelId="{41077FD0-E11A-4E88-8AC3-F274A2CBB621}">
      <dsp:nvSpPr>
        <dsp:cNvPr id="0" name=""/>
        <dsp:cNvSpPr/>
      </dsp:nvSpPr>
      <dsp:spPr>
        <a:xfrm>
          <a:off x="5790329" y="2339248"/>
          <a:ext cx="597396" cy="597396"/>
        </a:xfrm>
        <a:prstGeom prst="ellipse">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3CE792-1E95-4E22-BC2D-E667179EDAFB}">
      <dsp:nvSpPr>
        <dsp:cNvPr id="0" name=""/>
        <dsp:cNvSpPr/>
      </dsp:nvSpPr>
      <dsp:spPr>
        <a:xfrm rot="17700000">
          <a:off x="5398803" y="3413256"/>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marL="0" lvl="0" indent="0" algn="r" defTabSz="1066800">
            <a:lnSpc>
              <a:spcPct val="90000"/>
            </a:lnSpc>
            <a:spcBef>
              <a:spcPct val="0"/>
            </a:spcBef>
            <a:spcAft>
              <a:spcPct val="35000"/>
            </a:spcAft>
            <a:buNone/>
          </a:pPr>
          <a:r>
            <a:rPr lang="en-US" sz="2400" kern="1200" dirty="0"/>
            <a:t>Later VC Rounds</a:t>
          </a:r>
        </a:p>
      </dsp:txBody>
      <dsp:txXfrm>
        <a:off x="5398803" y="3413256"/>
        <a:ext cx="1237634" cy="596740"/>
      </dsp:txXfrm>
    </dsp:sp>
    <dsp:sp modelId="{9D3FBD18-16A3-4B0E-B177-DA014E38841E}">
      <dsp:nvSpPr>
        <dsp:cNvPr id="0" name=""/>
        <dsp:cNvSpPr/>
      </dsp:nvSpPr>
      <dsp:spPr>
        <a:xfrm rot="17700000">
          <a:off x="7074411"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52A08-A744-4542-AD18-26E4BF0E1140}">
      <dsp:nvSpPr>
        <dsp:cNvPr id="0" name=""/>
        <dsp:cNvSpPr/>
      </dsp:nvSpPr>
      <dsp:spPr>
        <a:xfrm>
          <a:off x="4432" y="2115545"/>
          <a:ext cx="1150913" cy="1150913"/>
        </a:xfrm>
        <a:prstGeom prst="donut">
          <a:avLst>
            <a:gd name="adj" fmla="val 2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DDB921-F5EE-482B-B187-F9FFCC601B1D}">
      <dsp:nvSpPr>
        <dsp:cNvPr id="0" name=""/>
        <dsp:cNvSpPr/>
      </dsp:nvSpPr>
      <dsp:spPr>
        <a:xfrm rot="17700000">
          <a:off x="409962" y="117731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Creation</a:t>
          </a:r>
        </a:p>
      </dsp:txBody>
      <dsp:txXfrm>
        <a:off x="409962" y="1177315"/>
        <a:ext cx="1430713" cy="689493"/>
      </dsp:txXfrm>
    </dsp:sp>
    <dsp:sp modelId="{532FB413-D177-427C-9CF9-0DC44C2E7A1A}">
      <dsp:nvSpPr>
        <dsp:cNvPr id="0" name=""/>
        <dsp:cNvSpPr/>
      </dsp:nvSpPr>
      <dsp:spPr>
        <a:xfrm>
          <a:off x="1242037" y="2392303"/>
          <a:ext cx="597396" cy="5973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BD76A4-F335-4F0B-ACF6-6ABBC5BED4FA}">
      <dsp:nvSpPr>
        <dsp:cNvPr id="0" name=""/>
        <dsp:cNvSpPr/>
      </dsp:nvSpPr>
      <dsp:spPr>
        <a:xfrm rot="17700000">
          <a:off x="534502" y="3223785"/>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1120" bIns="0" numCol="1" spcCol="1270" anchor="ctr" anchorCtr="0">
          <a:noAutofit/>
        </a:bodyPr>
        <a:lstStyle/>
        <a:p>
          <a:pPr marL="0" lvl="0" indent="0" algn="r" defTabSz="1244600">
            <a:lnSpc>
              <a:spcPct val="90000"/>
            </a:lnSpc>
            <a:spcBef>
              <a:spcPct val="0"/>
            </a:spcBef>
            <a:spcAft>
              <a:spcPct val="35000"/>
            </a:spcAft>
            <a:buNone/>
          </a:pPr>
          <a:r>
            <a:rPr lang="en-US" sz="2800" kern="1200" dirty="0"/>
            <a:t>Own funds</a:t>
          </a:r>
        </a:p>
      </dsp:txBody>
      <dsp:txXfrm>
        <a:off x="534502" y="3223785"/>
        <a:ext cx="1237634" cy="596740"/>
      </dsp:txXfrm>
    </dsp:sp>
    <dsp:sp modelId="{C3E5836B-2D61-43B1-9E2B-A1E18FC8F9C7}">
      <dsp:nvSpPr>
        <dsp:cNvPr id="0" name=""/>
        <dsp:cNvSpPr/>
      </dsp:nvSpPr>
      <dsp:spPr>
        <a:xfrm rot="17700000">
          <a:off x="1309334"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 modelId="{B15CCF6A-AFE1-4412-AF93-47ED20B7987E}">
      <dsp:nvSpPr>
        <dsp:cNvPr id="0" name=""/>
        <dsp:cNvSpPr/>
      </dsp:nvSpPr>
      <dsp:spPr>
        <a:xfrm>
          <a:off x="1926033" y="2392303"/>
          <a:ext cx="597396" cy="597396"/>
        </a:xfrm>
        <a:prstGeom prst="ellipse">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E918D-5F43-4C96-9A3E-C426CB454B96}">
      <dsp:nvSpPr>
        <dsp:cNvPr id="0" name=""/>
        <dsp:cNvSpPr/>
      </dsp:nvSpPr>
      <dsp:spPr>
        <a:xfrm rot="17700000">
          <a:off x="1362313" y="3489423"/>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1120" bIns="0" numCol="1" spcCol="1270" anchor="ctr" anchorCtr="0">
          <a:noAutofit/>
        </a:bodyPr>
        <a:lstStyle/>
        <a:p>
          <a:pPr marL="0" lvl="0" indent="0" algn="r" defTabSz="1244600">
            <a:lnSpc>
              <a:spcPct val="90000"/>
            </a:lnSpc>
            <a:spcBef>
              <a:spcPct val="0"/>
            </a:spcBef>
            <a:spcAft>
              <a:spcPct val="35000"/>
            </a:spcAft>
            <a:buNone/>
          </a:pPr>
          <a:r>
            <a:rPr lang="en-US" sz="2800" kern="1200" dirty="0"/>
            <a:t>Family/ friends</a:t>
          </a:r>
        </a:p>
      </dsp:txBody>
      <dsp:txXfrm>
        <a:off x="1362313" y="3489423"/>
        <a:ext cx="1237634" cy="596740"/>
      </dsp:txXfrm>
    </dsp:sp>
    <dsp:sp modelId="{15D8124C-DCD5-4E25-AD17-DC0338C775B8}">
      <dsp:nvSpPr>
        <dsp:cNvPr id="0" name=""/>
        <dsp:cNvSpPr/>
      </dsp:nvSpPr>
      <dsp:spPr>
        <a:xfrm rot="17700000">
          <a:off x="1993330"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 modelId="{EC365524-AC7D-43DC-914E-F0E0B3C7E590}">
      <dsp:nvSpPr>
        <dsp:cNvPr id="0" name=""/>
        <dsp:cNvSpPr/>
      </dsp:nvSpPr>
      <dsp:spPr>
        <a:xfrm>
          <a:off x="2610120" y="2115545"/>
          <a:ext cx="1150913" cy="1150913"/>
        </a:xfrm>
        <a:prstGeom prst="donut">
          <a:avLst>
            <a:gd name="adj" fmla="val 20000"/>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7477F9-4B28-4F2C-8D0B-7D7C3C67F5AD}">
      <dsp:nvSpPr>
        <dsp:cNvPr id="0" name=""/>
        <dsp:cNvSpPr/>
      </dsp:nvSpPr>
      <dsp:spPr>
        <a:xfrm rot="17700000">
          <a:off x="3015650" y="117731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Angel Investors</a:t>
          </a:r>
        </a:p>
      </dsp:txBody>
      <dsp:txXfrm>
        <a:off x="3015650" y="1177315"/>
        <a:ext cx="1430713" cy="689493"/>
      </dsp:txXfrm>
    </dsp:sp>
    <dsp:sp modelId="{F656C8EE-AB9F-46A6-91C8-87A24D082EEA}">
      <dsp:nvSpPr>
        <dsp:cNvPr id="0" name=""/>
        <dsp:cNvSpPr/>
      </dsp:nvSpPr>
      <dsp:spPr>
        <a:xfrm>
          <a:off x="3847817" y="2115545"/>
          <a:ext cx="1150913" cy="1150913"/>
        </a:xfrm>
        <a:prstGeom prst="donut">
          <a:avLst>
            <a:gd name="adj" fmla="val 20000"/>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0C1F51-A8C0-4976-BC77-9EE9CC319FEC}">
      <dsp:nvSpPr>
        <dsp:cNvPr id="0" name=""/>
        <dsp:cNvSpPr/>
      </dsp:nvSpPr>
      <dsp:spPr>
        <a:xfrm rot="17700000">
          <a:off x="4253347" y="117731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Venture Capital</a:t>
          </a:r>
        </a:p>
      </dsp:txBody>
      <dsp:txXfrm>
        <a:off x="4253347" y="1177315"/>
        <a:ext cx="1430713" cy="689493"/>
      </dsp:txXfrm>
    </dsp:sp>
    <dsp:sp modelId="{325CC226-F799-4B16-855C-6641A611F31C}">
      <dsp:nvSpPr>
        <dsp:cNvPr id="0" name=""/>
        <dsp:cNvSpPr/>
      </dsp:nvSpPr>
      <dsp:spPr>
        <a:xfrm>
          <a:off x="6551926" y="1958445"/>
          <a:ext cx="1150913" cy="1150913"/>
        </a:xfrm>
        <a:prstGeom prst="donut">
          <a:avLst>
            <a:gd name="adj" fmla="val 20000"/>
          </a:avLst>
        </a:prstGeom>
        <a:solidFill>
          <a:srgbClr val="C00000"/>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D3799-DDA0-4D30-804E-5E76195DFBF8}">
      <dsp:nvSpPr>
        <dsp:cNvPr id="0" name=""/>
        <dsp:cNvSpPr/>
      </dsp:nvSpPr>
      <dsp:spPr>
        <a:xfrm rot="17700000">
          <a:off x="6755992" y="88452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Initial Public Offering</a:t>
          </a:r>
        </a:p>
      </dsp:txBody>
      <dsp:txXfrm>
        <a:off x="6755992" y="884525"/>
        <a:ext cx="1430713" cy="689493"/>
      </dsp:txXfrm>
    </dsp:sp>
    <dsp:sp modelId="{3CEF356D-E639-4880-88F2-572176E27E47}">
      <dsp:nvSpPr>
        <dsp:cNvPr id="0" name=""/>
        <dsp:cNvSpPr/>
      </dsp:nvSpPr>
      <dsp:spPr>
        <a:xfrm>
          <a:off x="5104887" y="2339248"/>
          <a:ext cx="597396" cy="597396"/>
        </a:xfrm>
        <a:prstGeom prst="ellipse">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775BF-B991-482C-8453-27AB3FA525F6}">
      <dsp:nvSpPr>
        <dsp:cNvPr id="0" name=""/>
        <dsp:cNvSpPr/>
      </dsp:nvSpPr>
      <dsp:spPr>
        <a:xfrm rot="17700000">
          <a:off x="4332567" y="3413256"/>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marL="0" lvl="0" indent="0" algn="r" defTabSz="1066800">
            <a:lnSpc>
              <a:spcPct val="90000"/>
            </a:lnSpc>
            <a:spcBef>
              <a:spcPct val="0"/>
            </a:spcBef>
            <a:spcAft>
              <a:spcPct val="35000"/>
            </a:spcAft>
            <a:buNone/>
          </a:pPr>
          <a:r>
            <a:rPr lang="en-US" sz="2400" kern="1200" dirty="0"/>
            <a:t>Venture debt</a:t>
          </a:r>
        </a:p>
      </dsp:txBody>
      <dsp:txXfrm>
        <a:off x="4332567" y="3413256"/>
        <a:ext cx="1237634" cy="596740"/>
      </dsp:txXfrm>
    </dsp:sp>
    <dsp:sp modelId="{A8064A80-943E-434C-8851-E6F8FE75F38C}">
      <dsp:nvSpPr>
        <dsp:cNvPr id="0" name=""/>
        <dsp:cNvSpPr/>
      </dsp:nvSpPr>
      <dsp:spPr>
        <a:xfrm rot="17700000">
          <a:off x="6390415"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 modelId="{41077FD0-E11A-4E88-8AC3-F274A2CBB621}">
      <dsp:nvSpPr>
        <dsp:cNvPr id="0" name=""/>
        <dsp:cNvSpPr/>
      </dsp:nvSpPr>
      <dsp:spPr>
        <a:xfrm>
          <a:off x="5790329" y="2339248"/>
          <a:ext cx="597396" cy="597396"/>
        </a:xfrm>
        <a:prstGeom prst="ellipse">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3CE792-1E95-4E22-BC2D-E667179EDAFB}">
      <dsp:nvSpPr>
        <dsp:cNvPr id="0" name=""/>
        <dsp:cNvSpPr/>
      </dsp:nvSpPr>
      <dsp:spPr>
        <a:xfrm rot="17700000">
          <a:off x="5398803" y="3413256"/>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marL="0" lvl="0" indent="0" algn="r" defTabSz="1066800">
            <a:lnSpc>
              <a:spcPct val="90000"/>
            </a:lnSpc>
            <a:spcBef>
              <a:spcPct val="0"/>
            </a:spcBef>
            <a:spcAft>
              <a:spcPct val="35000"/>
            </a:spcAft>
            <a:buNone/>
          </a:pPr>
          <a:r>
            <a:rPr lang="en-US" sz="2400" kern="1200" dirty="0"/>
            <a:t>Later VC Rounds</a:t>
          </a:r>
        </a:p>
      </dsp:txBody>
      <dsp:txXfrm>
        <a:off x="5398803" y="3413256"/>
        <a:ext cx="1237634" cy="596740"/>
      </dsp:txXfrm>
    </dsp:sp>
    <dsp:sp modelId="{9D3FBD18-16A3-4B0E-B177-DA014E38841E}">
      <dsp:nvSpPr>
        <dsp:cNvPr id="0" name=""/>
        <dsp:cNvSpPr/>
      </dsp:nvSpPr>
      <dsp:spPr>
        <a:xfrm rot="17700000">
          <a:off x="7074411"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52A08-A744-4542-AD18-26E4BF0E1140}">
      <dsp:nvSpPr>
        <dsp:cNvPr id="0" name=""/>
        <dsp:cNvSpPr/>
      </dsp:nvSpPr>
      <dsp:spPr>
        <a:xfrm>
          <a:off x="4432" y="2115545"/>
          <a:ext cx="1150913" cy="1150913"/>
        </a:xfrm>
        <a:prstGeom prst="donut">
          <a:avLst>
            <a:gd name="adj" fmla="val 2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DDB921-F5EE-482B-B187-F9FFCC601B1D}">
      <dsp:nvSpPr>
        <dsp:cNvPr id="0" name=""/>
        <dsp:cNvSpPr/>
      </dsp:nvSpPr>
      <dsp:spPr>
        <a:xfrm rot="17700000">
          <a:off x="409962" y="117731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Creation</a:t>
          </a:r>
        </a:p>
      </dsp:txBody>
      <dsp:txXfrm>
        <a:off x="409962" y="1177315"/>
        <a:ext cx="1430713" cy="689493"/>
      </dsp:txXfrm>
    </dsp:sp>
    <dsp:sp modelId="{532FB413-D177-427C-9CF9-0DC44C2E7A1A}">
      <dsp:nvSpPr>
        <dsp:cNvPr id="0" name=""/>
        <dsp:cNvSpPr/>
      </dsp:nvSpPr>
      <dsp:spPr>
        <a:xfrm>
          <a:off x="1242037" y="2392303"/>
          <a:ext cx="597396" cy="5973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BD76A4-F335-4F0B-ACF6-6ABBC5BED4FA}">
      <dsp:nvSpPr>
        <dsp:cNvPr id="0" name=""/>
        <dsp:cNvSpPr/>
      </dsp:nvSpPr>
      <dsp:spPr>
        <a:xfrm rot="17700000">
          <a:off x="534502" y="3223785"/>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1120" bIns="0" numCol="1" spcCol="1270" anchor="ctr" anchorCtr="0">
          <a:noAutofit/>
        </a:bodyPr>
        <a:lstStyle/>
        <a:p>
          <a:pPr marL="0" lvl="0" indent="0" algn="r" defTabSz="1244600">
            <a:lnSpc>
              <a:spcPct val="90000"/>
            </a:lnSpc>
            <a:spcBef>
              <a:spcPct val="0"/>
            </a:spcBef>
            <a:spcAft>
              <a:spcPct val="35000"/>
            </a:spcAft>
            <a:buNone/>
          </a:pPr>
          <a:r>
            <a:rPr lang="en-US" sz="2800" kern="1200" dirty="0"/>
            <a:t>Own funds</a:t>
          </a:r>
        </a:p>
      </dsp:txBody>
      <dsp:txXfrm>
        <a:off x="534502" y="3223785"/>
        <a:ext cx="1237634" cy="596740"/>
      </dsp:txXfrm>
    </dsp:sp>
    <dsp:sp modelId="{C3E5836B-2D61-43B1-9E2B-A1E18FC8F9C7}">
      <dsp:nvSpPr>
        <dsp:cNvPr id="0" name=""/>
        <dsp:cNvSpPr/>
      </dsp:nvSpPr>
      <dsp:spPr>
        <a:xfrm rot="17700000">
          <a:off x="1309334"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 modelId="{B15CCF6A-AFE1-4412-AF93-47ED20B7987E}">
      <dsp:nvSpPr>
        <dsp:cNvPr id="0" name=""/>
        <dsp:cNvSpPr/>
      </dsp:nvSpPr>
      <dsp:spPr>
        <a:xfrm>
          <a:off x="1926033" y="2392303"/>
          <a:ext cx="597396" cy="597396"/>
        </a:xfrm>
        <a:prstGeom prst="ellipse">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E918D-5F43-4C96-9A3E-C426CB454B96}">
      <dsp:nvSpPr>
        <dsp:cNvPr id="0" name=""/>
        <dsp:cNvSpPr/>
      </dsp:nvSpPr>
      <dsp:spPr>
        <a:xfrm rot="17700000">
          <a:off x="1362313" y="3489423"/>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1120" bIns="0" numCol="1" spcCol="1270" anchor="ctr" anchorCtr="0">
          <a:noAutofit/>
        </a:bodyPr>
        <a:lstStyle/>
        <a:p>
          <a:pPr marL="0" lvl="0" indent="0" algn="r" defTabSz="1244600">
            <a:lnSpc>
              <a:spcPct val="90000"/>
            </a:lnSpc>
            <a:spcBef>
              <a:spcPct val="0"/>
            </a:spcBef>
            <a:spcAft>
              <a:spcPct val="35000"/>
            </a:spcAft>
            <a:buNone/>
          </a:pPr>
          <a:r>
            <a:rPr lang="en-US" sz="2800" kern="1200" dirty="0"/>
            <a:t>Family/ friends</a:t>
          </a:r>
        </a:p>
      </dsp:txBody>
      <dsp:txXfrm>
        <a:off x="1362313" y="3489423"/>
        <a:ext cx="1237634" cy="596740"/>
      </dsp:txXfrm>
    </dsp:sp>
    <dsp:sp modelId="{15D8124C-DCD5-4E25-AD17-DC0338C775B8}">
      <dsp:nvSpPr>
        <dsp:cNvPr id="0" name=""/>
        <dsp:cNvSpPr/>
      </dsp:nvSpPr>
      <dsp:spPr>
        <a:xfrm rot="17700000">
          <a:off x="1993330"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 modelId="{EC365524-AC7D-43DC-914E-F0E0B3C7E590}">
      <dsp:nvSpPr>
        <dsp:cNvPr id="0" name=""/>
        <dsp:cNvSpPr/>
      </dsp:nvSpPr>
      <dsp:spPr>
        <a:xfrm>
          <a:off x="2610120" y="2115545"/>
          <a:ext cx="1150913" cy="1150913"/>
        </a:xfrm>
        <a:prstGeom prst="donut">
          <a:avLst>
            <a:gd name="adj" fmla="val 20000"/>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7477F9-4B28-4F2C-8D0B-7D7C3C67F5AD}">
      <dsp:nvSpPr>
        <dsp:cNvPr id="0" name=""/>
        <dsp:cNvSpPr/>
      </dsp:nvSpPr>
      <dsp:spPr>
        <a:xfrm rot="17700000">
          <a:off x="3015650" y="117731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Angel Investors</a:t>
          </a:r>
        </a:p>
      </dsp:txBody>
      <dsp:txXfrm>
        <a:off x="3015650" y="1177315"/>
        <a:ext cx="1430713" cy="689493"/>
      </dsp:txXfrm>
    </dsp:sp>
    <dsp:sp modelId="{F656C8EE-AB9F-46A6-91C8-87A24D082EEA}">
      <dsp:nvSpPr>
        <dsp:cNvPr id="0" name=""/>
        <dsp:cNvSpPr/>
      </dsp:nvSpPr>
      <dsp:spPr>
        <a:xfrm>
          <a:off x="3847817" y="2115545"/>
          <a:ext cx="1150913" cy="1150913"/>
        </a:xfrm>
        <a:prstGeom prst="donut">
          <a:avLst>
            <a:gd name="adj" fmla="val 20000"/>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0C1F51-A8C0-4976-BC77-9EE9CC319FEC}">
      <dsp:nvSpPr>
        <dsp:cNvPr id="0" name=""/>
        <dsp:cNvSpPr/>
      </dsp:nvSpPr>
      <dsp:spPr>
        <a:xfrm rot="17700000">
          <a:off x="4253347" y="117731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Venture Capital</a:t>
          </a:r>
        </a:p>
      </dsp:txBody>
      <dsp:txXfrm>
        <a:off x="4253347" y="1177315"/>
        <a:ext cx="1430713" cy="689493"/>
      </dsp:txXfrm>
    </dsp:sp>
    <dsp:sp modelId="{325CC226-F799-4B16-855C-6641A611F31C}">
      <dsp:nvSpPr>
        <dsp:cNvPr id="0" name=""/>
        <dsp:cNvSpPr/>
      </dsp:nvSpPr>
      <dsp:spPr>
        <a:xfrm>
          <a:off x="6551926" y="1958445"/>
          <a:ext cx="1150913" cy="1150913"/>
        </a:xfrm>
        <a:prstGeom prst="donut">
          <a:avLst>
            <a:gd name="adj" fmla="val 20000"/>
          </a:avLst>
        </a:prstGeom>
        <a:solidFill>
          <a:srgbClr val="C00000"/>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D3799-DDA0-4D30-804E-5E76195DFBF8}">
      <dsp:nvSpPr>
        <dsp:cNvPr id="0" name=""/>
        <dsp:cNvSpPr/>
      </dsp:nvSpPr>
      <dsp:spPr>
        <a:xfrm rot="17700000">
          <a:off x="6755992" y="884525"/>
          <a:ext cx="1430713" cy="689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Initial Public Offering</a:t>
          </a:r>
        </a:p>
      </dsp:txBody>
      <dsp:txXfrm>
        <a:off x="6755992" y="884525"/>
        <a:ext cx="1430713" cy="689493"/>
      </dsp:txXfrm>
    </dsp:sp>
    <dsp:sp modelId="{3CEF356D-E639-4880-88F2-572176E27E47}">
      <dsp:nvSpPr>
        <dsp:cNvPr id="0" name=""/>
        <dsp:cNvSpPr/>
      </dsp:nvSpPr>
      <dsp:spPr>
        <a:xfrm>
          <a:off x="5104887" y="2339248"/>
          <a:ext cx="597396" cy="597396"/>
        </a:xfrm>
        <a:prstGeom prst="ellipse">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775BF-B991-482C-8453-27AB3FA525F6}">
      <dsp:nvSpPr>
        <dsp:cNvPr id="0" name=""/>
        <dsp:cNvSpPr/>
      </dsp:nvSpPr>
      <dsp:spPr>
        <a:xfrm rot="17700000">
          <a:off x="4332567" y="3413256"/>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marL="0" lvl="0" indent="0" algn="r" defTabSz="1066800">
            <a:lnSpc>
              <a:spcPct val="90000"/>
            </a:lnSpc>
            <a:spcBef>
              <a:spcPct val="0"/>
            </a:spcBef>
            <a:spcAft>
              <a:spcPct val="35000"/>
            </a:spcAft>
            <a:buNone/>
          </a:pPr>
          <a:r>
            <a:rPr lang="en-US" sz="2400" kern="1200" dirty="0"/>
            <a:t>Venture debt</a:t>
          </a:r>
        </a:p>
      </dsp:txBody>
      <dsp:txXfrm>
        <a:off x="4332567" y="3413256"/>
        <a:ext cx="1237634" cy="596740"/>
      </dsp:txXfrm>
    </dsp:sp>
    <dsp:sp modelId="{A8064A80-943E-434C-8851-E6F8FE75F38C}">
      <dsp:nvSpPr>
        <dsp:cNvPr id="0" name=""/>
        <dsp:cNvSpPr/>
      </dsp:nvSpPr>
      <dsp:spPr>
        <a:xfrm rot="17700000">
          <a:off x="6390415"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 modelId="{41077FD0-E11A-4E88-8AC3-F274A2CBB621}">
      <dsp:nvSpPr>
        <dsp:cNvPr id="0" name=""/>
        <dsp:cNvSpPr/>
      </dsp:nvSpPr>
      <dsp:spPr>
        <a:xfrm>
          <a:off x="5790329" y="2339248"/>
          <a:ext cx="597396" cy="597396"/>
        </a:xfrm>
        <a:prstGeom prst="ellipse">
          <a:avLst/>
        </a:prstGeom>
        <a:solidFill>
          <a:schemeClr val="accent2">
            <a:lumMod val="60000"/>
            <a:lumOff val="4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3CE792-1E95-4E22-BC2D-E667179EDAFB}">
      <dsp:nvSpPr>
        <dsp:cNvPr id="0" name=""/>
        <dsp:cNvSpPr/>
      </dsp:nvSpPr>
      <dsp:spPr>
        <a:xfrm rot="17700000">
          <a:off x="5398803" y="3413256"/>
          <a:ext cx="1237634" cy="59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marL="0" lvl="0" indent="0" algn="r" defTabSz="1066800">
            <a:lnSpc>
              <a:spcPct val="90000"/>
            </a:lnSpc>
            <a:spcBef>
              <a:spcPct val="0"/>
            </a:spcBef>
            <a:spcAft>
              <a:spcPct val="35000"/>
            </a:spcAft>
            <a:buNone/>
          </a:pPr>
          <a:r>
            <a:rPr lang="en-US" sz="2400" kern="1200" dirty="0"/>
            <a:t>Later VC Rounds</a:t>
          </a:r>
        </a:p>
      </dsp:txBody>
      <dsp:txXfrm>
        <a:off x="5398803" y="3413256"/>
        <a:ext cx="1237634" cy="596740"/>
      </dsp:txXfrm>
    </dsp:sp>
    <dsp:sp modelId="{9D3FBD18-16A3-4B0E-B177-DA014E38841E}">
      <dsp:nvSpPr>
        <dsp:cNvPr id="0" name=""/>
        <dsp:cNvSpPr/>
      </dsp:nvSpPr>
      <dsp:spPr>
        <a:xfrm rot="17700000">
          <a:off x="7074411" y="1561477"/>
          <a:ext cx="1237634" cy="59674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2/8/2021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2/8/2021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2/8/2021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2/8/2021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Securities regulation #9</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24567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Doran v. petroleum mgmt. corp. (1977)</a:t>
            </a:r>
          </a:p>
        </p:txBody>
      </p:sp>
      <p:sp>
        <p:nvSpPr>
          <p:cNvPr id="3" name="Content Placeholder 2"/>
          <p:cNvSpPr>
            <a:spLocks noGrp="1"/>
          </p:cNvSpPr>
          <p:nvPr>
            <p:ph idx="1"/>
          </p:nvPr>
        </p:nvSpPr>
        <p:spPr>
          <a:xfrm>
            <a:off x="155448" y="2638044"/>
            <a:ext cx="11960352" cy="4073652"/>
          </a:xfrm>
        </p:spPr>
        <p:txBody>
          <a:bodyPr>
            <a:normAutofit/>
          </a:bodyPr>
          <a:lstStyle/>
          <a:p>
            <a:r>
              <a:rPr lang="en-US" sz="3200" dirty="0"/>
              <a:t>Public offering?</a:t>
            </a:r>
          </a:p>
          <a:p>
            <a:endParaRPr lang="en-US" sz="3200" dirty="0"/>
          </a:p>
        </p:txBody>
      </p:sp>
      <p:pic>
        <p:nvPicPr>
          <p:cNvPr id="6" name="Picture 5"/>
          <p:cNvPicPr>
            <a:picLocks noChangeAspect="1"/>
          </p:cNvPicPr>
          <p:nvPr/>
        </p:nvPicPr>
        <p:blipFill>
          <a:blip r:embed="rId2"/>
          <a:stretch>
            <a:fillRect/>
          </a:stretch>
        </p:blipFill>
        <p:spPr>
          <a:xfrm>
            <a:off x="7340727" y="2405062"/>
            <a:ext cx="4687220" cy="4306634"/>
          </a:xfrm>
          <a:prstGeom prst="rect">
            <a:avLst/>
          </a:prstGeom>
        </p:spPr>
      </p:pic>
    </p:spTree>
    <p:extLst>
      <p:ext uri="{BB962C8B-B14F-4D97-AF65-F5344CB8AC3E}">
        <p14:creationId xmlns:p14="http://schemas.microsoft.com/office/powerpoint/2010/main" val="3283497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Doran v. petroleum mgmt. corp. (1977)</a:t>
            </a:r>
          </a:p>
        </p:txBody>
      </p:sp>
      <p:sp>
        <p:nvSpPr>
          <p:cNvPr id="3" name="Content Placeholder 2"/>
          <p:cNvSpPr>
            <a:spLocks noGrp="1"/>
          </p:cNvSpPr>
          <p:nvPr>
            <p:ph idx="1"/>
          </p:nvPr>
        </p:nvSpPr>
        <p:spPr>
          <a:xfrm>
            <a:off x="155448" y="2638044"/>
            <a:ext cx="11960352" cy="4073652"/>
          </a:xfrm>
        </p:spPr>
        <p:txBody>
          <a:bodyPr>
            <a:normAutofit/>
          </a:bodyPr>
          <a:lstStyle/>
          <a:p>
            <a:r>
              <a:rPr lang="en-US" sz="3200" dirty="0"/>
              <a:t>Public offering?</a:t>
            </a:r>
          </a:p>
          <a:p>
            <a:endParaRPr lang="en-US" sz="3200" dirty="0"/>
          </a:p>
          <a:p>
            <a:r>
              <a:rPr lang="en-US" sz="2000" dirty="0"/>
              <a:t>“Even the offeree-plaintiff's 20-20 vision with respect to the facts underlying the security would not save the exemption if any one of his fellow offerees was in a blind.”</a:t>
            </a:r>
          </a:p>
          <a:p>
            <a:r>
              <a:rPr lang="en-US" sz="2000" dirty="0"/>
              <a:t>“More specifically, we shall require on remand that the defendants demonstrate that all offerees, whatever their expertise, had available the information a registration statement would have afforded a prospective investor in a public offering. Such a showing is not independently sufficient to establish that the offering qualified for the private placement exemption, but it is necessary to gain the exemption and is to be weighed along with the sophistication and number of the offerees, the number of units offered, and the size and manner of the offering. ”</a:t>
            </a:r>
          </a:p>
        </p:txBody>
      </p:sp>
    </p:spTree>
    <p:extLst>
      <p:ext uri="{BB962C8B-B14F-4D97-AF65-F5344CB8AC3E}">
        <p14:creationId xmlns:p14="http://schemas.microsoft.com/office/powerpoint/2010/main" val="1939025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58699"/>
            <a:ext cx="7729728" cy="1188720"/>
          </a:xfrm>
        </p:spPr>
        <p:txBody>
          <a:bodyPr>
            <a:normAutofit/>
          </a:bodyPr>
          <a:lstStyle/>
          <a:p>
            <a:r>
              <a:rPr lang="en-US" sz="3600" dirty="0"/>
              <a:t>The Life Cycle of a Start-Up</a:t>
            </a:r>
          </a:p>
        </p:txBody>
      </p:sp>
      <p:graphicFrame>
        <p:nvGraphicFramePr>
          <p:cNvPr id="4" name="Content Placeholder 3"/>
          <p:cNvGraphicFramePr>
            <a:graphicFrameLocks noGrp="1"/>
          </p:cNvGraphicFramePr>
          <p:nvPr>
            <p:ph sz="quarter" idx="1"/>
          </p:nvPr>
        </p:nvGraphicFramePr>
        <p:xfrm>
          <a:off x="1981200" y="1219201"/>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8483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61308"/>
            <a:ext cx="7729728" cy="1188720"/>
          </a:xfrm>
        </p:spPr>
        <p:txBody>
          <a:bodyPr>
            <a:noAutofit/>
          </a:bodyPr>
          <a:lstStyle/>
          <a:p>
            <a:r>
              <a:rPr lang="en-US" sz="3200" dirty="0"/>
              <a:t>Securities Regulation</a:t>
            </a:r>
          </a:p>
        </p:txBody>
      </p:sp>
      <p:graphicFrame>
        <p:nvGraphicFramePr>
          <p:cNvPr id="4" name="Content Placeholder 3"/>
          <p:cNvGraphicFramePr>
            <a:graphicFrameLocks noGrp="1"/>
          </p:cNvGraphicFramePr>
          <p:nvPr>
            <p:ph sz="quarter" idx="1"/>
          </p:nvPr>
        </p:nvGraphicFramePr>
        <p:xfrm>
          <a:off x="1981200" y="1219201"/>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1807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61308"/>
            <a:ext cx="7729728" cy="1188720"/>
          </a:xfrm>
        </p:spPr>
        <p:txBody>
          <a:bodyPr>
            <a:noAutofit/>
          </a:bodyPr>
          <a:lstStyle/>
          <a:p>
            <a:r>
              <a:rPr lang="en-US" sz="3200" dirty="0"/>
              <a:t>Securities Regulation</a:t>
            </a:r>
          </a:p>
        </p:txBody>
      </p:sp>
      <p:graphicFrame>
        <p:nvGraphicFramePr>
          <p:cNvPr id="4" name="Content Placeholder 3"/>
          <p:cNvGraphicFramePr>
            <a:graphicFrameLocks noGrp="1"/>
          </p:cNvGraphicFramePr>
          <p:nvPr>
            <p:ph sz="quarter" idx="1"/>
          </p:nvPr>
        </p:nvGraphicFramePr>
        <p:xfrm>
          <a:off x="1981200" y="1219201"/>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p:cNvSpPr/>
          <p:nvPr/>
        </p:nvSpPr>
        <p:spPr>
          <a:xfrm>
            <a:off x="3846973" y="2407921"/>
            <a:ext cx="4608069" cy="279427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8236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1981200" y="1219201"/>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p:cNvSpPr/>
          <p:nvPr/>
        </p:nvSpPr>
        <p:spPr>
          <a:xfrm>
            <a:off x="3846973" y="2407921"/>
            <a:ext cx="4608069" cy="279427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Brace 4"/>
          <p:cNvSpPr/>
          <p:nvPr/>
        </p:nvSpPr>
        <p:spPr>
          <a:xfrm rot="5400000">
            <a:off x="2958887" y="4159727"/>
            <a:ext cx="854883" cy="2810259"/>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289155" y="6156326"/>
            <a:ext cx="1195753" cy="461665"/>
          </a:xfrm>
          <a:prstGeom prst="rect">
            <a:avLst/>
          </a:prstGeom>
          <a:solidFill>
            <a:srgbClr val="FFFF99"/>
          </a:solidFill>
          <a:ln>
            <a:solidFill>
              <a:schemeClr val="tx1"/>
            </a:solidFill>
          </a:ln>
        </p:spPr>
        <p:txBody>
          <a:bodyPr wrap="square" rtlCol="0">
            <a:spAutoFit/>
          </a:bodyPr>
          <a:lstStyle/>
          <a:p>
            <a:pPr algn="ctr"/>
            <a:r>
              <a:rPr lang="en-US" sz="2400" dirty="0"/>
              <a:t>4(a)(2)</a:t>
            </a:r>
          </a:p>
        </p:txBody>
      </p:sp>
      <p:sp>
        <p:nvSpPr>
          <p:cNvPr id="8" name="Right Brace 7"/>
          <p:cNvSpPr/>
          <p:nvPr/>
        </p:nvSpPr>
        <p:spPr>
          <a:xfrm rot="16200000">
            <a:off x="5591010" y="-463515"/>
            <a:ext cx="1013592" cy="4609877"/>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984111" y="757536"/>
            <a:ext cx="2223777" cy="369332"/>
          </a:xfrm>
          <a:prstGeom prst="rect">
            <a:avLst/>
          </a:prstGeom>
          <a:solidFill>
            <a:srgbClr val="FFFF99"/>
          </a:solidFill>
          <a:ln>
            <a:solidFill>
              <a:schemeClr val="tx1"/>
            </a:solidFill>
          </a:ln>
        </p:spPr>
        <p:txBody>
          <a:bodyPr wrap="square" rtlCol="0">
            <a:spAutoFit/>
          </a:bodyPr>
          <a:lstStyle/>
          <a:p>
            <a:pPr algn="ctr"/>
            <a:r>
              <a:rPr lang="en-US" dirty="0"/>
              <a:t>REGULATION D</a:t>
            </a:r>
          </a:p>
        </p:txBody>
      </p:sp>
    </p:spTree>
    <p:extLst>
      <p:ext uri="{BB962C8B-B14F-4D97-AF65-F5344CB8AC3E}">
        <p14:creationId xmlns:p14="http://schemas.microsoft.com/office/powerpoint/2010/main" val="813563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“d”</a:t>
            </a:r>
          </a:p>
        </p:txBody>
      </p:sp>
      <p:sp>
        <p:nvSpPr>
          <p:cNvPr id="3" name="Content Placeholder 2"/>
          <p:cNvSpPr>
            <a:spLocks noGrp="1"/>
          </p:cNvSpPr>
          <p:nvPr>
            <p:ph idx="1"/>
          </p:nvPr>
        </p:nvSpPr>
        <p:spPr>
          <a:xfrm>
            <a:off x="1347796" y="2365829"/>
            <a:ext cx="9496407" cy="4034971"/>
          </a:xfrm>
        </p:spPr>
        <p:txBody>
          <a:bodyPr>
            <a:normAutofit/>
          </a:bodyPr>
          <a:lstStyle/>
          <a:p>
            <a:r>
              <a:rPr lang="en-US" sz="2400" dirty="0"/>
              <a:t>Rule 501-506 </a:t>
            </a:r>
          </a:p>
          <a:p>
            <a:endParaRPr lang="en-US" sz="2400" dirty="0"/>
          </a:p>
          <a:p>
            <a:r>
              <a:rPr lang="en-US" sz="2400" dirty="0"/>
              <a:t>Section 3(b)(1):  “small issues authority”</a:t>
            </a:r>
          </a:p>
          <a:p>
            <a:pPr lvl="1"/>
            <a:r>
              <a:rPr lang="en-US" sz="2400" dirty="0"/>
              <a:t>Rule 504</a:t>
            </a:r>
          </a:p>
          <a:p>
            <a:pPr lvl="1"/>
            <a:endParaRPr lang="en-US" sz="2400" dirty="0"/>
          </a:p>
          <a:p>
            <a:r>
              <a:rPr lang="en-US" sz="2400" dirty="0"/>
              <a:t>Section 4(a)(2):  “transaction by an issuer not involving a public offering”</a:t>
            </a:r>
          </a:p>
          <a:p>
            <a:pPr lvl="1"/>
            <a:r>
              <a:rPr lang="en-US" sz="2400" dirty="0"/>
              <a:t>Rule 506</a:t>
            </a:r>
          </a:p>
        </p:txBody>
      </p:sp>
    </p:spTree>
    <p:extLst>
      <p:ext uri="{BB962C8B-B14F-4D97-AF65-F5344CB8AC3E}">
        <p14:creationId xmlns:p14="http://schemas.microsoft.com/office/powerpoint/2010/main" val="3849046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69" y="99105"/>
            <a:ext cx="11901715" cy="6758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107581" y="362415"/>
            <a:ext cx="351263" cy="30108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958361" y="356840"/>
            <a:ext cx="351263" cy="30665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826513" y="5168590"/>
            <a:ext cx="5631365" cy="50180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26512" y="5884127"/>
            <a:ext cx="5631365" cy="26019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917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ACCREDITED INVESTOR</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33859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501(a):  accredited investor</a:t>
            </a:r>
          </a:p>
        </p:txBody>
      </p:sp>
      <p:sp>
        <p:nvSpPr>
          <p:cNvPr id="3" name="Content Placeholder 2"/>
          <p:cNvSpPr>
            <a:spLocks noGrp="1"/>
          </p:cNvSpPr>
          <p:nvPr>
            <p:ph idx="1"/>
          </p:nvPr>
        </p:nvSpPr>
        <p:spPr>
          <a:xfrm>
            <a:off x="689864" y="2514188"/>
            <a:ext cx="10812272" cy="4164318"/>
          </a:xfrm>
        </p:spPr>
        <p:txBody>
          <a:bodyPr>
            <a:normAutofit lnSpcReduction="10000"/>
          </a:bodyPr>
          <a:lstStyle/>
          <a:p>
            <a:r>
              <a:rPr lang="en-US" sz="2800" dirty="0"/>
              <a:t>Entities with $5M assets (not formed for this purpose)</a:t>
            </a:r>
          </a:p>
          <a:p>
            <a:r>
              <a:rPr lang="en-US" sz="2800" dirty="0"/>
              <a:t>Individuals with $1M net worth (excluding residence)</a:t>
            </a:r>
          </a:p>
          <a:p>
            <a:r>
              <a:rPr lang="en-US" sz="2800" dirty="0"/>
              <a:t>Individuals with $200k income/year</a:t>
            </a:r>
          </a:p>
          <a:p>
            <a:r>
              <a:rPr lang="en-US" sz="2800" dirty="0"/>
              <a:t>Married couples with combined $300k income/year</a:t>
            </a:r>
          </a:p>
          <a:p>
            <a:r>
              <a:rPr lang="en-US" sz="2800" dirty="0"/>
              <a:t>Entity in which all equity owners are Accredited Investors</a:t>
            </a:r>
          </a:p>
          <a:p>
            <a:pPr lvl="1"/>
            <a:r>
              <a:rPr lang="en-US" sz="2600" dirty="0"/>
              <a:t>Proposed: “professional designations”</a:t>
            </a:r>
          </a:p>
          <a:p>
            <a:pPr lvl="1"/>
            <a:r>
              <a:rPr lang="en-US" sz="2600" dirty="0"/>
              <a:t>Proposed: “knowledgeable employees” of a private fund</a:t>
            </a:r>
          </a:p>
          <a:p>
            <a:pPr lvl="1"/>
            <a:r>
              <a:rPr lang="en-US" sz="2600" dirty="0"/>
              <a:t>Proposed: “spousal equivalent” </a:t>
            </a:r>
          </a:p>
        </p:txBody>
      </p:sp>
      <p:pic>
        <p:nvPicPr>
          <p:cNvPr id="3074" name="Picture 2" descr="Check Mark Clipart Transparent Background - Transparent Background Red Check  Mark - 1000x1000 PNG Download - PNGk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944" y="5022177"/>
            <a:ext cx="422274" cy="4603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heck Mark Clipart Transparent Background - Transparent Background Red Check  Mark - 1000x1000 PNG Download - PNGk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3682" y="5482559"/>
            <a:ext cx="422274" cy="4603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 Mark Clipart Transparent Background - Transparent Background Red Check  Mark - 1000x1000 PNG Download - PNGk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4792" y="5942941"/>
            <a:ext cx="422274" cy="460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552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3(a)(11)</a:t>
            </a:r>
            <a:br>
              <a:rPr lang="en-US" dirty="0"/>
            </a:br>
            <a:r>
              <a:rPr lang="en-US" dirty="0"/>
              <a:t>Intrastate offerings</a:t>
            </a:r>
          </a:p>
        </p:txBody>
      </p:sp>
      <p:sp>
        <p:nvSpPr>
          <p:cNvPr id="3" name="Content Placeholder 2"/>
          <p:cNvSpPr>
            <a:spLocks noGrp="1"/>
          </p:cNvSpPr>
          <p:nvPr>
            <p:ph idx="1"/>
          </p:nvPr>
        </p:nvSpPr>
        <p:spPr/>
        <p:txBody>
          <a:bodyPr>
            <a:normAutofit/>
          </a:bodyPr>
          <a:lstStyle/>
          <a:p>
            <a:pPr marL="0" indent="0">
              <a:buNone/>
            </a:pPr>
            <a:r>
              <a:rPr lang="en-US" sz="2400" dirty="0"/>
              <a:t>Exempt Securities:</a:t>
            </a:r>
          </a:p>
          <a:p>
            <a:pPr marL="0" indent="0">
              <a:buNone/>
            </a:pPr>
            <a:endParaRPr lang="en-US" sz="2400" dirty="0"/>
          </a:p>
          <a:p>
            <a:pPr marL="0" indent="0">
              <a:buNone/>
            </a:pPr>
            <a:r>
              <a:rPr lang="en-US" sz="2400" dirty="0"/>
              <a:t>(11) Any security which is a part of an issue offered and sold only to persons resident within a single State or Territory, where the issuer of such security is a person resident and doing business within or, if a corporation, incorporated by and doing business within, such State or Territory. </a:t>
            </a:r>
          </a:p>
        </p:txBody>
      </p:sp>
    </p:spTree>
    <p:extLst>
      <p:ext uri="{BB962C8B-B14F-4D97-AF65-F5344CB8AC3E}">
        <p14:creationId xmlns:p14="http://schemas.microsoft.com/office/powerpoint/2010/main" val="2204049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3199"/>
            <a:ext cx="7729728" cy="1188720"/>
          </a:xfrm>
        </p:spPr>
        <p:txBody>
          <a:bodyPr/>
          <a:lstStyle/>
          <a:p>
            <a:r>
              <a:rPr lang="en-US" dirty="0"/>
              <a:t>How many </a:t>
            </a:r>
            <a:r>
              <a:rPr lang="en-US"/>
              <a:t>accredited investors?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5164" y="1767628"/>
            <a:ext cx="11941672" cy="4992158"/>
          </a:xfrm>
          <a:prstGeom prst="rect">
            <a:avLst/>
          </a:prstGeom>
        </p:spPr>
      </p:pic>
    </p:spTree>
    <p:extLst>
      <p:ext uri="{BB962C8B-B14F-4D97-AF65-F5344CB8AC3E}">
        <p14:creationId xmlns:p14="http://schemas.microsoft.com/office/powerpoint/2010/main" val="1682025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4(a)(2)</a:t>
            </a:r>
          </a:p>
        </p:txBody>
      </p:sp>
      <p:sp>
        <p:nvSpPr>
          <p:cNvPr id="3" name="Content Placeholder 2"/>
          <p:cNvSpPr>
            <a:spLocks noGrp="1"/>
          </p:cNvSpPr>
          <p:nvPr>
            <p:ph idx="1"/>
          </p:nvPr>
        </p:nvSpPr>
        <p:spPr/>
        <p:txBody>
          <a:bodyPr/>
          <a:lstStyle/>
          <a:p>
            <a:r>
              <a:rPr lang="en-US" sz="2400" dirty="0"/>
              <a:t>Transactions by an issuer not involving any public offering</a:t>
            </a:r>
          </a:p>
        </p:txBody>
      </p:sp>
    </p:spTree>
    <p:extLst>
      <p:ext uri="{BB962C8B-B14F-4D97-AF65-F5344CB8AC3E}">
        <p14:creationId xmlns:p14="http://schemas.microsoft.com/office/powerpoint/2010/main" val="4099667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 v. Ralston </a:t>
            </a:r>
            <a:r>
              <a:rPr lang="en-US" dirty="0" err="1"/>
              <a:t>purina</a:t>
            </a:r>
            <a:r>
              <a:rPr lang="en-US"/>
              <a:t> (1953)</a:t>
            </a:r>
            <a:endParaRPr lang="en-US" dirty="0"/>
          </a:p>
        </p:txBody>
      </p:sp>
      <p:sp>
        <p:nvSpPr>
          <p:cNvPr id="3" name="Content Placeholder 2"/>
          <p:cNvSpPr>
            <a:spLocks noGrp="1"/>
          </p:cNvSpPr>
          <p:nvPr>
            <p:ph idx="1"/>
          </p:nvPr>
        </p:nvSpPr>
        <p:spPr/>
        <p:txBody>
          <a:bodyPr/>
          <a:lstStyle/>
          <a:p>
            <a:r>
              <a:rPr lang="en-US" sz="3200" dirty="0"/>
              <a:t>Public offering?</a:t>
            </a:r>
          </a:p>
        </p:txBody>
      </p:sp>
      <p:pic>
        <p:nvPicPr>
          <p:cNvPr id="5" name="Picture 4"/>
          <p:cNvPicPr>
            <a:picLocks noChangeAspect="1"/>
          </p:cNvPicPr>
          <p:nvPr/>
        </p:nvPicPr>
        <p:blipFill>
          <a:blip r:embed="rId2"/>
          <a:stretch>
            <a:fillRect/>
          </a:stretch>
        </p:blipFill>
        <p:spPr>
          <a:xfrm>
            <a:off x="6044185" y="2253072"/>
            <a:ext cx="6147816" cy="4604928"/>
          </a:xfrm>
          <a:prstGeom prst="rect">
            <a:avLst/>
          </a:prstGeom>
        </p:spPr>
      </p:pic>
    </p:spTree>
    <p:extLst>
      <p:ext uri="{BB962C8B-B14F-4D97-AF65-F5344CB8AC3E}">
        <p14:creationId xmlns:p14="http://schemas.microsoft.com/office/powerpoint/2010/main" val="1715699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Doran v. petroleum mgmt. corp. (1977)</a:t>
            </a:r>
          </a:p>
        </p:txBody>
      </p:sp>
      <p:sp>
        <p:nvSpPr>
          <p:cNvPr id="3" name="Content Placeholder 2"/>
          <p:cNvSpPr>
            <a:spLocks noGrp="1"/>
          </p:cNvSpPr>
          <p:nvPr>
            <p:ph idx="1"/>
          </p:nvPr>
        </p:nvSpPr>
        <p:spPr>
          <a:xfrm>
            <a:off x="155448" y="2638044"/>
            <a:ext cx="11960352" cy="4073652"/>
          </a:xfrm>
        </p:spPr>
        <p:txBody>
          <a:bodyPr>
            <a:normAutofit/>
          </a:bodyPr>
          <a:lstStyle/>
          <a:p>
            <a:r>
              <a:rPr lang="en-US" sz="3200" dirty="0"/>
              <a:t>Public offering?</a:t>
            </a:r>
          </a:p>
          <a:p>
            <a:endParaRPr lang="en-US" sz="3200" dirty="0"/>
          </a:p>
        </p:txBody>
      </p:sp>
      <p:pic>
        <p:nvPicPr>
          <p:cNvPr id="6" name="Picture 5"/>
          <p:cNvPicPr>
            <a:picLocks noChangeAspect="1"/>
          </p:cNvPicPr>
          <p:nvPr/>
        </p:nvPicPr>
        <p:blipFill>
          <a:blip r:embed="rId2"/>
          <a:stretch>
            <a:fillRect/>
          </a:stretch>
        </p:blipFill>
        <p:spPr>
          <a:xfrm>
            <a:off x="7340727" y="2405062"/>
            <a:ext cx="4687220" cy="4306634"/>
          </a:xfrm>
          <a:prstGeom prst="rect">
            <a:avLst/>
          </a:prstGeom>
        </p:spPr>
      </p:pic>
    </p:spTree>
    <p:extLst>
      <p:ext uri="{BB962C8B-B14F-4D97-AF65-F5344CB8AC3E}">
        <p14:creationId xmlns:p14="http://schemas.microsoft.com/office/powerpoint/2010/main" val="3360637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Doran v. petroleum mgmt. corp. (1977)</a:t>
            </a:r>
          </a:p>
        </p:txBody>
      </p:sp>
      <p:sp>
        <p:nvSpPr>
          <p:cNvPr id="3" name="Content Placeholder 2"/>
          <p:cNvSpPr>
            <a:spLocks noGrp="1"/>
          </p:cNvSpPr>
          <p:nvPr>
            <p:ph idx="1"/>
          </p:nvPr>
        </p:nvSpPr>
        <p:spPr>
          <a:xfrm>
            <a:off x="155448" y="2638044"/>
            <a:ext cx="11960352" cy="4073652"/>
          </a:xfrm>
        </p:spPr>
        <p:txBody>
          <a:bodyPr>
            <a:normAutofit/>
          </a:bodyPr>
          <a:lstStyle/>
          <a:p>
            <a:r>
              <a:rPr lang="en-US" sz="3200" dirty="0"/>
              <a:t>Public offering?</a:t>
            </a:r>
          </a:p>
          <a:p>
            <a:endParaRPr lang="en-US" sz="3200" dirty="0"/>
          </a:p>
          <a:p>
            <a:r>
              <a:rPr lang="en-US" sz="2000" dirty="0"/>
              <a:t>“Even the offeree-plaintiff's 20-20 vision with respect to the facts underlying the security would not save the exemption if any one of his fellow offerees was in a blind.”</a:t>
            </a:r>
          </a:p>
          <a:p>
            <a:r>
              <a:rPr lang="en-US" sz="2000" dirty="0"/>
              <a:t>“More specifically, we shall require on remand that the defendants demonstrate that all offerees, whatever their expertise, had available the information a registration statement would have afforded a prospective investor in a public offering. Such a showing is not independently sufficient to establish that the offering qualified for the private placement exemption, but it is necessary to gain the exemption and is to be weighed along with the sophistication and number of the offerees, the number of units offered, and the size and manner of the offering. ”</a:t>
            </a:r>
          </a:p>
        </p:txBody>
      </p:sp>
    </p:spTree>
    <p:extLst>
      <p:ext uri="{BB962C8B-B14F-4D97-AF65-F5344CB8AC3E}">
        <p14:creationId xmlns:p14="http://schemas.microsoft.com/office/powerpoint/2010/main" val="2837434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61308"/>
            <a:ext cx="7729728" cy="1188720"/>
          </a:xfrm>
        </p:spPr>
        <p:txBody>
          <a:bodyPr>
            <a:noAutofit/>
          </a:bodyPr>
          <a:lstStyle/>
          <a:p>
            <a:r>
              <a:rPr lang="en-US" sz="3200" dirty="0"/>
              <a:t>Securities Regulation</a:t>
            </a:r>
          </a:p>
        </p:txBody>
      </p:sp>
      <p:graphicFrame>
        <p:nvGraphicFramePr>
          <p:cNvPr id="4" name="Content Placeholder 3"/>
          <p:cNvGraphicFramePr>
            <a:graphicFrameLocks noGrp="1"/>
          </p:cNvGraphicFramePr>
          <p:nvPr>
            <p:ph sz="quarter" idx="1"/>
          </p:nvPr>
        </p:nvGraphicFramePr>
        <p:xfrm>
          <a:off x="1981200" y="1219201"/>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p:cNvSpPr/>
          <p:nvPr/>
        </p:nvSpPr>
        <p:spPr>
          <a:xfrm>
            <a:off x="3846973" y="2407921"/>
            <a:ext cx="4608069" cy="279427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8531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1981200" y="1219201"/>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p:cNvSpPr/>
          <p:nvPr/>
        </p:nvSpPr>
        <p:spPr>
          <a:xfrm>
            <a:off x="3846973" y="2407921"/>
            <a:ext cx="4608069" cy="279427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Brace 4"/>
          <p:cNvSpPr/>
          <p:nvPr/>
        </p:nvSpPr>
        <p:spPr>
          <a:xfrm rot="5400000">
            <a:off x="2958887" y="4159727"/>
            <a:ext cx="854883" cy="2810259"/>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289155" y="6156326"/>
            <a:ext cx="1195753" cy="461665"/>
          </a:xfrm>
          <a:prstGeom prst="rect">
            <a:avLst/>
          </a:prstGeom>
          <a:solidFill>
            <a:srgbClr val="FFFF99"/>
          </a:solidFill>
          <a:ln>
            <a:solidFill>
              <a:schemeClr val="tx1"/>
            </a:solidFill>
          </a:ln>
        </p:spPr>
        <p:txBody>
          <a:bodyPr wrap="square" rtlCol="0">
            <a:spAutoFit/>
          </a:bodyPr>
          <a:lstStyle/>
          <a:p>
            <a:pPr algn="ctr"/>
            <a:r>
              <a:rPr lang="en-US" sz="2400" dirty="0"/>
              <a:t>4(a)(2)</a:t>
            </a:r>
          </a:p>
        </p:txBody>
      </p:sp>
      <p:sp>
        <p:nvSpPr>
          <p:cNvPr id="8" name="Right Brace 7"/>
          <p:cNvSpPr/>
          <p:nvPr/>
        </p:nvSpPr>
        <p:spPr>
          <a:xfrm rot="16200000">
            <a:off x="5591010" y="-463515"/>
            <a:ext cx="1013592" cy="4609877"/>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984111" y="757536"/>
            <a:ext cx="2223777" cy="369332"/>
          </a:xfrm>
          <a:prstGeom prst="rect">
            <a:avLst/>
          </a:prstGeom>
          <a:solidFill>
            <a:srgbClr val="FFFF99"/>
          </a:solidFill>
          <a:ln>
            <a:solidFill>
              <a:schemeClr val="tx1"/>
            </a:solidFill>
          </a:ln>
        </p:spPr>
        <p:txBody>
          <a:bodyPr wrap="square" rtlCol="0">
            <a:spAutoFit/>
          </a:bodyPr>
          <a:lstStyle/>
          <a:p>
            <a:pPr algn="ctr"/>
            <a:r>
              <a:rPr lang="en-US" dirty="0"/>
              <a:t>REGULATION D</a:t>
            </a:r>
          </a:p>
        </p:txBody>
      </p:sp>
    </p:spTree>
    <p:extLst>
      <p:ext uri="{BB962C8B-B14F-4D97-AF65-F5344CB8AC3E}">
        <p14:creationId xmlns:p14="http://schemas.microsoft.com/office/powerpoint/2010/main" val="3370206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“d”</a:t>
            </a:r>
          </a:p>
        </p:txBody>
      </p:sp>
      <p:sp>
        <p:nvSpPr>
          <p:cNvPr id="3" name="Content Placeholder 2"/>
          <p:cNvSpPr>
            <a:spLocks noGrp="1"/>
          </p:cNvSpPr>
          <p:nvPr>
            <p:ph idx="1"/>
          </p:nvPr>
        </p:nvSpPr>
        <p:spPr>
          <a:xfrm>
            <a:off x="1347796" y="2365829"/>
            <a:ext cx="9496407" cy="4034971"/>
          </a:xfrm>
        </p:spPr>
        <p:txBody>
          <a:bodyPr>
            <a:normAutofit/>
          </a:bodyPr>
          <a:lstStyle/>
          <a:p>
            <a:r>
              <a:rPr lang="en-US" sz="2400" dirty="0"/>
              <a:t>Rule 501-506 </a:t>
            </a:r>
          </a:p>
          <a:p>
            <a:endParaRPr lang="en-US" sz="2400" dirty="0"/>
          </a:p>
          <a:p>
            <a:r>
              <a:rPr lang="en-US" sz="2400" dirty="0"/>
              <a:t>Section 3(b)(1):  “small issues authority”</a:t>
            </a:r>
          </a:p>
          <a:p>
            <a:pPr lvl="1"/>
            <a:r>
              <a:rPr lang="en-US" sz="2400" dirty="0"/>
              <a:t>Rule 504</a:t>
            </a:r>
          </a:p>
          <a:p>
            <a:pPr lvl="1"/>
            <a:endParaRPr lang="en-US" sz="2400" dirty="0"/>
          </a:p>
          <a:p>
            <a:r>
              <a:rPr lang="en-US" sz="2400" dirty="0"/>
              <a:t>Section 4(a)(2):  “transaction by an issuer not involving a public offering”</a:t>
            </a:r>
          </a:p>
          <a:p>
            <a:pPr lvl="1"/>
            <a:r>
              <a:rPr lang="en-US" sz="2400" dirty="0"/>
              <a:t>Rule 506</a:t>
            </a:r>
          </a:p>
        </p:txBody>
      </p:sp>
    </p:spTree>
    <p:extLst>
      <p:ext uri="{BB962C8B-B14F-4D97-AF65-F5344CB8AC3E}">
        <p14:creationId xmlns:p14="http://schemas.microsoft.com/office/powerpoint/2010/main" val="2767840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69" y="99105"/>
            <a:ext cx="11901715" cy="6758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107581" y="362415"/>
            <a:ext cx="351263" cy="30108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958361" y="356840"/>
            <a:ext cx="351263" cy="30665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826513" y="5168590"/>
            <a:ext cx="5631365" cy="50180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26512" y="5884127"/>
            <a:ext cx="5631365" cy="26019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2090D85-2021-4655-BEFB-11DC0BB7BE5B}"/>
              </a:ext>
            </a:extLst>
          </p:cNvPr>
          <p:cNvSpPr/>
          <p:nvPr/>
        </p:nvSpPr>
        <p:spPr>
          <a:xfrm>
            <a:off x="10344150" y="1042641"/>
            <a:ext cx="771525" cy="67186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$10</a:t>
            </a:r>
          </a:p>
        </p:txBody>
      </p:sp>
    </p:spTree>
    <p:extLst>
      <p:ext uri="{BB962C8B-B14F-4D97-AF65-F5344CB8AC3E}">
        <p14:creationId xmlns:p14="http://schemas.microsoft.com/office/powerpoint/2010/main" val="1332523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ACCREDITED INVESTOR</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68421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Securities act release no. 4434</a:t>
            </a:r>
          </a:p>
        </p:txBody>
      </p:sp>
      <p:sp>
        <p:nvSpPr>
          <p:cNvPr id="3" name="Content Placeholder 2"/>
          <p:cNvSpPr>
            <a:spLocks noGrp="1"/>
          </p:cNvSpPr>
          <p:nvPr>
            <p:ph idx="1"/>
          </p:nvPr>
        </p:nvSpPr>
        <p:spPr>
          <a:xfrm>
            <a:off x="2231136" y="2861564"/>
            <a:ext cx="7729728" cy="3101983"/>
          </a:xfrm>
        </p:spPr>
        <p:txBody>
          <a:bodyPr>
            <a:normAutofit/>
          </a:bodyPr>
          <a:lstStyle/>
          <a:p>
            <a:r>
              <a:rPr lang="en-US" sz="2000" dirty="0"/>
              <a:t>3(a)(11) – applies to Local Financing</a:t>
            </a:r>
          </a:p>
          <a:p>
            <a:pPr lvl="1"/>
            <a:r>
              <a:rPr lang="en-US" sz="2000" dirty="0"/>
              <a:t>Same state:  incorporation, doing business, offered to residents</a:t>
            </a:r>
          </a:p>
          <a:p>
            <a:endParaRPr lang="en-US" sz="2000" dirty="0"/>
          </a:p>
          <a:p>
            <a:r>
              <a:rPr lang="en-US" sz="2000" dirty="0"/>
              <a:t>“part of an issue” offered or sold</a:t>
            </a:r>
          </a:p>
          <a:p>
            <a:endParaRPr lang="en-US" sz="2000" dirty="0"/>
          </a:p>
          <a:p>
            <a:r>
              <a:rPr lang="en-US" sz="2000" dirty="0"/>
              <a:t>“come to rest”</a:t>
            </a:r>
          </a:p>
        </p:txBody>
      </p:sp>
    </p:spTree>
    <p:extLst>
      <p:ext uri="{BB962C8B-B14F-4D97-AF65-F5344CB8AC3E}">
        <p14:creationId xmlns:p14="http://schemas.microsoft.com/office/powerpoint/2010/main" val="936114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501(a):  accredited investor</a:t>
            </a:r>
          </a:p>
        </p:txBody>
      </p:sp>
      <p:sp>
        <p:nvSpPr>
          <p:cNvPr id="3" name="Content Placeholder 2"/>
          <p:cNvSpPr>
            <a:spLocks noGrp="1"/>
          </p:cNvSpPr>
          <p:nvPr>
            <p:ph idx="1"/>
          </p:nvPr>
        </p:nvSpPr>
        <p:spPr>
          <a:xfrm>
            <a:off x="689864" y="2514188"/>
            <a:ext cx="10812272" cy="4164318"/>
          </a:xfrm>
        </p:spPr>
        <p:txBody>
          <a:bodyPr>
            <a:normAutofit lnSpcReduction="10000"/>
          </a:bodyPr>
          <a:lstStyle/>
          <a:p>
            <a:r>
              <a:rPr lang="en-US" sz="2800" dirty="0"/>
              <a:t>Entities with $5M assets (not formed for this purpose)</a:t>
            </a:r>
          </a:p>
          <a:p>
            <a:r>
              <a:rPr lang="en-US" sz="2800" dirty="0"/>
              <a:t>Individuals with $1M net worth (excluding residence)</a:t>
            </a:r>
          </a:p>
          <a:p>
            <a:r>
              <a:rPr lang="en-US" sz="2800" dirty="0"/>
              <a:t>Individuals with $200k income/year</a:t>
            </a:r>
          </a:p>
          <a:p>
            <a:r>
              <a:rPr lang="en-US" sz="2800" dirty="0"/>
              <a:t>Married couples with combined $300k income/year</a:t>
            </a:r>
          </a:p>
          <a:p>
            <a:r>
              <a:rPr lang="en-US" sz="2800" dirty="0"/>
              <a:t>Entity in which all equity owners are Accredited Investors</a:t>
            </a:r>
          </a:p>
          <a:p>
            <a:pPr lvl="1"/>
            <a:r>
              <a:rPr lang="en-US" sz="2600" dirty="0"/>
              <a:t>New: “professional designations” (Series 7, etc.)</a:t>
            </a:r>
          </a:p>
          <a:p>
            <a:pPr lvl="1"/>
            <a:r>
              <a:rPr lang="en-US" sz="2600" dirty="0"/>
              <a:t>Proposed: “knowledgeable employees” of a private fund</a:t>
            </a:r>
          </a:p>
          <a:p>
            <a:pPr lvl="1"/>
            <a:r>
              <a:rPr lang="en-US" sz="2600" dirty="0"/>
              <a:t>Proposed: “spousal equivalent” </a:t>
            </a:r>
          </a:p>
        </p:txBody>
      </p:sp>
    </p:spTree>
    <p:extLst>
      <p:ext uri="{BB962C8B-B14F-4D97-AF65-F5344CB8AC3E}">
        <p14:creationId xmlns:p14="http://schemas.microsoft.com/office/powerpoint/2010/main" val="2160744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3199"/>
            <a:ext cx="7729728" cy="1188720"/>
          </a:xfrm>
        </p:spPr>
        <p:txBody>
          <a:bodyPr/>
          <a:lstStyle/>
          <a:p>
            <a:r>
              <a:rPr lang="en-US" dirty="0"/>
              <a:t>How many </a:t>
            </a:r>
            <a:r>
              <a:rPr lang="en-US"/>
              <a:t>accredited investors?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5164" y="1767628"/>
            <a:ext cx="11941672" cy="4992158"/>
          </a:xfrm>
          <a:prstGeom prst="rect">
            <a:avLst/>
          </a:prstGeom>
        </p:spPr>
      </p:pic>
    </p:spTree>
    <p:extLst>
      <p:ext uri="{BB962C8B-B14F-4D97-AF65-F5344CB8AC3E}">
        <p14:creationId xmlns:p14="http://schemas.microsoft.com/office/powerpoint/2010/main" val="2630151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Rule 504</a:t>
            </a:r>
          </a:p>
        </p:txBody>
      </p:sp>
      <p:sp>
        <p:nvSpPr>
          <p:cNvPr id="5" name="Content Placeholder 4"/>
          <p:cNvSpPr>
            <a:spLocks noGrp="1"/>
          </p:cNvSpPr>
          <p:nvPr>
            <p:ph idx="1"/>
          </p:nvPr>
        </p:nvSpPr>
        <p:spPr>
          <a:xfrm>
            <a:off x="2231136" y="2481943"/>
            <a:ext cx="7729728" cy="4122057"/>
          </a:xfrm>
        </p:spPr>
        <p:txBody>
          <a:bodyPr>
            <a:normAutofit lnSpcReduction="10000"/>
          </a:bodyPr>
          <a:lstStyle/>
          <a:p>
            <a:r>
              <a:rPr lang="en-US" sz="2400" dirty="0"/>
              <a:t>Offering Limit of $5 </a:t>
            </a:r>
            <a:r>
              <a:rPr lang="en-US" sz="2400" dirty="0">
                <a:solidFill>
                  <a:srgbClr val="FF0000"/>
                </a:solidFill>
              </a:rPr>
              <a:t>($10) </a:t>
            </a:r>
            <a:r>
              <a:rPr lang="en-US" sz="2400" dirty="0"/>
              <a:t>million within twelve-month period</a:t>
            </a:r>
          </a:p>
          <a:p>
            <a:endParaRPr lang="en-US" sz="2400" dirty="0"/>
          </a:p>
          <a:p>
            <a:r>
              <a:rPr lang="en-US" sz="2400" dirty="0"/>
              <a:t>No general solicitation (unless state law allows for accredited investors only)</a:t>
            </a:r>
          </a:p>
          <a:p>
            <a:r>
              <a:rPr lang="en-US" sz="2400" dirty="0"/>
              <a:t>Must comply with state “blue sky” laws</a:t>
            </a:r>
          </a:p>
          <a:p>
            <a:r>
              <a:rPr lang="en-US" sz="2400" dirty="0"/>
              <a:t>Must provide state required disclosure</a:t>
            </a:r>
          </a:p>
          <a:p>
            <a:r>
              <a:rPr lang="en-US" sz="2400" dirty="0"/>
              <a:t>If meet state requirements, securities will be “unrestricted”</a:t>
            </a:r>
          </a:p>
          <a:p>
            <a:r>
              <a:rPr lang="en-US" sz="2400" dirty="0"/>
              <a:t>Must file notice on Form “D”</a:t>
            </a:r>
          </a:p>
          <a:p>
            <a:endParaRPr lang="en-US" dirty="0"/>
          </a:p>
          <a:p>
            <a:endParaRPr lang="en-US" dirty="0"/>
          </a:p>
        </p:txBody>
      </p:sp>
    </p:spTree>
    <p:extLst>
      <p:ext uri="{BB962C8B-B14F-4D97-AF65-F5344CB8AC3E}">
        <p14:creationId xmlns:p14="http://schemas.microsoft.com/office/powerpoint/2010/main" val="1883403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946" y="83543"/>
            <a:ext cx="7729728" cy="1188720"/>
          </a:xfrm>
        </p:spPr>
        <p:txBody>
          <a:bodyPr/>
          <a:lstStyle/>
          <a:p>
            <a:r>
              <a:rPr lang="en-US" dirty="0"/>
              <a:t>Rule 506:  Two paths</a:t>
            </a:r>
          </a:p>
        </p:txBody>
      </p:sp>
      <p:sp>
        <p:nvSpPr>
          <p:cNvPr id="3" name="Content Placeholder 2"/>
          <p:cNvSpPr>
            <a:spLocks noGrp="1"/>
          </p:cNvSpPr>
          <p:nvPr>
            <p:ph idx="1"/>
          </p:nvPr>
        </p:nvSpPr>
        <p:spPr>
          <a:xfrm>
            <a:off x="1132193" y="1615578"/>
            <a:ext cx="9811234" cy="4901600"/>
          </a:xfrm>
        </p:spPr>
        <p:txBody>
          <a:bodyPr>
            <a:noAutofit/>
          </a:bodyPr>
          <a:lstStyle/>
          <a:p>
            <a:r>
              <a:rPr lang="en-US" sz="2800" dirty="0"/>
              <a:t>506(b) – no general solicitation; may have up to 35 unaccredited investors if they are “sophisticated”</a:t>
            </a:r>
          </a:p>
          <a:p>
            <a:r>
              <a:rPr lang="en-US" sz="2800" dirty="0"/>
              <a:t>506(c) – general solicitation as long as all purchasers are accredited investors</a:t>
            </a:r>
          </a:p>
          <a:p>
            <a:endParaRPr lang="en-US" sz="2800" dirty="0"/>
          </a:p>
          <a:p>
            <a:r>
              <a:rPr lang="en-US" sz="2800" dirty="0"/>
              <a:t>No maximum limit</a:t>
            </a:r>
          </a:p>
          <a:p>
            <a:r>
              <a:rPr lang="en-US" sz="2800" dirty="0"/>
              <a:t>Shares are “restricted”	</a:t>
            </a:r>
          </a:p>
          <a:p>
            <a:r>
              <a:rPr lang="en-US" sz="2800" dirty="0"/>
              <a:t>Must file notice on Form “D” (requirement, not a condition)</a:t>
            </a:r>
          </a:p>
          <a:p>
            <a:r>
              <a:rPr lang="en-US" sz="2800" dirty="0"/>
              <a:t>No “bad actors”</a:t>
            </a:r>
          </a:p>
        </p:txBody>
      </p:sp>
    </p:spTree>
    <p:extLst>
      <p:ext uri="{BB962C8B-B14F-4D97-AF65-F5344CB8AC3E}">
        <p14:creationId xmlns:p14="http://schemas.microsoft.com/office/powerpoint/2010/main" val="726375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solicitation</a:t>
            </a:r>
          </a:p>
        </p:txBody>
      </p:sp>
      <p:sp>
        <p:nvSpPr>
          <p:cNvPr id="3" name="Content Placeholder 2"/>
          <p:cNvSpPr>
            <a:spLocks noGrp="1"/>
          </p:cNvSpPr>
          <p:nvPr>
            <p:ph idx="1"/>
          </p:nvPr>
        </p:nvSpPr>
        <p:spPr/>
        <p:txBody>
          <a:bodyPr>
            <a:normAutofit/>
          </a:bodyPr>
          <a:lstStyle/>
          <a:p>
            <a:r>
              <a:rPr lang="en-US" sz="2400" dirty="0"/>
              <a:t>NOT ALLOWED:</a:t>
            </a:r>
          </a:p>
          <a:p>
            <a:pPr lvl="1"/>
            <a:r>
              <a:rPr lang="en-US" sz="2400" dirty="0"/>
              <a:t>Ad, article, notice or other communication published in any newspaper, magazine, or similar media or broadcast over television or radio</a:t>
            </a:r>
          </a:p>
          <a:p>
            <a:pPr lvl="1"/>
            <a:r>
              <a:rPr lang="en-US" sz="2400" dirty="0"/>
              <a:t>Seminar or meeting whose attendees have been invited by any general solicitation or general advertising</a:t>
            </a:r>
          </a:p>
        </p:txBody>
      </p:sp>
    </p:spTree>
    <p:extLst>
      <p:ext uri="{BB962C8B-B14F-4D97-AF65-F5344CB8AC3E}">
        <p14:creationId xmlns:p14="http://schemas.microsoft.com/office/powerpoint/2010/main" val="1491104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FINRA rule 2111 (Suitability)</a:t>
            </a:r>
          </a:p>
        </p:txBody>
      </p:sp>
      <p:sp>
        <p:nvSpPr>
          <p:cNvPr id="3" name="Content Placeholder 2"/>
          <p:cNvSpPr>
            <a:spLocks noGrp="1"/>
          </p:cNvSpPr>
          <p:nvPr>
            <p:ph idx="1"/>
          </p:nvPr>
        </p:nvSpPr>
        <p:spPr/>
        <p:txBody>
          <a:bodyPr>
            <a:noAutofit/>
          </a:bodyPr>
          <a:lstStyle/>
          <a:p>
            <a:r>
              <a:rPr lang="en-US" sz="2400" dirty="0"/>
              <a:t>Broker-dealer has to “have a reasonable basis to believe that a recommended transaction or investment strategy involving a security or securities is suitable for the customer, based on the information obtained through the reasonable diligence of the [firm] or associated person to ascertain the customer’s investment profile.”</a:t>
            </a:r>
          </a:p>
          <a:p>
            <a:pPr lvl="1"/>
            <a:r>
              <a:rPr lang="en-US" sz="2400" dirty="0"/>
              <a:t>Age, other investments, financial situation and needs, tax status, investment objectives, investment experience, investment time horizon, liquidity needs and risk tolerance.</a:t>
            </a:r>
          </a:p>
        </p:txBody>
      </p:sp>
    </p:spTree>
    <p:extLst>
      <p:ext uri="{BB962C8B-B14F-4D97-AF65-F5344CB8AC3E}">
        <p14:creationId xmlns:p14="http://schemas.microsoft.com/office/powerpoint/2010/main" val="3139411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12934" y="3239594"/>
            <a:ext cx="10966132" cy="3132059"/>
          </a:xfrm>
          <a:prstGeom prst="rect">
            <a:avLst/>
          </a:prstGeom>
        </p:spPr>
      </p:pic>
    </p:spTree>
    <p:extLst>
      <p:ext uri="{BB962C8B-B14F-4D97-AF65-F5344CB8AC3E}">
        <p14:creationId xmlns:p14="http://schemas.microsoft.com/office/powerpoint/2010/main" val="2448520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31136" y="66194"/>
            <a:ext cx="7690104" cy="6791806"/>
          </a:xfrm>
          <a:prstGeom prst="rect">
            <a:avLst/>
          </a:prstGeom>
        </p:spPr>
      </p:pic>
    </p:spTree>
    <p:extLst>
      <p:ext uri="{BB962C8B-B14F-4D97-AF65-F5344CB8AC3E}">
        <p14:creationId xmlns:p14="http://schemas.microsoft.com/office/powerpoint/2010/main" val="3367879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re </a:t>
            </a:r>
            <a:r>
              <a:rPr lang="en-US" dirty="0" err="1"/>
              <a:t>kenman</a:t>
            </a:r>
            <a:r>
              <a:rPr lang="en-US" dirty="0"/>
              <a:t> corp.</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6407" y="4713317"/>
            <a:ext cx="2919513" cy="164222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1091" y="4713317"/>
            <a:ext cx="3284452" cy="1642226"/>
          </a:xfrm>
          <a:prstGeom prst="rect">
            <a:avLst/>
          </a:prstGeom>
        </p:spPr>
      </p:pic>
      <p:sp>
        <p:nvSpPr>
          <p:cNvPr id="6" name="Isosceles Triangle 5"/>
          <p:cNvSpPr/>
          <p:nvPr/>
        </p:nvSpPr>
        <p:spPr>
          <a:xfrm>
            <a:off x="917288" y="2419002"/>
            <a:ext cx="2627695" cy="1837114"/>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06095" y="3886784"/>
            <a:ext cx="2759825" cy="369332"/>
          </a:xfrm>
          <a:prstGeom prst="rect">
            <a:avLst/>
          </a:prstGeom>
          <a:noFill/>
        </p:spPr>
        <p:txBody>
          <a:bodyPr wrap="square" rtlCol="0">
            <a:spAutoFit/>
          </a:bodyPr>
          <a:lstStyle/>
          <a:p>
            <a:r>
              <a:rPr lang="en-US" dirty="0" err="1"/>
              <a:t>Missiondale</a:t>
            </a:r>
            <a:r>
              <a:rPr lang="en-US" dirty="0"/>
              <a:t> Palms Assoc.</a:t>
            </a:r>
          </a:p>
        </p:txBody>
      </p:sp>
      <p:sp>
        <p:nvSpPr>
          <p:cNvPr id="8" name="Isosceles Triangle 7"/>
          <p:cNvSpPr/>
          <p:nvPr/>
        </p:nvSpPr>
        <p:spPr>
          <a:xfrm>
            <a:off x="5939469" y="2419002"/>
            <a:ext cx="2627695" cy="1837114"/>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325985" y="3740727"/>
            <a:ext cx="1903615" cy="369332"/>
          </a:xfrm>
          <a:prstGeom prst="rect">
            <a:avLst/>
          </a:prstGeom>
          <a:noFill/>
        </p:spPr>
        <p:txBody>
          <a:bodyPr wrap="square" rtlCol="0">
            <a:spAutoFit/>
          </a:bodyPr>
          <a:lstStyle/>
          <a:p>
            <a:r>
              <a:rPr lang="en-US" dirty="0"/>
              <a:t>Orem DQ Assoc.</a:t>
            </a:r>
          </a:p>
        </p:txBody>
      </p:sp>
      <p:sp>
        <p:nvSpPr>
          <p:cNvPr id="10" name="Oval 9"/>
          <p:cNvSpPr/>
          <p:nvPr/>
        </p:nvSpPr>
        <p:spPr>
          <a:xfrm>
            <a:off x="1814495" y="2955759"/>
            <a:ext cx="833280" cy="756458"/>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736528" y="3149322"/>
            <a:ext cx="989214" cy="369332"/>
          </a:xfrm>
          <a:prstGeom prst="rect">
            <a:avLst/>
          </a:prstGeom>
          <a:noFill/>
        </p:spPr>
        <p:txBody>
          <a:bodyPr wrap="square" rtlCol="0">
            <a:spAutoFit/>
          </a:bodyPr>
          <a:lstStyle/>
          <a:p>
            <a:r>
              <a:rPr lang="en-US" dirty="0" err="1"/>
              <a:t>Kenman</a:t>
            </a:r>
            <a:endParaRPr lang="en-US" dirty="0"/>
          </a:p>
        </p:txBody>
      </p:sp>
      <p:sp>
        <p:nvSpPr>
          <p:cNvPr id="12" name="Oval 11"/>
          <p:cNvSpPr/>
          <p:nvPr/>
        </p:nvSpPr>
        <p:spPr>
          <a:xfrm>
            <a:off x="6836676" y="2955759"/>
            <a:ext cx="833280" cy="756458"/>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758709" y="3105805"/>
            <a:ext cx="989214" cy="369332"/>
          </a:xfrm>
          <a:prstGeom prst="rect">
            <a:avLst/>
          </a:prstGeom>
          <a:noFill/>
        </p:spPr>
        <p:txBody>
          <a:bodyPr wrap="square" rtlCol="0">
            <a:spAutoFit/>
          </a:bodyPr>
          <a:lstStyle/>
          <a:p>
            <a:r>
              <a:rPr lang="en-US" dirty="0" err="1"/>
              <a:t>Kenman</a:t>
            </a:r>
            <a:endParaRPr lang="en-US" dirty="0"/>
          </a:p>
        </p:txBody>
      </p:sp>
      <p:cxnSp>
        <p:nvCxnSpPr>
          <p:cNvPr id="15" name="Straight Arrow Connector 14"/>
          <p:cNvCxnSpPr/>
          <p:nvPr/>
        </p:nvCxnSpPr>
        <p:spPr>
          <a:xfrm flipV="1">
            <a:off x="2809702" y="3140425"/>
            <a:ext cx="1221971" cy="8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55796" y="2955759"/>
            <a:ext cx="1961804" cy="646331"/>
          </a:xfrm>
          <a:prstGeom prst="rect">
            <a:avLst/>
          </a:prstGeom>
          <a:noFill/>
          <a:ln>
            <a:solidFill>
              <a:schemeClr val="tx1"/>
            </a:solidFill>
          </a:ln>
        </p:spPr>
        <p:txBody>
          <a:bodyPr wrap="square" rtlCol="0">
            <a:spAutoFit/>
          </a:bodyPr>
          <a:lstStyle/>
          <a:p>
            <a:r>
              <a:rPr lang="en-US" dirty="0"/>
              <a:t>39 limited partners</a:t>
            </a:r>
          </a:p>
          <a:p>
            <a:r>
              <a:rPr lang="en-US" dirty="0"/>
              <a:t>$875k</a:t>
            </a:r>
          </a:p>
        </p:txBody>
      </p:sp>
      <p:sp>
        <p:nvSpPr>
          <p:cNvPr id="18" name="TextBox 17"/>
          <p:cNvSpPr txBox="1"/>
          <p:nvPr/>
        </p:nvSpPr>
        <p:spPr>
          <a:xfrm>
            <a:off x="9286240" y="2921139"/>
            <a:ext cx="1961804" cy="646331"/>
          </a:xfrm>
          <a:prstGeom prst="rect">
            <a:avLst/>
          </a:prstGeom>
          <a:noFill/>
          <a:ln>
            <a:solidFill>
              <a:schemeClr val="tx1"/>
            </a:solidFill>
          </a:ln>
        </p:spPr>
        <p:txBody>
          <a:bodyPr wrap="square" rtlCol="0">
            <a:spAutoFit/>
          </a:bodyPr>
          <a:lstStyle/>
          <a:p>
            <a:r>
              <a:rPr lang="en-US" dirty="0"/>
              <a:t>25 limited partners</a:t>
            </a:r>
          </a:p>
          <a:p>
            <a:r>
              <a:rPr lang="en-US" dirty="0"/>
              <a:t>$280k</a:t>
            </a:r>
          </a:p>
        </p:txBody>
      </p:sp>
      <p:cxnSp>
        <p:nvCxnSpPr>
          <p:cNvPr id="19" name="Straight Arrow Connector 18"/>
          <p:cNvCxnSpPr/>
          <p:nvPr/>
        </p:nvCxnSpPr>
        <p:spPr>
          <a:xfrm flipV="1">
            <a:off x="7896154" y="3130159"/>
            <a:ext cx="1221971" cy="8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242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re </a:t>
            </a:r>
            <a:r>
              <a:rPr lang="en-US" dirty="0" err="1"/>
              <a:t>kenman</a:t>
            </a:r>
            <a:r>
              <a:rPr lang="en-US" dirty="0"/>
              <a:t> corp.</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6407" y="4713317"/>
            <a:ext cx="2919513" cy="164222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1091" y="4713317"/>
            <a:ext cx="3284452" cy="1642226"/>
          </a:xfrm>
          <a:prstGeom prst="rect">
            <a:avLst/>
          </a:prstGeom>
        </p:spPr>
      </p:pic>
      <p:sp>
        <p:nvSpPr>
          <p:cNvPr id="6" name="Isosceles Triangle 5"/>
          <p:cNvSpPr/>
          <p:nvPr/>
        </p:nvSpPr>
        <p:spPr>
          <a:xfrm>
            <a:off x="917288" y="2419002"/>
            <a:ext cx="2627695" cy="1837114"/>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06095" y="3886784"/>
            <a:ext cx="2759825" cy="369332"/>
          </a:xfrm>
          <a:prstGeom prst="rect">
            <a:avLst/>
          </a:prstGeom>
          <a:noFill/>
        </p:spPr>
        <p:txBody>
          <a:bodyPr wrap="square" rtlCol="0">
            <a:spAutoFit/>
          </a:bodyPr>
          <a:lstStyle/>
          <a:p>
            <a:r>
              <a:rPr lang="en-US" dirty="0" err="1"/>
              <a:t>Missiondale</a:t>
            </a:r>
            <a:r>
              <a:rPr lang="en-US" dirty="0"/>
              <a:t> Palms Assoc.</a:t>
            </a:r>
          </a:p>
        </p:txBody>
      </p:sp>
      <p:sp>
        <p:nvSpPr>
          <p:cNvPr id="8" name="Isosceles Triangle 7"/>
          <p:cNvSpPr/>
          <p:nvPr/>
        </p:nvSpPr>
        <p:spPr>
          <a:xfrm>
            <a:off x="5939469" y="2419002"/>
            <a:ext cx="2627695" cy="1837114"/>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325985" y="3740727"/>
            <a:ext cx="1903615" cy="369332"/>
          </a:xfrm>
          <a:prstGeom prst="rect">
            <a:avLst/>
          </a:prstGeom>
          <a:noFill/>
        </p:spPr>
        <p:txBody>
          <a:bodyPr wrap="square" rtlCol="0">
            <a:spAutoFit/>
          </a:bodyPr>
          <a:lstStyle/>
          <a:p>
            <a:r>
              <a:rPr lang="en-US" dirty="0"/>
              <a:t>Orem DQ Assoc.</a:t>
            </a:r>
          </a:p>
        </p:txBody>
      </p:sp>
      <p:sp>
        <p:nvSpPr>
          <p:cNvPr id="10" name="Oval 9"/>
          <p:cNvSpPr/>
          <p:nvPr/>
        </p:nvSpPr>
        <p:spPr>
          <a:xfrm>
            <a:off x="1814495" y="2955759"/>
            <a:ext cx="833280" cy="756458"/>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736528" y="3149322"/>
            <a:ext cx="989214" cy="369332"/>
          </a:xfrm>
          <a:prstGeom prst="rect">
            <a:avLst/>
          </a:prstGeom>
          <a:noFill/>
        </p:spPr>
        <p:txBody>
          <a:bodyPr wrap="square" rtlCol="0">
            <a:spAutoFit/>
          </a:bodyPr>
          <a:lstStyle/>
          <a:p>
            <a:r>
              <a:rPr lang="en-US" dirty="0" err="1"/>
              <a:t>Kenman</a:t>
            </a:r>
            <a:endParaRPr lang="en-US" dirty="0"/>
          </a:p>
        </p:txBody>
      </p:sp>
      <p:sp>
        <p:nvSpPr>
          <p:cNvPr id="12" name="Oval 11"/>
          <p:cNvSpPr/>
          <p:nvPr/>
        </p:nvSpPr>
        <p:spPr>
          <a:xfrm>
            <a:off x="6836676" y="2955759"/>
            <a:ext cx="833280" cy="756458"/>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758709" y="3105805"/>
            <a:ext cx="989214" cy="369332"/>
          </a:xfrm>
          <a:prstGeom prst="rect">
            <a:avLst/>
          </a:prstGeom>
          <a:noFill/>
        </p:spPr>
        <p:txBody>
          <a:bodyPr wrap="square" rtlCol="0">
            <a:spAutoFit/>
          </a:bodyPr>
          <a:lstStyle/>
          <a:p>
            <a:r>
              <a:rPr lang="en-US" dirty="0" err="1"/>
              <a:t>Kenman</a:t>
            </a:r>
            <a:endParaRPr lang="en-US" dirty="0"/>
          </a:p>
        </p:txBody>
      </p:sp>
      <p:cxnSp>
        <p:nvCxnSpPr>
          <p:cNvPr id="15" name="Straight Arrow Connector 14"/>
          <p:cNvCxnSpPr/>
          <p:nvPr/>
        </p:nvCxnSpPr>
        <p:spPr>
          <a:xfrm flipV="1">
            <a:off x="2809702" y="3140425"/>
            <a:ext cx="1221971" cy="8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55796" y="2955759"/>
            <a:ext cx="1961804" cy="646331"/>
          </a:xfrm>
          <a:prstGeom prst="rect">
            <a:avLst/>
          </a:prstGeom>
          <a:noFill/>
          <a:ln>
            <a:solidFill>
              <a:schemeClr val="tx1"/>
            </a:solidFill>
          </a:ln>
        </p:spPr>
        <p:txBody>
          <a:bodyPr wrap="square" rtlCol="0">
            <a:spAutoFit/>
          </a:bodyPr>
          <a:lstStyle/>
          <a:p>
            <a:r>
              <a:rPr lang="en-US" dirty="0"/>
              <a:t>39 limited partners</a:t>
            </a:r>
          </a:p>
          <a:p>
            <a:r>
              <a:rPr lang="en-US" dirty="0"/>
              <a:t>$875k</a:t>
            </a:r>
          </a:p>
        </p:txBody>
      </p:sp>
      <p:sp>
        <p:nvSpPr>
          <p:cNvPr id="18" name="TextBox 17"/>
          <p:cNvSpPr txBox="1"/>
          <p:nvPr/>
        </p:nvSpPr>
        <p:spPr>
          <a:xfrm>
            <a:off x="9286240" y="2921139"/>
            <a:ext cx="1961804" cy="646331"/>
          </a:xfrm>
          <a:prstGeom prst="rect">
            <a:avLst/>
          </a:prstGeom>
          <a:noFill/>
          <a:ln>
            <a:solidFill>
              <a:schemeClr val="tx1"/>
            </a:solidFill>
          </a:ln>
        </p:spPr>
        <p:txBody>
          <a:bodyPr wrap="square" rtlCol="0">
            <a:spAutoFit/>
          </a:bodyPr>
          <a:lstStyle/>
          <a:p>
            <a:r>
              <a:rPr lang="en-US" dirty="0"/>
              <a:t>25 limited partners</a:t>
            </a:r>
          </a:p>
          <a:p>
            <a:r>
              <a:rPr lang="en-US"/>
              <a:t>$280k</a:t>
            </a:r>
            <a:endParaRPr lang="en-US" dirty="0"/>
          </a:p>
        </p:txBody>
      </p:sp>
      <p:cxnSp>
        <p:nvCxnSpPr>
          <p:cNvPr id="19" name="Straight Arrow Connector 18"/>
          <p:cNvCxnSpPr/>
          <p:nvPr/>
        </p:nvCxnSpPr>
        <p:spPr>
          <a:xfrm flipV="1">
            <a:off x="7896154" y="3130159"/>
            <a:ext cx="1221971" cy="8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8728364" y="3475137"/>
            <a:ext cx="1047403" cy="922296"/>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786084" y="3727673"/>
            <a:ext cx="931962" cy="369332"/>
          </a:xfrm>
          <a:prstGeom prst="rect">
            <a:avLst/>
          </a:prstGeom>
          <a:noFill/>
        </p:spPr>
        <p:txBody>
          <a:bodyPr wrap="square" rtlCol="0">
            <a:spAutoFit/>
          </a:bodyPr>
          <a:lstStyle/>
          <a:p>
            <a:r>
              <a:rPr lang="en-US" dirty="0"/>
              <a:t>Form D</a:t>
            </a:r>
          </a:p>
        </p:txBody>
      </p:sp>
    </p:spTree>
    <p:extLst>
      <p:ext uri="{BB962C8B-B14F-4D97-AF65-F5344CB8AC3E}">
        <p14:creationId xmlns:p14="http://schemas.microsoft.com/office/powerpoint/2010/main" val="1072337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668" y="91856"/>
            <a:ext cx="7729728" cy="1188720"/>
          </a:xfrm>
        </p:spPr>
        <p:txBody>
          <a:bodyPr/>
          <a:lstStyle/>
          <a:p>
            <a:r>
              <a:rPr lang="en-US" dirty="0"/>
              <a:t>“come to rest”</a:t>
            </a:r>
            <a:br>
              <a:rPr lang="en-US" dirty="0"/>
            </a:br>
            <a:r>
              <a:rPr lang="en-US" dirty="0"/>
              <a:t>“part of an issue”</a:t>
            </a:r>
          </a:p>
        </p:txBody>
      </p:sp>
      <p:pic>
        <p:nvPicPr>
          <p:cNvPr id="4" name="Picture 8" descr="Image result for STICK FIG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4345" y="3266798"/>
            <a:ext cx="845127" cy="12803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78032" y="3204792"/>
            <a:ext cx="2327564" cy="145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51524" y="3722315"/>
            <a:ext cx="1984664" cy="369332"/>
          </a:xfrm>
          <a:prstGeom prst="rect">
            <a:avLst/>
          </a:prstGeom>
          <a:noFill/>
        </p:spPr>
        <p:txBody>
          <a:bodyPr wrap="square" rtlCol="0">
            <a:spAutoFit/>
          </a:bodyPr>
          <a:lstStyle/>
          <a:p>
            <a:pPr algn="ctr"/>
            <a:r>
              <a:rPr lang="en-US" dirty="0"/>
              <a:t>ISSUER</a:t>
            </a:r>
          </a:p>
        </p:txBody>
      </p:sp>
      <p:cxnSp>
        <p:nvCxnSpPr>
          <p:cNvPr id="8" name="Straight Arrow Connector 7"/>
          <p:cNvCxnSpPr>
            <a:endCxn id="4" idx="1"/>
          </p:cNvCxnSpPr>
          <p:nvPr/>
        </p:nvCxnSpPr>
        <p:spPr>
          <a:xfrm flipV="1">
            <a:off x="3245740" y="3906982"/>
            <a:ext cx="1388605" cy="251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534892" y="3906981"/>
            <a:ext cx="2247899" cy="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2792" y="2147457"/>
            <a:ext cx="4409208" cy="44092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562662" y="2550165"/>
            <a:ext cx="1143000" cy="369332"/>
          </a:xfrm>
          <a:prstGeom prst="rect">
            <a:avLst/>
          </a:prstGeom>
          <a:noFill/>
          <a:ln>
            <a:solidFill>
              <a:schemeClr val="tx1"/>
            </a:solidFill>
          </a:ln>
        </p:spPr>
        <p:txBody>
          <a:bodyPr wrap="square" rtlCol="0">
            <a:spAutoFit/>
          </a:bodyPr>
          <a:lstStyle/>
          <a:p>
            <a:r>
              <a:rPr lang="en-US" dirty="0"/>
              <a:t>3(a)(11)</a:t>
            </a:r>
          </a:p>
        </p:txBody>
      </p:sp>
      <p:sp>
        <p:nvSpPr>
          <p:cNvPr id="12" name="Right Arrow 11"/>
          <p:cNvSpPr/>
          <p:nvPr/>
        </p:nvSpPr>
        <p:spPr>
          <a:xfrm rot="5400000">
            <a:off x="3702939" y="3335308"/>
            <a:ext cx="862446" cy="155863"/>
          </a:xfrm>
          <a:prstGeom prst="rightArrow">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550823" y="3413239"/>
            <a:ext cx="2160617" cy="369332"/>
          </a:xfrm>
          <a:prstGeom prst="rect">
            <a:avLst/>
          </a:prstGeom>
          <a:noFill/>
          <a:ln>
            <a:solidFill>
              <a:schemeClr val="tx1"/>
            </a:solidFill>
          </a:ln>
        </p:spPr>
        <p:txBody>
          <a:bodyPr wrap="square" rtlCol="0">
            <a:spAutoFit/>
          </a:bodyPr>
          <a:lstStyle/>
          <a:p>
            <a:pPr algn="ctr"/>
            <a:r>
              <a:rPr lang="en-US" dirty="0"/>
              <a:t>Unrestricted resale</a:t>
            </a:r>
          </a:p>
        </p:txBody>
      </p:sp>
    </p:spTree>
    <p:extLst>
      <p:ext uri="{BB962C8B-B14F-4D97-AF65-F5344CB8AC3E}">
        <p14:creationId xmlns:p14="http://schemas.microsoft.com/office/powerpoint/2010/main" val="3895432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Footnote 6</a:t>
            </a:r>
          </a:p>
        </p:txBody>
      </p:sp>
      <p:sp>
        <p:nvSpPr>
          <p:cNvPr id="3" name="Content Placeholder 2"/>
          <p:cNvSpPr>
            <a:spLocks noGrp="1"/>
          </p:cNvSpPr>
          <p:nvPr>
            <p:ph idx="1"/>
          </p:nvPr>
        </p:nvSpPr>
        <p:spPr/>
        <p:txBody>
          <a:bodyPr>
            <a:normAutofit/>
          </a:bodyPr>
          <a:lstStyle/>
          <a:p>
            <a:r>
              <a:rPr lang="en-US" sz="3200" dirty="0"/>
              <a:t>In determining what constitutes a general solicitation, the Commission’s Division of Corporation Finance has underscored the existence and substance of pre-existing relationships between the issuer and those being solicited.</a:t>
            </a:r>
          </a:p>
        </p:txBody>
      </p:sp>
    </p:spTree>
    <p:extLst>
      <p:ext uri="{BB962C8B-B14F-4D97-AF65-F5344CB8AC3E}">
        <p14:creationId xmlns:p14="http://schemas.microsoft.com/office/powerpoint/2010/main" val="2103092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No-Action Letter</a:t>
            </a:r>
          </a:p>
        </p:txBody>
      </p:sp>
      <p:sp>
        <p:nvSpPr>
          <p:cNvPr id="3" name="Content Placeholder 2"/>
          <p:cNvSpPr>
            <a:spLocks noGrp="1"/>
          </p:cNvSpPr>
          <p:nvPr>
            <p:ph idx="1"/>
          </p:nvPr>
        </p:nvSpPr>
        <p:spPr/>
        <p:txBody>
          <a:bodyPr/>
          <a:lstStyle/>
          <a:p>
            <a:r>
              <a:rPr lang="en-US" dirty="0"/>
              <a:t>Not general solicitation to offer to 330 persons with whom the general partner has a pre-existing relationship and for whom the general partner has determined suitability/sophistication requirements.</a:t>
            </a:r>
          </a:p>
          <a:p>
            <a:endParaRPr lang="en-US" dirty="0"/>
          </a:p>
          <a:p>
            <a:r>
              <a:rPr lang="en-US" dirty="0"/>
              <a:t>General solicitation for officer/insurance broker to send to 600 persons with whom he had a preexisting relationship.</a:t>
            </a:r>
          </a:p>
        </p:txBody>
      </p:sp>
    </p:spTree>
    <p:extLst>
      <p:ext uri="{BB962C8B-B14F-4D97-AF65-F5344CB8AC3E}">
        <p14:creationId xmlns:p14="http://schemas.microsoft.com/office/powerpoint/2010/main" val="742891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mail.google.com/mail/u/0?ui=2&amp;ik=ecaac8fd8c&amp;attid=0.1.1&amp;permmsgid=msg-f:1679727161738034082&amp;th=174f96f43af87ba2&amp;view=fimg&amp;sz=s0-l75-ft&amp;attbid=ANGjdJ9mdb_kxYuJ6dXgeqtUDe2roD6tpI0wN600M2hIXvdGoF9fGz4naXHe3XZ0bWZeuAA4Xm12zWzrUA-UwpG-hMONVMvMG8lzTyl01ZCv5fkzaWfyOv9XggGB6qQ&amp;disp=em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4404636" y="160338"/>
            <a:ext cx="3098142" cy="6705158"/>
          </a:xfrm>
          <a:prstGeom prst="rect">
            <a:avLst/>
          </a:prstGeom>
        </p:spPr>
      </p:pic>
    </p:spTree>
    <p:extLst>
      <p:ext uri="{BB962C8B-B14F-4D97-AF65-F5344CB8AC3E}">
        <p14:creationId xmlns:p14="http://schemas.microsoft.com/office/powerpoint/2010/main" val="2830121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1855"/>
            <a:ext cx="7729728" cy="1188720"/>
          </a:xfrm>
        </p:spPr>
        <p:txBody>
          <a:bodyPr/>
          <a:lstStyle/>
          <a:p>
            <a:r>
              <a:rPr lang="en-US" dirty="0"/>
              <a:t>Disclosure</a:t>
            </a:r>
          </a:p>
        </p:txBody>
      </p:sp>
      <p:pic>
        <p:nvPicPr>
          <p:cNvPr id="4" name="Content Placeholder 3"/>
          <p:cNvPicPr>
            <a:picLocks noGrp="1" noChangeAspect="1"/>
          </p:cNvPicPr>
          <p:nvPr>
            <p:ph idx="1"/>
          </p:nvPr>
        </p:nvPicPr>
        <p:blipFill>
          <a:blip r:embed="rId2"/>
          <a:stretch>
            <a:fillRect/>
          </a:stretch>
        </p:blipFill>
        <p:spPr>
          <a:xfrm>
            <a:off x="2231136" y="1788131"/>
            <a:ext cx="6171250" cy="1761404"/>
          </a:xfrm>
          <a:prstGeom prst="rect">
            <a:avLst/>
          </a:prstGeom>
        </p:spPr>
      </p:pic>
      <p:sp>
        <p:nvSpPr>
          <p:cNvPr id="5" name="Down Arrow 4"/>
          <p:cNvSpPr/>
          <p:nvPr/>
        </p:nvSpPr>
        <p:spPr>
          <a:xfrm rot="19392807">
            <a:off x="5644341" y="3200399"/>
            <a:ext cx="290946" cy="1496291"/>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487911" y="4182341"/>
            <a:ext cx="4552950" cy="2400300"/>
          </a:xfrm>
          <a:prstGeom prst="rect">
            <a:avLst/>
          </a:prstGeom>
        </p:spPr>
      </p:pic>
    </p:spTree>
    <p:extLst>
      <p:ext uri="{BB962C8B-B14F-4D97-AF65-F5344CB8AC3E}">
        <p14:creationId xmlns:p14="http://schemas.microsoft.com/office/powerpoint/2010/main" val="3142670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sets of problems</a:t>
            </a:r>
          </a:p>
        </p:txBody>
      </p:sp>
      <p:sp>
        <p:nvSpPr>
          <p:cNvPr id="3" name="Content Placeholder 2"/>
          <p:cNvSpPr>
            <a:spLocks noGrp="1"/>
          </p:cNvSpPr>
          <p:nvPr>
            <p:ph idx="1"/>
          </p:nvPr>
        </p:nvSpPr>
        <p:spPr/>
        <p:txBody>
          <a:bodyPr>
            <a:noAutofit/>
          </a:bodyPr>
          <a:lstStyle/>
          <a:p>
            <a:r>
              <a:rPr lang="en-US" sz="2400" dirty="0"/>
              <a:t>Needs large amount of capital, but doesn’t want the costs of an IPO</a:t>
            </a:r>
          </a:p>
          <a:p>
            <a:r>
              <a:rPr lang="en-US" sz="2400" dirty="0"/>
              <a:t>Wants to sell to strangers, wants unrestricted shares</a:t>
            </a:r>
          </a:p>
          <a:p>
            <a:endParaRPr lang="en-US" sz="2400" dirty="0"/>
          </a:p>
          <a:p>
            <a:endParaRPr lang="en-US" sz="2400" dirty="0"/>
          </a:p>
          <a:p>
            <a:r>
              <a:rPr lang="en-US" sz="2400" dirty="0"/>
              <a:t>Needs small amount of capital and does not have access to venture capital</a:t>
            </a:r>
          </a:p>
          <a:p>
            <a:r>
              <a:rPr lang="en-US" sz="2400" dirty="0"/>
              <a:t>Very early stage company</a:t>
            </a:r>
          </a:p>
        </p:txBody>
      </p:sp>
    </p:spTree>
    <p:extLst>
      <p:ext uri="{BB962C8B-B14F-4D97-AF65-F5344CB8AC3E}">
        <p14:creationId xmlns:p14="http://schemas.microsoft.com/office/powerpoint/2010/main" val="3130580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Solution?</a:t>
            </a:r>
          </a:p>
        </p:txBody>
      </p:sp>
      <p:sp>
        <p:nvSpPr>
          <p:cNvPr id="4" name="Content Placeholder 3"/>
          <p:cNvSpPr>
            <a:spLocks noGrp="1"/>
          </p:cNvSpPr>
          <p:nvPr>
            <p:ph sz="quarter" idx="1"/>
          </p:nvPr>
        </p:nvSpPr>
        <p:spPr>
          <a:xfrm>
            <a:off x="260613" y="2589348"/>
            <a:ext cx="11670774" cy="3508455"/>
          </a:xfrm>
        </p:spPr>
        <p:txBody>
          <a:bodyPr>
            <a:noAutofit/>
          </a:bodyPr>
          <a:lstStyle/>
          <a:p>
            <a:r>
              <a:rPr lang="en-US" sz="2400" dirty="0"/>
              <a:t>April 5, 2012 – Jumpstart Our Business Start-ups Act</a:t>
            </a:r>
          </a:p>
          <a:p>
            <a:endParaRPr lang="en-US" sz="2400" dirty="0"/>
          </a:p>
          <a:p>
            <a:endParaRPr lang="en-US" sz="2400" dirty="0"/>
          </a:p>
          <a:p>
            <a:r>
              <a:rPr lang="en-US" sz="2400" dirty="0"/>
              <a:t>Amendments to Regulation A (Regulation A+)</a:t>
            </a:r>
          </a:p>
          <a:p>
            <a:endParaRPr lang="en-US" sz="2400" dirty="0"/>
          </a:p>
          <a:p>
            <a:endParaRPr lang="en-US" sz="2400" dirty="0"/>
          </a:p>
          <a:p>
            <a:r>
              <a:rPr lang="en-US" sz="2400" dirty="0"/>
              <a:t>Title III – Capital Raising Online While Deterring Fraud and Unethical Non-Disclosure Act</a:t>
            </a:r>
          </a:p>
        </p:txBody>
      </p:sp>
    </p:spTree>
    <p:extLst>
      <p:ext uri="{BB962C8B-B14F-4D97-AF65-F5344CB8AC3E}">
        <p14:creationId xmlns:p14="http://schemas.microsoft.com/office/powerpoint/2010/main" val="330584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3(b)(2):  “Additional Issues”</a:t>
            </a:r>
            <a:br>
              <a:rPr lang="en-US" dirty="0"/>
            </a:br>
            <a:endParaRPr lang="en-US" dirty="0"/>
          </a:p>
        </p:txBody>
      </p:sp>
      <p:sp>
        <p:nvSpPr>
          <p:cNvPr id="3" name="Content Placeholder 2"/>
          <p:cNvSpPr>
            <a:spLocks noGrp="1"/>
          </p:cNvSpPr>
          <p:nvPr>
            <p:ph idx="1"/>
          </p:nvPr>
        </p:nvSpPr>
        <p:spPr/>
        <p:txBody>
          <a:bodyPr>
            <a:normAutofit/>
          </a:bodyPr>
          <a:lstStyle/>
          <a:p>
            <a:r>
              <a:rPr lang="en-US" sz="2800" dirty="0"/>
              <a:t>3(b)(1):  Rule 504 (under $5M) </a:t>
            </a:r>
            <a:r>
              <a:rPr lang="en-US" sz="2800" dirty="0">
                <a:solidFill>
                  <a:srgbClr val="FF0000"/>
                </a:solidFill>
              </a:rPr>
              <a:t>($10M)</a:t>
            </a:r>
            <a:endParaRPr lang="en-US" sz="2800" dirty="0"/>
          </a:p>
          <a:p>
            <a:endParaRPr lang="en-US" sz="2800" dirty="0"/>
          </a:p>
          <a:p>
            <a:r>
              <a:rPr lang="en-US" sz="2800" dirty="0"/>
              <a:t>3(b)(2): Regulation A (under $50M) </a:t>
            </a:r>
            <a:r>
              <a:rPr lang="en-US" sz="2800" dirty="0">
                <a:solidFill>
                  <a:srgbClr val="FF0000"/>
                </a:solidFill>
              </a:rPr>
              <a:t>($75M)</a:t>
            </a:r>
            <a:endParaRPr lang="en-US" sz="2800" dirty="0"/>
          </a:p>
        </p:txBody>
      </p:sp>
    </p:spTree>
    <p:extLst>
      <p:ext uri="{BB962C8B-B14F-4D97-AF65-F5344CB8AC3E}">
        <p14:creationId xmlns:p14="http://schemas.microsoft.com/office/powerpoint/2010/main" val="12158908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78880"/>
            <a:ext cx="7729728" cy="1188720"/>
          </a:xfrm>
        </p:spPr>
        <p:txBody>
          <a:bodyPr/>
          <a:lstStyle/>
          <a:p>
            <a:r>
              <a:rPr lang="en-US" dirty="0"/>
              <a:t>Regulation A+</a:t>
            </a:r>
          </a:p>
        </p:txBody>
      </p:sp>
      <p:sp>
        <p:nvSpPr>
          <p:cNvPr id="3" name="Content Placeholder 2"/>
          <p:cNvSpPr>
            <a:spLocks noGrp="1"/>
          </p:cNvSpPr>
          <p:nvPr>
            <p:ph idx="1"/>
          </p:nvPr>
        </p:nvSpPr>
        <p:spPr>
          <a:xfrm>
            <a:off x="1181100" y="1669352"/>
            <a:ext cx="9829800" cy="4777168"/>
          </a:xfrm>
        </p:spPr>
        <p:txBody>
          <a:bodyPr>
            <a:noAutofit/>
          </a:bodyPr>
          <a:lstStyle/>
          <a:p>
            <a:r>
              <a:rPr lang="en-US" sz="2400" dirty="0"/>
              <a:t>Section 3(b)(2):  “Additional Issues”</a:t>
            </a:r>
          </a:p>
          <a:p>
            <a:r>
              <a:rPr lang="en-US" sz="2400" dirty="0"/>
              <a:t>Two Tiers: </a:t>
            </a:r>
          </a:p>
          <a:p>
            <a:pPr lvl="1"/>
            <a:r>
              <a:rPr lang="en-US" sz="2200" dirty="0"/>
              <a:t>$20M (Tier 1) $50M (Tier 2) </a:t>
            </a:r>
            <a:r>
              <a:rPr lang="en-US" sz="2200" dirty="0">
                <a:solidFill>
                  <a:srgbClr val="FF0000"/>
                </a:solidFill>
              </a:rPr>
              <a:t>($75M)</a:t>
            </a:r>
            <a:endParaRPr lang="en-US" sz="2200" dirty="0"/>
          </a:p>
          <a:p>
            <a:r>
              <a:rPr lang="en-US" sz="2400" dirty="0"/>
              <a:t>Tier 2 has ongoing reporting</a:t>
            </a:r>
          </a:p>
          <a:p>
            <a:r>
              <a:rPr lang="en-US" sz="2400" dirty="0"/>
              <a:t>Mini IPO registration</a:t>
            </a:r>
          </a:p>
          <a:p>
            <a:r>
              <a:rPr lang="en-US" sz="2400" dirty="0"/>
              <a:t>Costs are much lower than IPO</a:t>
            </a:r>
          </a:p>
          <a:p>
            <a:r>
              <a:rPr lang="en-US" sz="2400" dirty="0"/>
              <a:t>Regulation “A”:  Rules 251 – 263</a:t>
            </a:r>
          </a:p>
          <a:p>
            <a:r>
              <a:rPr lang="en-US" sz="2400" dirty="0"/>
              <a:t>Ineligible: Reporting companies; blank check companies; issuers of oil &amp; gas/mineral rights; bad actor</a:t>
            </a:r>
          </a:p>
        </p:txBody>
      </p:sp>
    </p:spTree>
    <p:extLst>
      <p:ext uri="{BB962C8B-B14F-4D97-AF65-F5344CB8AC3E}">
        <p14:creationId xmlns:p14="http://schemas.microsoft.com/office/powerpoint/2010/main" val="8083184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704" y="489204"/>
            <a:ext cx="7729728" cy="1188720"/>
          </a:xfrm>
        </p:spPr>
        <p:txBody>
          <a:bodyPr/>
          <a:lstStyle/>
          <a:p>
            <a:r>
              <a:rPr lang="en-US" dirty="0"/>
              <a:t>limitations</a:t>
            </a:r>
          </a:p>
        </p:txBody>
      </p:sp>
      <p:sp>
        <p:nvSpPr>
          <p:cNvPr id="3" name="Content Placeholder 2"/>
          <p:cNvSpPr>
            <a:spLocks noGrp="1"/>
          </p:cNvSpPr>
          <p:nvPr>
            <p:ph idx="1"/>
          </p:nvPr>
        </p:nvSpPr>
        <p:spPr>
          <a:xfrm>
            <a:off x="602421" y="2039112"/>
            <a:ext cx="11495091" cy="4428456"/>
          </a:xfrm>
        </p:spPr>
        <p:txBody>
          <a:bodyPr>
            <a:noAutofit/>
          </a:bodyPr>
          <a:lstStyle/>
          <a:p>
            <a:r>
              <a:rPr lang="en-US" sz="2000" dirty="0"/>
              <a:t>$20/$50M in twelve-month period</a:t>
            </a:r>
          </a:p>
          <a:p>
            <a:endParaRPr lang="en-US" sz="2000" dirty="0"/>
          </a:p>
          <a:p>
            <a:r>
              <a:rPr lang="en-US" sz="2000" dirty="0"/>
              <a:t>Secondary Sales:</a:t>
            </a:r>
          </a:p>
          <a:p>
            <a:pPr lvl="1"/>
            <a:r>
              <a:rPr lang="en-US" sz="2000" dirty="0"/>
              <a:t>Affiliates may only sell $6M in the Tier 1 offering or $15M in the Tier 2 offering</a:t>
            </a:r>
          </a:p>
          <a:p>
            <a:pPr lvl="1"/>
            <a:r>
              <a:rPr lang="en-US" sz="2000" dirty="0"/>
              <a:t>All sellers other than issuer – 30% of a </a:t>
            </a:r>
            <a:r>
              <a:rPr lang="en-US" sz="2000" dirty="0" err="1"/>
              <a:t>Reg</a:t>
            </a:r>
            <a:r>
              <a:rPr lang="en-US" sz="2000" dirty="0"/>
              <a:t> A offering</a:t>
            </a:r>
          </a:p>
          <a:p>
            <a:pPr lvl="1"/>
            <a:endParaRPr lang="en-US" sz="2000" dirty="0"/>
          </a:p>
          <a:p>
            <a:r>
              <a:rPr lang="en-US" sz="2000" dirty="0"/>
              <a:t>Investment Limitations:  Tier 2 AND not listed on a national exchange after offering</a:t>
            </a:r>
          </a:p>
          <a:p>
            <a:pPr lvl="1"/>
            <a:r>
              <a:rPr lang="en-US" sz="2000" dirty="0"/>
              <a:t>Individual Unaccredited Investors are limited to no more than 10% of the greater of annual income or net worth</a:t>
            </a:r>
          </a:p>
          <a:p>
            <a:pPr lvl="1"/>
            <a:r>
              <a:rPr lang="en-US" sz="2000" dirty="0"/>
              <a:t>Institutional Unaccredited Investors are limited to 10% of the greater of annual revenue or net assets </a:t>
            </a:r>
          </a:p>
        </p:txBody>
      </p:sp>
    </p:spTree>
    <p:extLst>
      <p:ext uri="{BB962C8B-B14F-4D97-AF65-F5344CB8AC3E}">
        <p14:creationId xmlns:p14="http://schemas.microsoft.com/office/powerpoint/2010/main" val="2392159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requirements</a:t>
            </a:r>
          </a:p>
        </p:txBody>
      </p:sp>
      <p:sp>
        <p:nvSpPr>
          <p:cNvPr id="3" name="Content Placeholder 2"/>
          <p:cNvSpPr>
            <a:spLocks noGrp="1"/>
          </p:cNvSpPr>
          <p:nvPr>
            <p:ph idx="1"/>
          </p:nvPr>
        </p:nvSpPr>
        <p:spPr>
          <a:xfrm>
            <a:off x="1407743" y="2475725"/>
            <a:ext cx="9376514" cy="3930486"/>
          </a:xfrm>
        </p:spPr>
        <p:txBody>
          <a:bodyPr>
            <a:normAutofit fontScale="92500" lnSpcReduction="20000"/>
          </a:bodyPr>
          <a:lstStyle/>
          <a:p>
            <a:r>
              <a:rPr lang="en-US" sz="2400" dirty="0"/>
              <a:t>Tier 1 must file Exit Report</a:t>
            </a:r>
          </a:p>
          <a:p>
            <a:pPr lvl="1"/>
            <a:r>
              <a:rPr lang="en-US" sz="2400" dirty="0"/>
              <a:t>Form 1-Z</a:t>
            </a:r>
          </a:p>
          <a:p>
            <a:endParaRPr lang="en-US" sz="2400" dirty="0"/>
          </a:p>
          <a:p>
            <a:endParaRPr lang="en-US" sz="2400" dirty="0"/>
          </a:p>
          <a:p>
            <a:r>
              <a:rPr lang="en-US" sz="2400" dirty="0"/>
              <a:t>Tier 2 has ongoing reporting (annual, semiannual, current); audited financial statements</a:t>
            </a:r>
          </a:p>
          <a:p>
            <a:pPr lvl="1"/>
            <a:r>
              <a:rPr lang="en-US" sz="2200" dirty="0"/>
              <a:t>Forms1-K; 1-SA; 1-U</a:t>
            </a:r>
          </a:p>
          <a:p>
            <a:r>
              <a:rPr lang="en-US" sz="2400" dirty="0"/>
              <a:t>Tier 2 Issuer may exit ongoing reporting if fewer than 300 shareholders and offering has ended</a:t>
            </a:r>
          </a:p>
          <a:p>
            <a:pPr lvl="1"/>
            <a:r>
              <a:rPr lang="en-US" sz="2400" dirty="0"/>
              <a:t>Must file Exit Report on Form 1-Z</a:t>
            </a:r>
          </a:p>
          <a:p>
            <a:endParaRPr lang="en-US" dirty="0"/>
          </a:p>
        </p:txBody>
      </p:sp>
    </p:spTree>
    <p:extLst>
      <p:ext uri="{BB962C8B-B14F-4D97-AF65-F5344CB8AC3E}">
        <p14:creationId xmlns:p14="http://schemas.microsoft.com/office/powerpoint/2010/main" val="2907069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668" y="91856"/>
            <a:ext cx="7729728" cy="1188720"/>
          </a:xfrm>
        </p:spPr>
        <p:txBody>
          <a:bodyPr/>
          <a:lstStyle/>
          <a:p>
            <a:r>
              <a:rPr lang="en-US" dirty="0"/>
              <a:t>“come to rest”</a:t>
            </a:r>
            <a:br>
              <a:rPr lang="en-US" dirty="0"/>
            </a:br>
            <a:r>
              <a:rPr lang="en-US" dirty="0"/>
              <a:t>“part of an issue”</a:t>
            </a:r>
          </a:p>
        </p:txBody>
      </p:sp>
      <p:sp>
        <p:nvSpPr>
          <p:cNvPr id="5" name="Rectangle 4"/>
          <p:cNvSpPr/>
          <p:nvPr/>
        </p:nvSpPr>
        <p:spPr>
          <a:xfrm>
            <a:off x="878032" y="3204792"/>
            <a:ext cx="2327564" cy="145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51524" y="3722315"/>
            <a:ext cx="1984664" cy="369332"/>
          </a:xfrm>
          <a:prstGeom prst="rect">
            <a:avLst/>
          </a:prstGeom>
          <a:noFill/>
        </p:spPr>
        <p:txBody>
          <a:bodyPr wrap="square" rtlCol="0">
            <a:spAutoFit/>
          </a:bodyPr>
          <a:lstStyle/>
          <a:p>
            <a:pPr algn="ctr"/>
            <a:r>
              <a:rPr lang="en-US" dirty="0"/>
              <a:t>UTAH ISSUER</a:t>
            </a:r>
          </a:p>
        </p:txBody>
      </p:sp>
      <p:cxnSp>
        <p:nvCxnSpPr>
          <p:cNvPr id="8" name="Straight Arrow Connector 7"/>
          <p:cNvCxnSpPr/>
          <p:nvPr/>
        </p:nvCxnSpPr>
        <p:spPr>
          <a:xfrm flipV="1">
            <a:off x="3245740" y="3932155"/>
            <a:ext cx="2165845" cy="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3778" y="1569475"/>
            <a:ext cx="1412542" cy="14125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562662" y="2550165"/>
            <a:ext cx="1143000" cy="369332"/>
          </a:xfrm>
          <a:prstGeom prst="rect">
            <a:avLst/>
          </a:prstGeom>
          <a:noFill/>
          <a:ln>
            <a:solidFill>
              <a:schemeClr val="tx1"/>
            </a:solidFill>
          </a:ln>
        </p:spPr>
        <p:txBody>
          <a:bodyPr wrap="square" rtlCol="0">
            <a:spAutoFit/>
          </a:bodyPr>
          <a:lstStyle/>
          <a:p>
            <a:r>
              <a:rPr lang="en-US" dirty="0"/>
              <a:t>3(a)(11)</a:t>
            </a:r>
          </a:p>
        </p:txBody>
      </p:sp>
      <p:sp>
        <p:nvSpPr>
          <p:cNvPr id="12" name="Right Arrow 11"/>
          <p:cNvSpPr/>
          <p:nvPr/>
        </p:nvSpPr>
        <p:spPr>
          <a:xfrm rot="5400000">
            <a:off x="3702939" y="3335308"/>
            <a:ext cx="862446" cy="155863"/>
          </a:xfrm>
          <a:prstGeom prst="rightArrow">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78032" y="1569474"/>
            <a:ext cx="2327564" cy="145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78032" y="4840110"/>
            <a:ext cx="2327564" cy="145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51524" y="2112171"/>
            <a:ext cx="1984664" cy="369332"/>
          </a:xfrm>
          <a:prstGeom prst="rect">
            <a:avLst/>
          </a:prstGeom>
          <a:noFill/>
        </p:spPr>
        <p:txBody>
          <a:bodyPr wrap="square" rtlCol="0">
            <a:spAutoFit/>
          </a:bodyPr>
          <a:lstStyle/>
          <a:p>
            <a:pPr algn="ctr"/>
            <a:r>
              <a:rPr lang="en-US" dirty="0"/>
              <a:t>COLO. ISSUER</a:t>
            </a:r>
          </a:p>
        </p:txBody>
      </p:sp>
      <p:sp>
        <p:nvSpPr>
          <p:cNvPr id="17" name="TextBox 16"/>
          <p:cNvSpPr txBox="1"/>
          <p:nvPr/>
        </p:nvSpPr>
        <p:spPr>
          <a:xfrm>
            <a:off x="1049482" y="5382807"/>
            <a:ext cx="1984664" cy="369332"/>
          </a:xfrm>
          <a:prstGeom prst="rect">
            <a:avLst/>
          </a:prstGeom>
          <a:noFill/>
        </p:spPr>
        <p:txBody>
          <a:bodyPr wrap="square" rtlCol="0">
            <a:spAutoFit/>
          </a:bodyPr>
          <a:lstStyle/>
          <a:p>
            <a:pPr algn="ctr"/>
            <a:r>
              <a:rPr lang="en-US" dirty="0"/>
              <a:t>ARIZ. ISSUER</a:t>
            </a:r>
          </a:p>
        </p:txBody>
      </p:sp>
      <p:pic>
        <p:nvPicPr>
          <p:cNvPr id="19"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3778" y="3225884"/>
            <a:ext cx="1412542" cy="14125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9335" y="4882293"/>
            <a:ext cx="1412542" cy="1412542"/>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p:cNvCxnSpPr/>
          <p:nvPr/>
        </p:nvCxnSpPr>
        <p:spPr>
          <a:xfrm flipV="1">
            <a:off x="3245739" y="5567470"/>
            <a:ext cx="2165845" cy="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245739" y="2275743"/>
            <a:ext cx="2165845" cy="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Right Arrow 23"/>
          <p:cNvSpPr/>
          <p:nvPr/>
        </p:nvSpPr>
        <p:spPr>
          <a:xfrm rot="5400000">
            <a:off x="3700668" y="4970621"/>
            <a:ext cx="862446" cy="155863"/>
          </a:xfrm>
          <a:prstGeom prst="rightArrow">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5400000">
            <a:off x="3700668" y="1699995"/>
            <a:ext cx="862446" cy="155863"/>
          </a:xfrm>
          <a:prstGeom prst="rightArrow">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0136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securities registration</a:t>
            </a:r>
          </a:p>
        </p:txBody>
      </p:sp>
      <p:sp>
        <p:nvSpPr>
          <p:cNvPr id="3" name="Content Placeholder 2"/>
          <p:cNvSpPr>
            <a:spLocks noGrp="1"/>
          </p:cNvSpPr>
          <p:nvPr>
            <p:ph idx="1"/>
          </p:nvPr>
        </p:nvSpPr>
        <p:spPr/>
        <p:txBody>
          <a:bodyPr>
            <a:normAutofit/>
          </a:bodyPr>
          <a:lstStyle/>
          <a:p>
            <a:r>
              <a:rPr lang="en-US" sz="2400" dirty="0"/>
              <a:t>Tier 2 offerings are not required to be registered in each state</a:t>
            </a:r>
          </a:p>
        </p:txBody>
      </p:sp>
    </p:spTree>
    <p:extLst>
      <p:ext uri="{BB962C8B-B14F-4D97-AF65-F5344CB8AC3E}">
        <p14:creationId xmlns:p14="http://schemas.microsoft.com/office/powerpoint/2010/main" val="41769212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685800"/>
            <a:ext cx="8539426" cy="554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964488" y="3419605"/>
            <a:ext cx="4878887" cy="24425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43076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9625" y="223837"/>
            <a:ext cx="10572750" cy="6410325"/>
          </a:xfrm>
          <a:prstGeom prst="rect">
            <a:avLst/>
          </a:prstGeom>
        </p:spPr>
      </p:pic>
    </p:spTree>
    <p:extLst>
      <p:ext uri="{BB962C8B-B14F-4D97-AF65-F5344CB8AC3E}">
        <p14:creationId xmlns:p14="http://schemas.microsoft.com/office/powerpoint/2010/main" val="14655572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4862" y="366712"/>
            <a:ext cx="10582275" cy="6124575"/>
          </a:xfrm>
          <a:prstGeom prst="rect">
            <a:avLst/>
          </a:prstGeom>
        </p:spPr>
      </p:pic>
    </p:spTree>
    <p:extLst>
      <p:ext uri="{BB962C8B-B14F-4D97-AF65-F5344CB8AC3E}">
        <p14:creationId xmlns:p14="http://schemas.microsoft.com/office/powerpoint/2010/main" val="6806311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crowdfunding</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694937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6535478" cy="3730752"/>
          </a:xfrm>
          <a:prstGeom prst="rect">
            <a:avLst/>
          </a:prstGeom>
          <a:ln w="28575">
            <a:solidFill>
              <a:schemeClr val="tx1"/>
            </a:solidFill>
          </a:ln>
        </p:spPr>
      </p:pic>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7776992" y="155448"/>
            <a:ext cx="4367743" cy="2662618"/>
          </a:xfrm>
          <a:prstGeom prst="rect">
            <a:avLst/>
          </a:prstGeom>
          <a:ln w="28575">
            <a:solidFill>
              <a:schemeClr val="tx1"/>
            </a:solidFill>
          </a:ln>
        </p:spPr>
      </p:pic>
      <p:pic>
        <p:nvPicPr>
          <p:cNvPr id="6" name="Picture 5"/>
          <p:cNvPicPr>
            <a:picLocks noChangeAspect="1"/>
          </p:cNvPicPr>
          <p:nvPr/>
        </p:nvPicPr>
        <p:blipFill>
          <a:blip r:embed="rId4"/>
          <a:stretch>
            <a:fillRect/>
          </a:stretch>
        </p:blipFill>
        <p:spPr>
          <a:xfrm>
            <a:off x="6665976" y="3455581"/>
            <a:ext cx="5526024" cy="3402419"/>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47265" y="4800981"/>
            <a:ext cx="6488214" cy="1352550"/>
          </a:xfrm>
          <a:prstGeom prst="rect">
            <a:avLst/>
          </a:prstGeom>
        </p:spPr>
      </p:pic>
    </p:spTree>
    <p:extLst>
      <p:ext uri="{BB962C8B-B14F-4D97-AF65-F5344CB8AC3E}">
        <p14:creationId xmlns:p14="http://schemas.microsoft.com/office/powerpoint/2010/main" val="33348660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theories of crowdfunding</a:t>
            </a:r>
          </a:p>
        </p:txBody>
      </p:sp>
      <p:sp>
        <p:nvSpPr>
          <p:cNvPr id="3" name="Content Placeholder 2"/>
          <p:cNvSpPr>
            <a:spLocks noGrp="1"/>
          </p:cNvSpPr>
          <p:nvPr>
            <p:ph idx="1"/>
          </p:nvPr>
        </p:nvSpPr>
        <p:spPr>
          <a:xfrm>
            <a:off x="1415859" y="2665097"/>
            <a:ext cx="9360282" cy="3762756"/>
          </a:xfrm>
        </p:spPr>
        <p:txBody>
          <a:bodyPr>
            <a:noAutofit/>
          </a:bodyPr>
          <a:lstStyle/>
          <a:p>
            <a:r>
              <a:rPr lang="en-US" sz="2800" dirty="0"/>
              <a:t>Disintermediation:</a:t>
            </a:r>
          </a:p>
          <a:p>
            <a:endParaRPr lang="en-US" sz="2800" dirty="0"/>
          </a:p>
          <a:p>
            <a:pPr lvl="1"/>
            <a:r>
              <a:rPr lang="en-US" sz="2800" dirty="0"/>
              <a:t>Entrepreneurs have access to capital without network of VC firms, underwriters, etc.</a:t>
            </a:r>
          </a:p>
          <a:p>
            <a:pPr lvl="1"/>
            <a:endParaRPr lang="en-US" sz="2800" dirty="0"/>
          </a:p>
          <a:p>
            <a:pPr lvl="1"/>
            <a:r>
              <a:rPr lang="en-US" sz="2800" dirty="0"/>
              <a:t>Investors have access to start-up opportunities without brokers, placement agents, underwriters</a:t>
            </a:r>
          </a:p>
        </p:txBody>
      </p:sp>
    </p:spTree>
    <p:extLst>
      <p:ext uri="{BB962C8B-B14F-4D97-AF65-F5344CB8AC3E}">
        <p14:creationId xmlns:p14="http://schemas.microsoft.com/office/powerpoint/2010/main" val="33447492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Circa 2012:</a:t>
            </a:r>
            <a:br>
              <a:rPr lang="en-US" dirty="0"/>
            </a:br>
            <a:r>
              <a:rPr lang="en-US" dirty="0"/>
              <a:t>Five Categories of Crowdfunding</a:t>
            </a:r>
          </a:p>
        </p:txBody>
      </p:sp>
      <p:sp>
        <p:nvSpPr>
          <p:cNvPr id="3" name="Content Placeholder 2"/>
          <p:cNvSpPr>
            <a:spLocks noGrp="1"/>
          </p:cNvSpPr>
          <p:nvPr>
            <p:ph sz="half" idx="1"/>
          </p:nvPr>
        </p:nvSpPr>
        <p:spPr/>
        <p:txBody>
          <a:bodyPr>
            <a:noAutofit/>
          </a:bodyPr>
          <a:lstStyle/>
          <a:p>
            <a:r>
              <a:rPr lang="en-US" sz="2800" dirty="0">
                <a:solidFill>
                  <a:srgbClr val="FF0000"/>
                </a:solidFill>
              </a:rPr>
              <a:t>Donor CF</a:t>
            </a:r>
          </a:p>
          <a:p>
            <a:pPr lvl="1"/>
            <a:r>
              <a:rPr lang="en-US" sz="2800" dirty="0" err="1"/>
              <a:t>DonorsChoose</a:t>
            </a:r>
            <a:r>
              <a:rPr lang="en-US" sz="2800" dirty="0"/>
              <a:t>, </a:t>
            </a:r>
            <a:r>
              <a:rPr lang="en-US" sz="2800" dirty="0" err="1"/>
              <a:t>Razoo</a:t>
            </a:r>
            <a:r>
              <a:rPr lang="en-US" sz="2800" dirty="0"/>
              <a:t>, </a:t>
            </a:r>
            <a:r>
              <a:rPr lang="en-US" sz="2800" dirty="0" err="1"/>
              <a:t>StartSomeGood</a:t>
            </a:r>
            <a:endParaRPr lang="en-US" sz="2800" dirty="0"/>
          </a:p>
          <a:p>
            <a:r>
              <a:rPr lang="en-US" sz="2800" dirty="0">
                <a:solidFill>
                  <a:srgbClr val="FF0000"/>
                </a:solidFill>
              </a:rPr>
              <a:t>Reward CF</a:t>
            </a:r>
          </a:p>
          <a:p>
            <a:r>
              <a:rPr lang="en-US" sz="2800" dirty="0">
                <a:solidFill>
                  <a:srgbClr val="FF0000"/>
                </a:solidFill>
              </a:rPr>
              <a:t>Pre-purchase CF</a:t>
            </a:r>
          </a:p>
          <a:p>
            <a:pPr lvl="1"/>
            <a:r>
              <a:rPr lang="en-US" sz="2800" dirty="0"/>
              <a:t>Kickstarter, </a:t>
            </a:r>
            <a:r>
              <a:rPr lang="en-US" sz="2800" dirty="0" err="1"/>
              <a:t>Rockethub</a:t>
            </a:r>
            <a:r>
              <a:rPr lang="en-US" sz="2800" dirty="0"/>
              <a:t>, </a:t>
            </a:r>
            <a:r>
              <a:rPr lang="en-US" sz="2800" dirty="0" err="1"/>
              <a:t>Indiegogo</a:t>
            </a:r>
            <a:endParaRPr lang="en-US" sz="2800" dirty="0"/>
          </a:p>
        </p:txBody>
      </p:sp>
      <p:sp>
        <p:nvSpPr>
          <p:cNvPr id="4" name="Content Placeholder 3"/>
          <p:cNvSpPr>
            <a:spLocks noGrp="1"/>
          </p:cNvSpPr>
          <p:nvPr>
            <p:ph sz="half" idx="2"/>
          </p:nvPr>
        </p:nvSpPr>
        <p:spPr>
          <a:xfrm>
            <a:off x="6338315" y="2638044"/>
            <a:ext cx="4836616" cy="3531750"/>
          </a:xfrm>
        </p:spPr>
        <p:txBody>
          <a:bodyPr>
            <a:noAutofit/>
          </a:bodyPr>
          <a:lstStyle/>
          <a:p>
            <a:r>
              <a:rPr lang="en-US" sz="2800" dirty="0">
                <a:solidFill>
                  <a:srgbClr val="FF0000"/>
                </a:solidFill>
              </a:rPr>
              <a:t>Non interest-bearing loan CF</a:t>
            </a:r>
          </a:p>
          <a:p>
            <a:pPr lvl="1"/>
            <a:r>
              <a:rPr lang="en-US" sz="2800" dirty="0"/>
              <a:t>Kiva</a:t>
            </a:r>
          </a:p>
          <a:p>
            <a:r>
              <a:rPr lang="en-US" sz="2800" dirty="0">
                <a:solidFill>
                  <a:srgbClr val="FF0000"/>
                </a:solidFill>
              </a:rPr>
              <a:t>Return CF</a:t>
            </a:r>
          </a:p>
          <a:p>
            <a:pPr lvl="1"/>
            <a:r>
              <a:rPr lang="en-US" sz="2800" dirty="0" err="1"/>
              <a:t>ProFounder</a:t>
            </a:r>
            <a:endParaRPr lang="en-US" sz="2800" dirty="0"/>
          </a:p>
          <a:p>
            <a:pPr lvl="1"/>
            <a:r>
              <a:rPr lang="en-US" sz="2800" dirty="0"/>
              <a:t>Lending Club</a:t>
            </a:r>
          </a:p>
          <a:p>
            <a:pPr lvl="1"/>
            <a:r>
              <a:rPr lang="en-US" sz="2800" dirty="0"/>
              <a:t>Prosper</a:t>
            </a:r>
          </a:p>
        </p:txBody>
      </p:sp>
    </p:spTree>
    <p:extLst>
      <p:ext uri="{BB962C8B-B14F-4D97-AF65-F5344CB8AC3E}">
        <p14:creationId xmlns:p14="http://schemas.microsoft.com/office/powerpoint/2010/main" val="2217121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Perils of Return pre-2012 Crowdfunding</a:t>
            </a:r>
          </a:p>
        </p:txBody>
      </p:sp>
      <p:sp>
        <p:nvSpPr>
          <p:cNvPr id="3" name="Content Placeholder 2"/>
          <p:cNvSpPr>
            <a:spLocks noGrp="1"/>
          </p:cNvSpPr>
          <p:nvPr>
            <p:ph sz="quarter" idx="1"/>
          </p:nvPr>
        </p:nvSpPr>
        <p:spPr>
          <a:xfrm>
            <a:off x="2231136" y="2638044"/>
            <a:ext cx="7729728" cy="4032263"/>
          </a:xfrm>
        </p:spPr>
        <p:txBody>
          <a:bodyPr>
            <a:noAutofit/>
          </a:bodyPr>
          <a:lstStyle/>
          <a:p>
            <a:r>
              <a:rPr lang="en-US" sz="2000" dirty="0"/>
              <a:t>Securities Act of 1933</a:t>
            </a:r>
          </a:p>
          <a:p>
            <a:endParaRPr lang="en-US" sz="2000" dirty="0"/>
          </a:p>
          <a:p>
            <a:r>
              <a:rPr lang="en-US" sz="2000" dirty="0"/>
              <a:t>3(a)(11) Intrastate?</a:t>
            </a:r>
          </a:p>
          <a:p>
            <a:endParaRPr lang="en-US" sz="2000" dirty="0"/>
          </a:p>
          <a:p>
            <a:r>
              <a:rPr lang="en-US" sz="2000" dirty="0"/>
              <a:t>504?</a:t>
            </a:r>
          </a:p>
          <a:p>
            <a:r>
              <a:rPr lang="en-US" sz="2000" dirty="0"/>
              <a:t>505?</a:t>
            </a:r>
          </a:p>
          <a:p>
            <a:r>
              <a:rPr lang="en-US" sz="2000" dirty="0"/>
              <a:t>506?</a:t>
            </a:r>
          </a:p>
          <a:p>
            <a:endParaRPr lang="en-US" sz="2000" dirty="0"/>
          </a:p>
          <a:p>
            <a:r>
              <a:rPr lang="en-US" sz="2000" dirty="0"/>
              <a:t>12(g)(1) – 500 shareholder rule</a:t>
            </a:r>
          </a:p>
        </p:txBody>
      </p:sp>
    </p:spTree>
    <p:extLst>
      <p:ext uri="{BB962C8B-B14F-4D97-AF65-F5344CB8AC3E}">
        <p14:creationId xmlns:p14="http://schemas.microsoft.com/office/powerpoint/2010/main" val="21842041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Perils of Return pre-2012 Crowdfunding</a:t>
            </a:r>
          </a:p>
        </p:txBody>
      </p:sp>
      <p:sp>
        <p:nvSpPr>
          <p:cNvPr id="3" name="Content Placeholder 2"/>
          <p:cNvSpPr>
            <a:spLocks noGrp="1"/>
          </p:cNvSpPr>
          <p:nvPr>
            <p:ph sz="quarter" idx="1"/>
          </p:nvPr>
        </p:nvSpPr>
        <p:spPr>
          <a:xfrm>
            <a:off x="2231136" y="2638044"/>
            <a:ext cx="7729728" cy="4032263"/>
          </a:xfrm>
        </p:spPr>
        <p:txBody>
          <a:bodyPr>
            <a:noAutofit/>
          </a:bodyPr>
          <a:lstStyle/>
          <a:p>
            <a:r>
              <a:rPr lang="en-US" sz="2000" dirty="0"/>
              <a:t>Securities Act of 1933</a:t>
            </a:r>
          </a:p>
          <a:p>
            <a:endParaRPr lang="en-US" sz="2000" dirty="0"/>
          </a:p>
          <a:p>
            <a:r>
              <a:rPr lang="en-US" sz="2000" dirty="0"/>
              <a:t>3(a)(11) Intrastate?  </a:t>
            </a:r>
            <a:r>
              <a:rPr lang="en-US" sz="2000" dirty="0">
                <a:solidFill>
                  <a:srgbClr val="FF0000"/>
                </a:solidFill>
              </a:rPr>
              <a:t>Offers to out-of-state residents</a:t>
            </a:r>
            <a:endParaRPr lang="en-US" sz="2000" dirty="0"/>
          </a:p>
          <a:p>
            <a:endParaRPr lang="en-US" sz="2000" dirty="0"/>
          </a:p>
          <a:p>
            <a:r>
              <a:rPr lang="en-US" sz="2000" dirty="0"/>
              <a:t>504?</a:t>
            </a:r>
          </a:p>
          <a:p>
            <a:r>
              <a:rPr lang="en-US" sz="2000" dirty="0"/>
              <a:t>505?</a:t>
            </a:r>
          </a:p>
          <a:p>
            <a:r>
              <a:rPr lang="en-US" sz="2000" dirty="0"/>
              <a:t>506?</a:t>
            </a:r>
          </a:p>
          <a:p>
            <a:endParaRPr lang="en-US" sz="2000" dirty="0"/>
          </a:p>
          <a:p>
            <a:r>
              <a:rPr lang="en-US" sz="2000" dirty="0"/>
              <a:t>12(g)(1) – 500 shareholder rule</a:t>
            </a:r>
          </a:p>
        </p:txBody>
      </p:sp>
      <p:sp>
        <p:nvSpPr>
          <p:cNvPr id="4" name="TextBox 3"/>
          <p:cNvSpPr txBox="1"/>
          <p:nvPr/>
        </p:nvSpPr>
        <p:spPr>
          <a:xfrm>
            <a:off x="3346704" y="4828032"/>
            <a:ext cx="3028515" cy="707886"/>
          </a:xfrm>
          <a:prstGeom prst="rect">
            <a:avLst/>
          </a:prstGeom>
          <a:noFill/>
        </p:spPr>
        <p:txBody>
          <a:bodyPr wrap="square" rtlCol="0">
            <a:spAutoFit/>
          </a:bodyPr>
          <a:lstStyle/>
          <a:p>
            <a:pPr algn="ctr"/>
            <a:r>
              <a:rPr lang="en-US" sz="2000" b="1" dirty="0">
                <a:solidFill>
                  <a:srgbClr val="FF0000"/>
                </a:solidFill>
              </a:rPr>
              <a:t>General Solicitation</a:t>
            </a:r>
          </a:p>
          <a:p>
            <a:pPr algn="ctr"/>
            <a:r>
              <a:rPr lang="en-US" sz="2000" b="1" dirty="0">
                <a:solidFill>
                  <a:srgbClr val="FF0000"/>
                </a:solidFill>
              </a:rPr>
              <a:t>Unaccredited Investors</a:t>
            </a:r>
          </a:p>
        </p:txBody>
      </p:sp>
    </p:spTree>
    <p:extLst>
      <p:ext uri="{BB962C8B-B14F-4D97-AF65-F5344CB8AC3E}">
        <p14:creationId xmlns:p14="http://schemas.microsoft.com/office/powerpoint/2010/main" val="1449735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668" y="91856"/>
            <a:ext cx="7729728" cy="1188720"/>
          </a:xfrm>
        </p:spPr>
        <p:txBody>
          <a:bodyPr/>
          <a:lstStyle/>
          <a:p>
            <a:r>
              <a:rPr lang="en-US" dirty="0"/>
              <a:t>“come to rest”</a:t>
            </a:r>
            <a:br>
              <a:rPr lang="en-US" dirty="0"/>
            </a:br>
            <a:r>
              <a:rPr lang="en-US" dirty="0"/>
              <a:t>“part of an issue”</a:t>
            </a:r>
          </a:p>
        </p:txBody>
      </p:sp>
      <p:sp>
        <p:nvSpPr>
          <p:cNvPr id="5" name="Rectangle 4"/>
          <p:cNvSpPr/>
          <p:nvPr/>
        </p:nvSpPr>
        <p:spPr>
          <a:xfrm>
            <a:off x="878032" y="3204792"/>
            <a:ext cx="2327564" cy="145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51524" y="3722315"/>
            <a:ext cx="1984664" cy="369332"/>
          </a:xfrm>
          <a:prstGeom prst="rect">
            <a:avLst/>
          </a:prstGeom>
          <a:noFill/>
        </p:spPr>
        <p:txBody>
          <a:bodyPr wrap="square" rtlCol="0">
            <a:spAutoFit/>
          </a:bodyPr>
          <a:lstStyle/>
          <a:p>
            <a:pPr algn="ctr"/>
            <a:r>
              <a:rPr lang="en-US" dirty="0"/>
              <a:t>UTAH ISSUER</a:t>
            </a:r>
          </a:p>
        </p:txBody>
      </p:sp>
      <p:cxnSp>
        <p:nvCxnSpPr>
          <p:cNvPr id="8" name="Straight Arrow Connector 7"/>
          <p:cNvCxnSpPr/>
          <p:nvPr/>
        </p:nvCxnSpPr>
        <p:spPr>
          <a:xfrm flipV="1">
            <a:off x="3245740" y="3932155"/>
            <a:ext cx="2165845" cy="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3778" y="1569475"/>
            <a:ext cx="1412542" cy="141254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878032" y="1569474"/>
            <a:ext cx="2327564" cy="145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78032" y="4840110"/>
            <a:ext cx="2327564" cy="145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51524" y="2112171"/>
            <a:ext cx="1984664" cy="369332"/>
          </a:xfrm>
          <a:prstGeom prst="rect">
            <a:avLst/>
          </a:prstGeom>
          <a:noFill/>
        </p:spPr>
        <p:txBody>
          <a:bodyPr wrap="square" rtlCol="0">
            <a:spAutoFit/>
          </a:bodyPr>
          <a:lstStyle/>
          <a:p>
            <a:pPr algn="ctr"/>
            <a:r>
              <a:rPr lang="en-US" dirty="0"/>
              <a:t>COLO. ISSUER</a:t>
            </a:r>
          </a:p>
        </p:txBody>
      </p:sp>
      <p:sp>
        <p:nvSpPr>
          <p:cNvPr id="17" name="TextBox 16"/>
          <p:cNvSpPr txBox="1"/>
          <p:nvPr/>
        </p:nvSpPr>
        <p:spPr>
          <a:xfrm>
            <a:off x="1049482" y="5382807"/>
            <a:ext cx="1984664" cy="369332"/>
          </a:xfrm>
          <a:prstGeom prst="rect">
            <a:avLst/>
          </a:prstGeom>
          <a:noFill/>
        </p:spPr>
        <p:txBody>
          <a:bodyPr wrap="square" rtlCol="0">
            <a:spAutoFit/>
          </a:bodyPr>
          <a:lstStyle/>
          <a:p>
            <a:pPr algn="ctr"/>
            <a:r>
              <a:rPr lang="en-US" dirty="0"/>
              <a:t>ARIZ. ISSUER</a:t>
            </a:r>
          </a:p>
        </p:txBody>
      </p:sp>
      <p:pic>
        <p:nvPicPr>
          <p:cNvPr id="19"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3778" y="3225884"/>
            <a:ext cx="1412542" cy="14125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9335" y="4882293"/>
            <a:ext cx="1412542" cy="1412542"/>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p:cNvCxnSpPr/>
          <p:nvPr/>
        </p:nvCxnSpPr>
        <p:spPr>
          <a:xfrm flipV="1">
            <a:off x="3245740" y="2275744"/>
            <a:ext cx="2165844" cy="163123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Multiply 2"/>
          <p:cNvSpPr/>
          <p:nvPr/>
        </p:nvSpPr>
        <p:spPr>
          <a:xfrm>
            <a:off x="66395" y="1283258"/>
            <a:ext cx="3946467" cy="2019952"/>
          </a:xfrm>
          <a:prstGeom prst="mathMultiply">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y 20"/>
          <p:cNvSpPr/>
          <p:nvPr/>
        </p:nvSpPr>
        <p:spPr>
          <a:xfrm>
            <a:off x="39741" y="4574977"/>
            <a:ext cx="3946467" cy="2019952"/>
          </a:xfrm>
          <a:prstGeom prst="mathMultiply">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a:stCxn id="5" idx="3"/>
            <a:endCxn id="20" idx="1"/>
          </p:cNvCxnSpPr>
          <p:nvPr/>
        </p:nvCxnSpPr>
        <p:spPr>
          <a:xfrm>
            <a:off x="3205596" y="3932156"/>
            <a:ext cx="2273739" cy="165640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62074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78879"/>
            <a:ext cx="7729728" cy="1188720"/>
          </a:xfrm>
        </p:spPr>
        <p:txBody>
          <a:bodyPr/>
          <a:lstStyle/>
          <a:p>
            <a:r>
              <a:rPr lang="en-US" dirty="0"/>
              <a:t>Section 4(a)(6):  crowdfunding</a:t>
            </a:r>
          </a:p>
        </p:txBody>
      </p:sp>
      <p:sp>
        <p:nvSpPr>
          <p:cNvPr id="3" name="Content Placeholder 2"/>
          <p:cNvSpPr>
            <a:spLocks noGrp="1"/>
          </p:cNvSpPr>
          <p:nvPr>
            <p:ph idx="1"/>
          </p:nvPr>
        </p:nvSpPr>
        <p:spPr>
          <a:xfrm>
            <a:off x="2231136" y="1595056"/>
            <a:ext cx="7729728" cy="4822369"/>
          </a:xfrm>
        </p:spPr>
        <p:txBody>
          <a:bodyPr>
            <a:normAutofit/>
          </a:bodyPr>
          <a:lstStyle/>
          <a:p>
            <a:r>
              <a:rPr lang="en-US" sz="2400" dirty="0"/>
              <a:t>Exempted Transaction (shares are restricted)</a:t>
            </a:r>
          </a:p>
          <a:p>
            <a:r>
              <a:rPr lang="en-US" sz="2400" dirty="0"/>
              <a:t>Issuer limited to $1,070,000/year</a:t>
            </a:r>
          </a:p>
          <a:p>
            <a:r>
              <a:rPr lang="en-US" sz="2400" dirty="0"/>
              <a:t>Investors limited to percentage of income/net worth</a:t>
            </a:r>
          </a:p>
          <a:p>
            <a:r>
              <a:rPr lang="en-US" sz="2400" dirty="0"/>
              <a:t>Transaction must be done through one online platform, either a registered broker-dealer or funding portal</a:t>
            </a:r>
          </a:p>
          <a:p>
            <a:r>
              <a:rPr lang="en-US" sz="2400" dirty="0"/>
              <a:t>No funds are received by issuer until “target” is reached</a:t>
            </a:r>
          </a:p>
          <a:p>
            <a:r>
              <a:rPr lang="en-US" sz="2400" dirty="0"/>
              <a:t>Mandatory disclosure on Form C </a:t>
            </a:r>
          </a:p>
          <a:p>
            <a:r>
              <a:rPr lang="en-US" sz="2400" dirty="0"/>
              <a:t>Mandatory annual report</a:t>
            </a:r>
          </a:p>
          <a:p>
            <a:r>
              <a:rPr lang="en-US" sz="2400" dirty="0"/>
              <a:t>All advertising must be done through the portal.</a:t>
            </a:r>
          </a:p>
          <a:p>
            <a:r>
              <a:rPr lang="en-US" sz="2400" dirty="0"/>
              <a:t>Regulation CF (Rule 100 – 305)</a:t>
            </a:r>
          </a:p>
        </p:txBody>
      </p:sp>
    </p:spTree>
    <p:extLst>
      <p:ext uri="{BB962C8B-B14F-4D97-AF65-F5344CB8AC3E}">
        <p14:creationId xmlns:p14="http://schemas.microsoft.com/office/powerpoint/2010/main" val="7685187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Investor limits</a:t>
            </a:r>
          </a:p>
        </p:txBody>
      </p:sp>
      <p:pic>
        <p:nvPicPr>
          <p:cNvPr id="4" name="Content Placeholder 3"/>
          <p:cNvPicPr>
            <a:picLocks noGrp="1" noChangeAspect="1"/>
          </p:cNvPicPr>
          <p:nvPr>
            <p:ph idx="1"/>
          </p:nvPr>
        </p:nvPicPr>
        <p:blipFill>
          <a:blip r:embed="rId2"/>
          <a:stretch>
            <a:fillRect/>
          </a:stretch>
        </p:blipFill>
        <p:spPr>
          <a:xfrm>
            <a:off x="1792085" y="2480923"/>
            <a:ext cx="8607829" cy="3838626"/>
          </a:xfrm>
          <a:prstGeom prst="rect">
            <a:avLst/>
          </a:prstGeom>
        </p:spPr>
      </p:pic>
    </p:spTree>
    <p:extLst>
      <p:ext uri="{BB962C8B-B14F-4D97-AF65-F5344CB8AC3E}">
        <p14:creationId xmlns:p14="http://schemas.microsoft.com/office/powerpoint/2010/main" val="17511917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66670"/>
            <a:ext cx="7729728" cy="1188720"/>
          </a:xfrm>
        </p:spPr>
        <p:txBody>
          <a:bodyPr/>
          <a:lstStyle/>
          <a:p>
            <a:r>
              <a:rPr lang="en-US" dirty="0"/>
              <a:t>Form “C”</a:t>
            </a:r>
          </a:p>
        </p:txBody>
      </p:sp>
      <p:sp>
        <p:nvSpPr>
          <p:cNvPr id="3" name="Content Placeholder 2"/>
          <p:cNvSpPr>
            <a:spLocks noGrp="1"/>
          </p:cNvSpPr>
          <p:nvPr>
            <p:ph idx="1"/>
          </p:nvPr>
        </p:nvSpPr>
        <p:spPr>
          <a:xfrm>
            <a:off x="1219477" y="1923150"/>
            <a:ext cx="9753046" cy="4369585"/>
          </a:xfrm>
        </p:spPr>
        <p:txBody>
          <a:bodyPr>
            <a:noAutofit/>
          </a:bodyPr>
          <a:lstStyle/>
          <a:p>
            <a:r>
              <a:rPr lang="en-US" sz="2800" dirty="0"/>
              <a:t>Rule 201 – Disclosure Requirements</a:t>
            </a:r>
          </a:p>
          <a:p>
            <a:endParaRPr lang="en-US" sz="2800" dirty="0"/>
          </a:p>
          <a:p>
            <a:r>
              <a:rPr lang="en-US" sz="2800" dirty="0"/>
              <a:t>Less than $107,000:  Tax return information certified by CEO</a:t>
            </a:r>
          </a:p>
          <a:p>
            <a:r>
              <a:rPr lang="en-US" sz="2800" dirty="0"/>
              <a:t>$107,000 to $535,000:  Financial statements reviewed by an independent public accountant</a:t>
            </a:r>
          </a:p>
          <a:p>
            <a:r>
              <a:rPr lang="en-US" sz="2800" dirty="0"/>
              <a:t>$535,000 to $1,070,000:  Financial statements audited by an independent public accountant</a:t>
            </a:r>
          </a:p>
        </p:txBody>
      </p:sp>
    </p:spTree>
    <p:extLst>
      <p:ext uri="{BB962C8B-B14F-4D97-AF65-F5344CB8AC3E}">
        <p14:creationId xmlns:p14="http://schemas.microsoft.com/office/powerpoint/2010/main" val="14768220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PROPOSALS</a:t>
            </a:r>
          </a:p>
        </p:txBody>
      </p:sp>
      <p:sp>
        <p:nvSpPr>
          <p:cNvPr id="3" name="Content Placeholder 2"/>
          <p:cNvSpPr>
            <a:spLocks noGrp="1"/>
          </p:cNvSpPr>
          <p:nvPr>
            <p:ph idx="1"/>
          </p:nvPr>
        </p:nvSpPr>
        <p:spPr/>
        <p:txBody>
          <a:bodyPr>
            <a:normAutofit/>
          </a:bodyPr>
          <a:lstStyle/>
          <a:p>
            <a:r>
              <a:rPr lang="en-US" sz="3200" dirty="0"/>
              <a:t>$5 million</a:t>
            </a:r>
          </a:p>
          <a:p>
            <a:r>
              <a:rPr lang="en-US" sz="3200" dirty="0"/>
              <a:t>No investor limits for accredited investors</a:t>
            </a:r>
          </a:p>
        </p:txBody>
      </p:sp>
    </p:spTree>
    <p:extLst>
      <p:ext uri="{BB962C8B-B14F-4D97-AF65-F5344CB8AC3E}">
        <p14:creationId xmlns:p14="http://schemas.microsoft.com/office/powerpoint/2010/main" val="9197940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Portals:  Form </a:t>
            </a:r>
            <a:r>
              <a:rPr lang="en-US" dirty="0" err="1"/>
              <a:t>CFPortal</a:t>
            </a:r>
            <a:endParaRPr lang="en-US" dirty="0"/>
          </a:p>
        </p:txBody>
      </p:sp>
      <p:sp>
        <p:nvSpPr>
          <p:cNvPr id="3" name="Content Placeholder 2"/>
          <p:cNvSpPr>
            <a:spLocks noGrp="1"/>
          </p:cNvSpPr>
          <p:nvPr>
            <p:ph idx="1"/>
          </p:nvPr>
        </p:nvSpPr>
        <p:spPr/>
        <p:txBody>
          <a:bodyPr>
            <a:normAutofit/>
          </a:bodyPr>
          <a:lstStyle/>
          <a:p>
            <a:r>
              <a:rPr lang="en-US" sz="4000" dirty="0"/>
              <a:t>58 approved crowdfunding portals</a:t>
            </a:r>
          </a:p>
          <a:p>
            <a:pPr lvl="1"/>
            <a:r>
              <a:rPr lang="en-US" sz="3800" dirty="0"/>
              <a:t>Registered with FINRA</a:t>
            </a:r>
          </a:p>
        </p:txBody>
      </p:sp>
    </p:spTree>
    <p:extLst>
      <p:ext uri="{BB962C8B-B14F-4D97-AF65-F5344CB8AC3E}">
        <p14:creationId xmlns:p14="http://schemas.microsoft.com/office/powerpoint/2010/main" val="2007960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Busch v. carpenter</a:t>
            </a:r>
          </a:p>
        </p:txBody>
      </p:sp>
      <p:sp>
        <p:nvSpPr>
          <p:cNvPr id="3" name="Content Placeholder 2"/>
          <p:cNvSpPr>
            <a:spLocks noGrp="1"/>
          </p:cNvSpPr>
          <p:nvPr>
            <p:ph idx="1"/>
          </p:nvPr>
        </p:nvSpPr>
        <p:spPr/>
        <p:txBody>
          <a:bodyPr/>
          <a:lstStyle/>
          <a:p>
            <a:r>
              <a:rPr lang="en-US" dirty="0"/>
              <a:t>Come to Rest?</a:t>
            </a:r>
          </a:p>
          <a:p>
            <a:endParaRPr lang="en-US" dirty="0"/>
          </a:p>
          <a:p>
            <a:r>
              <a:rPr lang="en-US" dirty="0"/>
              <a:t>Doing Business?</a:t>
            </a:r>
          </a:p>
        </p:txBody>
      </p:sp>
    </p:spTree>
    <p:extLst>
      <p:ext uri="{BB962C8B-B14F-4D97-AF65-F5344CB8AC3E}">
        <p14:creationId xmlns:p14="http://schemas.microsoft.com/office/powerpoint/2010/main" val="1695430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0"/>
            <a:ext cx="12058650" cy="6863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066870" y="1222261"/>
            <a:ext cx="4007530" cy="30173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032000" y="514350"/>
            <a:ext cx="2594864" cy="30570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32000" y="818471"/>
            <a:ext cx="4165600" cy="22655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096806" y="524783"/>
            <a:ext cx="2500313" cy="30003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66870" y="4893646"/>
            <a:ext cx="4646594" cy="50131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96806" y="3967909"/>
            <a:ext cx="4165600" cy="22655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01489CB-8ECE-4176-B182-EAE260FE8490}"/>
              </a:ext>
            </a:extLst>
          </p:cNvPr>
          <p:cNvSpPr/>
          <p:nvPr/>
        </p:nvSpPr>
        <p:spPr>
          <a:xfrm>
            <a:off x="10144239" y="3129367"/>
            <a:ext cx="1359500" cy="590958"/>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30 days</a:t>
            </a:r>
          </a:p>
        </p:txBody>
      </p:sp>
      <p:sp>
        <p:nvSpPr>
          <p:cNvPr id="10" name="Oval 9">
            <a:extLst>
              <a:ext uri="{FF2B5EF4-FFF2-40B4-BE49-F238E27FC236}">
                <a16:creationId xmlns:a16="http://schemas.microsoft.com/office/drawing/2014/main" id="{68D2A58F-CF79-41F4-B613-02BE1225B442}"/>
              </a:ext>
            </a:extLst>
          </p:cNvPr>
          <p:cNvSpPr/>
          <p:nvPr/>
        </p:nvSpPr>
        <p:spPr>
          <a:xfrm>
            <a:off x="10582656" y="6233267"/>
            <a:ext cx="1359500" cy="590958"/>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30 days</a:t>
            </a:r>
          </a:p>
        </p:txBody>
      </p:sp>
    </p:spTree>
    <p:extLst>
      <p:ext uri="{BB962C8B-B14F-4D97-AF65-F5344CB8AC3E}">
        <p14:creationId xmlns:p14="http://schemas.microsoft.com/office/powerpoint/2010/main" val="4045273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 v. Ralston </a:t>
            </a:r>
            <a:r>
              <a:rPr lang="en-US" dirty="0" err="1"/>
              <a:t>purina</a:t>
            </a:r>
            <a:r>
              <a:rPr lang="en-US"/>
              <a:t> (1953)</a:t>
            </a:r>
            <a:endParaRPr lang="en-US" dirty="0"/>
          </a:p>
        </p:txBody>
      </p:sp>
      <p:sp>
        <p:nvSpPr>
          <p:cNvPr id="3" name="Content Placeholder 2"/>
          <p:cNvSpPr>
            <a:spLocks noGrp="1"/>
          </p:cNvSpPr>
          <p:nvPr>
            <p:ph idx="1"/>
          </p:nvPr>
        </p:nvSpPr>
        <p:spPr/>
        <p:txBody>
          <a:bodyPr/>
          <a:lstStyle/>
          <a:p>
            <a:r>
              <a:rPr lang="en-US" sz="3200" dirty="0"/>
              <a:t>Public offering?</a:t>
            </a:r>
          </a:p>
        </p:txBody>
      </p:sp>
      <p:pic>
        <p:nvPicPr>
          <p:cNvPr id="5" name="Picture 4"/>
          <p:cNvPicPr>
            <a:picLocks noChangeAspect="1"/>
          </p:cNvPicPr>
          <p:nvPr/>
        </p:nvPicPr>
        <p:blipFill>
          <a:blip r:embed="rId2"/>
          <a:stretch>
            <a:fillRect/>
          </a:stretch>
        </p:blipFill>
        <p:spPr>
          <a:xfrm>
            <a:off x="6044185" y="2253072"/>
            <a:ext cx="6147816" cy="4604928"/>
          </a:xfrm>
          <a:prstGeom prst="rect">
            <a:avLst/>
          </a:prstGeom>
        </p:spPr>
      </p:pic>
    </p:spTree>
    <p:extLst>
      <p:ext uri="{BB962C8B-B14F-4D97-AF65-F5344CB8AC3E}">
        <p14:creationId xmlns:p14="http://schemas.microsoft.com/office/powerpoint/2010/main" val="287899702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792</TotalTime>
  <Words>1997</Words>
  <Application>Microsoft Office PowerPoint</Application>
  <PresentationFormat>Widescreen</PresentationFormat>
  <Paragraphs>310</Paragraphs>
  <Slides>64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64</vt:i4>
      </vt:variant>
    </vt:vector>
  </HeadingPairs>
  <TitlesOfParts>
    <vt:vector size="67" baseType="lpstr">
      <vt:lpstr>Arial</vt:lpstr>
      <vt:lpstr>Gill Sans MT</vt:lpstr>
      <vt:lpstr>Parcel</vt:lpstr>
      <vt:lpstr>Securities regulation #9</vt:lpstr>
      <vt:lpstr>Section 3(a)(11) Intrastate offerings</vt:lpstr>
      <vt:lpstr>Securities act release no. 4434</vt:lpstr>
      <vt:lpstr>“come to rest” “part of an issue”</vt:lpstr>
      <vt:lpstr>“come to rest” “part of an issue”</vt:lpstr>
      <vt:lpstr>“come to rest” “part of an issue”</vt:lpstr>
      <vt:lpstr>Busch v. carpenter</vt:lpstr>
      <vt:lpstr>PowerPoint Presentation</vt:lpstr>
      <vt:lpstr>Sec v. Ralston purina (1953)</vt:lpstr>
      <vt:lpstr>Doran v. petroleum mgmt. corp. (1977)</vt:lpstr>
      <vt:lpstr>Doran v. petroleum mgmt. corp. (1977)</vt:lpstr>
      <vt:lpstr>The Life Cycle of a Start-Up</vt:lpstr>
      <vt:lpstr>Securities Regulation</vt:lpstr>
      <vt:lpstr>Securities Regulation</vt:lpstr>
      <vt:lpstr>PowerPoint Presentation</vt:lpstr>
      <vt:lpstr>Regulation “d”</vt:lpstr>
      <vt:lpstr>PowerPoint Presentation</vt:lpstr>
      <vt:lpstr>ACCREDITED INVESTOR</vt:lpstr>
      <vt:lpstr>Rule 501(a):  accredited investor</vt:lpstr>
      <vt:lpstr>How many accredited investors?</vt:lpstr>
      <vt:lpstr>4(a)(2)</vt:lpstr>
      <vt:lpstr>Sec v. Ralston purina (1953)</vt:lpstr>
      <vt:lpstr>Doran v. petroleum mgmt. corp. (1977)</vt:lpstr>
      <vt:lpstr>Doran v. petroleum mgmt. corp. (1977)</vt:lpstr>
      <vt:lpstr>Securities Regulation</vt:lpstr>
      <vt:lpstr>PowerPoint Presentation</vt:lpstr>
      <vt:lpstr>Regulation “d”</vt:lpstr>
      <vt:lpstr>PowerPoint Presentation</vt:lpstr>
      <vt:lpstr>ACCREDITED INVESTOR</vt:lpstr>
      <vt:lpstr>Rule 501(a):  accredited investor</vt:lpstr>
      <vt:lpstr>How many accredited investors?</vt:lpstr>
      <vt:lpstr>Rule 504</vt:lpstr>
      <vt:lpstr>Rule 506:  Two paths</vt:lpstr>
      <vt:lpstr>General solicitation</vt:lpstr>
      <vt:lpstr>FINRA rule 2111 (Suitability)</vt:lpstr>
      <vt:lpstr>2019</vt:lpstr>
      <vt:lpstr>PowerPoint Presentation</vt:lpstr>
      <vt:lpstr>In re kenman corp.</vt:lpstr>
      <vt:lpstr>In re kenman corp.</vt:lpstr>
      <vt:lpstr>Footnote 6</vt:lpstr>
      <vt:lpstr>No-Action Letter</vt:lpstr>
      <vt:lpstr>PowerPoint Presentation</vt:lpstr>
      <vt:lpstr>Disclosure</vt:lpstr>
      <vt:lpstr>Two sets of problems</vt:lpstr>
      <vt:lpstr>Solution?</vt:lpstr>
      <vt:lpstr>Section 3(b)(2):  “Additional Issues” </vt:lpstr>
      <vt:lpstr>Regulation A+</vt:lpstr>
      <vt:lpstr>limitations</vt:lpstr>
      <vt:lpstr>Reporting requirements</vt:lpstr>
      <vt:lpstr>State securities registration</vt:lpstr>
      <vt:lpstr>PowerPoint Presentation</vt:lpstr>
      <vt:lpstr>PowerPoint Presentation</vt:lpstr>
      <vt:lpstr>PowerPoint Presentation</vt:lpstr>
      <vt:lpstr>crowdfunding</vt:lpstr>
      <vt:lpstr>PowerPoint Presentation</vt:lpstr>
      <vt:lpstr>Two theories of crowdfunding</vt:lpstr>
      <vt:lpstr>Circa 2012: Five Categories of Crowdfunding</vt:lpstr>
      <vt:lpstr>The Perils of Return pre-2012 Crowdfunding</vt:lpstr>
      <vt:lpstr>The Perils of Return pre-2012 Crowdfunding</vt:lpstr>
      <vt:lpstr>Section 4(a)(6):  crowdfunding</vt:lpstr>
      <vt:lpstr>Investor limits</vt:lpstr>
      <vt:lpstr>Form “C”</vt:lpstr>
      <vt:lpstr>PROPOSALS</vt:lpstr>
      <vt:lpstr>Portals:  Form CFPortal</vt:lpstr>
    </vt:vector>
  </TitlesOfParts>
  <Company>J. Reuben Clark Law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Securities regulation #19</dc:title>
  <dc:creator>Christine Hurt</dc:creator>
  <cp:lastModifiedBy>Christine Hurt</cp:lastModifiedBy>
  <cp:revision>11</cp:revision>
  <dcterms:created xsi:type="dcterms:W3CDTF">2020-10-02T03:40:16Z</dcterms:created>
  <dcterms:modified xsi:type="dcterms:W3CDTF">2021-02-08T18:58:38Z</dcterms:modified>
</cp:coreProperties>
</file>