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76"/>
  </p:notesMasterIdLst>
  <p:sldIdLst>
    <p:sldId id="256" r:id="rId2"/>
    <p:sldId id="283" r:id="rId3"/>
    <p:sldId id="396" r:id="rId4"/>
    <p:sldId id="392" r:id="rId5"/>
    <p:sldId id="397" r:id="rId6"/>
    <p:sldId id="341" r:id="rId7"/>
    <p:sldId id="342" r:id="rId8"/>
    <p:sldId id="343" r:id="rId9"/>
    <p:sldId id="345" r:id="rId10"/>
    <p:sldId id="346" r:id="rId11"/>
    <p:sldId id="348" r:id="rId12"/>
    <p:sldId id="349" r:id="rId13"/>
    <p:sldId id="350" r:id="rId14"/>
    <p:sldId id="351" r:id="rId15"/>
    <p:sldId id="352" r:id="rId16"/>
    <p:sldId id="353" r:id="rId17"/>
    <p:sldId id="354" r:id="rId18"/>
    <p:sldId id="355" r:id="rId19"/>
    <p:sldId id="356" r:id="rId20"/>
    <p:sldId id="357" r:id="rId21"/>
    <p:sldId id="358" r:id="rId22"/>
    <p:sldId id="359" r:id="rId23"/>
    <p:sldId id="360" r:id="rId24"/>
    <p:sldId id="361" r:id="rId25"/>
    <p:sldId id="362" r:id="rId26"/>
    <p:sldId id="363" r:id="rId27"/>
    <p:sldId id="364" r:id="rId28"/>
    <p:sldId id="365" r:id="rId29"/>
    <p:sldId id="366" r:id="rId30"/>
    <p:sldId id="367" r:id="rId31"/>
    <p:sldId id="368" r:id="rId32"/>
    <p:sldId id="369" r:id="rId33"/>
    <p:sldId id="370" r:id="rId34"/>
    <p:sldId id="371" r:id="rId35"/>
    <p:sldId id="372" r:id="rId36"/>
    <p:sldId id="373" r:id="rId37"/>
    <p:sldId id="390" r:id="rId38"/>
    <p:sldId id="374" r:id="rId39"/>
    <p:sldId id="375" r:id="rId40"/>
    <p:sldId id="376" r:id="rId41"/>
    <p:sldId id="391" r:id="rId42"/>
    <p:sldId id="378" r:id="rId43"/>
    <p:sldId id="379" r:id="rId44"/>
    <p:sldId id="380" r:id="rId45"/>
    <p:sldId id="381" r:id="rId46"/>
    <p:sldId id="382" r:id="rId47"/>
    <p:sldId id="383" r:id="rId48"/>
    <p:sldId id="384" r:id="rId49"/>
    <p:sldId id="385" r:id="rId50"/>
    <p:sldId id="386" r:id="rId51"/>
    <p:sldId id="393" r:id="rId52"/>
    <p:sldId id="387" r:id="rId53"/>
    <p:sldId id="388" r:id="rId54"/>
    <p:sldId id="389" r:id="rId55"/>
    <p:sldId id="322" r:id="rId56"/>
    <p:sldId id="324" r:id="rId57"/>
    <p:sldId id="325" r:id="rId58"/>
    <p:sldId id="326" r:id="rId59"/>
    <p:sldId id="323" r:id="rId60"/>
    <p:sldId id="327" r:id="rId61"/>
    <p:sldId id="328" r:id="rId62"/>
    <p:sldId id="394" r:id="rId63"/>
    <p:sldId id="395" r:id="rId64"/>
    <p:sldId id="330" r:id="rId65"/>
    <p:sldId id="331" r:id="rId66"/>
    <p:sldId id="332" r:id="rId67"/>
    <p:sldId id="333" r:id="rId68"/>
    <p:sldId id="334" r:id="rId69"/>
    <p:sldId id="335" r:id="rId70"/>
    <p:sldId id="336" r:id="rId71"/>
    <p:sldId id="337" r:id="rId72"/>
    <p:sldId id="338" r:id="rId73"/>
    <p:sldId id="339" r:id="rId74"/>
    <p:sldId id="340" r:id="rId7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2B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08F063-A39A-4772-B75F-57BE7CD31E5A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F92D66-5AD4-417E-9ADD-B7C43F496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596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901B0-2E50-42EB-B915-3A317464CA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6058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1/13/2021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1/13/2021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1/13/2021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9.pn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facebook.com/photo.php?pid=31080723&amp;id=1485197778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5.png"/><Relationship Id="rId4" Type="http://schemas.openxmlformats.org/officeDocument/2006/relationships/image" Target="../media/image3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5.png"/><Relationship Id="rId4" Type="http://schemas.openxmlformats.org/officeDocument/2006/relationships/image" Target="../media/image38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59.png"/><Relationship Id="rId7" Type="http://schemas.openxmlformats.org/officeDocument/2006/relationships/image" Target="../media/image65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0.png"/><Relationship Id="rId9" Type="http://schemas.openxmlformats.org/officeDocument/2006/relationships/image" Target="../media/image68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71.png"/><Relationship Id="rId5" Type="http://schemas.openxmlformats.org/officeDocument/2006/relationships/image" Target="../media/image64.png"/><Relationship Id="rId10" Type="http://schemas.openxmlformats.org/officeDocument/2006/relationships/image" Target="../media/image70.png"/><Relationship Id="rId4" Type="http://schemas.openxmlformats.org/officeDocument/2006/relationships/image" Target="../media/image63.png"/><Relationship Id="rId9" Type="http://schemas.openxmlformats.org/officeDocument/2006/relationships/image" Target="../media/image69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Securities regulation </a:t>
            </a:r>
            <a:r>
              <a:rPr lang="en-US"/>
              <a:t>day #2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803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924301" y="1085851"/>
            <a:ext cx="4348163" cy="892175"/>
          </a:xfrm>
        </p:spPr>
        <p:txBody>
          <a:bodyPr/>
          <a:lstStyle/>
          <a:p>
            <a:pPr>
              <a:defRPr/>
            </a:pPr>
            <a:r>
              <a:rPr lang="en-US" altLang="en-US" sz="2400" dirty="0"/>
              <a:t>Marketing Major</a:t>
            </a:r>
          </a:p>
        </p:txBody>
      </p:sp>
      <p:pic>
        <p:nvPicPr>
          <p:cNvPr id="52227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81300" y="3657600"/>
            <a:ext cx="2598738" cy="2235200"/>
          </a:xfrm>
        </p:spPr>
      </p:pic>
      <p:sp>
        <p:nvSpPr>
          <p:cNvPr id="14340" name="Content Placeholder 4"/>
          <p:cNvSpPr>
            <a:spLocks noGrp="1"/>
          </p:cNvSpPr>
          <p:nvPr>
            <p:ph sz="half" idx="2"/>
          </p:nvPr>
        </p:nvSpPr>
        <p:spPr>
          <a:xfrm>
            <a:off x="6232524" y="2836864"/>
            <a:ext cx="3222371" cy="350907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dirty="0"/>
              <a:t>$1,500 – tree will produce for 15 more years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/>
              <a:t>May confuse revenue with profit;</a:t>
            </a:r>
          </a:p>
          <a:p>
            <a:pPr>
              <a:defRPr/>
            </a:pPr>
            <a:r>
              <a:rPr lang="en-US" altLang="en-US" dirty="0"/>
              <a:t> $1500 in 2032 is much less than $1500 in 2018</a:t>
            </a:r>
          </a:p>
          <a:p>
            <a:pPr>
              <a:defRPr/>
            </a:pPr>
            <a:r>
              <a:rPr lang="en-US" altLang="en-US" dirty="0"/>
              <a:t>Will the tree last 15 years at the same level of production?</a:t>
            </a:r>
          </a:p>
        </p:txBody>
      </p:sp>
    </p:spTree>
    <p:extLst>
      <p:ext uri="{BB962C8B-B14F-4D97-AF65-F5344CB8AC3E}">
        <p14:creationId xmlns:p14="http://schemas.microsoft.com/office/powerpoint/2010/main" val="3146919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924301" y="971551"/>
            <a:ext cx="4348163" cy="892175"/>
          </a:xfrm>
        </p:spPr>
        <p:txBody>
          <a:bodyPr/>
          <a:lstStyle/>
          <a:p>
            <a:pPr>
              <a:defRPr/>
            </a:pPr>
            <a:r>
              <a:rPr lang="en-US" altLang="en-US" sz="2400" dirty="0"/>
              <a:t>Accounting Student</a:t>
            </a:r>
          </a:p>
        </p:txBody>
      </p:sp>
      <p:pic>
        <p:nvPicPr>
          <p:cNvPr id="56323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87639" y="3429001"/>
            <a:ext cx="3311525" cy="2479675"/>
          </a:xfrm>
        </p:spPr>
      </p:pic>
      <p:sp>
        <p:nvSpPr>
          <p:cNvPr id="18436" name="Content Placeholder 3"/>
          <p:cNvSpPr>
            <a:spLocks noGrp="1"/>
          </p:cNvSpPr>
          <p:nvPr>
            <p:ph sz="half" idx="2"/>
          </p:nvPr>
        </p:nvSpPr>
        <p:spPr>
          <a:xfrm>
            <a:off x="6232525" y="2836864"/>
            <a:ext cx="2401888" cy="2325687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altLang="en-US" sz="2100"/>
              <a:t>$30 – what the man paid for the tree 30 years ago.</a:t>
            </a:r>
          </a:p>
          <a:p>
            <a:pPr>
              <a:defRPr/>
            </a:pPr>
            <a:endParaRPr lang="en-US" altLang="en-US" sz="2100"/>
          </a:p>
          <a:p>
            <a:pPr>
              <a:defRPr/>
            </a:pPr>
            <a:endParaRPr lang="en-US" altLang="en-US" sz="2100"/>
          </a:p>
          <a:p>
            <a:pPr>
              <a:defRPr/>
            </a:pPr>
            <a:r>
              <a:rPr lang="en-US" altLang="en-US" sz="2100"/>
              <a:t>Book value is usually much lower than “going concern”</a:t>
            </a:r>
          </a:p>
        </p:txBody>
      </p:sp>
    </p:spTree>
    <p:extLst>
      <p:ext uri="{BB962C8B-B14F-4D97-AF65-F5344CB8AC3E}">
        <p14:creationId xmlns:p14="http://schemas.microsoft.com/office/powerpoint/2010/main" val="2160304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924301" y="1028701"/>
            <a:ext cx="4348163" cy="8921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/>
              <a:t>Old Man’s Rebuttal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sz="half" idx="1"/>
          </p:nvPr>
        </p:nvSpPr>
        <p:spPr>
          <a:xfrm>
            <a:off x="3556001" y="2628900"/>
            <a:ext cx="2405063" cy="253365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altLang="en-US" sz="2400" b="1" dirty="0"/>
              <a:t>Discounted Cash Flow</a:t>
            </a:r>
          </a:p>
          <a:p>
            <a:pPr>
              <a:defRPr/>
            </a:pPr>
            <a:endParaRPr lang="en-US" altLang="en-US" sz="2400" b="1" dirty="0"/>
          </a:p>
          <a:p>
            <a:pPr>
              <a:defRPr/>
            </a:pPr>
            <a:r>
              <a:rPr lang="en-US" altLang="en-US" sz="2400" dirty="0"/>
              <a:t>What is the present value of the income from this asset over its useful life?</a:t>
            </a:r>
            <a:r>
              <a:rPr lang="en-US" altLang="en-US" sz="1013" dirty="0"/>
              <a:t>	</a:t>
            </a:r>
          </a:p>
        </p:txBody>
      </p:sp>
      <p:sp>
        <p:nvSpPr>
          <p:cNvPr id="20484" name="Content Placeholder 3"/>
          <p:cNvSpPr>
            <a:spLocks noGrp="1"/>
          </p:cNvSpPr>
          <p:nvPr>
            <p:ph sz="half" idx="2"/>
          </p:nvPr>
        </p:nvSpPr>
        <p:spPr>
          <a:xfrm>
            <a:off x="6153150" y="2628900"/>
            <a:ext cx="3028950" cy="32004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altLang="en-US"/>
              <a:t>Expected cash flows in the future</a:t>
            </a:r>
          </a:p>
          <a:p>
            <a:pPr>
              <a:defRPr/>
            </a:pPr>
            <a:r>
              <a:rPr lang="en-US" altLang="en-US"/>
              <a:t>Discounted by the “discount rate”</a:t>
            </a:r>
          </a:p>
          <a:p>
            <a:pPr>
              <a:defRPr/>
            </a:pPr>
            <a:endParaRPr lang="en-US" altLang="en-US"/>
          </a:p>
          <a:p>
            <a:pPr>
              <a:defRPr/>
            </a:pPr>
            <a:r>
              <a:rPr lang="en-US" altLang="en-US"/>
              <a:t>Every project has a different discount rate and expected life</a:t>
            </a:r>
          </a:p>
          <a:p>
            <a:pPr>
              <a:defRPr/>
            </a:pPr>
            <a:endParaRPr lang="en-US" altLang="en-US"/>
          </a:p>
          <a:p>
            <a:pPr>
              <a:defRPr/>
            </a:pPr>
            <a:r>
              <a:rPr lang="en-US" altLang="en-US"/>
              <a:t>$270</a:t>
            </a:r>
          </a:p>
        </p:txBody>
      </p:sp>
    </p:spTree>
    <p:extLst>
      <p:ext uri="{BB962C8B-B14F-4D97-AF65-F5344CB8AC3E}">
        <p14:creationId xmlns:p14="http://schemas.microsoft.com/office/powerpoint/2010/main" val="2331118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7" y="1737361"/>
            <a:ext cx="12007807" cy="4526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4749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7" y="1737361"/>
            <a:ext cx="12007807" cy="4526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8403336" y="5952744"/>
            <a:ext cx="923544" cy="31089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0512552" y="5952743"/>
            <a:ext cx="923544" cy="31089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135112" y="1947672"/>
            <a:ext cx="1456944" cy="55930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0219944" y="1947672"/>
            <a:ext cx="1374648" cy="55930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316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Why isn’t the valuation just </a:t>
            </a:r>
            <a:br>
              <a:rPr lang="en-US" dirty="0"/>
            </a:br>
            <a:r>
              <a:rPr lang="en-US" dirty="0"/>
              <a:t>profits x 15 years?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52800" y="3371851"/>
            <a:ext cx="5372100" cy="461963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/>
              <a:t>Time Value of Money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52800" y="4191001"/>
            <a:ext cx="5372100" cy="461963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/>
              <a:t>Must Know the Discount Rate</a:t>
            </a:r>
          </a:p>
        </p:txBody>
      </p:sp>
    </p:spTree>
    <p:extLst>
      <p:ext uri="{BB962C8B-B14F-4D97-AF65-F5344CB8AC3E}">
        <p14:creationId xmlns:p14="http://schemas.microsoft.com/office/powerpoint/2010/main" val="4129899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Why isn’t the valuation just </a:t>
            </a:r>
            <a:br>
              <a:rPr lang="en-US" dirty="0"/>
            </a:br>
            <a:r>
              <a:rPr lang="en-US" dirty="0"/>
              <a:t>profits x 15 years?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52800" y="3371851"/>
            <a:ext cx="5372100" cy="461963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/>
              <a:t>Time Value of Money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52800" y="4191001"/>
            <a:ext cx="5372100" cy="461963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/>
              <a:t>Must Know the Discount Rate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52800" y="5010151"/>
            <a:ext cx="5372100" cy="461963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/>
              <a:t>How Risky? What Kind of Risky?</a:t>
            </a:r>
          </a:p>
        </p:txBody>
      </p:sp>
      <p:sp>
        <p:nvSpPr>
          <p:cNvPr id="6" name="Right Arrow 5"/>
          <p:cNvSpPr/>
          <p:nvPr/>
        </p:nvSpPr>
        <p:spPr>
          <a:xfrm rot="19579348">
            <a:off x="1630389" y="5105204"/>
            <a:ext cx="1755648" cy="4114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848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Modern Portfolio Theory</a:t>
            </a: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>
          <a:xfrm>
            <a:off x="2551114" y="2667001"/>
            <a:ext cx="7089775" cy="3101975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sz="2400" dirty="0"/>
              <a:t>A reasonable investor seeks Diversification</a:t>
            </a:r>
          </a:p>
          <a:p>
            <a:endParaRPr lang="en-US" altLang="en-US" sz="2400" dirty="0"/>
          </a:p>
          <a:p>
            <a:r>
              <a:rPr lang="en-US" altLang="en-US" sz="2400" dirty="0"/>
              <a:t>Diversification of investments can eliminate some risk, but not </a:t>
            </a:r>
            <a:r>
              <a:rPr lang="en-US" altLang="en-US" sz="2400" b="1" dirty="0"/>
              <a:t>systematic</a:t>
            </a:r>
            <a:r>
              <a:rPr lang="en-US" altLang="en-US" sz="2400" dirty="0"/>
              <a:t> risk (or </a:t>
            </a:r>
            <a:r>
              <a:rPr lang="en-US" altLang="en-US" sz="2400" b="1" dirty="0"/>
              <a:t>market risk)</a:t>
            </a:r>
            <a:r>
              <a:rPr lang="en-US" altLang="en-US" sz="2400" dirty="0"/>
              <a:t>.</a:t>
            </a:r>
          </a:p>
          <a:p>
            <a:endParaRPr lang="en-US" altLang="en-US" sz="2400" dirty="0"/>
          </a:p>
          <a:p>
            <a:r>
              <a:rPr lang="en-US" altLang="en-US" sz="2400" b="1" dirty="0"/>
              <a:t>Unsystematic</a:t>
            </a:r>
            <a:r>
              <a:rPr lang="en-US" altLang="en-US" sz="2400" dirty="0"/>
              <a:t> risk = </a:t>
            </a:r>
            <a:r>
              <a:rPr lang="en-US" altLang="en-US" sz="2400" b="1" dirty="0"/>
              <a:t>firm-specific</a:t>
            </a:r>
            <a:r>
              <a:rPr lang="en-US" altLang="en-US" sz="2400" dirty="0"/>
              <a:t> or </a:t>
            </a:r>
            <a:r>
              <a:rPr lang="en-US" altLang="en-US" sz="2400" b="1" dirty="0"/>
              <a:t>industry-specific</a:t>
            </a:r>
            <a:r>
              <a:rPr lang="en-US" altLang="en-US" sz="2400" dirty="0"/>
              <a:t> risk</a:t>
            </a:r>
          </a:p>
          <a:p>
            <a:pPr lvl="1"/>
            <a:r>
              <a:rPr lang="en-US" altLang="en-US" sz="2200" dirty="0"/>
              <a:t>Because you can diversify against this, it should not be a factor in determining the discount rate</a:t>
            </a:r>
          </a:p>
        </p:txBody>
      </p:sp>
    </p:spTree>
    <p:extLst>
      <p:ext uri="{BB962C8B-B14F-4D97-AF65-F5344CB8AC3E}">
        <p14:creationId xmlns:p14="http://schemas.microsoft.com/office/powerpoint/2010/main" val="13768110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3"/>
          <p:cNvSpPr>
            <a:spLocks noGrp="1"/>
          </p:cNvSpPr>
          <p:nvPr>
            <p:ph type="title"/>
          </p:nvPr>
        </p:nvSpPr>
        <p:spPr>
          <a:xfrm>
            <a:off x="3200400" y="61913"/>
            <a:ext cx="5797550" cy="1187450"/>
          </a:xfrm>
        </p:spPr>
        <p:txBody>
          <a:bodyPr/>
          <a:lstStyle/>
          <a:p>
            <a:pPr>
              <a:defRPr/>
            </a:pPr>
            <a:r>
              <a:rPr lang="en-US" altLang="en-US"/>
              <a:t>Diversification</a:t>
            </a:r>
          </a:p>
        </p:txBody>
      </p:sp>
      <p:pic>
        <p:nvPicPr>
          <p:cNvPr id="70659" name="Picture 2" descr="Image result for suntan lotio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1450976"/>
            <a:ext cx="2438400" cy="1971675"/>
          </a:xfrm>
          <a:noFill/>
        </p:spPr>
      </p:pic>
      <p:pic>
        <p:nvPicPr>
          <p:cNvPr id="70660" name="Picture 4" descr="Image result for umbrell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86601" y="1449389"/>
            <a:ext cx="2957513" cy="1971675"/>
          </a:xfrm>
          <a:noFill/>
        </p:spPr>
      </p:pic>
      <p:pic>
        <p:nvPicPr>
          <p:cNvPr id="70661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048125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2" name="Picture 8" descr="Image result for american eagle outfitte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75" y="3821113"/>
            <a:ext cx="3124200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88177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3"/>
          <p:cNvSpPr>
            <a:spLocks noGrp="1"/>
          </p:cNvSpPr>
          <p:nvPr>
            <p:ph type="title"/>
          </p:nvPr>
        </p:nvSpPr>
        <p:spPr>
          <a:xfrm>
            <a:off x="3121025" y="160338"/>
            <a:ext cx="5797550" cy="1187450"/>
          </a:xfrm>
        </p:spPr>
        <p:txBody>
          <a:bodyPr/>
          <a:lstStyle/>
          <a:p>
            <a:pPr>
              <a:defRPr/>
            </a:pPr>
            <a:r>
              <a:rPr lang="en-US" altLang="en-US"/>
              <a:t>Diversification</a:t>
            </a:r>
          </a:p>
        </p:txBody>
      </p:sp>
      <p:pic>
        <p:nvPicPr>
          <p:cNvPr id="71683" name="Picture 2" descr="Image result for suntan lotio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1450976"/>
            <a:ext cx="2438400" cy="1971675"/>
          </a:xfrm>
          <a:noFill/>
        </p:spPr>
      </p:pic>
      <p:pic>
        <p:nvPicPr>
          <p:cNvPr id="71684" name="Picture 4" descr="Image result for umbrell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86601" y="1449389"/>
            <a:ext cx="2957513" cy="1971675"/>
          </a:xfrm>
          <a:noFill/>
        </p:spPr>
      </p:pic>
      <p:pic>
        <p:nvPicPr>
          <p:cNvPr id="71685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048125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6" name="Picture 8" descr="Image result for american eagle outfitte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75" y="3821113"/>
            <a:ext cx="3124200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ultiply 1"/>
          <p:cNvSpPr/>
          <p:nvPr/>
        </p:nvSpPr>
        <p:spPr>
          <a:xfrm>
            <a:off x="4876800" y="4014789"/>
            <a:ext cx="2286000" cy="2276475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1688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350" y="1444625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0468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542833" y="198582"/>
            <a:ext cx="9106334" cy="11890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dirty="0"/>
              <a:t>Which of the following statements is most accurate regarding federal securities regulation?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 bwMode="auto">
          <a:xfrm>
            <a:off x="1752600" y="1524000"/>
            <a:ext cx="8686800" cy="49530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n-US" altLang="en-US" sz="2400"/>
              <a:t>A.  Federal securities regulation began following the financial crisis of 2008.</a:t>
            </a:r>
          </a:p>
          <a:p>
            <a:pPr lvl="1"/>
            <a:r>
              <a:rPr lang="en-US" altLang="en-US" sz="2400"/>
              <a:t>B.  Federal securities regulation began following the 1929 stock market crash.</a:t>
            </a:r>
          </a:p>
          <a:p>
            <a:pPr lvl="1"/>
            <a:r>
              <a:rPr lang="en-US" altLang="en-US" sz="2400"/>
              <a:t>C. Federal securities regulation ensures that only companies with sound business plans are offered for investment to the public.</a:t>
            </a:r>
          </a:p>
          <a:p>
            <a:pPr lvl="1"/>
            <a:r>
              <a:rPr lang="en-US" altLang="en-US" sz="2400"/>
              <a:t>D. Federal securities regulation ensures that only companies with the best business plans are offered for investment to the public.</a:t>
            </a:r>
          </a:p>
          <a:p>
            <a:pPr lvl="1"/>
            <a:r>
              <a:rPr lang="en-US" altLang="en-US" sz="2400"/>
              <a:t>E. Federal securities regulation only applies to debt securities.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4"/>
          <p:cNvSpPr>
            <a:spLocks noGrp="1"/>
          </p:cNvSpPr>
          <p:nvPr>
            <p:ph type="title"/>
          </p:nvPr>
        </p:nvSpPr>
        <p:spPr>
          <a:xfrm>
            <a:off x="3122614" y="685800"/>
            <a:ext cx="5946775" cy="118745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Unsystematic risk v. systematic risk</a:t>
            </a:r>
          </a:p>
        </p:txBody>
      </p:sp>
      <p:sp>
        <p:nvSpPr>
          <p:cNvPr id="72707" name="Content Placeholder 5"/>
          <p:cNvSpPr>
            <a:spLocks noGrp="1"/>
          </p:cNvSpPr>
          <p:nvPr>
            <p:ph idx="1"/>
          </p:nvPr>
        </p:nvSpPr>
        <p:spPr>
          <a:xfrm>
            <a:off x="2627314" y="2590801"/>
            <a:ext cx="6937375" cy="3101975"/>
          </a:xfrm>
        </p:spPr>
        <p:txBody>
          <a:bodyPr/>
          <a:lstStyle/>
          <a:p>
            <a:r>
              <a:rPr lang="en-US" altLang="en-US" sz="2000" dirty="0"/>
              <a:t>If you can diversify away unsystematic risk (fuel prices may rise, it might be a warm winter), investors do not demand a </a:t>
            </a:r>
            <a:r>
              <a:rPr lang="en-US" altLang="en-US" sz="2000" b="1" dirty="0"/>
              <a:t>discount</a:t>
            </a:r>
            <a:r>
              <a:rPr lang="en-US" altLang="en-US" sz="2000" dirty="0"/>
              <a:t> because of that type of risk</a:t>
            </a:r>
          </a:p>
          <a:p>
            <a:endParaRPr lang="en-US" altLang="en-US" sz="2000" dirty="0"/>
          </a:p>
          <a:p>
            <a:r>
              <a:rPr lang="en-US" altLang="en-US" sz="2000" dirty="0"/>
              <a:t>Systematic risk can’t be diversified away, and some stocks are more sensitive to systematic risk. Stocks that are sensitive to systematic risk (high Beta) are </a:t>
            </a:r>
            <a:r>
              <a:rPr lang="en-US" altLang="en-US" sz="2000" b="1" dirty="0"/>
              <a:t>discounted</a:t>
            </a:r>
            <a:r>
              <a:rPr lang="en-US" altLang="en-US" sz="2000" dirty="0"/>
              <a:t> because of systematic risk (</a:t>
            </a:r>
            <a:r>
              <a:rPr lang="en-US" altLang="en-US" sz="2000" b="1" dirty="0"/>
              <a:t>discount rate</a:t>
            </a:r>
            <a:r>
              <a:rPr lang="en-US" altLang="en-US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068991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companies were hurt the most in the </a:t>
            </a:r>
            <a:r>
              <a:rPr lang="en-US" dirty="0" err="1"/>
              <a:t>covid</a:t>
            </a:r>
            <a:r>
              <a:rPr lang="en-US" dirty="0"/>
              <a:t> downturn?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7" y="2638044"/>
            <a:ext cx="5791200" cy="2971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3499" y="2277216"/>
            <a:ext cx="5819775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9290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Systematic risk v. unsystematic risk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COVID brought both Systematic Risk and exposed companies’ Unsystematic Risk (Company-Specific Risks)</a:t>
            </a:r>
          </a:p>
          <a:p>
            <a:endParaRPr lang="en-US" dirty="0"/>
          </a:p>
          <a:p>
            <a:r>
              <a:rPr lang="en-US" dirty="0"/>
              <a:t>Systematic Risk – market downturn, unemployment, lockdown</a:t>
            </a:r>
          </a:p>
          <a:p>
            <a:endParaRPr lang="en-US" dirty="0"/>
          </a:p>
          <a:p>
            <a:r>
              <a:rPr lang="en-US" dirty="0"/>
              <a:t>Unsystematic Risk – consumer goods, restaurants, clothing, air travel, hotels</a:t>
            </a:r>
          </a:p>
        </p:txBody>
      </p:sp>
    </p:spTree>
    <p:extLst>
      <p:ext uri="{BB962C8B-B14F-4D97-AF65-F5344CB8AC3E}">
        <p14:creationId xmlns:p14="http://schemas.microsoft.com/office/powerpoint/2010/main" val="3922287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797550" cy="1187450"/>
          </a:xfrm>
        </p:spPr>
        <p:txBody>
          <a:bodyPr/>
          <a:lstStyle/>
          <a:p>
            <a:pPr>
              <a:defRPr/>
            </a:pPr>
            <a:r>
              <a:rPr lang="en-US" altLang="en-US"/>
              <a:t>Coca-Cola, Inc.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25" y="894081"/>
            <a:ext cx="11655776" cy="596392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6284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729728" cy="1188720"/>
          </a:xfrm>
        </p:spPr>
        <p:txBody>
          <a:bodyPr/>
          <a:lstStyle/>
          <a:p>
            <a:r>
              <a:rPr lang="en-US" dirty="0" err="1"/>
              <a:t>Coca-cola</a:t>
            </a:r>
            <a:r>
              <a:rPr lang="en-US" dirty="0"/>
              <a:t> v. </a:t>
            </a:r>
            <a:r>
              <a:rPr lang="en-US" dirty="0" err="1"/>
              <a:t>dow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333" y="960303"/>
            <a:ext cx="11006667" cy="589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3295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729728" cy="1188720"/>
          </a:xfrm>
        </p:spPr>
        <p:txBody>
          <a:bodyPr/>
          <a:lstStyle/>
          <a:p>
            <a:r>
              <a:rPr lang="en-US" dirty="0" err="1"/>
              <a:t>Coca-cola</a:t>
            </a:r>
            <a:r>
              <a:rPr lang="en-US" dirty="0"/>
              <a:t> this year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895634"/>
            <a:ext cx="11548533" cy="596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5024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3"/>
          <p:cNvSpPr>
            <a:spLocks noGrp="1"/>
          </p:cNvSpPr>
          <p:nvPr>
            <p:ph type="title"/>
          </p:nvPr>
        </p:nvSpPr>
        <p:spPr>
          <a:xfrm>
            <a:off x="0" y="2879"/>
            <a:ext cx="7729728" cy="118872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Tesla (</a:t>
            </a:r>
            <a:r>
              <a:rPr lang="en-US" altLang="en-US" dirty="0" err="1"/>
              <a:t>tsla</a:t>
            </a:r>
            <a:r>
              <a:rPr lang="en-US" altLang="en-US" dirty="0"/>
              <a:t>)</a:t>
            </a:r>
          </a:p>
        </p:txBody>
      </p:sp>
      <p:sp>
        <p:nvSpPr>
          <p:cNvPr id="6349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540" y="995680"/>
            <a:ext cx="11452460" cy="586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4335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23" y="49887"/>
            <a:ext cx="7729728" cy="1188720"/>
          </a:xfrm>
        </p:spPr>
        <p:txBody>
          <a:bodyPr/>
          <a:lstStyle/>
          <a:p>
            <a:r>
              <a:rPr lang="en-US" dirty="0"/>
              <a:t>Tesla this year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324" y="1027890"/>
            <a:ext cx="11484615" cy="583011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1656648" y="6179127"/>
            <a:ext cx="535352" cy="55930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548532" y="1737698"/>
            <a:ext cx="643467" cy="55930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264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096962"/>
          </a:xfrm>
        </p:spPr>
        <p:txBody>
          <a:bodyPr/>
          <a:lstStyle/>
          <a:p>
            <a:pPr>
              <a:defRPr/>
            </a:pPr>
            <a:r>
              <a:rPr lang="en-US" altLang="en-US"/>
              <a:t>Capital Asset Pricing Model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>
          <a:xfrm>
            <a:off x="1905000" y="1828801"/>
            <a:ext cx="8229600" cy="3840163"/>
          </a:xfrm>
        </p:spPr>
        <p:txBody>
          <a:bodyPr>
            <a:normAutofit fontScale="92500"/>
          </a:bodyPr>
          <a:lstStyle/>
          <a:p>
            <a:r>
              <a:rPr lang="en-US" altLang="en-US" sz="2800"/>
              <a:t>Cap-M – the amount of risk that an investor assumes should affect the price of a capital asset</a:t>
            </a:r>
          </a:p>
          <a:p>
            <a:endParaRPr lang="en-US" altLang="en-US" sz="2800"/>
          </a:p>
          <a:p>
            <a:r>
              <a:rPr lang="en-US" altLang="en-US" sz="2800"/>
              <a:t>Assets with the same risk have the same “rate of return”</a:t>
            </a:r>
          </a:p>
          <a:p>
            <a:endParaRPr lang="en-US" altLang="en-US" sz="2800"/>
          </a:p>
          <a:p>
            <a:r>
              <a:rPr lang="en-US" altLang="en-US" sz="2800"/>
              <a:t>All firms have an internal rate of return (if a firm spends $1000 on its operations, what that investment will be worth in three years)</a:t>
            </a:r>
          </a:p>
        </p:txBody>
      </p:sp>
    </p:spTree>
    <p:extLst>
      <p:ext uri="{BB962C8B-B14F-4D97-AF65-F5344CB8AC3E}">
        <p14:creationId xmlns:p14="http://schemas.microsoft.com/office/powerpoint/2010/main" val="2268372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197225" y="228600"/>
            <a:ext cx="5797550" cy="1187450"/>
          </a:xfrm>
        </p:spPr>
        <p:txBody>
          <a:bodyPr/>
          <a:lstStyle/>
          <a:p>
            <a:pPr>
              <a:defRPr/>
            </a:pPr>
            <a:r>
              <a:rPr lang="en-US" altLang="en-US"/>
              <a:t>Cap-M Formula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>
          <a:xfrm>
            <a:off x="1600200" y="1600201"/>
            <a:ext cx="8991600" cy="4525963"/>
          </a:xfrm>
        </p:spPr>
        <p:txBody>
          <a:bodyPr>
            <a:normAutofit lnSpcReduction="10000"/>
          </a:bodyPr>
          <a:lstStyle/>
          <a:p>
            <a:r>
              <a:rPr lang="en-US" altLang="en-US" sz="2000" dirty="0"/>
              <a:t>R(sec) = [R(U.S. Treasury)] + [Beta(sec) X (R(mkt) – R(U.S. Treasury))]</a:t>
            </a:r>
          </a:p>
          <a:p>
            <a:endParaRPr lang="en-US" altLang="en-US" sz="2400" dirty="0"/>
          </a:p>
          <a:p>
            <a:r>
              <a:rPr lang="en-US" altLang="en-US" sz="2400" b="1" dirty="0"/>
              <a:t>Beta</a:t>
            </a:r>
            <a:r>
              <a:rPr lang="en-US" altLang="en-US" sz="2400" dirty="0"/>
              <a:t> – calculated by various market participants and listed </a:t>
            </a:r>
          </a:p>
          <a:p>
            <a:endParaRPr lang="en-US" altLang="en-US" sz="2400" dirty="0"/>
          </a:p>
          <a:p>
            <a:r>
              <a:rPr lang="en-US" altLang="en-US" sz="2400" dirty="0"/>
              <a:t>Risky Investment = 2.0 Beta</a:t>
            </a:r>
          </a:p>
          <a:p>
            <a:r>
              <a:rPr lang="en-US" altLang="en-US" sz="2400" dirty="0"/>
              <a:t>Risk = Market Risk = 1.0 Beta</a:t>
            </a:r>
          </a:p>
          <a:p>
            <a:endParaRPr lang="en-US" altLang="en-US" sz="2400" dirty="0"/>
          </a:p>
          <a:p>
            <a:endParaRPr lang="en-US" altLang="en-US" sz="2400" dirty="0"/>
          </a:p>
          <a:p>
            <a:r>
              <a:rPr lang="en-US" altLang="en-US" sz="2400" dirty="0"/>
              <a:t>If less risky than market, &lt;1.0 Beta</a:t>
            </a:r>
          </a:p>
          <a:p>
            <a:r>
              <a:rPr lang="en-US" altLang="en-US" sz="2400" dirty="0"/>
              <a:t>If more risky than the market, &gt;1.0 Beta</a:t>
            </a:r>
          </a:p>
        </p:txBody>
      </p:sp>
    </p:spTree>
    <p:extLst>
      <p:ext uri="{BB962C8B-B14F-4D97-AF65-F5344CB8AC3E}">
        <p14:creationId xmlns:p14="http://schemas.microsoft.com/office/powerpoint/2010/main" val="3959331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33DC9-2EC6-4C4E-957D-9C7419080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Gary Gensler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1934A-94C0-4566-996B-95341B896C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Biden to Pick Gary Gensler for SEC Chief: Reuters | ThinkAdvisor">
            <a:extLst>
              <a:ext uri="{FF2B5EF4-FFF2-40B4-BE49-F238E27FC236}">
                <a16:creationId xmlns:a16="http://schemas.microsoft.com/office/drawing/2014/main" id="{927B488B-9A94-4550-BAF7-B0331628A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491" y="2588587"/>
            <a:ext cx="7029017" cy="423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1757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23" y="49887"/>
            <a:ext cx="7729728" cy="1188720"/>
          </a:xfrm>
        </p:spPr>
        <p:txBody>
          <a:bodyPr/>
          <a:lstStyle/>
          <a:p>
            <a:r>
              <a:rPr lang="en-US" dirty="0"/>
              <a:t>Tesla BETA = 1.3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324" y="1027890"/>
            <a:ext cx="11484615" cy="583011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1656648" y="6179127"/>
            <a:ext cx="535352" cy="55930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548532" y="1737698"/>
            <a:ext cx="643467" cy="55930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6976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729728" cy="1188720"/>
          </a:xfrm>
        </p:spPr>
        <p:txBody>
          <a:bodyPr/>
          <a:lstStyle/>
          <a:p>
            <a:r>
              <a:rPr lang="en-US" dirty="0" err="1"/>
              <a:t>Coca-cola</a:t>
            </a:r>
            <a:r>
              <a:rPr lang="en-US" dirty="0"/>
              <a:t> beta = .55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333" y="960303"/>
            <a:ext cx="11006667" cy="589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7921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beta stocks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Campbell Soup (.39)</a:t>
            </a:r>
          </a:p>
          <a:p>
            <a:r>
              <a:rPr lang="en-US" dirty="0"/>
              <a:t>Clorox Company (.26)</a:t>
            </a:r>
          </a:p>
        </p:txBody>
      </p:sp>
    </p:spTree>
    <p:extLst>
      <p:ext uri="{BB962C8B-B14F-4D97-AF65-F5344CB8AC3E}">
        <p14:creationId xmlns:p14="http://schemas.microsoft.com/office/powerpoint/2010/main" val="42465982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Discounted Cash Flows</a:t>
            </a:r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en-US" sz="2800" dirty="0"/>
              <a:t>Valuing a going concern – have to fix a </a:t>
            </a:r>
            <a:r>
              <a:rPr lang="en-US" altLang="en-US" sz="2800" b="1" dirty="0"/>
              <a:t>discount rate</a:t>
            </a:r>
            <a:r>
              <a:rPr lang="en-US" altLang="en-US" sz="2800" dirty="0"/>
              <a:t> to use, which is based on </a:t>
            </a:r>
            <a:r>
              <a:rPr lang="en-US" altLang="en-US" sz="2800" b="1" dirty="0"/>
              <a:t>Beta</a:t>
            </a:r>
          </a:p>
          <a:p>
            <a:endParaRPr lang="en-US" altLang="en-US" sz="2800" b="1" dirty="0"/>
          </a:p>
          <a:p>
            <a:r>
              <a:rPr lang="en-US" altLang="en-US" sz="2800" b="1" dirty="0"/>
              <a:t>Have to know Beta to calculate the Discount Rate</a:t>
            </a:r>
          </a:p>
          <a:p>
            <a:r>
              <a:rPr lang="en-US" altLang="en-US" sz="2800" b="1" dirty="0"/>
              <a:t>Have to know the Discount Rate to calculate the DCF valuation</a:t>
            </a:r>
          </a:p>
          <a:p>
            <a:r>
              <a:rPr lang="en-US" altLang="en-US" sz="2800" b="1" dirty="0"/>
              <a:t>Have to know the DCF valuation to determine the share price</a:t>
            </a:r>
            <a:endParaRPr lang="en-US" alt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38175438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does securities regulation support accurate pricing of shares?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2861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26" y="1285876"/>
            <a:ext cx="822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3" name="Picture 4" descr="Image result for SELL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885950"/>
            <a:ext cx="749300" cy="165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4" name="Picture 6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6" y="4640264"/>
            <a:ext cx="771525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5" name="Picture 2" descr="Image result for buyer clip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113" y="2714626"/>
            <a:ext cx="2266950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78488" y="1038226"/>
            <a:ext cx="2749550" cy="9239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700" dirty="0">
                <a:latin typeface="Adobe Garamond Pro" panose="02020502060506020403" pitchFamily="18" charset="0"/>
              </a:rPr>
              <a:t>Disclosure-Based Solution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5614988" y="2714625"/>
            <a:ext cx="2774950" cy="331788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614988" y="3670300"/>
            <a:ext cx="2876550" cy="1582738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809" name="Picture 2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064" y="2074863"/>
            <a:ext cx="1311275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10" name="Picture 2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064" y="4506913"/>
            <a:ext cx="1311275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11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088" y="2151063"/>
            <a:ext cx="51435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12" name="Picture 2" descr="Image result for quart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4756150"/>
            <a:ext cx="90963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13" name="Picture 2" descr="Image result for gumball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4" y="3803651"/>
            <a:ext cx="80962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5" y="4421188"/>
            <a:ext cx="611188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15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5" y="2009775"/>
            <a:ext cx="611188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78989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disclosure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Alerts investors to both Systematic Risk and Unsystematic Risk</a:t>
            </a:r>
          </a:p>
          <a:p>
            <a:endParaRPr lang="en-US" dirty="0"/>
          </a:p>
          <a:p>
            <a:r>
              <a:rPr lang="en-US" dirty="0"/>
              <a:t>Provides historical and current financial information</a:t>
            </a:r>
          </a:p>
          <a:p>
            <a:endParaRPr lang="en-US" dirty="0"/>
          </a:p>
          <a:p>
            <a:r>
              <a:rPr lang="en-US" dirty="0"/>
              <a:t>Allows for accurate pricing --- IF DISCLOSURE IS TRUE</a:t>
            </a:r>
          </a:p>
        </p:txBody>
      </p:sp>
    </p:spTree>
    <p:extLst>
      <p:ext uri="{BB962C8B-B14F-4D97-AF65-F5344CB8AC3E}">
        <p14:creationId xmlns:p14="http://schemas.microsoft.com/office/powerpoint/2010/main" val="7284619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251460"/>
            <a:ext cx="7729728" cy="1188720"/>
          </a:xfrm>
        </p:spPr>
        <p:txBody>
          <a:bodyPr/>
          <a:lstStyle/>
          <a:p>
            <a:r>
              <a:rPr lang="en-US" dirty="0"/>
              <a:t>Efficient capital market hypothesis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Monkey Dartboard Economics | Global Liberty Media - The Counter Narrati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136" y="2103120"/>
            <a:ext cx="7729728" cy="469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2106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Efficient Capital Market Hypothesis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altLang="en-US" sz="2000" b="1" dirty="0"/>
              <a:t>Weak Form</a:t>
            </a:r>
          </a:p>
          <a:p>
            <a:pPr lvl="1">
              <a:defRPr/>
            </a:pPr>
            <a:r>
              <a:rPr lang="en-US" altLang="en-US" sz="2000" dirty="0"/>
              <a:t>Past price movements constitute information already embedded in the current stock prices – cannot predict future movements.  So, stocks walk a “random walk.”  Empirical studies prove this – changes in stock price are statistically independent from prior changes.</a:t>
            </a:r>
          </a:p>
        </p:txBody>
      </p:sp>
    </p:spTree>
    <p:extLst>
      <p:ext uri="{BB962C8B-B14F-4D97-AF65-F5344CB8AC3E}">
        <p14:creationId xmlns:p14="http://schemas.microsoft.com/office/powerpoint/2010/main" val="32984945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Efficient Capital Market Hypothesis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altLang="en-US" sz="2000" b="1" dirty="0"/>
              <a:t>Semi-Strong</a:t>
            </a:r>
          </a:p>
          <a:p>
            <a:pPr lvl="1">
              <a:defRPr/>
            </a:pPr>
            <a:r>
              <a:rPr lang="en-US" altLang="en-US" sz="2000" dirty="0"/>
              <a:t>At any point in time, market prices are an unbiased forecast of future cash flows that fully reflects all publicly available information.</a:t>
            </a:r>
          </a:p>
          <a:p>
            <a:pPr lvl="1">
              <a:defRPr/>
            </a:pPr>
            <a:endParaRPr lang="en-US" altLang="en-US" sz="2000" dirty="0"/>
          </a:p>
          <a:p>
            <a:pPr>
              <a:defRPr/>
            </a:pPr>
            <a:r>
              <a:rPr lang="en-US" altLang="en-US" sz="2000" b="1" dirty="0"/>
              <a:t>Strong</a:t>
            </a:r>
          </a:p>
          <a:p>
            <a:pPr lvl="1">
              <a:defRPr/>
            </a:pPr>
            <a:r>
              <a:rPr lang="en-US" altLang="en-US" sz="2000" dirty="0"/>
              <a:t>Price reflects ALL information, both public and private</a:t>
            </a:r>
          </a:p>
        </p:txBody>
      </p:sp>
    </p:spTree>
    <p:extLst>
      <p:ext uri="{BB962C8B-B14F-4D97-AF65-F5344CB8AC3E}">
        <p14:creationId xmlns:p14="http://schemas.microsoft.com/office/powerpoint/2010/main" val="3068419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5672" y="351629"/>
            <a:ext cx="8980655" cy="1188720"/>
          </a:xfrm>
        </p:spPr>
        <p:txBody>
          <a:bodyPr>
            <a:normAutofit fontScale="90000"/>
          </a:bodyPr>
          <a:lstStyle/>
          <a:p>
            <a:r>
              <a:rPr lang="en-US" dirty="0"/>
              <a:t>How does securities regulation move market prices toward fundamental value?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nformation Disclosure Standards - The McClelland Financial Group of  Assante Capital Management Ltd.">
            <a:extLst>
              <a:ext uri="{FF2B5EF4-FFF2-40B4-BE49-F238E27FC236}">
                <a16:creationId xmlns:a16="http://schemas.microsoft.com/office/drawing/2014/main" id="{537C5BE0-80E2-4A33-8625-D647B11A8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080" y="2002532"/>
            <a:ext cx="4503839" cy="450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4091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Efficient Capital Market Hypothesis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altLang="en-US" sz="2000" b="1" dirty="0"/>
              <a:t>Four Assumptions:</a:t>
            </a:r>
          </a:p>
          <a:p>
            <a:pPr>
              <a:defRPr/>
            </a:pPr>
            <a:endParaRPr lang="en-US" altLang="en-US" sz="2000" dirty="0"/>
          </a:p>
          <a:p>
            <a:pPr lvl="1">
              <a:defRPr/>
            </a:pPr>
            <a:r>
              <a:rPr lang="en-US" altLang="en-US" sz="2000" dirty="0"/>
              <a:t>Capital markets are complete</a:t>
            </a:r>
          </a:p>
          <a:p>
            <a:pPr lvl="1">
              <a:defRPr/>
            </a:pPr>
            <a:r>
              <a:rPr lang="en-US" altLang="en-US" sz="2000" dirty="0"/>
              <a:t>Information is immediately and </a:t>
            </a:r>
            <a:r>
              <a:rPr lang="en-US" altLang="en-US" sz="2000" dirty="0" err="1"/>
              <a:t>costlessly</a:t>
            </a:r>
            <a:r>
              <a:rPr lang="en-US" altLang="en-US" sz="2000" dirty="0"/>
              <a:t> available</a:t>
            </a:r>
          </a:p>
          <a:p>
            <a:pPr lvl="1">
              <a:defRPr/>
            </a:pPr>
            <a:r>
              <a:rPr lang="en-US" altLang="en-US" sz="2000" dirty="0"/>
              <a:t>Investors have homogeneous expectations</a:t>
            </a:r>
          </a:p>
          <a:p>
            <a:pPr lvl="1">
              <a:defRPr/>
            </a:pPr>
            <a:r>
              <a:rPr lang="en-US" altLang="en-US" sz="2000" dirty="0"/>
              <a:t>Investors have same time horizons</a:t>
            </a:r>
          </a:p>
        </p:txBody>
      </p:sp>
    </p:spTree>
    <p:extLst>
      <p:ext uri="{BB962C8B-B14F-4D97-AF65-F5344CB8AC3E}">
        <p14:creationId xmlns:p14="http://schemas.microsoft.com/office/powerpoint/2010/main" val="10714257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251460"/>
            <a:ext cx="7729728" cy="1188720"/>
          </a:xfrm>
        </p:spPr>
        <p:txBody>
          <a:bodyPr/>
          <a:lstStyle/>
          <a:p>
            <a:r>
              <a:rPr lang="en-US" altLang="en-US" dirty="0"/>
              <a:t>Under ECMH, Can You Profit From Trading on New Information?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Monkey Dartboard Economics | Global Liberty Media - The Counter Narrati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136" y="2103120"/>
            <a:ext cx="7729728" cy="469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9449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Under ECMH, Can You Profit From Trading on New Information?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1519238" y="2667000"/>
            <a:ext cx="6710363" cy="3276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400" dirty="0"/>
              <a:t>Probably not.</a:t>
            </a:r>
          </a:p>
          <a:p>
            <a:pPr>
              <a:defRPr/>
            </a:pPr>
            <a:endParaRPr lang="en-US" altLang="en-US" sz="2400" dirty="0"/>
          </a:p>
          <a:p>
            <a:pPr>
              <a:defRPr/>
            </a:pPr>
            <a:r>
              <a:rPr lang="en-US" altLang="en-US" sz="2400" dirty="0"/>
              <a:t>All foreseeable events are already in the stock price</a:t>
            </a:r>
          </a:p>
          <a:p>
            <a:pPr>
              <a:defRPr/>
            </a:pPr>
            <a:endParaRPr lang="en-US" altLang="en-US" sz="2400" dirty="0"/>
          </a:p>
          <a:p>
            <a:pPr>
              <a:defRPr/>
            </a:pPr>
            <a:r>
              <a:rPr lang="en-US" altLang="en-US" sz="2400" dirty="0"/>
              <a:t>New information is immediately incorporated into the stock price</a:t>
            </a:r>
          </a:p>
        </p:txBody>
      </p:sp>
      <p:pic>
        <p:nvPicPr>
          <p:cNvPr id="2050" name="Picture 2" descr="random-walk-stock-market-succ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7127" y="2402591"/>
            <a:ext cx="2964873" cy="445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9013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5059362"/>
          </a:xfrm>
        </p:spPr>
        <p:txBody>
          <a:bodyPr/>
          <a:lstStyle/>
          <a:p>
            <a:pPr>
              <a:defRPr/>
            </a:pPr>
            <a:r>
              <a:rPr lang="en-US" altLang="en-US"/>
              <a:t>Does ECMH hold more accurately for large, publicly-held corporations or for small companies on regional exchanges?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endParaRPr lang="en-US" altLang="en-US" sz="1350"/>
          </a:p>
        </p:txBody>
      </p:sp>
    </p:spTree>
    <p:extLst>
      <p:ext uri="{BB962C8B-B14F-4D97-AF65-F5344CB8AC3E}">
        <p14:creationId xmlns:p14="http://schemas.microsoft.com/office/powerpoint/2010/main" val="7898853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24150" y="2386014"/>
            <a:ext cx="6743700" cy="1646237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2020 Baby Contest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44889" y="4352925"/>
            <a:ext cx="5102225" cy="1239838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altLang="en-US"/>
              <a:t>Vote for the cutest baby!</a:t>
            </a:r>
          </a:p>
        </p:txBody>
      </p:sp>
    </p:spTree>
    <p:extLst>
      <p:ext uri="{BB962C8B-B14F-4D97-AF65-F5344CB8AC3E}">
        <p14:creationId xmlns:p14="http://schemas.microsoft.com/office/powerpoint/2010/main" val="844515567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Baby “A”</a:t>
            </a:r>
          </a:p>
        </p:txBody>
      </p:sp>
      <p:pic>
        <p:nvPicPr>
          <p:cNvPr id="84995" name="Picture 5" descr="Image may contain: 1 person, smiling, stand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2989" y="2286000"/>
            <a:ext cx="2486025" cy="4419600"/>
          </a:xfrm>
          <a:noFill/>
        </p:spPr>
      </p:pic>
    </p:spTree>
    <p:extLst>
      <p:ext uri="{BB962C8B-B14F-4D97-AF65-F5344CB8AC3E}">
        <p14:creationId xmlns:p14="http://schemas.microsoft.com/office/powerpoint/2010/main" val="31218162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Baby “B”</a:t>
            </a:r>
          </a:p>
        </p:txBody>
      </p:sp>
      <p:pic>
        <p:nvPicPr>
          <p:cNvPr id="86019" name="Picture 5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401" y="2286000"/>
            <a:ext cx="3997325" cy="2655888"/>
          </a:xfrm>
        </p:spPr>
      </p:pic>
    </p:spTree>
    <p:extLst>
      <p:ext uri="{BB962C8B-B14F-4D97-AF65-F5344CB8AC3E}">
        <p14:creationId xmlns:p14="http://schemas.microsoft.com/office/powerpoint/2010/main" val="9945758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Baby “C”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endParaRPr lang="en-US" altLang="en-US" sz="1350"/>
          </a:p>
        </p:txBody>
      </p:sp>
      <p:pic>
        <p:nvPicPr>
          <p:cNvPr id="87044" name="Picture 7" descr="Image may contain: 1 per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743200"/>
            <a:ext cx="396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78990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Baby “D”</a:t>
            </a:r>
          </a:p>
        </p:txBody>
      </p:sp>
      <p:pic>
        <p:nvPicPr>
          <p:cNvPr id="8806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76625" y="2743200"/>
            <a:ext cx="5238750" cy="381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90650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Baby “E”</a:t>
            </a:r>
          </a:p>
        </p:txBody>
      </p:sp>
      <p:pic>
        <p:nvPicPr>
          <p:cNvPr id="89091" name="Picture 5" descr="ck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29139" y="2286000"/>
            <a:ext cx="3132137" cy="4419600"/>
          </a:xfrm>
        </p:spPr>
      </p:pic>
    </p:spTree>
    <p:extLst>
      <p:ext uri="{BB962C8B-B14F-4D97-AF65-F5344CB8AC3E}">
        <p14:creationId xmlns:p14="http://schemas.microsoft.com/office/powerpoint/2010/main" val="4187416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0DCED-727A-42F4-A92C-2723E2F9F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 of what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761E8-8CCB-4D56-B15A-4C96DF65E6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information do investors need to know to make a decision about </a:t>
            </a:r>
          </a:p>
          <a:p>
            <a:endParaRPr lang="en-US" dirty="0"/>
          </a:p>
          <a:p>
            <a:r>
              <a:rPr lang="en-US" dirty="0"/>
              <a:t>Whether to purchase the security</a:t>
            </a:r>
          </a:p>
          <a:p>
            <a:r>
              <a:rPr lang="en-US" dirty="0"/>
              <a:t>What price to offer for the security</a:t>
            </a:r>
          </a:p>
          <a:p>
            <a:endParaRPr lang="en-US" dirty="0"/>
          </a:p>
          <a:p>
            <a:r>
              <a:rPr lang="en-US" dirty="0"/>
              <a:t>What information is material?</a:t>
            </a:r>
          </a:p>
        </p:txBody>
      </p:sp>
    </p:spTree>
    <p:extLst>
      <p:ext uri="{BB962C8B-B14F-4D97-AF65-F5344CB8AC3E}">
        <p14:creationId xmlns:p14="http://schemas.microsoft.com/office/powerpoint/2010/main" val="24162088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76200"/>
            <a:ext cx="5797550" cy="1187450"/>
          </a:xfrm>
        </p:spPr>
        <p:txBody>
          <a:bodyPr/>
          <a:lstStyle/>
          <a:p>
            <a:pPr>
              <a:defRPr/>
            </a:pPr>
            <a:r>
              <a:rPr lang="en-US" altLang="en-US"/>
              <a:t>Vote for Your Favorite!</a:t>
            </a:r>
          </a:p>
        </p:txBody>
      </p:sp>
      <p:pic>
        <p:nvPicPr>
          <p:cNvPr id="90115" name="Picture 7" descr="Image may contain: 1 pers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15200" y="976313"/>
            <a:ext cx="2362200" cy="2362200"/>
          </a:xfrm>
          <a:noFill/>
        </p:spPr>
      </p:pic>
      <p:pic>
        <p:nvPicPr>
          <p:cNvPr id="901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1" y="3505200"/>
            <a:ext cx="1903413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1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513" y="1552575"/>
            <a:ext cx="2724150" cy="181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118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721101"/>
            <a:ext cx="3200400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9" name="Picture 10" descr="Image may contain: 1 person, smiling, standi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1828801"/>
            <a:ext cx="1555750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57296" y="3505200"/>
            <a:ext cx="480907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84040" y="3721101"/>
            <a:ext cx="480907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24619" y="976313"/>
            <a:ext cx="480907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96266" y="1552575"/>
            <a:ext cx="480907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52625" y="1828801"/>
            <a:ext cx="480907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27354278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76200"/>
            <a:ext cx="5797550" cy="118745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Vote for THE BABY YOU THINK WON!</a:t>
            </a:r>
          </a:p>
        </p:txBody>
      </p:sp>
      <p:pic>
        <p:nvPicPr>
          <p:cNvPr id="90115" name="Picture 7" descr="Image may contain: 1 pers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15200" y="976313"/>
            <a:ext cx="2362200" cy="2362200"/>
          </a:xfrm>
          <a:noFill/>
        </p:spPr>
      </p:pic>
      <p:pic>
        <p:nvPicPr>
          <p:cNvPr id="901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1" y="3505200"/>
            <a:ext cx="1903413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1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513" y="1552575"/>
            <a:ext cx="2724150" cy="181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118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721101"/>
            <a:ext cx="3200400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9" name="Picture 10" descr="Image may contain: 1 person, smiling, standi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1828801"/>
            <a:ext cx="1555750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57296" y="3505200"/>
            <a:ext cx="480907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84040" y="3721101"/>
            <a:ext cx="480907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24619" y="976313"/>
            <a:ext cx="480907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96266" y="1552575"/>
            <a:ext cx="480907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52625" y="1828801"/>
            <a:ext cx="480907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20593704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Content Placeholder 4"/>
          <p:cNvSpPr>
            <a:spLocks noGrp="1"/>
          </p:cNvSpPr>
          <p:nvPr>
            <p:ph sz="half" idx="1"/>
          </p:nvPr>
        </p:nvSpPr>
        <p:spPr>
          <a:xfrm>
            <a:off x="1049482" y="3200400"/>
            <a:ext cx="3065318" cy="20828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altLang="en-US" sz="3200" dirty="0"/>
              <a:t>Fundamental Value</a:t>
            </a:r>
            <a:r>
              <a:rPr lang="en-US" altLang="en-US" sz="1350" dirty="0"/>
              <a:t>		</a:t>
            </a:r>
          </a:p>
        </p:txBody>
      </p:sp>
      <p:sp>
        <p:nvSpPr>
          <p:cNvPr id="52228" name="Content Placeholder 5"/>
          <p:cNvSpPr>
            <a:spLocks noGrp="1"/>
          </p:cNvSpPr>
          <p:nvPr>
            <p:ph sz="half" idx="2"/>
          </p:nvPr>
        </p:nvSpPr>
        <p:spPr>
          <a:xfrm>
            <a:off x="8534400" y="3200401"/>
            <a:ext cx="1676400" cy="29257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altLang="en-US" sz="3200" dirty="0"/>
              <a:t>Market Price</a:t>
            </a:r>
          </a:p>
        </p:txBody>
      </p:sp>
      <p:pic>
        <p:nvPicPr>
          <p:cNvPr id="91141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2438400"/>
            <a:ext cx="3276600" cy="3276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6255" y="290945"/>
            <a:ext cx="120257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Securities Regulation Goal:</a:t>
            </a:r>
          </a:p>
          <a:p>
            <a:endParaRPr lang="en-US" sz="3200" dirty="0"/>
          </a:p>
          <a:p>
            <a:r>
              <a:rPr lang="en-US" sz="3200" dirty="0"/>
              <a:t>To have the market price move toward fundamental value</a:t>
            </a:r>
          </a:p>
        </p:txBody>
      </p:sp>
    </p:spTree>
    <p:extLst>
      <p:ext uri="{BB962C8B-B14F-4D97-AF65-F5344CB8AC3E}">
        <p14:creationId xmlns:p14="http://schemas.microsoft.com/office/powerpoint/2010/main" val="331932362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Noise</a:t>
            </a:r>
          </a:p>
        </p:txBody>
      </p:sp>
      <p:sp>
        <p:nvSpPr>
          <p:cNvPr id="53251" name="Content Placeholder 5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>
              <a:defRPr/>
            </a:pPr>
            <a:r>
              <a:rPr lang="en-US" altLang="en-US" sz="2400" dirty="0"/>
              <a:t>Sentiment investors</a:t>
            </a:r>
          </a:p>
          <a:p>
            <a:pPr lvl="1">
              <a:defRPr/>
            </a:pPr>
            <a:r>
              <a:rPr lang="en-US" altLang="en-US" sz="2400" dirty="0"/>
              <a:t>Can move market price away from fundamental value</a:t>
            </a:r>
          </a:p>
          <a:p>
            <a:pPr lvl="1">
              <a:defRPr/>
            </a:pPr>
            <a:endParaRPr lang="en-US" altLang="en-US" sz="2400" dirty="0"/>
          </a:p>
          <a:p>
            <a:pPr>
              <a:defRPr/>
            </a:pPr>
            <a:r>
              <a:rPr lang="en-US" altLang="en-US" sz="2400" dirty="0"/>
              <a:t>Can profit by </a:t>
            </a:r>
          </a:p>
          <a:p>
            <a:pPr lvl="1">
              <a:defRPr/>
            </a:pPr>
            <a:r>
              <a:rPr lang="en-US" altLang="en-US" sz="2400" dirty="0"/>
              <a:t>Value Investing</a:t>
            </a:r>
          </a:p>
          <a:p>
            <a:pPr lvl="1">
              <a:defRPr/>
            </a:pPr>
            <a:r>
              <a:rPr lang="en-US" altLang="en-US" sz="2400" dirty="0"/>
              <a:t>Chasing Herd (Positive Feedback Trading)</a:t>
            </a:r>
          </a:p>
        </p:txBody>
      </p:sp>
    </p:spTree>
    <p:extLst>
      <p:ext uri="{BB962C8B-B14F-4D97-AF65-F5344CB8AC3E}">
        <p14:creationId xmlns:p14="http://schemas.microsoft.com/office/powerpoint/2010/main" val="140283447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Behavioral Economics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>
              <a:defRPr/>
            </a:pPr>
            <a:r>
              <a:rPr lang="en-US" altLang="en-US" dirty="0"/>
              <a:t>Investors aren’t always </a:t>
            </a:r>
            <a:r>
              <a:rPr lang="en-US" altLang="en-US" b="1" dirty="0"/>
              <a:t>rational</a:t>
            </a:r>
          </a:p>
          <a:p>
            <a:pPr>
              <a:defRPr/>
            </a:pPr>
            <a:endParaRPr lang="en-US" altLang="en-US" b="1" dirty="0"/>
          </a:p>
          <a:p>
            <a:pPr lvl="1">
              <a:defRPr/>
            </a:pPr>
            <a:r>
              <a:rPr lang="en-US" altLang="en-US" sz="1800" b="1" dirty="0"/>
              <a:t>Heuristics</a:t>
            </a:r>
          </a:p>
          <a:p>
            <a:pPr lvl="1">
              <a:defRPr/>
            </a:pPr>
            <a:r>
              <a:rPr lang="en-US" altLang="en-US" sz="1800" b="1" dirty="0"/>
              <a:t>Representativeness</a:t>
            </a:r>
          </a:p>
          <a:p>
            <a:pPr lvl="1">
              <a:defRPr/>
            </a:pPr>
            <a:r>
              <a:rPr lang="en-US" altLang="en-US" sz="1800" b="1" dirty="0"/>
              <a:t>Availability</a:t>
            </a:r>
          </a:p>
          <a:p>
            <a:pPr lvl="1">
              <a:defRPr/>
            </a:pPr>
            <a:r>
              <a:rPr lang="en-US" altLang="en-US" sz="1800" b="1" dirty="0"/>
              <a:t>Adjustment &amp; Anchoring</a:t>
            </a:r>
          </a:p>
          <a:p>
            <a:pPr lvl="1">
              <a:defRPr/>
            </a:pPr>
            <a:r>
              <a:rPr lang="en-US" altLang="en-US" sz="1800" b="1" dirty="0"/>
              <a:t>Endowment Effect</a:t>
            </a:r>
          </a:p>
          <a:p>
            <a:pPr lvl="1">
              <a:defRPr/>
            </a:pPr>
            <a:r>
              <a:rPr lang="en-US" altLang="en-US" sz="1800" b="1" dirty="0"/>
              <a:t>Loss Aversion</a:t>
            </a:r>
          </a:p>
          <a:p>
            <a:pPr lvl="1">
              <a:defRPr/>
            </a:pPr>
            <a:r>
              <a:rPr lang="en-US" altLang="en-US" sz="1800" b="1" dirty="0"/>
              <a:t>Self-confidence</a:t>
            </a:r>
          </a:p>
        </p:txBody>
      </p:sp>
    </p:spTree>
    <p:extLst>
      <p:ext uri="{BB962C8B-B14F-4D97-AF65-F5344CB8AC3E}">
        <p14:creationId xmlns:p14="http://schemas.microsoft.com/office/powerpoint/2010/main" val="250161125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are the gatekeepers?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93057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Underwriter</a:t>
            </a:r>
          </a:p>
        </p:txBody>
      </p:sp>
      <p:pic>
        <p:nvPicPr>
          <p:cNvPr id="4" name="Content Placeholder 3" descr="goldman-sachs-logo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678430" y="2544921"/>
            <a:ext cx="2644140" cy="2636520"/>
          </a:xfrm>
        </p:spPr>
      </p:pic>
      <p:pic>
        <p:nvPicPr>
          <p:cNvPr id="6" name="Content Placeholder 5" descr="morganstanley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381750" y="2910681"/>
            <a:ext cx="3619500" cy="1905000"/>
          </a:xfrm>
        </p:spPr>
      </p:pic>
    </p:spTree>
    <p:extLst>
      <p:ext uri="{BB962C8B-B14F-4D97-AF65-F5344CB8AC3E}">
        <p14:creationId xmlns:p14="http://schemas.microsoft.com/office/powerpoint/2010/main" val="106487533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Accounting Firm</a:t>
            </a:r>
          </a:p>
        </p:txBody>
      </p:sp>
      <p:pic>
        <p:nvPicPr>
          <p:cNvPr id="6" name="Content Placeholder 5" descr="ernstyoung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981200" y="3226076"/>
            <a:ext cx="4038600" cy="1274210"/>
          </a:xfrm>
        </p:spPr>
      </p:pic>
      <p:pic>
        <p:nvPicPr>
          <p:cNvPr id="8" name="Content Placeholder 7" descr="zzzKPMG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391795" y="3071395"/>
            <a:ext cx="3599411" cy="1583575"/>
          </a:xfrm>
        </p:spPr>
      </p:pic>
    </p:spTree>
    <p:extLst>
      <p:ext uri="{BB962C8B-B14F-4D97-AF65-F5344CB8AC3E}">
        <p14:creationId xmlns:p14="http://schemas.microsoft.com/office/powerpoint/2010/main" val="89027523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Law Firm</a:t>
            </a:r>
          </a:p>
        </p:txBody>
      </p:sp>
      <p:pic>
        <p:nvPicPr>
          <p:cNvPr id="5" name="Content Placeholder 4" descr="zzzzSkadde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60694" y="4865530"/>
            <a:ext cx="2604516" cy="1168042"/>
          </a:xfr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667" y="2289369"/>
            <a:ext cx="414337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815" y="3321689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005" y="4938783"/>
            <a:ext cx="3639269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87" y="2218723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Image result for goodwin proct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126" y="3828053"/>
            <a:ext cx="3718615" cy="133314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82387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652"/>
            <a:ext cx="7729728" cy="1188720"/>
          </a:xfrm>
        </p:spPr>
        <p:txBody>
          <a:bodyPr/>
          <a:lstStyle/>
          <a:p>
            <a:r>
              <a:rPr lang="en-US" dirty="0"/>
              <a:t>Initial public offering market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9147" y="-8333"/>
            <a:ext cx="1963420" cy="68073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259147" y="684107"/>
            <a:ext cx="1963420" cy="215392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259147" y="3501814"/>
            <a:ext cx="1963420" cy="88053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59147" y="5484404"/>
            <a:ext cx="1963420" cy="64207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59147" y="6339840"/>
            <a:ext cx="1963420" cy="45921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190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How do you price an equity interest in a going concern?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77606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Ratings Agencies (Bonds)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9032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016" y="1963342"/>
            <a:ext cx="9356026" cy="47388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016" y="0"/>
            <a:ext cx="8335838" cy="194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64831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41" y="0"/>
            <a:ext cx="9672718" cy="688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33628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151" y="278970"/>
            <a:ext cx="9713697" cy="646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06852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189374"/>
            <a:ext cx="7729728" cy="984738"/>
          </a:xfrm>
        </p:spPr>
        <p:txBody>
          <a:bodyPr/>
          <a:lstStyle/>
          <a:p>
            <a:r>
              <a:rPr lang="en-US" dirty="0"/>
              <a:t>Securitization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1325610"/>
            <a:ext cx="7729728" cy="441441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black">
          <a:xfrm>
            <a:off x="1981200" y="2312665"/>
            <a:ext cx="8229600" cy="1957118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What is an asset-backed security (ABS)?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34578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9927" y="135534"/>
            <a:ext cx="8912145" cy="1188720"/>
          </a:xfrm>
        </p:spPr>
        <p:txBody>
          <a:bodyPr>
            <a:normAutofit fontScale="90000"/>
          </a:bodyPr>
          <a:lstStyle/>
          <a:p>
            <a:r>
              <a:rPr lang="en-US" dirty="0"/>
              <a:t>Start with a contract</a:t>
            </a:r>
            <a:br>
              <a:rPr lang="en-US" dirty="0"/>
            </a:br>
            <a:r>
              <a:rPr lang="en-US" dirty="0"/>
              <a:t>with payment streams for a period of years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3204" y="1407843"/>
            <a:ext cx="4965592" cy="528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2670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08" y="368007"/>
            <a:ext cx="2829060" cy="4227240"/>
          </a:xfrm>
        </p:spPr>
        <p:txBody>
          <a:bodyPr/>
          <a:lstStyle/>
          <a:p>
            <a:r>
              <a:rPr lang="en-US" dirty="0"/>
              <a:t>sell those contracts to a mortgage purchaser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1409" y="0"/>
            <a:ext cx="6562645" cy="677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0229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387" y="1197786"/>
            <a:ext cx="8559226" cy="50834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067946" cy="1952786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Mortgage purchaser contributes mortgages to special purpose vehicle it owns/controls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black">
          <a:xfrm>
            <a:off x="8624807" y="4355024"/>
            <a:ext cx="3534788" cy="2502975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SPV issues bonds to Bondholders that pay interest and are secured by mortgages</a:t>
            </a:r>
          </a:p>
        </p:txBody>
      </p:sp>
    </p:spTree>
    <p:extLst>
      <p:ext uri="{BB962C8B-B14F-4D97-AF65-F5344CB8AC3E}">
        <p14:creationId xmlns:p14="http://schemas.microsoft.com/office/powerpoint/2010/main" val="307492519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Oval 61"/>
          <p:cNvSpPr/>
          <p:nvPr/>
        </p:nvSpPr>
        <p:spPr>
          <a:xfrm>
            <a:off x="7148270" y="5093139"/>
            <a:ext cx="370404" cy="350005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6094962" y="5391711"/>
            <a:ext cx="322728" cy="339307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6600993" y="5221277"/>
            <a:ext cx="352263" cy="340871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2356934" y="4417991"/>
            <a:ext cx="373765" cy="339418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4593521" y="3982065"/>
            <a:ext cx="326112" cy="361335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176141" y="3961148"/>
            <a:ext cx="300083" cy="290393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1067504" y="2566471"/>
            <a:ext cx="350555" cy="343417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261409" y="2107002"/>
            <a:ext cx="367142" cy="398339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170750" y="1792284"/>
            <a:ext cx="280779" cy="334672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4346"/>
            <a:ext cx="8229600" cy="948170"/>
          </a:xfrm>
        </p:spPr>
        <p:txBody>
          <a:bodyPr>
            <a:normAutofit fontScale="90000"/>
          </a:bodyPr>
          <a:lstStyle/>
          <a:p>
            <a:r>
              <a:rPr lang="en-US" dirty="0"/>
              <a:t>Residential mortgage-backed security (</a:t>
            </a:r>
            <a:r>
              <a:rPr lang="en-US" dirty="0" err="1"/>
              <a:t>rmbs</a:t>
            </a:r>
            <a:r>
              <a:rPr lang="en-US" dirty="0"/>
              <a:t>)</a:t>
            </a:r>
          </a:p>
        </p:txBody>
      </p:sp>
      <p:sp>
        <p:nvSpPr>
          <p:cNvPr id="4" name="Oval 3"/>
          <p:cNvSpPr/>
          <p:nvPr/>
        </p:nvSpPr>
        <p:spPr>
          <a:xfrm>
            <a:off x="3895668" y="2245419"/>
            <a:ext cx="2047931" cy="15795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895600" y="4419600"/>
            <a:ext cx="2362200" cy="17526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391400" y="2971800"/>
            <a:ext cx="2590800" cy="1981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24067" y="2785730"/>
            <a:ext cx="2270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Mortgage Lender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82396" y="4818846"/>
            <a:ext cx="2188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Mortgage Purchaser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72400" y="3670012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SPV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982396" y="3848557"/>
            <a:ext cx="370404" cy="7984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849627" y="1375358"/>
            <a:ext cx="2379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Bondholders</a:t>
            </a:r>
          </a:p>
        </p:txBody>
      </p:sp>
      <p:sp>
        <p:nvSpPr>
          <p:cNvPr id="17" name="Content Placeholder 16"/>
          <p:cNvSpPr txBox="1">
            <a:spLocks noGrp="1"/>
          </p:cNvSpPr>
          <p:nvPr>
            <p:ph idx="1"/>
          </p:nvPr>
        </p:nvSpPr>
        <p:spPr>
          <a:xfrm>
            <a:off x="1981200" y="96275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8382001" y="2659640"/>
            <a:ext cx="269905" cy="312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028267"/>
            <a:ext cx="1528034" cy="1528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Arrow Connector 20"/>
          <p:cNvCxnSpPr/>
          <p:nvPr/>
        </p:nvCxnSpPr>
        <p:spPr>
          <a:xfrm flipH="1">
            <a:off x="5257800" y="4343400"/>
            <a:ext cx="2213214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8047171" y="1005030"/>
            <a:ext cx="1602217" cy="16639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620000" y="2438400"/>
            <a:ext cx="762000" cy="377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RMBS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34000" y="4419600"/>
            <a:ext cx="996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100%</a:t>
            </a:r>
          </a:p>
          <a:p>
            <a:r>
              <a:rPr lang="en-US" dirty="0"/>
              <a:t>shares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465" y="2277984"/>
            <a:ext cx="2174617" cy="16042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709" y="4504230"/>
            <a:ext cx="2130490" cy="157167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538842" y="2857465"/>
            <a:ext cx="2053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Mortgage Lender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51423" y="5105400"/>
            <a:ext cx="2053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Mortgage Lender</a:t>
            </a:r>
          </a:p>
        </p:txBody>
      </p:sp>
      <p:sp>
        <p:nvSpPr>
          <p:cNvPr id="23" name="Right Arrow 22"/>
          <p:cNvSpPr/>
          <p:nvPr/>
        </p:nvSpPr>
        <p:spPr>
          <a:xfrm rot="12468763">
            <a:off x="480102" y="2288663"/>
            <a:ext cx="1217396" cy="157257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29554">
            <a:off x="851468" y="1672028"/>
            <a:ext cx="1121761" cy="66452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91988">
            <a:off x="1353233" y="1408333"/>
            <a:ext cx="1121761" cy="664522"/>
          </a:xfrm>
          <a:prstGeom prst="rect">
            <a:avLst/>
          </a:prstGeom>
        </p:spPr>
      </p:pic>
      <p:pic>
        <p:nvPicPr>
          <p:cNvPr id="27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901" y="443591"/>
            <a:ext cx="537882" cy="57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441" y="960220"/>
            <a:ext cx="437651" cy="46936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342" y="1524819"/>
            <a:ext cx="402391" cy="43155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9092" y="14346"/>
            <a:ext cx="293726" cy="53993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5799" y="427996"/>
            <a:ext cx="375293" cy="50354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730" y="1088308"/>
            <a:ext cx="603063" cy="434728"/>
          </a:xfrm>
          <a:prstGeom prst="rect">
            <a:avLst/>
          </a:prstGeom>
        </p:spPr>
      </p:pic>
      <p:cxnSp>
        <p:nvCxnSpPr>
          <p:cNvPr id="33" name="Straight Arrow Connector 32"/>
          <p:cNvCxnSpPr/>
          <p:nvPr/>
        </p:nvCxnSpPr>
        <p:spPr>
          <a:xfrm flipH="1">
            <a:off x="4382627" y="3824950"/>
            <a:ext cx="227248" cy="5946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499721" y="4788932"/>
            <a:ext cx="482675" cy="1022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91142" y="2345589"/>
            <a:ext cx="486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$$</a:t>
            </a:r>
          </a:p>
        </p:txBody>
      </p:sp>
      <p:sp>
        <p:nvSpPr>
          <p:cNvPr id="37" name="Rectangle 36"/>
          <p:cNvSpPr/>
          <p:nvPr/>
        </p:nvSpPr>
        <p:spPr>
          <a:xfrm>
            <a:off x="961513" y="1900743"/>
            <a:ext cx="4347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$$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388280" y="1503912"/>
            <a:ext cx="434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$$</a:t>
            </a:r>
          </a:p>
        </p:txBody>
      </p:sp>
      <p:sp>
        <p:nvSpPr>
          <p:cNvPr id="39" name="Rectangle 38"/>
          <p:cNvSpPr/>
          <p:nvPr/>
        </p:nvSpPr>
        <p:spPr>
          <a:xfrm>
            <a:off x="9201126" y="2491289"/>
            <a:ext cx="434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$$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 flipH="1">
            <a:off x="8933280" y="2635743"/>
            <a:ext cx="166406" cy="3346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147666" y="1764081"/>
            <a:ext cx="335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3307" y="2511525"/>
            <a:ext cx="438950" cy="49381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38158" y="2079485"/>
            <a:ext cx="438950" cy="49381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17237" y="3878495"/>
            <a:ext cx="438950" cy="49381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57337" y="3939668"/>
            <a:ext cx="438950" cy="493819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24342" y="4356043"/>
            <a:ext cx="438950" cy="493819"/>
          </a:xfrm>
          <a:prstGeom prst="rect">
            <a:avLst/>
          </a:prstGeom>
        </p:spPr>
      </p:pic>
      <p:cxnSp>
        <p:nvCxnSpPr>
          <p:cNvPr id="55" name="Straight Arrow Connector 54"/>
          <p:cNvCxnSpPr>
            <a:endCxn id="6" idx="3"/>
          </p:cNvCxnSpPr>
          <p:nvPr/>
        </p:nvCxnSpPr>
        <p:spPr>
          <a:xfrm flipV="1">
            <a:off x="5257800" y="4662860"/>
            <a:ext cx="2513014" cy="8992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5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57649" y="5144802"/>
            <a:ext cx="438950" cy="493819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48649" y="5348660"/>
            <a:ext cx="438950" cy="493819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34061" y="5024423"/>
            <a:ext cx="438950" cy="493819"/>
          </a:xfrm>
          <a:prstGeom prst="rect">
            <a:avLst/>
          </a:prstGeom>
        </p:spPr>
      </p:pic>
      <p:sp>
        <p:nvSpPr>
          <p:cNvPr id="2048" name="Rectangle 2047"/>
          <p:cNvSpPr/>
          <p:nvPr/>
        </p:nvSpPr>
        <p:spPr>
          <a:xfrm>
            <a:off x="4066396" y="3827502"/>
            <a:ext cx="434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$$</a:t>
            </a:r>
          </a:p>
        </p:txBody>
      </p:sp>
      <p:cxnSp>
        <p:nvCxnSpPr>
          <p:cNvPr id="2050" name="Straight Arrow Connector 2049"/>
          <p:cNvCxnSpPr>
            <a:stCxn id="5" idx="0"/>
          </p:cNvCxnSpPr>
          <p:nvPr/>
        </p:nvCxnSpPr>
        <p:spPr>
          <a:xfrm flipV="1">
            <a:off x="4076700" y="3749712"/>
            <a:ext cx="281362" cy="6698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3" name="Straight Arrow Connector 2052"/>
          <p:cNvCxnSpPr>
            <a:stCxn id="5" idx="1"/>
          </p:cNvCxnSpPr>
          <p:nvPr/>
        </p:nvCxnSpPr>
        <p:spPr>
          <a:xfrm flipH="1" flipV="1">
            <a:off x="2763291" y="3878495"/>
            <a:ext cx="478245" cy="7977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4" name="Rectangle 2053"/>
          <p:cNvSpPr/>
          <p:nvPr/>
        </p:nvSpPr>
        <p:spPr>
          <a:xfrm>
            <a:off x="2730699" y="4038936"/>
            <a:ext cx="434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$$</a:t>
            </a:r>
          </a:p>
        </p:txBody>
      </p:sp>
      <p:cxnSp>
        <p:nvCxnSpPr>
          <p:cNvPr id="2056" name="Straight Arrow Connector 2055"/>
          <p:cNvCxnSpPr/>
          <p:nvPr/>
        </p:nvCxnSpPr>
        <p:spPr>
          <a:xfrm flipH="1" flipV="1">
            <a:off x="2491163" y="5787910"/>
            <a:ext cx="626074" cy="545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7" name="Rectangle 2056"/>
          <p:cNvSpPr/>
          <p:nvPr/>
        </p:nvSpPr>
        <p:spPr>
          <a:xfrm>
            <a:off x="2572145" y="5613983"/>
            <a:ext cx="434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$$</a:t>
            </a:r>
          </a:p>
        </p:txBody>
      </p:sp>
      <p:cxnSp>
        <p:nvCxnSpPr>
          <p:cNvPr id="2059" name="Straight Arrow Connector 2058"/>
          <p:cNvCxnSpPr/>
          <p:nvPr/>
        </p:nvCxnSpPr>
        <p:spPr>
          <a:xfrm flipV="1">
            <a:off x="178551" y="1942424"/>
            <a:ext cx="0" cy="63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32826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val 42"/>
          <p:cNvSpPr/>
          <p:nvPr/>
        </p:nvSpPr>
        <p:spPr>
          <a:xfrm>
            <a:off x="7553092" y="3783160"/>
            <a:ext cx="280779" cy="334672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895600" y="4419600"/>
            <a:ext cx="2362200" cy="17526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391400" y="2971800"/>
            <a:ext cx="2590800" cy="1981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982396" y="4818846"/>
            <a:ext cx="2188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Mortgage Purchaser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97694" y="364449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SPV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849627" y="1375358"/>
            <a:ext cx="2379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Bondholders</a:t>
            </a:r>
          </a:p>
        </p:txBody>
      </p:sp>
      <p:sp>
        <p:nvSpPr>
          <p:cNvPr id="17" name="Content Placeholder 16"/>
          <p:cNvSpPr txBox="1">
            <a:spLocks noGrp="1"/>
          </p:cNvSpPr>
          <p:nvPr>
            <p:ph idx="1"/>
          </p:nvPr>
        </p:nvSpPr>
        <p:spPr>
          <a:xfrm>
            <a:off x="1981200" y="96275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8382001" y="2659640"/>
            <a:ext cx="269905" cy="312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028267"/>
            <a:ext cx="1528034" cy="1528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Arrow Connector 20"/>
          <p:cNvCxnSpPr/>
          <p:nvPr/>
        </p:nvCxnSpPr>
        <p:spPr>
          <a:xfrm flipH="1">
            <a:off x="5257800" y="4343400"/>
            <a:ext cx="2213214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8079217" y="956608"/>
            <a:ext cx="1602217" cy="16639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620000" y="2438400"/>
            <a:ext cx="762000" cy="377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RMBS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34000" y="4419600"/>
            <a:ext cx="996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100%</a:t>
            </a:r>
          </a:p>
          <a:p>
            <a:r>
              <a:rPr lang="en-US" dirty="0"/>
              <a:t>shares</a:t>
            </a:r>
          </a:p>
        </p:txBody>
      </p:sp>
      <p:sp>
        <p:nvSpPr>
          <p:cNvPr id="23" name="Right Arrow 22"/>
          <p:cNvSpPr/>
          <p:nvPr/>
        </p:nvSpPr>
        <p:spPr>
          <a:xfrm rot="468507">
            <a:off x="4295112" y="3789778"/>
            <a:ext cx="3055905" cy="213987"/>
          </a:xfrm>
          <a:prstGeom prst="rightArrow">
            <a:avLst>
              <a:gd name="adj1" fmla="val 0"/>
              <a:gd name="adj2" fmla="val 50000"/>
            </a:avLst>
          </a:prstGeom>
          <a:solidFill>
            <a:schemeClr val="accent3">
              <a:lumMod val="40000"/>
              <a:lumOff val="60000"/>
            </a:schemeClr>
          </a:solidFill>
          <a:ln w="920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327" y="1299107"/>
            <a:ext cx="537882" cy="57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6631" y="2439998"/>
            <a:ext cx="437651" cy="46936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418" y="3394701"/>
            <a:ext cx="402391" cy="43155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1330" y="845543"/>
            <a:ext cx="407976" cy="74995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5352" y="2040764"/>
            <a:ext cx="514188" cy="68989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2369" y="3129909"/>
            <a:ext cx="697330" cy="502682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764586" y="5730871"/>
            <a:ext cx="486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$$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382075" y="5643383"/>
            <a:ext cx="4347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$$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516804" y="5625408"/>
            <a:ext cx="434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$$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140695" y="5730871"/>
            <a:ext cx="434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$$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 flipH="1">
            <a:off x="8933280" y="2635743"/>
            <a:ext cx="166406" cy="3346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" name="Rectangle 2047"/>
          <p:cNvSpPr/>
          <p:nvPr/>
        </p:nvSpPr>
        <p:spPr>
          <a:xfrm>
            <a:off x="5832231" y="2659640"/>
            <a:ext cx="434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$$</a:t>
            </a:r>
          </a:p>
        </p:txBody>
      </p:sp>
      <p:sp>
        <p:nvSpPr>
          <p:cNvPr id="2054" name="Rectangle 2053"/>
          <p:cNvSpPr/>
          <p:nvPr/>
        </p:nvSpPr>
        <p:spPr>
          <a:xfrm>
            <a:off x="6336758" y="2202876"/>
            <a:ext cx="434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$$</a:t>
            </a:r>
          </a:p>
        </p:txBody>
      </p:sp>
      <p:sp>
        <p:nvSpPr>
          <p:cNvPr id="2057" name="Rectangle 2056"/>
          <p:cNvSpPr/>
          <p:nvPr/>
        </p:nvSpPr>
        <p:spPr>
          <a:xfrm>
            <a:off x="5424536" y="3340117"/>
            <a:ext cx="434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$$</a:t>
            </a:r>
          </a:p>
        </p:txBody>
      </p:sp>
      <p:cxnSp>
        <p:nvCxnSpPr>
          <p:cNvPr id="2059" name="Straight Arrow Connector 2058"/>
          <p:cNvCxnSpPr/>
          <p:nvPr/>
        </p:nvCxnSpPr>
        <p:spPr>
          <a:xfrm flipV="1">
            <a:off x="178551" y="1942424"/>
            <a:ext cx="0" cy="63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7590776" y="3683674"/>
            <a:ext cx="326112" cy="361335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34357" y="3649618"/>
            <a:ext cx="438950" cy="493819"/>
          </a:xfrm>
          <a:prstGeom prst="rect">
            <a:avLst/>
          </a:prstGeom>
        </p:spPr>
      </p:pic>
      <p:sp>
        <p:nvSpPr>
          <p:cNvPr id="46" name="Oval 45"/>
          <p:cNvSpPr/>
          <p:nvPr/>
        </p:nvSpPr>
        <p:spPr>
          <a:xfrm>
            <a:off x="7855754" y="4230669"/>
            <a:ext cx="367142" cy="398339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19850" y="4221527"/>
            <a:ext cx="438950" cy="493819"/>
          </a:xfrm>
          <a:prstGeom prst="rect">
            <a:avLst/>
          </a:prstGeom>
        </p:spPr>
      </p:pic>
      <p:sp>
        <p:nvSpPr>
          <p:cNvPr id="62" name="Oval 61"/>
          <p:cNvSpPr/>
          <p:nvPr/>
        </p:nvSpPr>
        <p:spPr>
          <a:xfrm>
            <a:off x="8397048" y="4525744"/>
            <a:ext cx="370404" cy="350005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73498" y="4477490"/>
            <a:ext cx="438950" cy="493819"/>
          </a:xfrm>
          <a:prstGeom prst="rect">
            <a:avLst/>
          </a:prstGeom>
        </p:spPr>
      </p:pic>
      <p:sp>
        <p:nvSpPr>
          <p:cNvPr id="57" name="Oval 56"/>
          <p:cNvSpPr/>
          <p:nvPr/>
        </p:nvSpPr>
        <p:spPr>
          <a:xfrm>
            <a:off x="9376014" y="4243375"/>
            <a:ext cx="352263" cy="340871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42923" y="4186577"/>
            <a:ext cx="438950" cy="493819"/>
          </a:xfrm>
          <a:prstGeom prst="rect">
            <a:avLst/>
          </a:prstGeom>
        </p:spPr>
      </p:pic>
      <p:sp>
        <p:nvSpPr>
          <p:cNvPr id="60" name="Oval 59"/>
          <p:cNvSpPr/>
          <p:nvPr/>
        </p:nvSpPr>
        <p:spPr>
          <a:xfrm>
            <a:off x="8886466" y="4493206"/>
            <a:ext cx="322728" cy="339307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44884" y="4417991"/>
            <a:ext cx="438950" cy="493819"/>
          </a:xfrm>
          <a:prstGeom prst="rect">
            <a:avLst/>
          </a:prstGeom>
        </p:spPr>
      </p:pic>
      <p:sp>
        <p:nvSpPr>
          <p:cNvPr id="51" name="Oval 50"/>
          <p:cNvSpPr/>
          <p:nvPr/>
        </p:nvSpPr>
        <p:spPr>
          <a:xfrm>
            <a:off x="8354305" y="3385273"/>
            <a:ext cx="300083" cy="290393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97478" y="3283559"/>
            <a:ext cx="438950" cy="493819"/>
          </a:xfrm>
          <a:prstGeom prst="rect">
            <a:avLst/>
          </a:prstGeom>
        </p:spPr>
      </p:pic>
      <p:sp>
        <p:nvSpPr>
          <p:cNvPr id="47" name="Oval 46"/>
          <p:cNvSpPr/>
          <p:nvPr/>
        </p:nvSpPr>
        <p:spPr>
          <a:xfrm>
            <a:off x="9570971" y="3724355"/>
            <a:ext cx="350555" cy="343417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26773" y="3664359"/>
            <a:ext cx="438950" cy="493819"/>
          </a:xfrm>
          <a:prstGeom prst="rect">
            <a:avLst/>
          </a:prstGeom>
        </p:spPr>
      </p:pic>
      <p:sp>
        <p:nvSpPr>
          <p:cNvPr id="53" name="Oval 52"/>
          <p:cNvSpPr/>
          <p:nvPr/>
        </p:nvSpPr>
        <p:spPr>
          <a:xfrm>
            <a:off x="9171490" y="3455764"/>
            <a:ext cx="373765" cy="339418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9839" y="3415227"/>
            <a:ext cx="438950" cy="49381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621107">
            <a:off x="3731710" y="2788277"/>
            <a:ext cx="3564397" cy="71329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599530">
            <a:off x="4421920" y="2128363"/>
            <a:ext cx="3468925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430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3140076" y="1131889"/>
            <a:ext cx="5915025" cy="993775"/>
          </a:xfrm>
        </p:spPr>
        <p:txBody>
          <a:bodyPr/>
          <a:lstStyle/>
          <a:p>
            <a:pPr>
              <a:defRPr/>
            </a:pPr>
            <a:r>
              <a:rPr lang="en-US" altLang="en-US" sz="2400" dirty="0"/>
              <a:t>The Old Man and the Tree</a:t>
            </a:r>
          </a:p>
        </p:txBody>
      </p:sp>
      <p:sp>
        <p:nvSpPr>
          <p:cNvPr id="46083" name="Text Placeholder 4"/>
          <p:cNvSpPr>
            <a:spLocks noGrp="1"/>
          </p:cNvSpPr>
          <p:nvPr>
            <p:ph type="body" idx="1"/>
          </p:nvPr>
        </p:nvSpPr>
        <p:spPr>
          <a:xfrm>
            <a:off x="3140075" y="2117725"/>
            <a:ext cx="2901950" cy="617538"/>
          </a:xfrm>
        </p:spPr>
        <p:txBody>
          <a:bodyPr/>
          <a:lstStyle/>
          <a:p>
            <a:endParaRPr lang="en-US" altLang="en-US"/>
          </a:p>
        </p:txBody>
      </p:sp>
      <p:pic>
        <p:nvPicPr>
          <p:cNvPr id="4608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01976" y="2514600"/>
            <a:ext cx="2651125" cy="2711450"/>
          </a:xfrm>
        </p:spPr>
      </p:pic>
      <p:sp>
        <p:nvSpPr>
          <p:cNvPr id="46085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138864" y="2117725"/>
            <a:ext cx="2916237" cy="617538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8198" name="Content Placeholder 6"/>
          <p:cNvSpPr>
            <a:spLocks noGrp="1"/>
          </p:cNvSpPr>
          <p:nvPr>
            <p:ph sz="quarter" idx="4"/>
          </p:nvPr>
        </p:nvSpPr>
        <p:spPr>
          <a:xfrm>
            <a:off x="6138864" y="2735264"/>
            <a:ext cx="4419599" cy="397986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dirty="0"/>
              <a:t>For Sale: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/>
              <a:t>Apple tree:  Yields $100 apples a year.  Ten years old.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/>
              <a:t>Bought tree for $30 over 10 years ago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/>
              <a:t>Lumber is worth $50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/>
              <a:t>Make me an offer!</a:t>
            </a:r>
          </a:p>
        </p:txBody>
      </p:sp>
    </p:spTree>
    <p:extLst>
      <p:ext uri="{BB962C8B-B14F-4D97-AF65-F5344CB8AC3E}">
        <p14:creationId xmlns:p14="http://schemas.microsoft.com/office/powerpoint/2010/main" val="154743933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Oval 61"/>
          <p:cNvSpPr/>
          <p:nvPr/>
        </p:nvSpPr>
        <p:spPr>
          <a:xfrm>
            <a:off x="7148270" y="5093139"/>
            <a:ext cx="370404" cy="350005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6094962" y="5391711"/>
            <a:ext cx="322728" cy="339307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6600993" y="5221277"/>
            <a:ext cx="352263" cy="340871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2356934" y="4417991"/>
            <a:ext cx="373765" cy="339418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4593521" y="3982065"/>
            <a:ext cx="326112" cy="361335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176141" y="3961148"/>
            <a:ext cx="300083" cy="290393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1067504" y="2566471"/>
            <a:ext cx="350555" cy="343417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261409" y="2107002"/>
            <a:ext cx="367142" cy="398339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170750" y="1792284"/>
            <a:ext cx="280779" cy="334672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an asset-backed security (ABS)?</a:t>
            </a:r>
          </a:p>
        </p:txBody>
      </p:sp>
      <p:sp>
        <p:nvSpPr>
          <p:cNvPr id="4" name="Oval 3"/>
          <p:cNvSpPr/>
          <p:nvPr/>
        </p:nvSpPr>
        <p:spPr>
          <a:xfrm>
            <a:off x="3895668" y="2245419"/>
            <a:ext cx="2047931" cy="15795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895600" y="4419600"/>
            <a:ext cx="2362200" cy="17526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391400" y="2971800"/>
            <a:ext cx="2590800" cy="1981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86843" y="2695276"/>
            <a:ext cx="2270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Credit Card Lender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87463" y="4667355"/>
            <a:ext cx="21886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Credit Card Receivables Purchaser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72400" y="3670012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SPV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982396" y="3848557"/>
            <a:ext cx="370404" cy="7984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849627" y="1375358"/>
            <a:ext cx="2379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Bondholders</a:t>
            </a:r>
          </a:p>
        </p:txBody>
      </p:sp>
      <p:sp>
        <p:nvSpPr>
          <p:cNvPr id="17" name="Content Placeholder 16"/>
          <p:cNvSpPr txBox="1">
            <a:spLocks noGrp="1"/>
          </p:cNvSpPr>
          <p:nvPr>
            <p:ph idx="1"/>
          </p:nvPr>
        </p:nvSpPr>
        <p:spPr>
          <a:xfrm>
            <a:off x="1981200" y="96275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8382001" y="2659640"/>
            <a:ext cx="269905" cy="312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028267"/>
            <a:ext cx="1528034" cy="1528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Arrow Connector 20"/>
          <p:cNvCxnSpPr/>
          <p:nvPr/>
        </p:nvCxnSpPr>
        <p:spPr>
          <a:xfrm flipH="1">
            <a:off x="5257800" y="4343400"/>
            <a:ext cx="2213214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8047171" y="1005030"/>
            <a:ext cx="1602217" cy="16639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620000" y="2438400"/>
            <a:ext cx="762000" cy="377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34000" y="4419600"/>
            <a:ext cx="996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100%</a:t>
            </a:r>
          </a:p>
          <a:p>
            <a:r>
              <a:rPr lang="en-US" dirty="0"/>
              <a:t>shares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465" y="2277984"/>
            <a:ext cx="2174617" cy="16042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709" y="4504230"/>
            <a:ext cx="2130490" cy="157167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409483" y="2857465"/>
            <a:ext cx="2311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Credit Card Lender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22062" y="5105400"/>
            <a:ext cx="23117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Credit Card Lender</a:t>
            </a:r>
          </a:p>
        </p:txBody>
      </p:sp>
      <p:sp>
        <p:nvSpPr>
          <p:cNvPr id="23" name="Right Arrow 22"/>
          <p:cNvSpPr/>
          <p:nvPr/>
        </p:nvSpPr>
        <p:spPr>
          <a:xfrm rot="12468763">
            <a:off x="803432" y="2464944"/>
            <a:ext cx="850420" cy="61030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29554">
            <a:off x="1120150" y="1866439"/>
            <a:ext cx="835228" cy="49478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91988">
            <a:off x="1563846" y="1636109"/>
            <a:ext cx="843246" cy="49953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9092" y="14346"/>
            <a:ext cx="293726" cy="53993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799" y="427996"/>
            <a:ext cx="375293" cy="50354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30" y="1088308"/>
            <a:ext cx="603063" cy="434728"/>
          </a:xfrm>
          <a:prstGeom prst="rect">
            <a:avLst/>
          </a:prstGeom>
        </p:spPr>
      </p:pic>
      <p:cxnSp>
        <p:nvCxnSpPr>
          <p:cNvPr id="33" name="Straight Arrow Connector 32"/>
          <p:cNvCxnSpPr/>
          <p:nvPr/>
        </p:nvCxnSpPr>
        <p:spPr>
          <a:xfrm flipH="1">
            <a:off x="4382627" y="3824950"/>
            <a:ext cx="227248" cy="5946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499721" y="4788932"/>
            <a:ext cx="482675" cy="1022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91142" y="2345589"/>
            <a:ext cx="486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$$</a:t>
            </a:r>
          </a:p>
        </p:txBody>
      </p:sp>
      <p:sp>
        <p:nvSpPr>
          <p:cNvPr id="37" name="Rectangle 36"/>
          <p:cNvSpPr/>
          <p:nvPr/>
        </p:nvSpPr>
        <p:spPr>
          <a:xfrm>
            <a:off x="961513" y="1900743"/>
            <a:ext cx="4347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$$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388280" y="1503912"/>
            <a:ext cx="434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$$</a:t>
            </a:r>
          </a:p>
        </p:txBody>
      </p:sp>
      <p:sp>
        <p:nvSpPr>
          <p:cNvPr id="39" name="Rectangle 38"/>
          <p:cNvSpPr/>
          <p:nvPr/>
        </p:nvSpPr>
        <p:spPr>
          <a:xfrm>
            <a:off x="9201126" y="2491289"/>
            <a:ext cx="434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$$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 flipH="1">
            <a:off x="8933280" y="2635743"/>
            <a:ext cx="166406" cy="3346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147666" y="1764081"/>
            <a:ext cx="335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3307" y="2511525"/>
            <a:ext cx="438950" cy="49381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38158" y="2079485"/>
            <a:ext cx="438950" cy="49381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17237" y="3878495"/>
            <a:ext cx="438950" cy="49381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7337" y="3939668"/>
            <a:ext cx="438950" cy="493819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24342" y="4356043"/>
            <a:ext cx="438950" cy="493819"/>
          </a:xfrm>
          <a:prstGeom prst="rect">
            <a:avLst/>
          </a:prstGeom>
        </p:spPr>
      </p:pic>
      <p:cxnSp>
        <p:nvCxnSpPr>
          <p:cNvPr id="55" name="Straight Arrow Connector 54"/>
          <p:cNvCxnSpPr>
            <a:endCxn id="6" idx="3"/>
          </p:cNvCxnSpPr>
          <p:nvPr/>
        </p:nvCxnSpPr>
        <p:spPr>
          <a:xfrm flipV="1">
            <a:off x="5257800" y="4662860"/>
            <a:ext cx="2513014" cy="8992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5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57649" y="5144802"/>
            <a:ext cx="438950" cy="493819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8649" y="5348660"/>
            <a:ext cx="438950" cy="493819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34061" y="5024423"/>
            <a:ext cx="438950" cy="493819"/>
          </a:xfrm>
          <a:prstGeom prst="rect">
            <a:avLst/>
          </a:prstGeom>
        </p:spPr>
      </p:pic>
      <p:sp>
        <p:nvSpPr>
          <p:cNvPr id="2048" name="Rectangle 2047"/>
          <p:cNvSpPr/>
          <p:nvPr/>
        </p:nvSpPr>
        <p:spPr>
          <a:xfrm>
            <a:off x="4066396" y="3827502"/>
            <a:ext cx="434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$$</a:t>
            </a:r>
          </a:p>
        </p:txBody>
      </p:sp>
      <p:cxnSp>
        <p:nvCxnSpPr>
          <p:cNvPr id="2050" name="Straight Arrow Connector 2049"/>
          <p:cNvCxnSpPr>
            <a:stCxn id="5" idx="0"/>
          </p:cNvCxnSpPr>
          <p:nvPr/>
        </p:nvCxnSpPr>
        <p:spPr>
          <a:xfrm flipV="1">
            <a:off x="4076700" y="3749712"/>
            <a:ext cx="281362" cy="6698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3" name="Straight Arrow Connector 2052"/>
          <p:cNvCxnSpPr>
            <a:stCxn id="5" idx="1"/>
          </p:cNvCxnSpPr>
          <p:nvPr/>
        </p:nvCxnSpPr>
        <p:spPr>
          <a:xfrm flipH="1" flipV="1">
            <a:off x="2763291" y="3878495"/>
            <a:ext cx="478245" cy="7977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4" name="Rectangle 2053"/>
          <p:cNvSpPr/>
          <p:nvPr/>
        </p:nvSpPr>
        <p:spPr>
          <a:xfrm>
            <a:off x="2730699" y="4038936"/>
            <a:ext cx="434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$$</a:t>
            </a:r>
          </a:p>
        </p:txBody>
      </p:sp>
      <p:cxnSp>
        <p:nvCxnSpPr>
          <p:cNvPr id="2056" name="Straight Arrow Connector 2055"/>
          <p:cNvCxnSpPr/>
          <p:nvPr/>
        </p:nvCxnSpPr>
        <p:spPr>
          <a:xfrm flipH="1" flipV="1">
            <a:off x="2491163" y="5787910"/>
            <a:ext cx="626074" cy="545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7" name="Rectangle 2056"/>
          <p:cNvSpPr/>
          <p:nvPr/>
        </p:nvSpPr>
        <p:spPr>
          <a:xfrm>
            <a:off x="2572145" y="5613983"/>
            <a:ext cx="434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$$</a:t>
            </a:r>
          </a:p>
        </p:txBody>
      </p:sp>
      <p:cxnSp>
        <p:nvCxnSpPr>
          <p:cNvPr id="2059" name="Straight Arrow Connector 2058"/>
          <p:cNvCxnSpPr/>
          <p:nvPr/>
        </p:nvCxnSpPr>
        <p:spPr>
          <a:xfrm flipV="1">
            <a:off x="178551" y="1942424"/>
            <a:ext cx="0" cy="63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1054" y="603968"/>
            <a:ext cx="596885" cy="81474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8603" y="1278031"/>
            <a:ext cx="505660" cy="69022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695" y="1687836"/>
            <a:ext cx="494262" cy="67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62632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val 42"/>
          <p:cNvSpPr/>
          <p:nvPr/>
        </p:nvSpPr>
        <p:spPr>
          <a:xfrm>
            <a:off x="7553092" y="3783160"/>
            <a:ext cx="280779" cy="334672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/>
              <a:t>Meltdown in </a:t>
            </a:r>
            <a:r>
              <a:rPr lang="en-US" dirty="0" err="1"/>
              <a:t>rmbs</a:t>
            </a:r>
            <a:r>
              <a:rPr lang="en-US" dirty="0"/>
              <a:t> market</a:t>
            </a:r>
          </a:p>
        </p:txBody>
      </p:sp>
      <p:sp>
        <p:nvSpPr>
          <p:cNvPr id="5" name="Oval 4"/>
          <p:cNvSpPr/>
          <p:nvPr/>
        </p:nvSpPr>
        <p:spPr>
          <a:xfrm>
            <a:off x="2895600" y="4419600"/>
            <a:ext cx="2362200" cy="17526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391400" y="2971800"/>
            <a:ext cx="2590800" cy="1981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982396" y="4818846"/>
            <a:ext cx="2188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Mortgage Purchaser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97694" y="364449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SPV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007582" y="1403854"/>
            <a:ext cx="2379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Bondholders</a:t>
            </a:r>
          </a:p>
        </p:txBody>
      </p:sp>
      <p:sp>
        <p:nvSpPr>
          <p:cNvPr id="17" name="Content Placeholder 16"/>
          <p:cNvSpPr txBox="1">
            <a:spLocks noGrp="1"/>
          </p:cNvSpPr>
          <p:nvPr>
            <p:ph idx="1"/>
          </p:nvPr>
        </p:nvSpPr>
        <p:spPr>
          <a:xfrm>
            <a:off x="1981200" y="96275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8382001" y="2659640"/>
            <a:ext cx="269905" cy="312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5257800" y="4343400"/>
            <a:ext cx="2213214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8079217" y="956608"/>
            <a:ext cx="1602217" cy="16639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620000" y="2438400"/>
            <a:ext cx="762000" cy="377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RMBS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34000" y="4419600"/>
            <a:ext cx="996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100%</a:t>
            </a:r>
          </a:p>
          <a:p>
            <a:r>
              <a:rPr lang="en-US" dirty="0"/>
              <a:t>shares</a:t>
            </a:r>
          </a:p>
        </p:txBody>
      </p:sp>
      <p:sp>
        <p:nvSpPr>
          <p:cNvPr id="23" name="Right Arrow 22"/>
          <p:cNvSpPr/>
          <p:nvPr/>
        </p:nvSpPr>
        <p:spPr>
          <a:xfrm rot="468507">
            <a:off x="4295112" y="3789778"/>
            <a:ext cx="3055905" cy="213987"/>
          </a:xfrm>
          <a:prstGeom prst="rightArrow">
            <a:avLst>
              <a:gd name="adj1" fmla="val 0"/>
              <a:gd name="adj2" fmla="val 50000"/>
            </a:avLst>
          </a:prstGeom>
          <a:solidFill>
            <a:schemeClr val="accent3">
              <a:lumMod val="40000"/>
              <a:lumOff val="60000"/>
            </a:schemeClr>
          </a:solidFill>
          <a:ln w="920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327" y="1299107"/>
            <a:ext cx="537882" cy="57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6631" y="2439998"/>
            <a:ext cx="437651" cy="46936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4418" y="3394701"/>
            <a:ext cx="402391" cy="43155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1330" y="845543"/>
            <a:ext cx="407976" cy="74995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5352" y="2040764"/>
            <a:ext cx="514188" cy="68989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2369" y="3129909"/>
            <a:ext cx="697330" cy="502682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764586" y="5730871"/>
            <a:ext cx="486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$$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382075" y="5643383"/>
            <a:ext cx="4347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$$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516804" y="5625408"/>
            <a:ext cx="434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$$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140695" y="5730871"/>
            <a:ext cx="434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$$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 flipH="1">
            <a:off x="8933280" y="2635743"/>
            <a:ext cx="166406" cy="3346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" name="Rectangle 2047"/>
          <p:cNvSpPr/>
          <p:nvPr/>
        </p:nvSpPr>
        <p:spPr>
          <a:xfrm>
            <a:off x="5832231" y="2659640"/>
            <a:ext cx="434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$$</a:t>
            </a:r>
          </a:p>
        </p:txBody>
      </p:sp>
      <p:sp>
        <p:nvSpPr>
          <p:cNvPr id="2054" name="Rectangle 2053"/>
          <p:cNvSpPr/>
          <p:nvPr/>
        </p:nvSpPr>
        <p:spPr>
          <a:xfrm>
            <a:off x="6336758" y="2202876"/>
            <a:ext cx="434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$$</a:t>
            </a:r>
          </a:p>
        </p:txBody>
      </p:sp>
      <p:sp>
        <p:nvSpPr>
          <p:cNvPr id="2057" name="Rectangle 2056"/>
          <p:cNvSpPr/>
          <p:nvPr/>
        </p:nvSpPr>
        <p:spPr>
          <a:xfrm>
            <a:off x="5424536" y="3340117"/>
            <a:ext cx="434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$$</a:t>
            </a:r>
          </a:p>
        </p:txBody>
      </p:sp>
      <p:cxnSp>
        <p:nvCxnSpPr>
          <p:cNvPr id="2059" name="Straight Arrow Connector 2058"/>
          <p:cNvCxnSpPr/>
          <p:nvPr/>
        </p:nvCxnSpPr>
        <p:spPr>
          <a:xfrm flipV="1">
            <a:off x="178551" y="1942424"/>
            <a:ext cx="0" cy="63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7590776" y="3683674"/>
            <a:ext cx="326112" cy="361335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34357" y="3649618"/>
            <a:ext cx="438950" cy="493819"/>
          </a:xfrm>
          <a:prstGeom prst="rect">
            <a:avLst/>
          </a:prstGeom>
        </p:spPr>
      </p:pic>
      <p:sp>
        <p:nvSpPr>
          <p:cNvPr id="46" name="Oval 45"/>
          <p:cNvSpPr/>
          <p:nvPr/>
        </p:nvSpPr>
        <p:spPr>
          <a:xfrm>
            <a:off x="7855754" y="4230669"/>
            <a:ext cx="367142" cy="398339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19850" y="4221527"/>
            <a:ext cx="438950" cy="493819"/>
          </a:xfrm>
          <a:prstGeom prst="rect">
            <a:avLst/>
          </a:prstGeom>
        </p:spPr>
      </p:pic>
      <p:sp>
        <p:nvSpPr>
          <p:cNvPr id="62" name="Oval 61"/>
          <p:cNvSpPr/>
          <p:nvPr/>
        </p:nvSpPr>
        <p:spPr>
          <a:xfrm>
            <a:off x="8397048" y="4525744"/>
            <a:ext cx="370404" cy="350005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73498" y="4477490"/>
            <a:ext cx="438950" cy="493819"/>
          </a:xfrm>
          <a:prstGeom prst="rect">
            <a:avLst/>
          </a:prstGeom>
        </p:spPr>
      </p:pic>
      <p:sp>
        <p:nvSpPr>
          <p:cNvPr id="57" name="Oval 56"/>
          <p:cNvSpPr/>
          <p:nvPr/>
        </p:nvSpPr>
        <p:spPr>
          <a:xfrm>
            <a:off x="9376014" y="4243375"/>
            <a:ext cx="352263" cy="340871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42923" y="4186577"/>
            <a:ext cx="438950" cy="493819"/>
          </a:xfrm>
          <a:prstGeom prst="rect">
            <a:avLst/>
          </a:prstGeom>
        </p:spPr>
      </p:pic>
      <p:sp>
        <p:nvSpPr>
          <p:cNvPr id="60" name="Oval 59"/>
          <p:cNvSpPr/>
          <p:nvPr/>
        </p:nvSpPr>
        <p:spPr>
          <a:xfrm>
            <a:off x="8886466" y="4493206"/>
            <a:ext cx="322728" cy="339307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44884" y="4417991"/>
            <a:ext cx="438950" cy="493819"/>
          </a:xfrm>
          <a:prstGeom prst="rect">
            <a:avLst/>
          </a:prstGeom>
        </p:spPr>
      </p:pic>
      <p:sp>
        <p:nvSpPr>
          <p:cNvPr id="51" name="Oval 50"/>
          <p:cNvSpPr/>
          <p:nvPr/>
        </p:nvSpPr>
        <p:spPr>
          <a:xfrm>
            <a:off x="8354305" y="3385273"/>
            <a:ext cx="300083" cy="290393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97478" y="3283559"/>
            <a:ext cx="438950" cy="493819"/>
          </a:xfrm>
          <a:prstGeom prst="rect">
            <a:avLst/>
          </a:prstGeom>
        </p:spPr>
      </p:pic>
      <p:sp>
        <p:nvSpPr>
          <p:cNvPr id="47" name="Oval 46"/>
          <p:cNvSpPr/>
          <p:nvPr/>
        </p:nvSpPr>
        <p:spPr>
          <a:xfrm>
            <a:off x="9570971" y="3724355"/>
            <a:ext cx="350555" cy="343417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26773" y="3664359"/>
            <a:ext cx="438950" cy="493819"/>
          </a:xfrm>
          <a:prstGeom prst="rect">
            <a:avLst/>
          </a:prstGeom>
        </p:spPr>
      </p:pic>
      <p:sp>
        <p:nvSpPr>
          <p:cNvPr id="53" name="Oval 52"/>
          <p:cNvSpPr/>
          <p:nvPr/>
        </p:nvSpPr>
        <p:spPr>
          <a:xfrm>
            <a:off x="9171490" y="3455764"/>
            <a:ext cx="373765" cy="339418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39839" y="3415227"/>
            <a:ext cx="438950" cy="49381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621107">
            <a:off x="3731710" y="2788277"/>
            <a:ext cx="3564397" cy="71329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599530">
            <a:off x="4421920" y="2128363"/>
            <a:ext cx="3468925" cy="7132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25325" y="1827670"/>
            <a:ext cx="3582316" cy="2830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34674" y="930779"/>
            <a:ext cx="804276" cy="8042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36069" y="817644"/>
            <a:ext cx="1232152" cy="66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33737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val 42"/>
          <p:cNvSpPr/>
          <p:nvPr/>
        </p:nvSpPr>
        <p:spPr>
          <a:xfrm>
            <a:off x="7553092" y="3783160"/>
            <a:ext cx="280779" cy="334672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895600" y="4419600"/>
            <a:ext cx="2362200" cy="17526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391400" y="2971800"/>
            <a:ext cx="2590800" cy="1981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982396" y="4818846"/>
            <a:ext cx="2188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Mortgage Purchaser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67465" y="3825444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SPV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007582" y="1403854"/>
            <a:ext cx="2379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Bondholders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8382001" y="2659640"/>
            <a:ext cx="269905" cy="312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5257800" y="4343400"/>
            <a:ext cx="2213214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8079217" y="956608"/>
            <a:ext cx="1602217" cy="16639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620000" y="2438400"/>
            <a:ext cx="762000" cy="377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RMBS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34000" y="4419600"/>
            <a:ext cx="996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100%</a:t>
            </a:r>
          </a:p>
          <a:p>
            <a:r>
              <a:rPr lang="en-US" dirty="0"/>
              <a:t>shares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764586" y="5730871"/>
            <a:ext cx="486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$$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382075" y="5643383"/>
            <a:ext cx="4347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$$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516804" y="5625408"/>
            <a:ext cx="434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$$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140695" y="5730871"/>
            <a:ext cx="434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$$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 flipH="1">
            <a:off x="8933280" y="2635743"/>
            <a:ext cx="166406" cy="3346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9" name="Straight Arrow Connector 2058"/>
          <p:cNvCxnSpPr/>
          <p:nvPr/>
        </p:nvCxnSpPr>
        <p:spPr>
          <a:xfrm flipV="1">
            <a:off x="178551" y="1942424"/>
            <a:ext cx="0" cy="63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7590776" y="3683674"/>
            <a:ext cx="326112" cy="361335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4357" y="3649618"/>
            <a:ext cx="438950" cy="493819"/>
          </a:xfrm>
          <a:prstGeom prst="rect">
            <a:avLst/>
          </a:prstGeom>
        </p:spPr>
      </p:pic>
      <p:sp>
        <p:nvSpPr>
          <p:cNvPr id="46" name="Oval 45"/>
          <p:cNvSpPr/>
          <p:nvPr/>
        </p:nvSpPr>
        <p:spPr>
          <a:xfrm>
            <a:off x="8274085" y="3723397"/>
            <a:ext cx="367142" cy="398339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8508" y="3703145"/>
            <a:ext cx="438950" cy="493819"/>
          </a:xfrm>
          <a:prstGeom prst="rect">
            <a:avLst/>
          </a:prstGeom>
        </p:spPr>
      </p:pic>
      <p:sp>
        <p:nvSpPr>
          <p:cNvPr id="62" name="Oval 61"/>
          <p:cNvSpPr/>
          <p:nvPr/>
        </p:nvSpPr>
        <p:spPr>
          <a:xfrm>
            <a:off x="8397048" y="4525744"/>
            <a:ext cx="370404" cy="350005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3498" y="4477490"/>
            <a:ext cx="438950" cy="493819"/>
          </a:xfrm>
          <a:prstGeom prst="rect">
            <a:avLst/>
          </a:prstGeom>
        </p:spPr>
      </p:pic>
      <p:sp>
        <p:nvSpPr>
          <p:cNvPr id="57" name="Oval 56"/>
          <p:cNvSpPr/>
          <p:nvPr/>
        </p:nvSpPr>
        <p:spPr>
          <a:xfrm>
            <a:off x="8908384" y="3731082"/>
            <a:ext cx="352263" cy="340871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6859" y="3664248"/>
            <a:ext cx="438950" cy="493819"/>
          </a:xfrm>
          <a:prstGeom prst="rect">
            <a:avLst/>
          </a:prstGeom>
        </p:spPr>
      </p:pic>
      <p:sp>
        <p:nvSpPr>
          <p:cNvPr id="60" name="Oval 59"/>
          <p:cNvSpPr/>
          <p:nvPr/>
        </p:nvSpPr>
        <p:spPr>
          <a:xfrm>
            <a:off x="8886466" y="4493206"/>
            <a:ext cx="322728" cy="339307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4884" y="4417991"/>
            <a:ext cx="438950" cy="493819"/>
          </a:xfrm>
          <a:prstGeom prst="rect">
            <a:avLst/>
          </a:prstGeom>
        </p:spPr>
      </p:pic>
      <p:sp>
        <p:nvSpPr>
          <p:cNvPr id="51" name="Oval 50"/>
          <p:cNvSpPr/>
          <p:nvPr/>
        </p:nvSpPr>
        <p:spPr>
          <a:xfrm>
            <a:off x="8108758" y="3130861"/>
            <a:ext cx="300083" cy="290393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9325" y="3022061"/>
            <a:ext cx="438950" cy="493819"/>
          </a:xfrm>
          <a:prstGeom prst="rect">
            <a:avLst/>
          </a:prstGeom>
        </p:spPr>
      </p:pic>
      <p:sp>
        <p:nvSpPr>
          <p:cNvPr id="47" name="Oval 46"/>
          <p:cNvSpPr/>
          <p:nvPr/>
        </p:nvSpPr>
        <p:spPr>
          <a:xfrm>
            <a:off x="9064359" y="3144843"/>
            <a:ext cx="350555" cy="343417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0829" y="3080056"/>
            <a:ext cx="438950" cy="493819"/>
          </a:xfrm>
          <a:prstGeom prst="rect">
            <a:avLst/>
          </a:prstGeom>
        </p:spPr>
      </p:pic>
      <p:sp>
        <p:nvSpPr>
          <p:cNvPr id="53" name="Oval 52"/>
          <p:cNvSpPr/>
          <p:nvPr/>
        </p:nvSpPr>
        <p:spPr>
          <a:xfrm>
            <a:off x="8559515" y="3104478"/>
            <a:ext cx="373765" cy="339418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1547" y="3009441"/>
            <a:ext cx="438950" cy="4938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5325" y="1827670"/>
            <a:ext cx="3582316" cy="2830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4674" y="930779"/>
            <a:ext cx="804276" cy="8042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6069" y="817644"/>
            <a:ext cx="1232152" cy="665362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7507519" y="3593633"/>
            <a:ext cx="2393579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0776" y="4285952"/>
            <a:ext cx="2420322" cy="4267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852509" y="3130861"/>
            <a:ext cx="1316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“A” Tranche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099237" y="3765830"/>
            <a:ext cx="147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“B” Tranche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892395" y="4478193"/>
            <a:ext cx="1349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“C” Tranche</a:t>
            </a:r>
          </a:p>
        </p:txBody>
      </p:sp>
      <p:sp>
        <p:nvSpPr>
          <p:cNvPr id="33" name="Oval 32"/>
          <p:cNvSpPr/>
          <p:nvPr/>
        </p:nvSpPr>
        <p:spPr>
          <a:xfrm>
            <a:off x="10007582" y="5050023"/>
            <a:ext cx="2092763" cy="173102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0399955" y="5577720"/>
            <a:ext cx="1308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CDO</a:t>
            </a:r>
          </a:p>
        </p:txBody>
      </p:sp>
      <p:cxnSp>
        <p:nvCxnSpPr>
          <p:cNvPr id="42" name="Straight Arrow Connector 41"/>
          <p:cNvCxnSpPr>
            <a:stCxn id="20" idx="5"/>
            <a:endCxn id="33" idx="1"/>
          </p:cNvCxnSpPr>
          <p:nvPr/>
        </p:nvCxnSpPr>
        <p:spPr>
          <a:xfrm>
            <a:off x="9458120" y="4834030"/>
            <a:ext cx="855940" cy="4694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75" idx="6"/>
          </p:cNvCxnSpPr>
          <p:nvPr/>
        </p:nvCxnSpPr>
        <p:spPr>
          <a:xfrm flipH="1">
            <a:off x="8257602" y="6035473"/>
            <a:ext cx="1757034" cy="4845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5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03519" y="4864435"/>
            <a:ext cx="2603218" cy="1993565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3698" y="5564477"/>
            <a:ext cx="1828959" cy="859611"/>
          </a:xfrm>
          <a:prstGeom prst="rect">
            <a:avLst/>
          </a:prstGeom>
        </p:spPr>
      </p:pic>
      <p:pic>
        <p:nvPicPr>
          <p:cNvPr id="2068" name="Picture 206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835" y="5120396"/>
            <a:ext cx="384081" cy="408467"/>
          </a:xfrm>
          <a:prstGeom prst="rect">
            <a:avLst/>
          </a:prstGeom>
        </p:spPr>
      </p:pic>
      <p:pic>
        <p:nvPicPr>
          <p:cNvPr id="2051" name="Picture 20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1400" y="5105400"/>
            <a:ext cx="438950" cy="493819"/>
          </a:xfrm>
          <a:prstGeom prst="rect">
            <a:avLst/>
          </a:prstGeom>
        </p:spPr>
      </p:pic>
      <p:pic>
        <p:nvPicPr>
          <p:cNvPr id="2067" name="Picture 206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35554" y="5119058"/>
            <a:ext cx="384081" cy="408467"/>
          </a:xfrm>
          <a:prstGeom prst="rect">
            <a:avLst/>
          </a:prstGeom>
        </p:spPr>
      </p:pic>
      <p:pic>
        <p:nvPicPr>
          <p:cNvPr id="2052" name="Picture 20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4236" y="5105399"/>
            <a:ext cx="438950" cy="493819"/>
          </a:xfrm>
          <a:prstGeom prst="rect">
            <a:avLst/>
          </a:prstGeom>
        </p:spPr>
      </p:pic>
      <p:pic>
        <p:nvPicPr>
          <p:cNvPr id="2066" name="Picture 206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08617" y="5112332"/>
            <a:ext cx="384081" cy="408467"/>
          </a:xfrm>
          <a:prstGeom prst="rect">
            <a:avLst/>
          </a:prstGeom>
        </p:spPr>
      </p:pic>
      <p:pic>
        <p:nvPicPr>
          <p:cNvPr id="2053" name="Picture 20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6765" y="5099204"/>
            <a:ext cx="438950" cy="493819"/>
          </a:xfrm>
          <a:prstGeom prst="rect">
            <a:avLst/>
          </a:prstGeom>
        </p:spPr>
      </p:pic>
      <p:pic>
        <p:nvPicPr>
          <p:cNvPr id="2065" name="Picture 206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65715" y="5688318"/>
            <a:ext cx="384081" cy="408467"/>
          </a:xfrm>
          <a:prstGeom prst="rect">
            <a:avLst/>
          </a:prstGeom>
        </p:spPr>
      </p:pic>
      <p:pic>
        <p:nvPicPr>
          <p:cNvPr id="2064" name="Picture 206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71933" y="5696335"/>
            <a:ext cx="384081" cy="408467"/>
          </a:xfrm>
          <a:prstGeom prst="rect">
            <a:avLst/>
          </a:prstGeom>
        </p:spPr>
      </p:pic>
      <p:pic>
        <p:nvPicPr>
          <p:cNvPr id="2055" name="Picture 20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0815" y="5678381"/>
            <a:ext cx="438950" cy="493819"/>
          </a:xfrm>
          <a:prstGeom prst="rect">
            <a:avLst/>
          </a:prstGeom>
        </p:spPr>
      </p:pic>
      <p:pic>
        <p:nvPicPr>
          <p:cNvPr id="2049" name="Picture 20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1481" y="5698685"/>
            <a:ext cx="438950" cy="493819"/>
          </a:xfrm>
          <a:prstGeom prst="rect">
            <a:avLst/>
          </a:prstGeom>
        </p:spPr>
      </p:pic>
      <p:pic>
        <p:nvPicPr>
          <p:cNvPr id="2063" name="Picture 206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19177" y="5696335"/>
            <a:ext cx="384081" cy="408467"/>
          </a:xfrm>
          <a:prstGeom prst="rect">
            <a:avLst/>
          </a:prstGeom>
        </p:spPr>
      </p:pic>
      <p:pic>
        <p:nvPicPr>
          <p:cNvPr id="2050" name="Picture 20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680" y="5694041"/>
            <a:ext cx="438950" cy="493819"/>
          </a:xfrm>
          <a:prstGeom prst="rect">
            <a:avLst/>
          </a:prstGeom>
        </p:spPr>
      </p:pic>
      <p:pic>
        <p:nvPicPr>
          <p:cNvPr id="2062" name="Picture 206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16794" y="6353688"/>
            <a:ext cx="384081" cy="408467"/>
          </a:xfrm>
          <a:prstGeom prst="rect">
            <a:avLst/>
          </a:prstGeom>
        </p:spPr>
      </p:pic>
      <p:pic>
        <p:nvPicPr>
          <p:cNvPr id="2060" name="Picture 205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9359" y="6353688"/>
            <a:ext cx="438950" cy="493819"/>
          </a:xfrm>
          <a:prstGeom prst="rect">
            <a:avLst/>
          </a:prstGeom>
        </p:spPr>
      </p:pic>
      <p:pic>
        <p:nvPicPr>
          <p:cNvPr id="2070" name="Picture 206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25508" y="6358863"/>
            <a:ext cx="384081" cy="408467"/>
          </a:xfrm>
          <a:prstGeom prst="rect">
            <a:avLst/>
          </a:prstGeom>
        </p:spPr>
      </p:pic>
      <p:pic>
        <p:nvPicPr>
          <p:cNvPr id="2058" name="Picture 20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4607" y="6353688"/>
            <a:ext cx="438950" cy="493819"/>
          </a:xfrm>
          <a:prstGeom prst="rect">
            <a:avLst/>
          </a:prstGeom>
        </p:spPr>
      </p:pic>
      <p:pic>
        <p:nvPicPr>
          <p:cNvPr id="2069" name="Picture 206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56337" y="6279299"/>
            <a:ext cx="384081" cy="408467"/>
          </a:xfrm>
          <a:prstGeom prst="rect">
            <a:avLst/>
          </a:prstGeom>
        </p:spPr>
      </p:pic>
      <p:pic>
        <p:nvPicPr>
          <p:cNvPr id="2056" name="Picture 20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3084" y="6268336"/>
            <a:ext cx="438950" cy="493819"/>
          </a:xfrm>
          <a:prstGeom prst="rect">
            <a:avLst/>
          </a:prstGeom>
        </p:spPr>
      </p:pic>
      <p:pic>
        <p:nvPicPr>
          <p:cNvPr id="2071" name="Picture 207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4967" y="5588235"/>
            <a:ext cx="2420322" cy="42676"/>
          </a:xfrm>
          <a:prstGeom prst="rect">
            <a:avLst/>
          </a:prstGeom>
        </p:spPr>
      </p:pic>
      <p:pic>
        <p:nvPicPr>
          <p:cNvPr id="2072" name="Picture 207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4967" y="6191543"/>
            <a:ext cx="2420322" cy="42676"/>
          </a:xfrm>
          <a:prstGeom prst="rect">
            <a:avLst/>
          </a:prstGeom>
        </p:spPr>
      </p:pic>
      <p:pic>
        <p:nvPicPr>
          <p:cNvPr id="2074" name="Picture 207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73498" y="6277161"/>
            <a:ext cx="1420491" cy="499915"/>
          </a:xfrm>
          <a:prstGeom prst="rect">
            <a:avLst/>
          </a:prstGeom>
        </p:spPr>
      </p:pic>
      <p:sp>
        <p:nvSpPr>
          <p:cNvPr id="73" name="Title 1"/>
          <p:cNvSpPr>
            <a:spLocks noGrp="1"/>
          </p:cNvSpPr>
          <p:nvPr>
            <p:ph type="title"/>
          </p:nvPr>
        </p:nvSpPr>
        <p:spPr>
          <a:xfrm>
            <a:off x="72434" y="82351"/>
            <a:ext cx="5261566" cy="3511281"/>
          </a:xfrm>
        </p:spPr>
        <p:txBody>
          <a:bodyPr>
            <a:normAutofit/>
          </a:bodyPr>
          <a:lstStyle/>
          <a:p>
            <a:r>
              <a:rPr lang="en-US" dirty="0"/>
              <a:t>Collateralized debt obligation:</a:t>
            </a:r>
            <a:br>
              <a:rPr lang="en-US" dirty="0"/>
            </a:br>
            <a:r>
              <a:rPr lang="en-US" dirty="0"/>
              <a:t>Like an ABS, but secured by different “tranches” of assets in different </a:t>
            </a:r>
            <a:r>
              <a:rPr lang="en-US" dirty="0" err="1"/>
              <a:t>spv</a:t>
            </a:r>
            <a:r>
              <a:rPr lang="en-US" dirty="0"/>
              <a:t> entities</a:t>
            </a:r>
          </a:p>
        </p:txBody>
      </p:sp>
      <p:sp>
        <p:nvSpPr>
          <p:cNvPr id="20" name="Oval 19"/>
          <p:cNvSpPr/>
          <p:nvPr/>
        </p:nvSpPr>
        <p:spPr>
          <a:xfrm>
            <a:off x="7761262" y="4424680"/>
            <a:ext cx="1987993" cy="47958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6269609" y="6239974"/>
            <a:ext cx="1987993" cy="56004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60097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04894" y="0"/>
            <a:ext cx="2087105" cy="1188720"/>
          </a:xfrm>
        </p:spPr>
        <p:txBody>
          <a:bodyPr/>
          <a:lstStyle/>
          <a:p>
            <a:r>
              <a:rPr lang="en-US" dirty="0"/>
              <a:t>RMBS + CDOs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4350"/>
            <a:ext cx="9534525" cy="6343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2210" y="3789335"/>
            <a:ext cx="2691565" cy="1089805"/>
          </a:xfrm>
          <a:prstGeom prst="rect">
            <a:avLst/>
          </a:prstGeom>
        </p:spPr>
      </p:pic>
      <p:cxnSp>
        <p:nvCxnSpPr>
          <p:cNvPr id="7" name="Straight Connector 6"/>
          <p:cNvCxnSpPr>
            <a:stCxn id="5" idx="2"/>
          </p:cNvCxnSpPr>
          <p:nvPr/>
        </p:nvCxnSpPr>
        <p:spPr>
          <a:xfrm flipH="1">
            <a:off x="9469464" y="4879140"/>
            <a:ext cx="1118529" cy="10954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9174997" y="3686175"/>
            <a:ext cx="2836189" cy="11929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926305" y="4269783"/>
            <a:ext cx="1007470" cy="1394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18358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34526" y="0"/>
            <a:ext cx="2657474" cy="1658198"/>
          </a:xfrm>
        </p:spPr>
        <p:txBody>
          <a:bodyPr>
            <a:normAutofit/>
          </a:bodyPr>
          <a:lstStyle/>
          <a:p>
            <a:r>
              <a:rPr lang="en-US" dirty="0"/>
              <a:t>RMBS/</a:t>
            </a:r>
            <a:r>
              <a:rPr lang="en-US" dirty="0" err="1"/>
              <a:t>cdo</a:t>
            </a:r>
            <a:r>
              <a:rPr lang="en-US" dirty="0"/>
              <a:t> BUYER AND </a:t>
            </a:r>
            <a:r>
              <a:rPr lang="en-US" dirty="0" err="1"/>
              <a:t>cds</a:t>
            </a:r>
            <a:r>
              <a:rPr lang="en-US" dirty="0"/>
              <a:t> SELLER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4350"/>
            <a:ext cx="9534525" cy="6343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2210" y="3789335"/>
            <a:ext cx="2691565" cy="1089805"/>
          </a:xfrm>
          <a:prstGeom prst="rect">
            <a:avLst/>
          </a:prstGeom>
        </p:spPr>
      </p:pic>
      <p:cxnSp>
        <p:nvCxnSpPr>
          <p:cNvPr id="7" name="Straight Connector 6"/>
          <p:cNvCxnSpPr>
            <a:stCxn id="5" idx="2"/>
          </p:cNvCxnSpPr>
          <p:nvPr/>
        </p:nvCxnSpPr>
        <p:spPr>
          <a:xfrm flipH="1">
            <a:off x="9469464" y="4879140"/>
            <a:ext cx="1118529" cy="10954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9174997" y="3686175"/>
            <a:ext cx="2836189" cy="11929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926305" y="4269783"/>
            <a:ext cx="1007470" cy="1394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73" y="1113295"/>
            <a:ext cx="2691565" cy="10898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Oval 5"/>
          <p:cNvSpPr/>
          <p:nvPr/>
        </p:nvSpPr>
        <p:spPr>
          <a:xfrm>
            <a:off x="3115159" y="1520071"/>
            <a:ext cx="1325105" cy="982905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Credit Default Swap</a:t>
            </a:r>
          </a:p>
        </p:txBody>
      </p:sp>
      <p:cxnSp>
        <p:nvCxnSpPr>
          <p:cNvPr id="12" name="Straight Connector 11"/>
          <p:cNvCxnSpPr>
            <a:stCxn id="6" idx="6"/>
          </p:cNvCxnSpPr>
          <p:nvPr/>
        </p:nvCxnSpPr>
        <p:spPr>
          <a:xfrm flipV="1">
            <a:off x="4440264" y="2011523"/>
            <a:ext cx="22833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10" idx="3"/>
          </p:cNvCxnSpPr>
          <p:nvPr/>
        </p:nvCxnSpPr>
        <p:spPr>
          <a:xfrm flipH="1" flipV="1">
            <a:off x="2825938" y="1658198"/>
            <a:ext cx="289221" cy="353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5815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140076" y="1131889"/>
            <a:ext cx="5915025" cy="993775"/>
          </a:xfrm>
        </p:spPr>
        <p:txBody>
          <a:bodyPr/>
          <a:lstStyle/>
          <a:p>
            <a:pPr>
              <a:defRPr/>
            </a:pPr>
            <a:r>
              <a:rPr lang="en-US" altLang="en-US" sz="2400" dirty="0"/>
              <a:t>Lumberjack</a:t>
            </a:r>
          </a:p>
        </p:txBody>
      </p:sp>
      <p:sp>
        <p:nvSpPr>
          <p:cNvPr id="48131" name="Text Placeholder 2"/>
          <p:cNvSpPr>
            <a:spLocks noGrp="1"/>
          </p:cNvSpPr>
          <p:nvPr>
            <p:ph type="body" idx="1"/>
          </p:nvPr>
        </p:nvSpPr>
        <p:spPr>
          <a:xfrm>
            <a:off x="3140075" y="2117725"/>
            <a:ext cx="2901950" cy="617538"/>
          </a:xfrm>
        </p:spPr>
        <p:txBody>
          <a:bodyPr/>
          <a:lstStyle/>
          <a:p>
            <a:endParaRPr lang="en-US" altLang="en-US"/>
          </a:p>
        </p:txBody>
      </p:sp>
      <p:pic>
        <p:nvPicPr>
          <p:cNvPr id="48132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52750" y="2800350"/>
            <a:ext cx="2889250" cy="2184400"/>
          </a:xfrm>
        </p:spPr>
      </p:pic>
      <p:sp>
        <p:nvSpPr>
          <p:cNvPr id="4813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38864" y="2117725"/>
            <a:ext cx="2916237" cy="617538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10246" name="Content Placeholder 5"/>
          <p:cNvSpPr>
            <a:spLocks noGrp="1"/>
          </p:cNvSpPr>
          <p:nvPr>
            <p:ph sz="quarter" idx="4"/>
          </p:nvPr>
        </p:nvSpPr>
        <p:spPr>
          <a:xfrm>
            <a:off x="6138864" y="2735264"/>
            <a:ext cx="2916237" cy="2763837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altLang="en-US" sz="2100"/>
              <a:t>$50 – the price that the chopped wood would fetch on the open market</a:t>
            </a:r>
          </a:p>
          <a:p>
            <a:pPr>
              <a:defRPr/>
            </a:pPr>
            <a:endParaRPr lang="en-US" altLang="en-US" sz="2100"/>
          </a:p>
          <a:p>
            <a:pPr>
              <a:defRPr/>
            </a:pPr>
            <a:r>
              <a:rPr lang="en-US" altLang="en-US" sz="2100"/>
              <a:t>Liquidation Value – usually lower than the value as a “going concern”</a:t>
            </a:r>
          </a:p>
        </p:txBody>
      </p:sp>
    </p:spTree>
    <p:extLst>
      <p:ext uri="{BB962C8B-B14F-4D97-AF65-F5344CB8AC3E}">
        <p14:creationId xmlns:p14="http://schemas.microsoft.com/office/powerpoint/2010/main" val="2078505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924301" y="971551"/>
            <a:ext cx="4348163" cy="892175"/>
          </a:xfrm>
        </p:spPr>
        <p:txBody>
          <a:bodyPr/>
          <a:lstStyle/>
          <a:p>
            <a:pPr>
              <a:defRPr/>
            </a:pPr>
            <a:r>
              <a:rPr lang="en-US" altLang="en-US" sz="2400" dirty="0"/>
              <a:t>Apple Producer #1</a:t>
            </a:r>
          </a:p>
        </p:txBody>
      </p:sp>
      <p:sp>
        <p:nvSpPr>
          <p:cNvPr id="8195" name="Content Placeholder 6"/>
          <p:cNvSpPr>
            <a:spLocks noGrp="1"/>
          </p:cNvSpPr>
          <p:nvPr>
            <p:ph sz="half" idx="1"/>
          </p:nvPr>
        </p:nvSpPr>
        <p:spPr>
          <a:xfrm>
            <a:off x="3179763" y="12298363"/>
            <a:ext cx="107950" cy="423862"/>
          </a:xfrm>
        </p:spPr>
        <p:txBody>
          <a:bodyPr>
            <a:normAutofit fontScale="25000" lnSpcReduction="20000"/>
          </a:bodyPr>
          <a:lstStyle/>
          <a:p>
            <a:pPr>
              <a:defRPr/>
            </a:pPr>
            <a:r>
              <a:rPr lang="en-US" altLang="en-US" sz="1013"/>
              <a:t>$100 – I will make $100 next year off the crop of fruit</a:t>
            </a:r>
          </a:p>
        </p:txBody>
      </p:sp>
      <p:sp>
        <p:nvSpPr>
          <p:cNvPr id="50180" name="Content Placeholder 1"/>
          <p:cNvSpPr>
            <a:spLocks noGrp="1"/>
          </p:cNvSpPr>
          <p:nvPr>
            <p:ph sz="half" idx="2"/>
          </p:nvPr>
        </p:nvSpPr>
        <p:spPr>
          <a:xfrm>
            <a:off x="6232525" y="2836864"/>
            <a:ext cx="2401888" cy="2325687"/>
          </a:xfrm>
        </p:spPr>
        <p:txBody>
          <a:bodyPr>
            <a:noAutofit/>
          </a:bodyPr>
          <a:lstStyle/>
          <a:p>
            <a:r>
              <a:rPr lang="en-US" altLang="en-US" sz="2000" dirty="0"/>
              <a:t>$100 – I will make $100 next year off the crop of fruit</a:t>
            </a:r>
          </a:p>
          <a:p>
            <a:endParaRPr lang="en-US" altLang="en-US" sz="2000" dirty="0"/>
          </a:p>
          <a:p>
            <a:r>
              <a:rPr lang="en-US" altLang="en-US" sz="2000" dirty="0"/>
              <a:t>Only assumes that tree will produce one year</a:t>
            </a:r>
          </a:p>
          <a:p>
            <a:r>
              <a:rPr lang="en-US" altLang="en-US" sz="2000" dirty="0"/>
              <a:t>Also confuses revenue with profit</a:t>
            </a:r>
          </a:p>
        </p:txBody>
      </p:sp>
      <p:pic>
        <p:nvPicPr>
          <p:cNvPr id="50181" name="Picture 5" descr="Image result for app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50" y="3829050"/>
            <a:ext cx="30861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6465138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806</TotalTime>
  <Words>1424</Words>
  <Application>Microsoft Office PowerPoint</Application>
  <PresentationFormat>Widescreen</PresentationFormat>
  <Paragraphs>286</Paragraphs>
  <Slides>74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9" baseType="lpstr">
      <vt:lpstr>Adobe Garamond Pro</vt:lpstr>
      <vt:lpstr>Arial</vt:lpstr>
      <vt:lpstr>Calibri</vt:lpstr>
      <vt:lpstr>Gill Sans MT</vt:lpstr>
      <vt:lpstr>Parcel</vt:lpstr>
      <vt:lpstr>Securities regulation day #2</vt:lpstr>
      <vt:lpstr>Which of the following statements is most accurate regarding federal securities regulation?</vt:lpstr>
      <vt:lpstr>Gary Gensler</vt:lpstr>
      <vt:lpstr>How does securities regulation move market prices toward fundamental value?</vt:lpstr>
      <vt:lpstr>Disclosure of what</vt:lpstr>
      <vt:lpstr>How do you price an equity interest in a going concern?</vt:lpstr>
      <vt:lpstr>The Old Man and the Tree</vt:lpstr>
      <vt:lpstr>Lumberjack</vt:lpstr>
      <vt:lpstr>Apple Producer #1</vt:lpstr>
      <vt:lpstr>Marketing Major</vt:lpstr>
      <vt:lpstr>Accounting Student</vt:lpstr>
      <vt:lpstr>Old Man’s Rebuttal</vt:lpstr>
      <vt:lpstr>PowerPoint Presentation</vt:lpstr>
      <vt:lpstr>PowerPoint Presentation</vt:lpstr>
      <vt:lpstr>Why isn’t the valuation just  profits x 15 years?</vt:lpstr>
      <vt:lpstr>Why isn’t the valuation just  profits x 15 years?</vt:lpstr>
      <vt:lpstr>Modern Portfolio Theory</vt:lpstr>
      <vt:lpstr>Diversification</vt:lpstr>
      <vt:lpstr>Diversification</vt:lpstr>
      <vt:lpstr>Unsystematic risk v. systematic risk</vt:lpstr>
      <vt:lpstr>What companies were hurt the most in the covid downturn?</vt:lpstr>
      <vt:lpstr>Systematic risk v. unsystematic risk</vt:lpstr>
      <vt:lpstr>Coca-Cola, Inc.</vt:lpstr>
      <vt:lpstr>Coca-cola v. dow</vt:lpstr>
      <vt:lpstr>Coca-cola this year</vt:lpstr>
      <vt:lpstr>Tesla (tsla)</vt:lpstr>
      <vt:lpstr>Tesla this year</vt:lpstr>
      <vt:lpstr>Capital Asset Pricing Model</vt:lpstr>
      <vt:lpstr>Cap-M Formula</vt:lpstr>
      <vt:lpstr>Tesla BETA = 1.3</vt:lpstr>
      <vt:lpstr>Coca-cola beta = .55</vt:lpstr>
      <vt:lpstr>Low beta stocks</vt:lpstr>
      <vt:lpstr>Discounted Cash Flows</vt:lpstr>
      <vt:lpstr>How does securities regulation support accurate pricing of shares?</vt:lpstr>
      <vt:lpstr>PowerPoint Presentation</vt:lpstr>
      <vt:lpstr>What does disclosure do?</vt:lpstr>
      <vt:lpstr>Efficient capital market hypothesis</vt:lpstr>
      <vt:lpstr>Efficient Capital Market Hypothesis</vt:lpstr>
      <vt:lpstr>Efficient Capital Market Hypothesis</vt:lpstr>
      <vt:lpstr>Efficient Capital Market Hypothesis</vt:lpstr>
      <vt:lpstr>Under ECMH, Can You Profit From Trading on New Information?</vt:lpstr>
      <vt:lpstr>Under ECMH, Can You Profit From Trading on New Information?</vt:lpstr>
      <vt:lpstr>Does ECMH hold more accurately for large, publicly-held corporations or for small companies on regional exchanges?</vt:lpstr>
      <vt:lpstr>2020 Baby Contest</vt:lpstr>
      <vt:lpstr>Baby “A”</vt:lpstr>
      <vt:lpstr>Baby “B”</vt:lpstr>
      <vt:lpstr>Baby “C”</vt:lpstr>
      <vt:lpstr>Baby “D”</vt:lpstr>
      <vt:lpstr>Baby “E”</vt:lpstr>
      <vt:lpstr>Vote for Your Favorite!</vt:lpstr>
      <vt:lpstr>Vote for THE BABY YOU THINK WON!</vt:lpstr>
      <vt:lpstr>PowerPoint Presentation</vt:lpstr>
      <vt:lpstr>Noise</vt:lpstr>
      <vt:lpstr>Behavioral Economics</vt:lpstr>
      <vt:lpstr>Who are the gatekeepers?</vt:lpstr>
      <vt:lpstr>The Underwriter</vt:lpstr>
      <vt:lpstr>The Accounting Firm</vt:lpstr>
      <vt:lpstr>The Law Firm</vt:lpstr>
      <vt:lpstr>Initial public offering market</vt:lpstr>
      <vt:lpstr>Ratings Agencies (Bonds)</vt:lpstr>
      <vt:lpstr>PowerPoint Presentation</vt:lpstr>
      <vt:lpstr>PowerPoint Presentation</vt:lpstr>
      <vt:lpstr>PowerPoint Presentation</vt:lpstr>
      <vt:lpstr>Securitization</vt:lpstr>
      <vt:lpstr>Start with a contract with payment streams for a period of years</vt:lpstr>
      <vt:lpstr>sell those contracts to a mortgage purchaser</vt:lpstr>
      <vt:lpstr>Mortgage purchaser contributes mortgages to special purpose vehicle it owns/controls</vt:lpstr>
      <vt:lpstr>Residential mortgage-backed security (rmbs)</vt:lpstr>
      <vt:lpstr>PowerPoint Presentation</vt:lpstr>
      <vt:lpstr>What is an asset-backed security (ABS)?</vt:lpstr>
      <vt:lpstr>Meltdown in rmbs market</vt:lpstr>
      <vt:lpstr>Collateralized debt obligation: Like an ABS, but secured by different “tranches” of assets in different spv entities</vt:lpstr>
      <vt:lpstr>RMBS + CDOs</vt:lpstr>
      <vt:lpstr>RMBS/cdo BUYER AND cds SELLER</vt:lpstr>
    </vt:vector>
  </TitlesOfParts>
  <Company>J. Reuben Clark Law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Securities regulation day #4</dc:title>
  <dc:creator>Christine Hurt</dc:creator>
  <cp:lastModifiedBy>Christine Hurt</cp:lastModifiedBy>
  <cp:revision>39</cp:revision>
  <dcterms:created xsi:type="dcterms:W3CDTF">2018-01-16T17:42:34Z</dcterms:created>
  <dcterms:modified xsi:type="dcterms:W3CDTF">2021-01-13T23:12:28Z</dcterms:modified>
</cp:coreProperties>
</file>