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89"/>
  </p:notesMasterIdLst>
  <p:sldIdLst>
    <p:sldId id="256" r:id="rId2"/>
    <p:sldId id="280" r:id="rId3"/>
    <p:sldId id="373" r:id="rId4"/>
    <p:sldId id="372" r:id="rId5"/>
    <p:sldId id="350" r:id="rId6"/>
    <p:sldId id="374" r:id="rId7"/>
    <p:sldId id="351" r:id="rId8"/>
    <p:sldId id="352" r:id="rId9"/>
    <p:sldId id="353" r:id="rId10"/>
    <p:sldId id="354" r:id="rId11"/>
    <p:sldId id="355" r:id="rId12"/>
    <p:sldId id="356" r:id="rId13"/>
    <p:sldId id="357" r:id="rId14"/>
    <p:sldId id="358" r:id="rId15"/>
    <p:sldId id="281"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332" r:id="rId30"/>
    <p:sldId id="333" r:id="rId31"/>
    <p:sldId id="272" r:id="rId32"/>
    <p:sldId id="273" r:id="rId33"/>
    <p:sldId id="274" r:id="rId34"/>
    <p:sldId id="275" r:id="rId35"/>
    <p:sldId id="276" r:id="rId36"/>
    <p:sldId id="277" r:id="rId37"/>
    <p:sldId id="278" r:id="rId38"/>
    <p:sldId id="279"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49" r:id="rId59"/>
    <p:sldId id="330" r:id="rId60"/>
    <p:sldId id="331"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accent4">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chemeClr val="accent4">
            <a:lumMod val="60000"/>
            <a:lumOff val="40000"/>
          </a:schemeClr>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accent4">
            <a:lumMod val="75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a:solidFill>
          <a:schemeClr val="accent4">
            <a:lumMod val="50000"/>
          </a:schemeClr>
        </a:solidFill>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a:t>
          </a:r>
        </a:p>
        <a:p>
          <a:r>
            <a:rPr lang="en-US" sz="2800" dirty="0"/>
            <a:t>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FEDF7A03-82F8-4586-A699-8811DFD7CECC}" type="presOf" srcId="{5F8D96B6-6950-4271-B060-377DE3AEE91B}" destId="{D83CE792-1E95-4E22-BC2D-E667179EDAFB}"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456DF912-BD22-4216-BFFE-1910797B73C7}" type="presOf" srcId="{A5E0ABAF-4806-47DA-B8A8-74078345F266}" destId="{6ADDB921-F5EE-482B-B187-F9FFCC601B1D}" srcOrd="0" destOrd="0" presId="urn:microsoft.com/office/officeart/2008/layout/CircleAccentTimeline"/>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E97A0136-5CA5-4B53-9BE1-FA3C620DB370}" srcId="{A5E0ABAF-4806-47DA-B8A8-74078345F266}" destId="{E6EEC0D1-E010-4604-B6C8-63D1C10FF55C}" srcOrd="1" destOrd="0" parTransId="{906C4326-5D6A-4DC4-80C3-DB649E1E0718}" sibTransId="{6342AEB3-72D0-4FAA-9B3A-4B4B3A046B88}"/>
    <dgm:cxn modelId="{C61B9F65-CC6E-4A83-92C9-20D083DFC9AB}" type="presOf" srcId="{49074A00-5867-4D14-97E8-BC20FE39942B}" destId="{00BD76A4-F335-4F0B-ACF6-6ABBC5BED4FA}" srcOrd="0" destOrd="0" presId="urn:microsoft.com/office/officeart/2008/layout/CircleAccentTimeline"/>
    <dgm:cxn modelId="{0960594A-9014-4D24-BD7B-2792D5A1530D}" type="presOf" srcId="{0E667AD5-0AF4-4945-B7E6-C9215442D450}" destId="{62B775BF-B991-482C-8453-27AB3FA525F6}" srcOrd="0" destOrd="0" presId="urn:microsoft.com/office/officeart/2008/layout/CircleAccentTimeline"/>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ED2EB077-6578-48E9-A628-A38E2B8D969A}" type="presOf" srcId="{58EF8433-5F46-4DCF-9D18-C4BA72A2F0D6}" destId="{27C96FFB-31ED-45C7-8931-9387C66C06BB}" srcOrd="0" destOrd="0" presId="urn:microsoft.com/office/officeart/2008/layout/CircleAccentTimeline"/>
    <dgm:cxn modelId="{78724E8B-F105-44D3-86C3-EED99F0014B4}" type="presOf" srcId="{E6EEC0D1-E010-4604-B6C8-63D1C10FF55C}" destId="{47CE918D-5F43-4C96-9A3E-C426CB454B96}"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563A65CC-97CC-4C99-9701-094C815AED41}" type="presOf" srcId="{5F0ED9AA-DD3F-41F7-B86D-2F93DBC8FBE0}" destId="{DB0C1F51-A8C0-4976-BC77-9EE9CC319FEC}" srcOrd="0" destOrd="0" presId="urn:microsoft.com/office/officeart/2008/layout/CircleAccentTimeline"/>
    <dgm:cxn modelId="{146A72D6-8B16-4AA8-BBD3-E57FC0DDA8B5}" type="presOf" srcId="{1D4BAEEB-1C61-4DDB-9A0D-CF671915F6E7}" destId="{227477F9-4B28-4F2C-8D0B-7D7C3C67F5AD}" srcOrd="0" destOrd="0" presId="urn:microsoft.com/office/officeart/2008/layout/CircleAccentTimeline"/>
    <dgm:cxn modelId="{8AB27CEE-485B-460C-85BC-95AF91F89934}" type="presOf" srcId="{EDD3118F-22B1-415C-A5FD-A89D0F10EAF5}" destId="{F99D3799-DDA0-4D30-804E-5E76195DFBF8}" srcOrd="0" destOrd="0" presId="urn:microsoft.com/office/officeart/2008/layout/CircleAccentTimeline"/>
    <dgm:cxn modelId="{00FAE323-E0FC-48EB-B5A1-CD5201ECB971}" type="presParOf" srcId="{27C96FFB-31ED-45C7-8931-9387C66C06BB}" destId="{59E956F4-2F82-4B60-A648-E933962893A3}" srcOrd="0" destOrd="0" presId="urn:microsoft.com/office/officeart/2008/layout/CircleAccentTimeline"/>
    <dgm:cxn modelId="{7E1581B6-1C9C-40DC-BE20-B92649646070}" type="presParOf" srcId="{59E956F4-2F82-4B60-A648-E933962893A3}" destId="{F9952A08-A744-4542-AD18-26E4BF0E1140}" srcOrd="0" destOrd="0" presId="urn:microsoft.com/office/officeart/2008/layout/CircleAccentTimeline"/>
    <dgm:cxn modelId="{FD3E8691-B0D9-40AC-800C-91681D313E51}" type="presParOf" srcId="{59E956F4-2F82-4B60-A648-E933962893A3}" destId="{6ADDB921-F5EE-482B-B187-F9FFCC601B1D}" srcOrd="1" destOrd="0" presId="urn:microsoft.com/office/officeart/2008/layout/CircleAccentTimeline"/>
    <dgm:cxn modelId="{99FF54C7-6190-4F11-90E5-1758226A547F}" type="presParOf" srcId="{59E956F4-2F82-4B60-A648-E933962893A3}" destId="{FB5181F9-FE50-4804-8BE1-27BD7DF87612}" srcOrd="2" destOrd="0" presId="urn:microsoft.com/office/officeart/2008/layout/CircleAccentTimeline"/>
    <dgm:cxn modelId="{6ED136DB-AD7F-4A4D-8750-B829DC1A78A5}" type="presParOf" srcId="{27C96FFB-31ED-45C7-8931-9387C66C06BB}" destId="{D7FDB3BD-FBD3-4B04-AC45-6E31BA5760EB}" srcOrd="1" destOrd="0" presId="urn:microsoft.com/office/officeart/2008/layout/CircleAccentTimeline"/>
    <dgm:cxn modelId="{668513CC-E3A9-40EC-A89A-E087A767CC20}" type="presParOf" srcId="{27C96FFB-31ED-45C7-8931-9387C66C06BB}" destId="{DB997748-7C3D-4543-AD38-46453B7E2FE2}" srcOrd="2" destOrd="0" presId="urn:microsoft.com/office/officeart/2008/layout/CircleAccentTimeline"/>
    <dgm:cxn modelId="{3EC5FBE5-0C99-4291-8443-E490D64828EB}" type="presParOf" srcId="{27C96FFB-31ED-45C7-8931-9387C66C06BB}" destId="{C9DB007E-6E23-4C60-952B-D53E9832CC42}" srcOrd="3" destOrd="0" presId="urn:microsoft.com/office/officeart/2008/layout/CircleAccentTimeline"/>
    <dgm:cxn modelId="{57B4A36A-9C06-4E7B-A61B-ED5E72E84042}" type="presParOf" srcId="{27C96FFB-31ED-45C7-8931-9387C66C06BB}" destId="{A1900F7C-F0B9-4188-9EFB-16D9E93BFEAA}" srcOrd="4" destOrd="0" presId="urn:microsoft.com/office/officeart/2008/layout/CircleAccentTimeline"/>
    <dgm:cxn modelId="{8E2BC4DF-B372-4BFC-958F-5B048C3CF41E}" type="presParOf" srcId="{A1900F7C-F0B9-4188-9EFB-16D9E93BFEAA}" destId="{532FB413-D177-427C-9CF9-0DC44C2E7A1A}" srcOrd="0" destOrd="0" presId="urn:microsoft.com/office/officeart/2008/layout/CircleAccentTimeline"/>
    <dgm:cxn modelId="{D80FE7DD-524A-4B67-9225-C9046829F279}" type="presParOf" srcId="{A1900F7C-F0B9-4188-9EFB-16D9E93BFEAA}" destId="{00BD76A4-F335-4F0B-ACF6-6ABBC5BED4FA}" srcOrd="1" destOrd="0" presId="urn:microsoft.com/office/officeart/2008/layout/CircleAccentTimeline"/>
    <dgm:cxn modelId="{3BAE6CAF-DA87-42C6-BFF3-9DF34910D14D}" type="presParOf" srcId="{A1900F7C-F0B9-4188-9EFB-16D9E93BFEAA}" destId="{C3E5836B-2D61-43B1-9E2B-A1E18FC8F9C7}" srcOrd="2" destOrd="0" presId="urn:microsoft.com/office/officeart/2008/layout/CircleAccentTimeline"/>
    <dgm:cxn modelId="{06CC9D0A-86CA-4518-B49F-3942ACE779F2}" type="presParOf" srcId="{27C96FFB-31ED-45C7-8931-9387C66C06BB}" destId="{43160B81-D7E7-4481-97B3-75C7F4C43B20}" srcOrd="5" destOrd="0" presId="urn:microsoft.com/office/officeart/2008/layout/CircleAccentTimeline"/>
    <dgm:cxn modelId="{9A96D746-C75D-494D-8105-47537052E329}" type="presParOf" srcId="{27C96FFB-31ED-45C7-8931-9387C66C06BB}" destId="{FBA4A458-E349-4D23-9B5E-6B2A039CEF60}" srcOrd="6" destOrd="0" presId="urn:microsoft.com/office/officeart/2008/layout/CircleAccentTimeline"/>
    <dgm:cxn modelId="{D4FF01E6-29B9-48C4-B419-7959D72AC6F0}" type="presParOf" srcId="{27C96FFB-31ED-45C7-8931-9387C66C06BB}" destId="{72529359-225C-4C22-8F03-558A58245A5D}" srcOrd="7" destOrd="0" presId="urn:microsoft.com/office/officeart/2008/layout/CircleAccentTimeline"/>
    <dgm:cxn modelId="{0AF5260B-F286-45F5-A7E3-87D2D65B55C0}" type="presParOf" srcId="{27C96FFB-31ED-45C7-8931-9387C66C06BB}" destId="{BF839E92-6703-4445-9968-3F181DFAC629}" srcOrd="8" destOrd="0" presId="urn:microsoft.com/office/officeart/2008/layout/CircleAccentTimeline"/>
    <dgm:cxn modelId="{B0C22FB7-C48C-4B0D-A969-EE46C445313C}" type="presParOf" srcId="{BF839E92-6703-4445-9968-3F181DFAC629}" destId="{B15CCF6A-AFE1-4412-AF93-47ED20B7987E}" srcOrd="0" destOrd="0" presId="urn:microsoft.com/office/officeart/2008/layout/CircleAccentTimeline"/>
    <dgm:cxn modelId="{C7CB7C57-1620-4413-836E-556206D0ADD8}" type="presParOf" srcId="{BF839E92-6703-4445-9968-3F181DFAC629}" destId="{47CE918D-5F43-4C96-9A3E-C426CB454B96}" srcOrd="1" destOrd="0" presId="urn:microsoft.com/office/officeart/2008/layout/CircleAccentTimeline"/>
    <dgm:cxn modelId="{4E03CBEE-5453-45AA-B937-A5750A66E949}" type="presParOf" srcId="{BF839E92-6703-4445-9968-3F181DFAC629}" destId="{15D8124C-DCD5-4E25-AD17-DC0338C775B8}" srcOrd="2" destOrd="0" presId="urn:microsoft.com/office/officeart/2008/layout/CircleAccentTimeline"/>
    <dgm:cxn modelId="{5D4EC003-A1B4-44F9-ACEE-41414AA25985}" type="presParOf" srcId="{27C96FFB-31ED-45C7-8931-9387C66C06BB}" destId="{113C7719-095B-4CDC-84A1-57DB170B7038}" srcOrd="9" destOrd="0" presId="urn:microsoft.com/office/officeart/2008/layout/CircleAccentTimeline"/>
    <dgm:cxn modelId="{3EA61421-C12D-4105-BC5C-D2C5A6B2BC0F}" type="presParOf" srcId="{27C96FFB-31ED-45C7-8931-9387C66C06BB}" destId="{52D804D6-1B99-41E2-98E3-7FC80FC4ECD2}" srcOrd="10" destOrd="0" presId="urn:microsoft.com/office/officeart/2008/layout/CircleAccentTimeline"/>
    <dgm:cxn modelId="{439A5973-A585-4E6F-81FB-6A08623EF71F}" type="presParOf" srcId="{27C96FFB-31ED-45C7-8931-9387C66C06BB}" destId="{E5EBF0A6-1E51-42BA-AD50-F3226C691F23}" srcOrd="11" destOrd="0" presId="urn:microsoft.com/office/officeart/2008/layout/CircleAccentTimeline"/>
    <dgm:cxn modelId="{41CCE2BB-02DE-4AD0-8131-89EA6DD47B70}" type="presParOf" srcId="{E5EBF0A6-1E51-42BA-AD50-F3226C691F23}" destId="{EC365524-AC7D-43DC-914E-F0E0B3C7E590}" srcOrd="0" destOrd="0" presId="urn:microsoft.com/office/officeart/2008/layout/CircleAccentTimeline"/>
    <dgm:cxn modelId="{A05C4184-5DDF-494E-9529-49F51560918E}" type="presParOf" srcId="{E5EBF0A6-1E51-42BA-AD50-F3226C691F23}" destId="{227477F9-4B28-4F2C-8D0B-7D7C3C67F5AD}" srcOrd="1" destOrd="0" presId="urn:microsoft.com/office/officeart/2008/layout/CircleAccentTimeline"/>
    <dgm:cxn modelId="{4312E4FF-FFFD-4808-9DC3-12E63A18439A}" type="presParOf" srcId="{E5EBF0A6-1E51-42BA-AD50-F3226C691F23}" destId="{FEBEE271-6B6C-42B5-81A6-AB4279F0410B}" srcOrd="2" destOrd="0" presId="urn:microsoft.com/office/officeart/2008/layout/CircleAccentTimeline"/>
    <dgm:cxn modelId="{CC178005-BB7A-46F1-BEC6-4437ACFBB09A}" type="presParOf" srcId="{27C96FFB-31ED-45C7-8931-9387C66C06BB}" destId="{0751013E-4129-4D81-8EA1-82A29E84EB6B}" srcOrd="12" destOrd="0" presId="urn:microsoft.com/office/officeart/2008/layout/CircleAccentTimeline"/>
    <dgm:cxn modelId="{7888EF97-528D-4EE0-B717-837966F6D5D1}" type="presParOf" srcId="{27C96FFB-31ED-45C7-8931-9387C66C06BB}" destId="{41360277-A76D-4C16-90F5-EAC8E78F362D}" srcOrd="13" destOrd="0" presId="urn:microsoft.com/office/officeart/2008/layout/CircleAccentTimeline"/>
    <dgm:cxn modelId="{AB298BA3-23F0-4A6A-8313-317DD56A3743}" type="presParOf" srcId="{27C96FFB-31ED-45C7-8931-9387C66C06BB}" destId="{D6CC62CE-6E7E-480F-9A33-FE92EC5A8FDB}" srcOrd="14" destOrd="0" presId="urn:microsoft.com/office/officeart/2008/layout/CircleAccentTimeline"/>
    <dgm:cxn modelId="{E415B367-9C23-413F-8390-EE959F31DC8B}" type="presParOf" srcId="{D6CC62CE-6E7E-480F-9A33-FE92EC5A8FDB}" destId="{F656C8EE-AB9F-46A6-91C8-87A24D082EEA}" srcOrd="0" destOrd="0" presId="urn:microsoft.com/office/officeart/2008/layout/CircleAccentTimeline"/>
    <dgm:cxn modelId="{EBBD4F9A-D539-453B-A7D9-558297C6657D}" type="presParOf" srcId="{D6CC62CE-6E7E-480F-9A33-FE92EC5A8FDB}" destId="{DB0C1F51-A8C0-4976-BC77-9EE9CC319FEC}" srcOrd="1" destOrd="0" presId="urn:microsoft.com/office/officeart/2008/layout/CircleAccentTimeline"/>
    <dgm:cxn modelId="{9238DC22-CDAF-4260-9E4E-81EDC552D3F0}" type="presParOf" srcId="{D6CC62CE-6E7E-480F-9A33-FE92EC5A8FDB}" destId="{44796E28-71D8-4E05-8DC3-F90128D22369}" srcOrd="2" destOrd="0" presId="urn:microsoft.com/office/officeart/2008/layout/CircleAccentTimeline"/>
    <dgm:cxn modelId="{35E5247D-3E43-4503-9540-E47EC47104AC}" type="presParOf" srcId="{27C96FFB-31ED-45C7-8931-9387C66C06BB}" destId="{714E90EA-D7C2-43B3-8E3A-123C0B261C0B}" srcOrd="15" destOrd="0" presId="urn:microsoft.com/office/officeart/2008/layout/CircleAccentTimeline"/>
    <dgm:cxn modelId="{C281793A-33FF-4FF9-BB9B-1C3EFAD74758}" type="presParOf" srcId="{27C96FFB-31ED-45C7-8931-9387C66C06BB}" destId="{968CC58D-1763-458B-A4F2-A48E51D94EFF}" srcOrd="16" destOrd="0" presId="urn:microsoft.com/office/officeart/2008/layout/CircleAccentTimeline"/>
    <dgm:cxn modelId="{9F980F3F-0047-4D1C-B78C-27C1D9AD0E19}" type="presParOf" srcId="{27C96FFB-31ED-45C7-8931-9387C66C06BB}" destId="{A5C5FDA9-9D77-4A55-8C9C-F33DFC0860F2}" srcOrd="17" destOrd="0" presId="urn:microsoft.com/office/officeart/2008/layout/CircleAccentTimeline"/>
    <dgm:cxn modelId="{54D85E82-88EE-49BC-95CD-40DDDE55144B}" type="presParOf" srcId="{A5C5FDA9-9D77-4A55-8C9C-F33DFC0860F2}" destId="{325CC226-F799-4B16-855C-6641A611F31C}" srcOrd="0" destOrd="0" presId="urn:microsoft.com/office/officeart/2008/layout/CircleAccentTimeline"/>
    <dgm:cxn modelId="{1E591FC7-F5EF-4A39-A8C8-B0293527C5EA}" type="presParOf" srcId="{A5C5FDA9-9D77-4A55-8C9C-F33DFC0860F2}" destId="{F99D3799-DDA0-4D30-804E-5E76195DFBF8}" srcOrd="1" destOrd="0" presId="urn:microsoft.com/office/officeart/2008/layout/CircleAccentTimeline"/>
    <dgm:cxn modelId="{0F8B7B50-F1C3-48AF-979A-133844C1B709}" type="presParOf" srcId="{A5C5FDA9-9D77-4A55-8C9C-F33DFC0860F2}" destId="{40BE5179-131C-4CCA-BE2C-7120D7B40D31}" srcOrd="2" destOrd="0" presId="urn:microsoft.com/office/officeart/2008/layout/CircleAccentTimeline"/>
    <dgm:cxn modelId="{EF784443-E181-4D02-BF05-8F9AC6E89022}" type="presParOf" srcId="{27C96FFB-31ED-45C7-8931-9387C66C06BB}" destId="{FDB04C1E-C382-41B3-B082-6E8909222EBF}" srcOrd="18" destOrd="0" presId="urn:microsoft.com/office/officeart/2008/layout/CircleAccentTimeline"/>
    <dgm:cxn modelId="{C30DF3FC-683D-43E3-B2C4-DB7588804221}" type="presParOf" srcId="{27C96FFB-31ED-45C7-8931-9387C66C06BB}" destId="{3DBD66AC-4148-469C-86DD-2FA8CEF65ED8}" srcOrd="19" destOrd="0" presId="urn:microsoft.com/office/officeart/2008/layout/CircleAccentTimeline"/>
    <dgm:cxn modelId="{8AE98B47-9F4D-49BB-82FF-66EA03152384}" type="presParOf" srcId="{27C96FFB-31ED-45C7-8931-9387C66C06BB}" destId="{FE686409-4CFA-46B4-97D3-22783A76BAA8}" srcOrd="20" destOrd="0" presId="urn:microsoft.com/office/officeart/2008/layout/CircleAccentTimeline"/>
    <dgm:cxn modelId="{34A4A128-9871-46A8-BCFE-DF23668DFF24}" type="presParOf" srcId="{27C96FFB-31ED-45C7-8931-9387C66C06BB}" destId="{5FCA1D47-CC50-477E-B712-DB4D768D7B60}" srcOrd="21" destOrd="0" presId="urn:microsoft.com/office/officeart/2008/layout/CircleAccentTimeline"/>
    <dgm:cxn modelId="{898CFBBF-8FC9-4FCE-956D-B99276111CC8}" type="presParOf" srcId="{5FCA1D47-CC50-477E-B712-DB4D768D7B60}" destId="{3CEF356D-E639-4880-88F2-572176E27E47}" srcOrd="0" destOrd="0" presId="urn:microsoft.com/office/officeart/2008/layout/CircleAccentTimeline"/>
    <dgm:cxn modelId="{38BCB343-A4E1-43CA-8692-2043BA41F232}" type="presParOf" srcId="{5FCA1D47-CC50-477E-B712-DB4D768D7B60}" destId="{62B775BF-B991-482C-8453-27AB3FA525F6}" srcOrd="1" destOrd="0" presId="urn:microsoft.com/office/officeart/2008/layout/CircleAccentTimeline"/>
    <dgm:cxn modelId="{D9AA6C06-8FC5-4FAE-A136-B00045CF67C8}" type="presParOf" srcId="{5FCA1D47-CC50-477E-B712-DB4D768D7B60}" destId="{A8064A80-943E-434C-8851-E6F8FE75F38C}" srcOrd="2" destOrd="0" presId="urn:microsoft.com/office/officeart/2008/layout/CircleAccentTimeline"/>
    <dgm:cxn modelId="{6A21C199-08A6-47B2-94DF-AC9ED36E0542}" type="presParOf" srcId="{27C96FFB-31ED-45C7-8931-9387C66C06BB}" destId="{3EC8F034-98A2-443D-A0D0-AFDBA49BBBA0}" srcOrd="22" destOrd="0" presId="urn:microsoft.com/office/officeart/2008/layout/CircleAccentTimeline"/>
    <dgm:cxn modelId="{FA50B944-BA2D-4EBF-AC05-34BA376C17DF}" type="presParOf" srcId="{27C96FFB-31ED-45C7-8931-9387C66C06BB}" destId="{E36A0304-2650-4CC6-88ED-20C8DF8A04F6}" srcOrd="23" destOrd="0" presId="urn:microsoft.com/office/officeart/2008/layout/CircleAccentTimeline"/>
    <dgm:cxn modelId="{3DB9F8FA-06FB-4CD1-9FB3-08B46E6C387B}" type="presParOf" srcId="{27C96FFB-31ED-45C7-8931-9387C66C06BB}" destId="{BE75E99A-8D70-4BBB-B2CE-5E3542FE2FCE}" srcOrd="24" destOrd="0" presId="urn:microsoft.com/office/officeart/2008/layout/CircleAccentTimeline"/>
    <dgm:cxn modelId="{2444DAFA-68E6-4815-9880-AF2CACF0FDFE}" type="presParOf" srcId="{27C96FFB-31ED-45C7-8931-9387C66C06BB}" destId="{FDA1BD4C-F1BD-46DD-AC48-430554A925EF}" srcOrd="25" destOrd="0" presId="urn:microsoft.com/office/officeart/2008/layout/CircleAccentTimeline"/>
    <dgm:cxn modelId="{F11A67F0-08E2-4F9E-8AA6-B74FEF3F872A}" type="presParOf" srcId="{FDA1BD4C-F1BD-46DD-AC48-430554A925EF}" destId="{41077FD0-E11A-4E88-8AC3-F274A2CBB621}" srcOrd="0" destOrd="0" presId="urn:microsoft.com/office/officeart/2008/layout/CircleAccentTimeline"/>
    <dgm:cxn modelId="{88B451EC-7363-49C1-91DD-53CF15918B67}" type="presParOf" srcId="{FDA1BD4C-F1BD-46DD-AC48-430554A925EF}" destId="{D83CE792-1E95-4E22-BC2D-E667179EDAFB}" srcOrd="1" destOrd="0" presId="urn:microsoft.com/office/officeart/2008/layout/CircleAccentTimeline"/>
    <dgm:cxn modelId="{3244C76D-B7C5-421E-9524-72C531801C78}" type="presParOf" srcId="{FDA1BD4C-F1BD-46DD-AC48-430554A925EF}" destId="{9D3FBD18-16A3-4B0E-B177-DA014E38841E}" srcOrd="2" destOrd="0" presId="urn:microsoft.com/office/officeart/2008/layout/CircleAccentTimeline"/>
    <dgm:cxn modelId="{B379A57F-6EF0-4C30-9927-A257EC6700A4}" type="presParOf" srcId="{27C96FFB-31ED-45C7-8931-9387C66C06BB}" destId="{9F600E08-4600-4DE8-B927-4B0A3D4A2400}" srcOrd="26" destOrd="0" presId="urn:microsoft.com/office/officeart/2008/layout/CircleAccentTimeline"/>
    <dgm:cxn modelId="{8D07BBA8-A736-4455-943C-1D12C664756C}"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a:t>
          </a:r>
        </a:p>
        <a:p>
          <a:pPr marL="0" lvl="0" indent="0" algn="r" defTabSz="1244600">
            <a:lnSpc>
              <a:spcPct val="90000"/>
            </a:lnSpc>
            <a:spcBef>
              <a:spcPct val="0"/>
            </a:spcBef>
            <a:spcAft>
              <a:spcPct val="35000"/>
            </a:spcAft>
            <a:buNone/>
          </a:pPr>
          <a:r>
            <a:rPr lang="en-US" sz="2800" kern="1200" dirty="0"/>
            <a:t>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3DFE6-FFF2-4DA9-ADFB-F8FBC5A54745}"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70CA0-78BE-47C0-B5AA-1FFA5B7B0139}" type="slidenum">
              <a:rPr lang="en-US" smtClean="0"/>
              <a:t>‹#›</a:t>
            </a:fld>
            <a:endParaRPr lang="en-US"/>
          </a:p>
        </p:txBody>
      </p:sp>
    </p:spTree>
    <p:extLst>
      <p:ext uri="{BB962C8B-B14F-4D97-AF65-F5344CB8AC3E}">
        <p14:creationId xmlns:p14="http://schemas.microsoft.com/office/powerpoint/2010/main" val="294146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pPr defTabSz="894963"/>
            <a:fld id="{A50D87C1-96BA-44CD-87BA-04CC3788AE65}" type="slidenum">
              <a:rPr lang="en-US" smtClean="0">
                <a:solidFill>
                  <a:srgbClr val="EEECE1"/>
                </a:solidFill>
              </a:rPr>
              <a:pPr defTabSz="894963"/>
              <a:t>16</a:t>
            </a:fld>
            <a:endParaRPr lang="en-US">
              <a:solidFill>
                <a:srgbClr val="EEECE1"/>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r>
              <a:rPr lang="en-US" sz="1500" dirty="0"/>
              <a:t>Section 5(b)(2) requires that a final prospectus accompany or precede the delivery of the security (Moot point: no one actually delivers securities anymore.)</a:t>
            </a:r>
          </a:p>
          <a:p>
            <a:pPr eaLnBrk="1" hangingPunct="1"/>
            <a:r>
              <a:rPr lang="en-US" sz="1500" dirty="0"/>
              <a:t>Section 5(b)(1) forbids the transmission of non-conforming prospectuses</a:t>
            </a:r>
          </a:p>
        </p:txBody>
      </p:sp>
    </p:spTree>
    <p:extLst>
      <p:ext uri="{BB962C8B-B14F-4D97-AF65-F5344CB8AC3E}">
        <p14:creationId xmlns:p14="http://schemas.microsoft.com/office/powerpoint/2010/main" val="85668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pPr defTabSz="945969"/>
            <a:fld id="{DC39902A-020E-4361-8AB8-6D2B872FA839}" type="slidenum">
              <a:rPr lang="en-US" smtClean="0"/>
              <a:pPr defTabSz="945969"/>
              <a:t>38</a:t>
            </a:fld>
            <a:endParaRPr lang="en-US"/>
          </a:p>
        </p:txBody>
      </p:sp>
      <p:sp>
        <p:nvSpPr>
          <p:cNvPr id="443395" name="Rectangle 2"/>
          <p:cNvSpPr>
            <a:spLocks noGrp="1" noRot="1" noChangeAspect="1" noChangeArrowheads="1" noTextEdit="1"/>
          </p:cNvSpPr>
          <p:nvPr>
            <p:ph type="sldImg"/>
          </p:nvPr>
        </p:nvSpPr>
        <p:spPr>
          <a:xfrm>
            <a:off x="473075" y="247650"/>
            <a:ext cx="6400800" cy="3600450"/>
          </a:xfrm>
          <a:ln/>
        </p:spPr>
      </p:sp>
      <p:sp>
        <p:nvSpPr>
          <p:cNvPr id="443396" name="Rectangle 3"/>
          <p:cNvSpPr>
            <a:spLocks noGrp="1" noChangeArrowheads="1"/>
          </p:cNvSpPr>
          <p:nvPr>
            <p:ph type="body" idx="1"/>
          </p:nvPr>
        </p:nvSpPr>
        <p:spPr>
          <a:xfrm>
            <a:off x="247649" y="4035429"/>
            <a:ext cx="6827838" cy="5248275"/>
          </a:xfrm>
          <a:noFill/>
          <a:ln/>
        </p:spPr>
        <p:txBody>
          <a:bodyPr/>
          <a:lstStyle/>
          <a:p>
            <a:pPr defTabSz="950931" eaLnBrk="1" hangingPunct="1">
              <a:spcBef>
                <a:spcPct val="20000"/>
              </a:spcBef>
              <a:defRPr/>
            </a:pPr>
            <a:r>
              <a:rPr lang="en-US" sz="1700" b="1" dirty="0"/>
              <a:t>Question</a:t>
            </a:r>
            <a:r>
              <a:rPr lang="en-US" sz="1700" dirty="0"/>
              <a:t>: What if Ewing Oil is an emerging growth company?</a:t>
            </a:r>
          </a:p>
          <a:p>
            <a:pPr eaLnBrk="1" hangingPunct="1">
              <a:spcBef>
                <a:spcPct val="20000"/>
              </a:spcBef>
            </a:pPr>
            <a:r>
              <a:rPr lang="en-US" sz="1700" b="1" dirty="0"/>
              <a:t>Answer</a:t>
            </a:r>
            <a:r>
              <a:rPr lang="en-US" sz="1700" dirty="0"/>
              <a:t>:  Then the exemption in § 2(a)(3) would also apply.</a:t>
            </a:r>
          </a:p>
        </p:txBody>
      </p:sp>
    </p:spTree>
    <p:extLst>
      <p:ext uri="{BB962C8B-B14F-4D97-AF65-F5344CB8AC3E}">
        <p14:creationId xmlns:p14="http://schemas.microsoft.com/office/powerpoint/2010/main" val="143233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pPr defTabSz="911967"/>
            <a:fld id="{01BD1B1C-AC6E-4863-997E-2F19619048F3}" type="slidenum">
              <a:rPr lang="en-US" smtClean="0">
                <a:solidFill>
                  <a:srgbClr val="EEECE1"/>
                </a:solidFill>
              </a:rPr>
              <a:pPr defTabSz="911967"/>
              <a:t>39</a:t>
            </a:fld>
            <a:endParaRPr lang="en-US">
              <a:solidFill>
                <a:srgbClr val="EEECE1"/>
              </a:solidFill>
            </a:endParaRPr>
          </a:p>
        </p:txBody>
      </p:sp>
      <p:sp>
        <p:nvSpPr>
          <p:cNvPr id="413699" name="Rectangle 2"/>
          <p:cNvSpPr>
            <a:spLocks noGrp="1" noRot="1" noChangeAspect="1" noChangeArrowheads="1" noTextEdit="1"/>
          </p:cNvSpPr>
          <p:nvPr>
            <p:ph type="sldImg"/>
          </p:nvPr>
        </p:nvSpPr>
        <p:spPr>
          <a:xfrm>
            <a:off x="439738" y="204788"/>
            <a:ext cx="6197600" cy="3486150"/>
          </a:xfrm>
          <a:ln/>
        </p:spPr>
      </p:sp>
      <p:sp>
        <p:nvSpPr>
          <p:cNvPr id="413700" name="Rectangle 3"/>
          <p:cNvSpPr>
            <a:spLocks noGrp="1" noChangeArrowheads="1"/>
          </p:cNvSpPr>
          <p:nvPr>
            <p:ph type="body" idx="1"/>
          </p:nvPr>
        </p:nvSpPr>
        <p:spPr>
          <a:xfrm>
            <a:off x="208427" y="3974949"/>
            <a:ext cx="6593549" cy="5067829"/>
          </a:xfrm>
          <a:noFill/>
          <a:ln/>
        </p:spPr>
        <p:txBody>
          <a:bodyPr/>
          <a:lstStyle/>
          <a:p>
            <a:pPr eaLnBrk="1" hangingPunct="1">
              <a:buFontTx/>
              <a:buAutoNum type="arabicPeriod"/>
            </a:pPr>
            <a:r>
              <a:rPr lang="en-US" sz="1500" dirty="0"/>
              <a:t> Ewing Oil mails out a glossy pamphlet containing a photograph of J.R. and detailed information on the offering and how the offering will work like “rocket fuel” to propel Ewing Oil’s growth.  The pamphlets are mailed to, among others, all the doctors and lawyers located in California and New York.  </a:t>
            </a:r>
          </a:p>
          <a:p>
            <a:pPr eaLnBrk="1" hangingPunct="1"/>
            <a:r>
              <a:rPr lang="en-US" sz="1500" b="1" dirty="0"/>
              <a:t>Answer</a:t>
            </a:r>
            <a:r>
              <a:rPr lang="en-US" sz="1500" dirty="0"/>
              <a:t> – Not a valid free writing prospectus; violates § 5(b)(1).  The glossy pamphlet is certainly a written offer under the SEC’s releases (as it mentions the offering in detail and does not fall under any of the safe harbors that apply in the Waiting Period – Rules 134, 135 as well as Rules 168 and 169). </a:t>
            </a:r>
            <a:r>
              <a:rPr lang="en-US" sz="1500" b="1" dirty="0"/>
              <a:t> (FWP analysis on next slide)</a:t>
            </a:r>
          </a:p>
          <a:p>
            <a:pPr eaLnBrk="1" hangingPunct="1"/>
            <a:endParaRPr lang="en-US" sz="1500" dirty="0"/>
          </a:p>
        </p:txBody>
      </p:sp>
    </p:spTree>
    <p:extLst>
      <p:ext uri="{BB962C8B-B14F-4D97-AF65-F5344CB8AC3E}">
        <p14:creationId xmlns:p14="http://schemas.microsoft.com/office/powerpoint/2010/main" val="51102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pPr defTabSz="911967"/>
            <a:fld id="{98864177-8238-4E00-8C51-C3360E168F22}" type="slidenum">
              <a:rPr lang="en-US" smtClean="0">
                <a:solidFill>
                  <a:srgbClr val="EEECE1"/>
                </a:solidFill>
              </a:rPr>
              <a:pPr defTabSz="911967"/>
              <a:t>40</a:t>
            </a:fld>
            <a:endParaRPr lang="en-US">
              <a:solidFill>
                <a:srgbClr val="EEECE1"/>
              </a:solidFill>
            </a:endParaRPr>
          </a:p>
        </p:txBody>
      </p:sp>
      <p:sp>
        <p:nvSpPr>
          <p:cNvPr id="414723" name="Rectangle 2"/>
          <p:cNvSpPr>
            <a:spLocks noGrp="1" noRot="1" noChangeAspect="1" noChangeArrowheads="1" noTextEdit="1"/>
          </p:cNvSpPr>
          <p:nvPr>
            <p:ph type="sldImg"/>
          </p:nvPr>
        </p:nvSpPr>
        <p:spPr>
          <a:xfrm>
            <a:off x="323850" y="239713"/>
            <a:ext cx="6196013" cy="3486150"/>
          </a:xfrm>
          <a:ln/>
        </p:spPr>
      </p:sp>
      <p:sp>
        <p:nvSpPr>
          <p:cNvPr id="414724" name="Rectangle 3"/>
          <p:cNvSpPr>
            <a:spLocks noGrp="1" noChangeArrowheads="1"/>
          </p:cNvSpPr>
          <p:nvPr>
            <p:ph type="body" idx="1"/>
          </p:nvPr>
        </p:nvSpPr>
        <p:spPr>
          <a:xfrm>
            <a:off x="209947" y="3890409"/>
            <a:ext cx="6590506" cy="5115479"/>
          </a:xfrm>
          <a:noFill/>
          <a:ln/>
        </p:spPr>
        <p:txBody>
          <a:bodyPr/>
          <a:lstStyle/>
          <a:p>
            <a:pPr eaLnBrk="1" hangingPunct="1">
              <a:lnSpc>
                <a:spcPct val="95000"/>
              </a:lnSpc>
              <a:spcBef>
                <a:spcPct val="10000"/>
              </a:spcBef>
            </a:pPr>
            <a:endParaRPr lang="en-US" sz="1500" dirty="0"/>
          </a:p>
        </p:txBody>
      </p:sp>
    </p:spTree>
    <p:extLst>
      <p:ext uri="{BB962C8B-B14F-4D97-AF65-F5344CB8AC3E}">
        <p14:creationId xmlns:p14="http://schemas.microsoft.com/office/powerpoint/2010/main" val="312805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pPr defTabSz="911967"/>
            <a:fld id="{6C5EDB70-E732-47AD-A286-CDD1E05C02AF}" type="slidenum">
              <a:rPr lang="en-US" smtClean="0">
                <a:solidFill>
                  <a:srgbClr val="EEECE1"/>
                </a:solidFill>
              </a:rPr>
              <a:pPr defTabSz="911967"/>
              <a:t>41</a:t>
            </a:fld>
            <a:endParaRPr lang="en-US">
              <a:solidFill>
                <a:srgbClr val="EEECE1"/>
              </a:solidFill>
            </a:endParaRPr>
          </a:p>
        </p:txBody>
      </p:sp>
      <p:sp>
        <p:nvSpPr>
          <p:cNvPr id="415747" name="Rectangle 2"/>
          <p:cNvSpPr>
            <a:spLocks noGrp="1" noRot="1" noChangeAspect="1" noChangeArrowheads="1" noTextEdit="1"/>
          </p:cNvSpPr>
          <p:nvPr>
            <p:ph type="sldImg"/>
          </p:nvPr>
        </p:nvSpPr>
        <p:spPr>
          <a:xfrm>
            <a:off x="439738" y="204788"/>
            <a:ext cx="6197600" cy="3486150"/>
          </a:xfrm>
          <a:ln/>
        </p:spPr>
      </p:sp>
      <p:sp>
        <p:nvSpPr>
          <p:cNvPr id="415748" name="Rectangle 3"/>
          <p:cNvSpPr>
            <a:spLocks noGrp="1" noChangeArrowheads="1"/>
          </p:cNvSpPr>
          <p:nvPr>
            <p:ph type="body" idx="1"/>
          </p:nvPr>
        </p:nvSpPr>
        <p:spPr>
          <a:xfrm>
            <a:off x="208427" y="3974949"/>
            <a:ext cx="6593549" cy="5067829"/>
          </a:xfrm>
          <a:noFill/>
          <a:ln/>
        </p:spPr>
        <p:txBody>
          <a:bodyPr/>
          <a:lstStyle/>
          <a:p>
            <a:pPr eaLnBrk="1" hangingPunct="1"/>
            <a:endParaRPr lang="en-US" sz="1300"/>
          </a:p>
        </p:txBody>
      </p:sp>
    </p:spTree>
    <p:extLst>
      <p:ext uri="{BB962C8B-B14F-4D97-AF65-F5344CB8AC3E}">
        <p14:creationId xmlns:p14="http://schemas.microsoft.com/office/powerpoint/2010/main" val="142556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pPr defTabSz="945969"/>
            <a:fld id="{38763F31-B789-49EE-AD4B-8352A4D7D116}" type="slidenum">
              <a:rPr lang="en-US" smtClean="0"/>
              <a:pPr defTabSz="945969"/>
              <a:t>42</a:t>
            </a:fld>
            <a:endParaRPr lang="en-US"/>
          </a:p>
        </p:txBody>
      </p:sp>
      <p:sp>
        <p:nvSpPr>
          <p:cNvPr id="418819" name="Rectangle 2"/>
          <p:cNvSpPr>
            <a:spLocks noGrp="1" noRot="1" noChangeAspect="1" noChangeArrowheads="1" noTextEdit="1"/>
          </p:cNvSpPr>
          <p:nvPr>
            <p:ph type="sldImg"/>
          </p:nvPr>
        </p:nvSpPr>
        <p:spPr>
          <a:xfrm>
            <a:off x="495300" y="211138"/>
            <a:ext cx="6400800" cy="3600450"/>
          </a:xfrm>
          <a:ln/>
        </p:spPr>
      </p:sp>
      <p:sp>
        <p:nvSpPr>
          <p:cNvPr id="418820" name="Rectangle 3"/>
          <p:cNvSpPr>
            <a:spLocks noGrp="1" noChangeArrowheads="1"/>
          </p:cNvSpPr>
          <p:nvPr>
            <p:ph type="body" idx="1"/>
          </p:nvPr>
        </p:nvSpPr>
        <p:spPr>
          <a:xfrm>
            <a:off x="217492" y="4105275"/>
            <a:ext cx="6880225" cy="5233988"/>
          </a:xfrm>
          <a:noFill/>
          <a:ln/>
        </p:spPr>
        <p:txBody>
          <a:bodyPr/>
          <a:lstStyle/>
          <a:p>
            <a:pPr eaLnBrk="1" hangingPunct="1"/>
            <a:r>
              <a:rPr lang="en-US" sz="1400" dirty="0"/>
              <a:t>2. Scenario Two: J.R. decides to give an interview to </a:t>
            </a:r>
            <a:r>
              <a:rPr lang="en-US" sz="1400" i="1" dirty="0"/>
              <a:t>Business 2.0</a:t>
            </a:r>
            <a:r>
              <a:rPr lang="en-US" sz="1400" dirty="0"/>
              <a:t> magazine. In the interview, J.R. discusses the offering and her hope that Ewing Oil’s business will rapidly expand due to the capital provided by the offering. The </a:t>
            </a:r>
            <a:r>
              <a:rPr lang="en-US" sz="1400" i="1" dirty="0"/>
              <a:t>Business 2.0</a:t>
            </a:r>
            <a:r>
              <a:rPr lang="en-US" sz="1400" dirty="0"/>
              <a:t> article quotes the entire interview.</a:t>
            </a:r>
          </a:p>
          <a:p>
            <a:pPr eaLnBrk="1" hangingPunct="1"/>
            <a:r>
              <a:rPr lang="en-US" sz="1400" b="1" dirty="0"/>
              <a:t>Answer</a:t>
            </a:r>
            <a:r>
              <a:rPr lang="en-US" sz="1400" dirty="0"/>
              <a:t> – The </a:t>
            </a:r>
            <a:r>
              <a:rPr lang="en-US" sz="1400" i="1" dirty="0"/>
              <a:t>Business 2.0</a:t>
            </a:r>
            <a:r>
              <a:rPr lang="en-US" sz="1400" dirty="0"/>
              <a:t> article is a free writing prospectus. Rule 433(f) makes clear that a media report that derives from information given by the issuer or a person working on behalf of the issuer is a free writing prospectus. But an exception exists for certain media communications from the following requirements of Rules 433 – Rule 433(b)(2)(</a:t>
            </a:r>
            <a:r>
              <a:rPr lang="en-US" sz="1400" dirty="0" err="1"/>
              <a:t>i</a:t>
            </a:r>
            <a:r>
              <a:rPr lang="en-US" sz="1400" dirty="0"/>
              <a:t>) (delivery of statutory prospectus), (c) (information requirements including legend), and (d) (filing with SEC). See Rule 433(f). </a:t>
            </a:r>
          </a:p>
          <a:p>
            <a:pPr eaLnBrk="1" hangingPunct="1"/>
            <a:r>
              <a:rPr lang="en-US" sz="1400" dirty="0"/>
              <a:t>To obtain the exception, two conditions must be met. </a:t>
            </a:r>
          </a:p>
          <a:p>
            <a:pPr marL="682494" lvl="1" indent="-225382" eaLnBrk="1" hangingPunct="1">
              <a:buFontTx/>
              <a:buAutoNum type="alphaLcPeriod"/>
            </a:pPr>
            <a:r>
              <a:rPr lang="en-US" sz="1400" dirty="0"/>
              <a:t>First, the media source must not be compensated by the issuer or someone working on behalf of the issuer. </a:t>
            </a:r>
          </a:p>
          <a:p>
            <a:pPr marL="682494" lvl="1" indent="-225382" eaLnBrk="1" hangingPunct="1">
              <a:buFontTx/>
              <a:buAutoNum type="alphaLcPeriod"/>
            </a:pPr>
            <a:r>
              <a:rPr lang="en-US" sz="1400" dirty="0"/>
              <a:t>The “the issuer or any other person participating in the offer or sale of the securities files the written communication with the Commission with the legend required by paragraph (c)(2) of this section within four business days after the issuer or other offering participant becomes aware of the publication, radio, or television broadcast, or other dissemination of the written communication." Rule 433(f)(1). Rule 433(f)(2) allows the issuer to satisfy the filing requirement by filing a copy of the materials provided by the issuer to the media, including “transcripts of interviews or similar materials.”</a:t>
            </a:r>
          </a:p>
        </p:txBody>
      </p:sp>
    </p:spTree>
    <p:extLst>
      <p:ext uri="{BB962C8B-B14F-4D97-AF65-F5344CB8AC3E}">
        <p14:creationId xmlns:p14="http://schemas.microsoft.com/office/powerpoint/2010/main" val="316211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pPr defTabSz="945969"/>
            <a:fld id="{BF4C773C-FBE7-4699-B1BF-D7666353192F}" type="slidenum">
              <a:rPr lang="en-US" smtClean="0"/>
              <a:pPr defTabSz="945969"/>
              <a:t>44</a:t>
            </a:fld>
            <a:endParaRPr lang="en-US"/>
          </a:p>
        </p:txBody>
      </p:sp>
      <p:sp>
        <p:nvSpPr>
          <p:cNvPr id="421891" name="Rectangle 2"/>
          <p:cNvSpPr>
            <a:spLocks noGrp="1" noRot="1" noChangeAspect="1" noChangeArrowheads="1" noTextEdit="1"/>
          </p:cNvSpPr>
          <p:nvPr>
            <p:ph type="sldImg"/>
          </p:nvPr>
        </p:nvSpPr>
        <p:spPr>
          <a:xfrm>
            <a:off x="495300" y="211138"/>
            <a:ext cx="6400800" cy="3600450"/>
          </a:xfrm>
          <a:ln/>
        </p:spPr>
      </p:sp>
      <p:sp>
        <p:nvSpPr>
          <p:cNvPr id="421892" name="Rectangle 3"/>
          <p:cNvSpPr>
            <a:spLocks noGrp="1" noChangeArrowheads="1"/>
          </p:cNvSpPr>
          <p:nvPr>
            <p:ph type="body" idx="1"/>
          </p:nvPr>
        </p:nvSpPr>
        <p:spPr>
          <a:xfrm>
            <a:off x="217492" y="4105279"/>
            <a:ext cx="6880225" cy="4775200"/>
          </a:xfrm>
          <a:noFill/>
          <a:ln/>
        </p:spPr>
        <p:txBody>
          <a:bodyPr/>
          <a:lstStyle/>
          <a:p>
            <a:r>
              <a:rPr lang="en-US" sz="1700" dirty="0"/>
              <a:t>3. Scenario Three: Cliff of Barnes-Wentworth Investments sends out an information packet on the Ewing Oil offering, including the basic terms and its own analysis of the valuation of the company, together with the preliminary prospectus to potential dealers in the offering and a select group of institutional investors that have participated in prior IPOs with Barnes-Wentworth Investments. In constructing its valuation analysis, Barnes-Wentworth relied on detailed financial information obtained from Ewing Oil as well as discussions with Ewing Oil's chief financial officer, Bobby. Barnes-Wentworth Investments does not file the information packet with the SEC.</a:t>
            </a:r>
          </a:p>
        </p:txBody>
      </p:sp>
    </p:spTree>
    <p:extLst>
      <p:ext uri="{BB962C8B-B14F-4D97-AF65-F5344CB8AC3E}">
        <p14:creationId xmlns:p14="http://schemas.microsoft.com/office/powerpoint/2010/main" val="60465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pPr defTabSz="945969"/>
            <a:fld id="{47589FF1-857B-4C21-894A-185FC0557B60}" type="slidenum">
              <a:rPr lang="en-US" smtClean="0"/>
              <a:pPr defTabSz="945969"/>
              <a:t>46</a:t>
            </a:fld>
            <a:endParaRPr lang="en-US"/>
          </a:p>
        </p:txBody>
      </p:sp>
      <p:sp>
        <p:nvSpPr>
          <p:cNvPr id="427011" name="Rectangle 2"/>
          <p:cNvSpPr>
            <a:spLocks noGrp="1" noRot="1" noChangeAspect="1" noChangeArrowheads="1" noTextEdit="1"/>
          </p:cNvSpPr>
          <p:nvPr>
            <p:ph type="sldImg"/>
          </p:nvPr>
        </p:nvSpPr>
        <p:spPr>
          <a:xfrm>
            <a:off x="536575" y="230188"/>
            <a:ext cx="6397625" cy="3598862"/>
          </a:xfrm>
          <a:ln/>
        </p:spPr>
      </p:sp>
      <p:sp>
        <p:nvSpPr>
          <p:cNvPr id="427012" name="Rectangle 3"/>
          <p:cNvSpPr>
            <a:spLocks noGrp="1" noChangeArrowheads="1"/>
          </p:cNvSpPr>
          <p:nvPr>
            <p:ph type="body" idx="1"/>
          </p:nvPr>
        </p:nvSpPr>
        <p:spPr>
          <a:xfrm>
            <a:off x="219075" y="3983038"/>
            <a:ext cx="6842125" cy="5370512"/>
          </a:xfrm>
          <a:noFill/>
          <a:ln/>
        </p:spPr>
        <p:txBody>
          <a:bodyPr/>
          <a:lstStyle/>
          <a:p>
            <a:pPr eaLnBrk="1" hangingPunct="1"/>
            <a:r>
              <a:rPr lang="en-US" sz="1600" dirty="0"/>
              <a:t>5. Scenario Five: Recall that J.R. and Cliff embarked on a “road show” across the country to pitch the offering to institutional investors. Suppose that J.R. has one of the road show presentations recorded and posted as a media file on the investor relations section of Ewing Oil’s website.</a:t>
            </a:r>
          </a:p>
        </p:txBody>
      </p:sp>
    </p:spTree>
    <p:extLst>
      <p:ext uri="{BB962C8B-B14F-4D97-AF65-F5344CB8AC3E}">
        <p14:creationId xmlns:p14="http://schemas.microsoft.com/office/powerpoint/2010/main" val="57330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pPr defTabSz="945969"/>
            <a:fld id="{F0E51ABE-E80C-4532-846F-5D9F5BD05329}" type="slidenum">
              <a:rPr lang="en-US" smtClean="0"/>
              <a:pPr defTabSz="945969"/>
              <a:t>47</a:t>
            </a:fld>
            <a:endParaRPr lang="en-US"/>
          </a:p>
        </p:txBody>
      </p:sp>
      <p:sp>
        <p:nvSpPr>
          <p:cNvPr id="428035" name="Rectangle 2"/>
          <p:cNvSpPr>
            <a:spLocks noGrp="1" noRot="1" noChangeAspect="1" noChangeArrowheads="1" noTextEdit="1"/>
          </p:cNvSpPr>
          <p:nvPr>
            <p:ph type="sldImg"/>
          </p:nvPr>
        </p:nvSpPr>
        <p:spPr>
          <a:xfrm>
            <a:off x="458788" y="300038"/>
            <a:ext cx="6400800" cy="3600450"/>
          </a:xfrm>
          <a:ln/>
        </p:spPr>
      </p:sp>
      <p:sp>
        <p:nvSpPr>
          <p:cNvPr id="428036" name="Rectangle 3"/>
          <p:cNvSpPr>
            <a:spLocks noGrp="1" noChangeArrowheads="1"/>
          </p:cNvSpPr>
          <p:nvPr>
            <p:ph type="body" idx="1"/>
          </p:nvPr>
        </p:nvSpPr>
        <p:spPr>
          <a:xfrm>
            <a:off x="219075" y="4087817"/>
            <a:ext cx="6859588" cy="5019675"/>
          </a:xfrm>
          <a:noFill/>
          <a:ln/>
        </p:spPr>
        <p:txBody>
          <a:bodyPr/>
          <a:lstStyle/>
          <a:p>
            <a:pPr eaLnBrk="1" hangingPunct="1">
              <a:lnSpc>
                <a:spcPct val="110000"/>
              </a:lnSpc>
            </a:pPr>
            <a:endParaRPr lang="en-US" sz="1400"/>
          </a:p>
        </p:txBody>
      </p:sp>
    </p:spTree>
    <p:extLst>
      <p:ext uri="{BB962C8B-B14F-4D97-AF65-F5344CB8AC3E}">
        <p14:creationId xmlns:p14="http://schemas.microsoft.com/office/powerpoint/2010/main" val="143688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pPr defTabSz="911967"/>
            <a:fld id="{ADF48B8F-C1AC-4534-A4C8-EBAA1C1AEC60}" type="slidenum">
              <a:rPr lang="en-US" smtClean="0">
                <a:solidFill>
                  <a:srgbClr val="EEECE1"/>
                </a:solidFill>
              </a:rPr>
              <a:pPr defTabSz="911967"/>
              <a:t>48</a:t>
            </a:fld>
            <a:endParaRPr lang="en-US">
              <a:solidFill>
                <a:srgbClr val="EEECE1"/>
              </a:solidFill>
            </a:endParaRPr>
          </a:p>
        </p:txBody>
      </p:sp>
      <p:sp>
        <p:nvSpPr>
          <p:cNvPr id="410627" name="Rectangle 2"/>
          <p:cNvSpPr>
            <a:spLocks noGrp="1" noRot="1" noChangeAspect="1" noChangeArrowheads="1" noTextEdit="1"/>
          </p:cNvSpPr>
          <p:nvPr>
            <p:ph type="sldImg"/>
          </p:nvPr>
        </p:nvSpPr>
        <p:spPr>
          <a:xfrm>
            <a:off x="407988" y="206375"/>
            <a:ext cx="6197600" cy="3486150"/>
          </a:xfrm>
          <a:ln/>
        </p:spPr>
      </p:sp>
      <p:sp>
        <p:nvSpPr>
          <p:cNvPr id="410628" name="Rectangle 3"/>
          <p:cNvSpPr>
            <a:spLocks noGrp="1" noChangeArrowheads="1"/>
          </p:cNvSpPr>
          <p:nvPr>
            <p:ph type="body" idx="1"/>
          </p:nvPr>
        </p:nvSpPr>
        <p:spPr>
          <a:xfrm>
            <a:off x="225161" y="3805868"/>
            <a:ext cx="6526610" cy="5183112"/>
          </a:xfrm>
          <a:noFill/>
          <a:ln/>
        </p:spPr>
        <p:txBody>
          <a:bodyPr/>
          <a:lstStyle/>
          <a:p>
            <a:pPr eaLnBrk="1" hangingPunct="1">
              <a:spcBef>
                <a:spcPct val="10000"/>
              </a:spcBef>
            </a:pPr>
            <a:endParaRPr lang="en-US" sz="1500" dirty="0"/>
          </a:p>
        </p:txBody>
      </p:sp>
    </p:spTree>
    <p:extLst>
      <p:ext uri="{BB962C8B-B14F-4D97-AF65-F5344CB8AC3E}">
        <p14:creationId xmlns:p14="http://schemas.microsoft.com/office/powerpoint/2010/main" val="93093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pPr defTabSz="945969"/>
            <a:fld id="{6A66E899-B2BE-4E30-ABD8-02112B695A93}" type="slidenum">
              <a:rPr lang="en-US" smtClean="0"/>
              <a:pPr defTabSz="945969"/>
              <a:t>49</a:t>
            </a:fld>
            <a:endParaRPr lang="en-US"/>
          </a:p>
        </p:txBody>
      </p:sp>
      <p:sp>
        <p:nvSpPr>
          <p:cNvPr id="445443" name="Rectangle 2"/>
          <p:cNvSpPr>
            <a:spLocks noGrp="1" noRot="1" noChangeAspect="1" noChangeArrowheads="1" noTextEdit="1"/>
          </p:cNvSpPr>
          <p:nvPr>
            <p:ph type="sldImg"/>
          </p:nvPr>
        </p:nvSpPr>
        <p:spPr>
          <a:xfrm>
            <a:off x="460375" y="230188"/>
            <a:ext cx="6396038" cy="3598862"/>
          </a:xfrm>
          <a:ln/>
        </p:spPr>
      </p:sp>
      <p:sp>
        <p:nvSpPr>
          <p:cNvPr id="445444" name="Rectangle 3"/>
          <p:cNvSpPr>
            <a:spLocks noGrp="1" noChangeArrowheads="1"/>
          </p:cNvSpPr>
          <p:nvPr>
            <p:ph type="body" idx="1"/>
          </p:nvPr>
        </p:nvSpPr>
        <p:spPr>
          <a:xfrm>
            <a:off x="217493" y="3948117"/>
            <a:ext cx="6861175" cy="4932362"/>
          </a:xfrm>
          <a:noFill/>
          <a:ln/>
        </p:spPr>
        <p:txBody>
          <a:bodyPr/>
          <a:lstStyle/>
          <a:p>
            <a:pPr eaLnBrk="1" hangingPunct="1"/>
            <a:endParaRPr lang="en-US" sz="1400" dirty="0"/>
          </a:p>
        </p:txBody>
      </p:sp>
    </p:spTree>
    <p:extLst>
      <p:ext uri="{BB962C8B-B14F-4D97-AF65-F5344CB8AC3E}">
        <p14:creationId xmlns:p14="http://schemas.microsoft.com/office/powerpoint/2010/main" val="171327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44" eaLnBrk="0" hangingPunct="0">
              <a:defRPr sz="2800">
                <a:solidFill>
                  <a:schemeClr val="bg2"/>
                </a:solidFill>
                <a:latin typeface="Arial" charset="0"/>
                <a:ea typeface="ＭＳ Ｐゴシック" charset="0"/>
                <a:cs typeface="Arial" charset="0"/>
              </a:defRPr>
            </a:lvl1pPr>
            <a:lvl2pPr marL="37924464" indent="-37467352" defTabSz="949144" eaLnBrk="0" hangingPunct="0">
              <a:defRPr sz="2800">
                <a:solidFill>
                  <a:schemeClr val="bg2"/>
                </a:solidFill>
                <a:latin typeface="Arial" charset="0"/>
                <a:ea typeface="Arial" charset="0"/>
                <a:cs typeface="Arial" charset="0"/>
              </a:defRPr>
            </a:lvl2pPr>
            <a:lvl3pPr eaLnBrk="0" hangingPunct="0">
              <a:defRPr sz="2800">
                <a:solidFill>
                  <a:schemeClr val="bg2"/>
                </a:solidFill>
                <a:latin typeface="Arial" charset="0"/>
                <a:ea typeface="Arial" charset="0"/>
                <a:cs typeface="Arial" charset="0"/>
              </a:defRPr>
            </a:lvl3pPr>
            <a:lvl4pPr eaLnBrk="0" hangingPunct="0">
              <a:defRPr sz="2800">
                <a:solidFill>
                  <a:schemeClr val="bg2"/>
                </a:solidFill>
                <a:latin typeface="Arial" charset="0"/>
                <a:ea typeface="Arial" charset="0"/>
                <a:cs typeface="Arial" charset="0"/>
              </a:defRPr>
            </a:lvl4pPr>
            <a:lvl5pPr eaLnBrk="0" hangingPunct="0">
              <a:defRPr sz="2800">
                <a:solidFill>
                  <a:schemeClr val="bg2"/>
                </a:solidFill>
                <a:latin typeface="Arial" charset="0"/>
                <a:ea typeface="Arial" charset="0"/>
                <a:cs typeface="Arial" charset="0"/>
              </a:defRPr>
            </a:lvl5pPr>
            <a:lvl6pPr marL="457113" eaLnBrk="0" fontAlgn="base" hangingPunct="0">
              <a:spcBef>
                <a:spcPct val="0"/>
              </a:spcBef>
              <a:spcAft>
                <a:spcPct val="0"/>
              </a:spcAft>
              <a:defRPr sz="2800">
                <a:solidFill>
                  <a:schemeClr val="bg2"/>
                </a:solidFill>
                <a:latin typeface="Arial" charset="0"/>
                <a:ea typeface="Arial" charset="0"/>
                <a:cs typeface="Arial" charset="0"/>
              </a:defRPr>
            </a:lvl6pPr>
            <a:lvl7pPr marL="914225" eaLnBrk="0" fontAlgn="base" hangingPunct="0">
              <a:spcBef>
                <a:spcPct val="0"/>
              </a:spcBef>
              <a:spcAft>
                <a:spcPct val="0"/>
              </a:spcAft>
              <a:defRPr sz="2800">
                <a:solidFill>
                  <a:schemeClr val="bg2"/>
                </a:solidFill>
                <a:latin typeface="Arial" charset="0"/>
                <a:ea typeface="Arial" charset="0"/>
                <a:cs typeface="Arial" charset="0"/>
              </a:defRPr>
            </a:lvl7pPr>
            <a:lvl8pPr marL="1371338" eaLnBrk="0" fontAlgn="base" hangingPunct="0">
              <a:spcBef>
                <a:spcPct val="0"/>
              </a:spcBef>
              <a:spcAft>
                <a:spcPct val="0"/>
              </a:spcAft>
              <a:defRPr sz="2800">
                <a:solidFill>
                  <a:schemeClr val="bg2"/>
                </a:solidFill>
                <a:latin typeface="Arial" charset="0"/>
                <a:ea typeface="Arial" charset="0"/>
                <a:cs typeface="Arial" charset="0"/>
              </a:defRPr>
            </a:lvl8pPr>
            <a:lvl9pPr marL="1828449" eaLnBrk="0" fontAlgn="base" hangingPunct="0">
              <a:spcBef>
                <a:spcPct val="0"/>
              </a:spcBef>
              <a:spcAft>
                <a:spcPct val="0"/>
              </a:spcAft>
              <a:defRPr sz="2800">
                <a:solidFill>
                  <a:schemeClr val="bg2"/>
                </a:solidFill>
                <a:latin typeface="Arial" charset="0"/>
                <a:ea typeface="Arial" charset="0"/>
                <a:cs typeface="Arial" charset="0"/>
              </a:defRPr>
            </a:lvl9pPr>
          </a:lstStyle>
          <a:p>
            <a:pPr eaLnBrk="1" hangingPunct="1"/>
            <a:fld id="{F58DCDAE-FFA9-3049-BC34-C14396DE5AF3}" type="slidenum">
              <a:rPr lang="en-US" sz="1200">
                <a:solidFill>
                  <a:schemeClr val="tx1"/>
                </a:solidFill>
              </a:rPr>
              <a:pPr eaLnBrk="1" hangingPunct="1"/>
              <a:t>21</a:t>
            </a:fld>
            <a:endParaRPr lang="en-US" sz="1200">
              <a:solidFill>
                <a:schemeClr val="tx1"/>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228556" indent="-228556" eaLnBrk="1" hangingPunct="1"/>
            <a:endParaRPr lang="en-US"/>
          </a:p>
        </p:txBody>
      </p:sp>
    </p:spTree>
    <p:extLst>
      <p:ext uri="{BB962C8B-B14F-4D97-AF65-F5344CB8AC3E}">
        <p14:creationId xmlns:p14="http://schemas.microsoft.com/office/powerpoint/2010/main" val="65074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p:spPr>
        <p:txBody>
          <a:bodyPr/>
          <a:lstStyle/>
          <a:p>
            <a:pPr defTabSz="945969"/>
            <a:fld id="{1F9844E5-5182-4709-8B1E-FEC60773CB24}" type="slidenum">
              <a:rPr lang="en-US" smtClean="0"/>
              <a:pPr defTabSz="945969"/>
              <a:t>50</a:t>
            </a:fld>
            <a:endParaRPr lang="en-US"/>
          </a:p>
        </p:txBody>
      </p:sp>
      <p:sp>
        <p:nvSpPr>
          <p:cNvPr id="446467" name="Rectangle 2"/>
          <p:cNvSpPr>
            <a:spLocks noGrp="1" noRot="1" noChangeAspect="1" noChangeArrowheads="1" noTextEdit="1"/>
          </p:cNvSpPr>
          <p:nvPr>
            <p:ph type="sldImg"/>
          </p:nvPr>
        </p:nvSpPr>
        <p:spPr>
          <a:xfrm>
            <a:off x="542925" y="265113"/>
            <a:ext cx="6400800" cy="3600450"/>
          </a:xfrm>
          <a:ln/>
        </p:spPr>
      </p:sp>
      <p:sp>
        <p:nvSpPr>
          <p:cNvPr id="446468" name="Rectangle 3"/>
          <p:cNvSpPr>
            <a:spLocks noGrp="1" noChangeArrowheads="1"/>
          </p:cNvSpPr>
          <p:nvPr>
            <p:ph type="body" idx="1"/>
          </p:nvPr>
        </p:nvSpPr>
        <p:spPr>
          <a:xfrm>
            <a:off x="219079" y="4105275"/>
            <a:ext cx="6807200" cy="5259848"/>
          </a:xfrm>
          <a:noFill/>
          <a:ln/>
        </p:spPr>
        <p:txBody>
          <a:bodyPr/>
          <a:lstStyle/>
          <a:p>
            <a:pPr eaLnBrk="1" hangingPunct="1">
              <a:spcBef>
                <a:spcPct val="15000"/>
              </a:spcBef>
            </a:pPr>
            <a:r>
              <a:rPr lang="en-US" sz="1700" b="1" dirty="0"/>
              <a:t>Hypothetical Seven</a:t>
            </a:r>
            <a:endParaRPr lang="en-US" sz="1700" dirty="0"/>
          </a:p>
          <a:p>
            <a:pPr eaLnBrk="1" hangingPunct="1">
              <a:spcBef>
                <a:spcPct val="15000"/>
              </a:spcBef>
            </a:pPr>
            <a:r>
              <a:rPr lang="en-US" sz="1700" dirty="0"/>
              <a:t>Ewing Oil shares are not currently publicly traded, so there are no analysts following its securities. The news of its impending public offering, however, has caused some members of the investment community to take notice of Ewing Oil. Consider whether any of these discussions of Ewing Oil’s initial public offering run afoul of the gun-jumping rules.</a:t>
            </a:r>
          </a:p>
          <a:p>
            <a:pPr eaLnBrk="1" hangingPunct="1">
              <a:spcBef>
                <a:spcPct val="15000"/>
              </a:spcBef>
              <a:buFontTx/>
              <a:buAutoNum type="arabicPeriod"/>
            </a:pPr>
            <a:r>
              <a:rPr lang="en-US" sz="1700" dirty="0"/>
              <a:t> Scenario One: Donna is a reporter for the </a:t>
            </a:r>
            <a:r>
              <a:rPr lang="en-US" sz="1700" i="1" dirty="0"/>
              <a:t>Dallas Morning News</a:t>
            </a:r>
            <a:r>
              <a:rPr lang="en-US" sz="1700" dirty="0"/>
              <a:t>. She heard of Ewing Oil's public offering from a friend who saw Ewing Oil's Rule 135 notice. After researching Ewing Oil's business, Donna writes a story on the offering as part of a general report on the high‑flying IPO market. The story is published on page C1 of the </a:t>
            </a:r>
            <a:r>
              <a:rPr lang="en-US" sz="1700" i="1" dirty="0"/>
              <a:t>Morning News</a:t>
            </a:r>
            <a:r>
              <a:rPr lang="en-US" sz="1700" dirty="0"/>
              <a:t> (the market page) and includes projections on Ewing Oil's future profitability.</a:t>
            </a:r>
          </a:p>
          <a:p>
            <a:pPr eaLnBrk="1" hangingPunct="1">
              <a:spcBef>
                <a:spcPct val="15000"/>
              </a:spcBef>
            </a:pPr>
            <a:r>
              <a:rPr lang="en-US" sz="1700" b="1" dirty="0"/>
              <a:t>Answer</a:t>
            </a:r>
            <a:r>
              <a:rPr lang="en-US" sz="1700" dirty="0"/>
              <a:t> – No violation. Donna is not a broker or dealer and thus ineligible for Rule 137, 138, or 139. Donna’s communications arguably “condition” the market and thus constitute a written “offer” and therefore a prospectus in violation of § 5(b)(1). (Donna could, of course, argue that she is not trying to sell the securities in making her communication).</a:t>
            </a:r>
          </a:p>
        </p:txBody>
      </p:sp>
    </p:spTree>
    <p:extLst>
      <p:ext uri="{BB962C8B-B14F-4D97-AF65-F5344CB8AC3E}">
        <p14:creationId xmlns:p14="http://schemas.microsoft.com/office/powerpoint/2010/main" val="3370099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pPr defTabSz="945969"/>
            <a:fld id="{F201F329-856D-4F27-82C2-18C392D3CF6D}" type="slidenum">
              <a:rPr lang="en-US" smtClean="0"/>
              <a:pPr defTabSz="945969"/>
              <a:t>51</a:t>
            </a:fld>
            <a:endParaRPr lang="en-US"/>
          </a:p>
        </p:txBody>
      </p:sp>
      <p:sp>
        <p:nvSpPr>
          <p:cNvPr id="447491" name="Rectangle 2"/>
          <p:cNvSpPr>
            <a:spLocks noGrp="1" noRot="1" noChangeAspect="1" noChangeArrowheads="1" noTextEdit="1"/>
          </p:cNvSpPr>
          <p:nvPr>
            <p:ph type="sldImg"/>
          </p:nvPr>
        </p:nvSpPr>
        <p:spPr>
          <a:xfrm>
            <a:off x="473075" y="247650"/>
            <a:ext cx="6400800" cy="3600450"/>
          </a:xfrm>
          <a:ln/>
        </p:spPr>
      </p:sp>
      <p:sp>
        <p:nvSpPr>
          <p:cNvPr id="447492" name="Rectangle 3"/>
          <p:cNvSpPr>
            <a:spLocks noGrp="1" noChangeArrowheads="1"/>
          </p:cNvSpPr>
          <p:nvPr>
            <p:ph type="body" idx="1"/>
          </p:nvPr>
        </p:nvSpPr>
        <p:spPr>
          <a:xfrm>
            <a:off x="247649" y="4000500"/>
            <a:ext cx="6827838" cy="4879975"/>
          </a:xfrm>
          <a:noFill/>
          <a:ln/>
        </p:spPr>
        <p:txBody>
          <a:bodyPr/>
          <a:lstStyle/>
          <a:p>
            <a:pPr eaLnBrk="1" hangingPunct="1"/>
            <a:r>
              <a:rPr lang="en-US" sz="1600" dirty="0"/>
              <a:t>Even if Donna is considered as making a written “offer,” this is not the end of the story, however. Section 4(a)(1) exempts transactions from § 5 if they do not involve an issuer, underwriter or dealer. Even if Donna’s story is viewed as an offering transaction, she and the </a:t>
            </a:r>
            <a:r>
              <a:rPr lang="en-US" sz="1600" i="1" dirty="0"/>
              <a:t>Morning News</a:t>
            </a:r>
            <a:r>
              <a:rPr lang="en-US" sz="1600" dirty="0"/>
              <a:t> could take advantage of § 4(a)(1)’s exemption. Outside of the issuer and those assisting the issuers (who are likely underwriters as defined under § 2(a)(11)), only those who may fall under the term “dealer” as defined in § 2(a)(10) must worry about § 5. All others are excluded by § 4(a)(1)’s exemption from § 5. </a:t>
            </a:r>
          </a:p>
          <a:p>
            <a:pPr eaLnBrk="1" hangingPunct="1"/>
            <a:r>
              <a:rPr lang="en-US" sz="1600" b="1" dirty="0"/>
              <a:t>Question</a:t>
            </a:r>
            <a:r>
              <a:rPr lang="en-US" sz="1600" dirty="0"/>
              <a:t> – What if Donna is the author of an investment newsletter and she sends out a newsletter covering the upcoming offering? </a:t>
            </a:r>
          </a:p>
          <a:p>
            <a:pPr eaLnBrk="1" hangingPunct="1"/>
            <a:r>
              <a:rPr lang="en-US" sz="1600" b="1" dirty="0"/>
              <a:t>Answer</a:t>
            </a:r>
            <a:r>
              <a:rPr lang="en-US" sz="1600" dirty="0"/>
              <a:t> – Presumably she is not a “dealer” under § 2(a)(10). If she is not otherwise assisting the issuer, she is also not an underwriter under § 2(a)(11). Thus, it would appear that this type of communication is still exempt under § 4(a)(1). Note that if Donna is not a broker-dealer, she has no financial incentive to get investors to buy the IPO. Thus, fears about the broker-dealers’ incentives to push even bad IPO stocks to unsuspecting investors are absent.</a:t>
            </a:r>
          </a:p>
        </p:txBody>
      </p:sp>
    </p:spTree>
    <p:extLst>
      <p:ext uri="{BB962C8B-B14F-4D97-AF65-F5344CB8AC3E}">
        <p14:creationId xmlns:p14="http://schemas.microsoft.com/office/powerpoint/2010/main" val="128595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p:spPr>
        <p:txBody>
          <a:bodyPr/>
          <a:lstStyle/>
          <a:p>
            <a:pPr defTabSz="945969"/>
            <a:fld id="{BC24C5C2-F403-414A-92AF-1C9C75EAF1AF}" type="slidenum">
              <a:rPr lang="en-US" smtClean="0"/>
              <a:pPr defTabSz="945969"/>
              <a:t>52</a:t>
            </a:fld>
            <a:endParaRPr lang="en-US"/>
          </a:p>
        </p:txBody>
      </p:sp>
      <p:sp>
        <p:nvSpPr>
          <p:cNvPr id="452611" name="Rectangle 2"/>
          <p:cNvSpPr>
            <a:spLocks noGrp="1" noRot="1" noChangeAspect="1" noChangeArrowheads="1" noTextEdit="1"/>
          </p:cNvSpPr>
          <p:nvPr>
            <p:ph type="sldImg"/>
          </p:nvPr>
        </p:nvSpPr>
        <p:spPr>
          <a:xfrm>
            <a:off x="473075" y="247650"/>
            <a:ext cx="6400800" cy="3600450"/>
          </a:xfrm>
          <a:ln/>
        </p:spPr>
      </p:sp>
      <p:sp>
        <p:nvSpPr>
          <p:cNvPr id="452612" name="Rectangle 3"/>
          <p:cNvSpPr>
            <a:spLocks noGrp="1" noChangeArrowheads="1"/>
          </p:cNvSpPr>
          <p:nvPr>
            <p:ph type="body" idx="1"/>
          </p:nvPr>
        </p:nvSpPr>
        <p:spPr>
          <a:xfrm>
            <a:off x="247649" y="4054479"/>
            <a:ext cx="6827838" cy="5229225"/>
          </a:xfrm>
          <a:noFill/>
          <a:ln/>
        </p:spPr>
        <p:txBody>
          <a:bodyPr/>
          <a:lstStyle/>
          <a:p>
            <a:pPr eaLnBrk="1" hangingPunct="1"/>
            <a:r>
              <a:rPr lang="en-US" sz="1400" dirty="0"/>
              <a:t>Rule 137 removes the dealer from treatment as an underwriter. If Rule 137 applies, the dealer may therefore take advantage of § 4(a)(3) (assuming that the offer does not take place in the excluded time period).  Rule 137 applies to non-reporting issuers as well as reporting issuers. Ewing Oil is not a blank check company, shell company, or penny stock issuer. Neither Marilee nor </a:t>
            </a:r>
            <a:r>
              <a:rPr lang="en-US" sz="1400" dirty="0" err="1"/>
              <a:t>Stonehurst</a:t>
            </a:r>
            <a:r>
              <a:rPr lang="en-US" sz="1400" dirty="0"/>
              <a:t> is participating in the offering or receiving compensation from the issuer or other participants in the offering. Thus, Marilee and </a:t>
            </a:r>
            <a:r>
              <a:rPr lang="en-US" sz="1400" dirty="0" err="1"/>
              <a:t>Stonehurst</a:t>
            </a:r>
            <a:r>
              <a:rPr lang="en-US" sz="1400" dirty="0"/>
              <a:t> can take advantage of Rule 137 to escape underwriter status and thus may make use of the exemption from § 5 contained in § 4(a)(3) at least outside of the excluded time periods within § 4(a)(3). </a:t>
            </a:r>
          </a:p>
          <a:p>
            <a:pPr eaLnBrk="1" hangingPunct="1"/>
            <a:r>
              <a:rPr lang="en-US" sz="1400" dirty="0"/>
              <a:t>One issue is Rule 137(c)’s requirement that the broker-dealer publish the research report in the “regular course of business." Here, the report is </a:t>
            </a:r>
            <a:r>
              <a:rPr lang="en-US" sz="1400" dirty="0" err="1"/>
              <a:t>Stonehurst’s</a:t>
            </a:r>
            <a:r>
              <a:rPr lang="en-US" sz="1400" dirty="0"/>
              <a:t> first on Ewing Oil. Although Rule 137 does not define “regular course of business,” Rule 139 provides some guidance. Rule 139(a)(1)(ii) requires both “regular course of business” </a:t>
            </a:r>
            <a:r>
              <a:rPr lang="en-US" sz="1400" i="1" dirty="0"/>
              <a:t>and</a:t>
            </a:r>
            <a:r>
              <a:rPr lang="en-US" sz="1400" dirty="0"/>
              <a:t> that the broker-dealer has published other reports on the issuer at the “time of the of publication or distribution” of the research report in question. In the proposing release for the Public Offering Reforms, the SEC makes clear that this second requirement of Rule 139(a)(1)(ii) is meant to block broker-dealers seeking to initiate coverage on an issuer to use Rule 139. Because Rule 137 lacks this second requirement, the “regular course of business” requirement should </a:t>
            </a:r>
            <a:r>
              <a:rPr lang="en-US" sz="1400" i="1" dirty="0"/>
              <a:t>not</a:t>
            </a:r>
            <a:r>
              <a:rPr lang="en-US" sz="1400" dirty="0"/>
              <a:t> block broker-dealers seeking to initiate coverage on an issuer from using Rule 137. A contrary interpretation would effectively undermine the intention of the rule to allow coverage of non-reporting issuers. </a:t>
            </a:r>
          </a:p>
          <a:p>
            <a:pPr eaLnBrk="1" hangingPunct="1"/>
            <a:endParaRPr lang="en-US" sz="1600" dirty="0"/>
          </a:p>
        </p:txBody>
      </p:sp>
    </p:spTree>
    <p:extLst>
      <p:ext uri="{BB962C8B-B14F-4D97-AF65-F5344CB8AC3E}">
        <p14:creationId xmlns:p14="http://schemas.microsoft.com/office/powerpoint/2010/main" val="349803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pPr defTabSz="945969"/>
            <a:fld id="{DC39902A-020E-4361-8AB8-6D2B872FA839}" type="slidenum">
              <a:rPr lang="en-US" smtClean="0"/>
              <a:pPr defTabSz="945969"/>
              <a:t>53</a:t>
            </a:fld>
            <a:endParaRPr lang="en-US"/>
          </a:p>
        </p:txBody>
      </p:sp>
      <p:sp>
        <p:nvSpPr>
          <p:cNvPr id="443395" name="Rectangle 2"/>
          <p:cNvSpPr>
            <a:spLocks noGrp="1" noRot="1" noChangeAspect="1" noChangeArrowheads="1" noTextEdit="1"/>
          </p:cNvSpPr>
          <p:nvPr>
            <p:ph type="sldImg"/>
          </p:nvPr>
        </p:nvSpPr>
        <p:spPr>
          <a:xfrm>
            <a:off x="473075" y="247650"/>
            <a:ext cx="6400800" cy="3600450"/>
          </a:xfrm>
          <a:ln/>
        </p:spPr>
      </p:sp>
      <p:sp>
        <p:nvSpPr>
          <p:cNvPr id="443396" name="Rectangle 3"/>
          <p:cNvSpPr>
            <a:spLocks noGrp="1" noChangeArrowheads="1"/>
          </p:cNvSpPr>
          <p:nvPr>
            <p:ph type="body" idx="1"/>
          </p:nvPr>
        </p:nvSpPr>
        <p:spPr>
          <a:xfrm>
            <a:off x="247649" y="4035429"/>
            <a:ext cx="6827838" cy="5248275"/>
          </a:xfrm>
          <a:noFill/>
          <a:ln/>
        </p:spPr>
        <p:txBody>
          <a:bodyPr/>
          <a:lstStyle/>
          <a:p>
            <a:pPr defTabSz="950931" eaLnBrk="1" hangingPunct="1">
              <a:spcBef>
                <a:spcPct val="20000"/>
              </a:spcBef>
              <a:defRPr/>
            </a:pPr>
            <a:r>
              <a:rPr lang="en-US" sz="1700" b="1" dirty="0"/>
              <a:t>Question</a:t>
            </a:r>
            <a:r>
              <a:rPr lang="en-US" sz="1700" dirty="0"/>
              <a:t>: What if Ewing Oil is an emerging growth company?</a:t>
            </a:r>
          </a:p>
          <a:p>
            <a:pPr eaLnBrk="1" hangingPunct="1">
              <a:spcBef>
                <a:spcPct val="20000"/>
              </a:spcBef>
            </a:pPr>
            <a:r>
              <a:rPr lang="en-US" sz="1700" b="1" dirty="0"/>
              <a:t>Answer</a:t>
            </a:r>
            <a:r>
              <a:rPr lang="en-US" sz="1700" dirty="0"/>
              <a:t>:  Then the exemption in § 2(a)(3) would also apply.</a:t>
            </a:r>
          </a:p>
        </p:txBody>
      </p:sp>
    </p:spTree>
    <p:extLst>
      <p:ext uri="{BB962C8B-B14F-4D97-AF65-F5344CB8AC3E}">
        <p14:creationId xmlns:p14="http://schemas.microsoft.com/office/powerpoint/2010/main" val="379232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pPr defTabSz="945969"/>
            <a:fld id="{EF3D4715-CEFC-455D-A1C8-414D0A96FA8C}" type="slidenum">
              <a:rPr lang="en-US" smtClean="0"/>
              <a:pPr defTabSz="945969"/>
              <a:t>54</a:t>
            </a:fld>
            <a:endParaRPr lang="en-US"/>
          </a:p>
        </p:txBody>
      </p:sp>
      <p:sp>
        <p:nvSpPr>
          <p:cNvPr id="453635" name="Rectangle 2"/>
          <p:cNvSpPr>
            <a:spLocks noGrp="1" noRot="1" noChangeAspect="1" noChangeArrowheads="1" noTextEdit="1"/>
          </p:cNvSpPr>
          <p:nvPr>
            <p:ph type="sldImg"/>
          </p:nvPr>
        </p:nvSpPr>
        <p:spPr>
          <a:xfrm>
            <a:off x="538163" y="212725"/>
            <a:ext cx="6400800" cy="3600450"/>
          </a:xfrm>
          <a:ln/>
        </p:spPr>
      </p:sp>
      <p:sp>
        <p:nvSpPr>
          <p:cNvPr id="453636" name="Rectangle 3"/>
          <p:cNvSpPr>
            <a:spLocks noGrp="1" noChangeArrowheads="1"/>
          </p:cNvSpPr>
          <p:nvPr>
            <p:ph type="body" idx="1"/>
          </p:nvPr>
        </p:nvSpPr>
        <p:spPr>
          <a:xfrm>
            <a:off x="219079" y="4000500"/>
            <a:ext cx="6861175" cy="4879975"/>
          </a:xfrm>
          <a:noFill/>
          <a:ln/>
        </p:spPr>
        <p:txBody>
          <a:bodyPr/>
          <a:lstStyle/>
          <a:p>
            <a:pPr eaLnBrk="1" hangingPunct="1">
              <a:spcBef>
                <a:spcPct val="20000"/>
              </a:spcBef>
            </a:pPr>
            <a:r>
              <a:rPr lang="en-US" sz="1700" dirty="0"/>
              <a:t>3. Scenario Three:  Lucy is an analyst at Barnes-Wentworth Investments, the managing underwriter for Ewing Oil's offering. In preparation for the IPO, Lucy writes a research report for Ewing Oil, giving the company a "buy" recommendation for the IPO. Barnes-Wentworth publishes a summary of the report (with the buy recommendation) in its monthly newsletter sent out prior to the effective date of the offering. Ewing Oil has previously not been covered in the regular newsletter.</a:t>
            </a:r>
            <a:endParaRPr lang="en-US" sz="1700" i="1" dirty="0"/>
          </a:p>
        </p:txBody>
      </p:sp>
    </p:spTree>
    <p:extLst>
      <p:ext uri="{BB962C8B-B14F-4D97-AF65-F5344CB8AC3E}">
        <p14:creationId xmlns:p14="http://schemas.microsoft.com/office/powerpoint/2010/main" val="639018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p:spPr>
        <p:txBody>
          <a:bodyPr/>
          <a:lstStyle/>
          <a:p>
            <a:pPr defTabSz="945969"/>
            <a:fld id="{89F386F1-979D-4D57-AE9F-D9262E4097EA}" type="slidenum">
              <a:rPr lang="en-US" smtClean="0"/>
              <a:pPr defTabSz="945969"/>
              <a:t>55</a:t>
            </a:fld>
            <a:endParaRPr lang="en-US"/>
          </a:p>
        </p:txBody>
      </p:sp>
      <p:sp>
        <p:nvSpPr>
          <p:cNvPr id="454659" name="Rectangle 2"/>
          <p:cNvSpPr>
            <a:spLocks noGrp="1" noRot="1" noChangeAspect="1" noChangeArrowheads="1" noTextEdit="1"/>
          </p:cNvSpPr>
          <p:nvPr>
            <p:ph type="sldImg"/>
          </p:nvPr>
        </p:nvSpPr>
        <p:spPr>
          <a:xfrm>
            <a:off x="473075" y="247650"/>
            <a:ext cx="6400800" cy="3600450"/>
          </a:xfrm>
          <a:ln/>
        </p:spPr>
      </p:sp>
      <p:sp>
        <p:nvSpPr>
          <p:cNvPr id="454660" name="Rectangle 3"/>
          <p:cNvSpPr>
            <a:spLocks noGrp="1" noChangeArrowheads="1"/>
          </p:cNvSpPr>
          <p:nvPr>
            <p:ph type="body" idx="1"/>
          </p:nvPr>
        </p:nvSpPr>
        <p:spPr>
          <a:xfrm>
            <a:off x="247649" y="4035429"/>
            <a:ext cx="6827838" cy="5248275"/>
          </a:xfrm>
          <a:noFill/>
          <a:ln/>
        </p:spPr>
        <p:txBody>
          <a:bodyPr/>
          <a:lstStyle/>
          <a:p>
            <a:pPr eaLnBrk="1" hangingPunct="1">
              <a:spcBef>
                <a:spcPct val="20000"/>
              </a:spcBef>
            </a:pPr>
            <a:r>
              <a:rPr lang="en-US" sz="1600" b="1" dirty="0"/>
              <a:t>Answer</a:t>
            </a:r>
            <a:r>
              <a:rPr lang="en-US" sz="1600" dirty="0"/>
              <a:t> – Not permitted under Rule 139. Rule 139 is reserved solely for Exchange Act reporting issuers, which Ewing Oil is not. Barnes-Wentworth Investments is clearly an underwriter and thus may not make use of the § 4(a)(1) or § 4(a)(3) exemptions from § 5. Even if Rule 139 did apply, Ewing Oil would have a problem if it characterized the report as an issuer-specific report. The fact that Ewing Oil has not previously been covered in the regular newsletter disqualifies the opinion from meeting the requirement that the broker-dealer publish research in the regular course of business and “such publication or distribution does not represent the initiation of publication of research reports about such issuer or its securities or re-</a:t>
            </a:r>
            <a:r>
              <a:rPr lang="en-US" sz="1600" dirty="0" err="1"/>
              <a:t>initation</a:t>
            </a:r>
            <a:r>
              <a:rPr lang="en-US" sz="1600" dirty="0"/>
              <a:t> of such publication following discontinuation of publication of such research reports.” Rule 139(a)(1)(iii) (for issuer-specific reports). [Note though that Barnes-Wentworth may meet the requirement in Rule 139(a)(2)(v) that the communication be in the “regular course of its business” and that the broker-dealer “is including similar information about the issuer or its securities in similar reports” (for industry reports).]</a:t>
            </a:r>
          </a:p>
        </p:txBody>
      </p:sp>
    </p:spTree>
    <p:extLst>
      <p:ext uri="{BB962C8B-B14F-4D97-AF65-F5344CB8AC3E}">
        <p14:creationId xmlns:p14="http://schemas.microsoft.com/office/powerpoint/2010/main" val="790523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pPr defTabSz="945969"/>
            <a:fld id="{DC39902A-020E-4361-8AB8-6D2B872FA839}" type="slidenum">
              <a:rPr lang="en-US" smtClean="0"/>
              <a:pPr defTabSz="945969"/>
              <a:t>56</a:t>
            </a:fld>
            <a:endParaRPr lang="en-US"/>
          </a:p>
        </p:txBody>
      </p:sp>
      <p:sp>
        <p:nvSpPr>
          <p:cNvPr id="443395" name="Rectangle 2"/>
          <p:cNvSpPr>
            <a:spLocks noGrp="1" noRot="1" noChangeAspect="1" noChangeArrowheads="1" noTextEdit="1"/>
          </p:cNvSpPr>
          <p:nvPr>
            <p:ph type="sldImg"/>
          </p:nvPr>
        </p:nvSpPr>
        <p:spPr>
          <a:xfrm>
            <a:off x="473075" y="247650"/>
            <a:ext cx="6400800" cy="3600450"/>
          </a:xfrm>
          <a:ln/>
        </p:spPr>
      </p:sp>
      <p:sp>
        <p:nvSpPr>
          <p:cNvPr id="443396" name="Rectangle 3"/>
          <p:cNvSpPr>
            <a:spLocks noGrp="1" noChangeArrowheads="1"/>
          </p:cNvSpPr>
          <p:nvPr>
            <p:ph type="body" idx="1"/>
          </p:nvPr>
        </p:nvSpPr>
        <p:spPr>
          <a:xfrm>
            <a:off x="247649" y="4035429"/>
            <a:ext cx="6827838" cy="5248275"/>
          </a:xfrm>
          <a:noFill/>
          <a:ln/>
        </p:spPr>
        <p:txBody>
          <a:bodyPr/>
          <a:lstStyle/>
          <a:p>
            <a:pPr defTabSz="950931" eaLnBrk="1" hangingPunct="1">
              <a:spcBef>
                <a:spcPct val="20000"/>
              </a:spcBef>
              <a:defRPr/>
            </a:pPr>
            <a:r>
              <a:rPr lang="en-US" sz="1700" b="1" dirty="0"/>
              <a:t>Question</a:t>
            </a:r>
            <a:r>
              <a:rPr lang="en-US" sz="1700" dirty="0"/>
              <a:t>: What if Ewing Oil is an emerging growth company?</a:t>
            </a:r>
          </a:p>
          <a:p>
            <a:pPr eaLnBrk="1" hangingPunct="1">
              <a:spcBef>
                <a:spcPct val="20000"/>
              </a:spcBef>
            </a:pPr>
            <a:r>
              <a:rPr lang="en-US" sz="1700" b="1" dirty="0"/>
              <a:t>Answer</a:t>
            </a:r>
            <a:r>
              <a:rPr lang="en-US" sz="1700" dirty="0"/>
              <a:t>:  Then the exemption in § 2(a)(3) would also apply.</a:t>
            </a:r>
          </a:p>
        </p:txBody>
      </p:sp>
    </p:spTree>
    <p:extLst>
      <p:ext uri="{BB962C8B-B14F-4D97-AF65-F5344CB8AC3E}">
        <p14:creationId xmlns:p14="http://schemas.microsoft.com/office/powerpoint/2010/main" val="1203123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pPr defTabSz="945969"/>
            <a:fld id="{6A66E899-B2BE-4E30-ABD8-02112B695A93}" type="slidenum">
              <a:rPr lang="en-US" smtClean="0"/>
              <a:pPr defTabSz="945969"/>
              <a:t>57</a:t>
            </a:fld>
            <a:endParaRPr lang="en-US"/>
          </a:p>
        </p:txBody>
      </p:sp>
      <p:sp>
        <p:nvSpPr>
          <p:cNvPr id="445443" name="Rectangle 2"/>
          <p:cNvSpPr>
            <a:spLocks noGrp="1" noRot="1" noChangeAspect="1" noChangeArrowheads="1" noTextEdit="1"/>
          </p:cNvSpPr>
          <p:nvPr>
            <p:ph type="sldImg"/>
          </p:nvPr>
        </p:nvSpPr>
        <p:spPr>
          <a:xfrm>
            <a:off x="460375" y="230188"/>
            <a:ext cx="6396038" cy="3598862"/>
          </a:xfrm>
          <a:ln/>
        </p:spPr>
      </p:sp>
      <p:sp>
        <p:nvSpPr>
          <p:cNvPr id="445444" name="Rectangle 3"/>
          <p:cNvSpPr>
            <a:spLocks noGrp="1" noChangeArrowheads="1"/>
          </p:cNvSpPr>
          <p:nvPr>
            <p:ph type="body" idx="1"/>
          </p:nvPr>
        </p:nvSpPr>
        <p:spPr>
          <a:xfrm>
            <a:off x="217493" y="3948117"/>
            <a:ext cx="6861175" cy="4932362"/>
          </a:xfrm>
          <a:noFill/>
          <a:ln/>
        </p:spPr>
        <p:txBody>
          <a:bodyPr/>
          <a:lstStyle/>
          <a:p>
            <a:pPr eaLnBrk="1" hangingPunct="1"/>
            <a:endParaRPr lang="en-US" sz="1400" dirty="0"/>
          </a:p>
        </p:txBody>
      </p:sp>
    </p:spTree>
    <p:extLst>
      <p:ext uri="{BB962C8B-B14F-4D97-AF65-F5344CB8AC3E}">
        <p14:creationId xmlns:p14="http://schemas.microsoft.com/office/powerpoint/2010/main" val="207912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pPr defTabSz="911967"/>
            <a:fld id="{9E8DB767-3A88-42D0-9410-C559E4918D7F}" type="slidenum">
              <a:rPr lang="en-US" smtClean="0">
                <a:solidFill>
                  <a:srgbClr val="EEECE1"/>
                </a:solidFill>
              </a:rPr>
              <a:pPr defTabSz="911967"/>
              <a:t>23</a:t>
            </a:fld>
            <a:endParaRPr lang="en-US">
              <a:solidFill>
                <a:srgbClr val="EEECE1"/>
              </a:solidFill>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US" sz="1500" dirty="0"/>
          </a:p>
        </p:txBody>
      </p:sp>
    </p:spTree>
    <p:extLst>
      <p:ext uri="{BB962C8B-B14F-4D97-AF65-F5344CB8AC3E}">
        <p14:creationId xmlns:p14="http://schemas.microsoft.com/office/powerpoint/2010/main" val="398688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pPr defTabSz="911967"/>
            <a:fld id="{DD15152E-5C85-45B7-AFE0-261469780C67}" type="slidenum">
              <a:rPr lang="en-US" smtClean="0">
                <a:solidFill>
                  <a:srgbClr val="EEECE1"/>
                </a:solidFill>
              </a:rPr>
              <a:pPr defTabSz="911967"/>
              <a:t>24</a:t>
            </a:fld>
            <a:endParaRPr lang="en-US">
              <a:solidFill>
                <a:srgbClr val="EEECE1"/>
              </a:solidFill>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marL="217281" indent="-217281"/>
            <a:endParaRPr lang="en-US" dirty="0"/>
          </a:p>
          <a:p>
            <a:pPr marL="217281" indent="-217281"/>
            <a:endParaRPr lang="en-US" dirty="0"/>
          </a:p>
          <a:p>
            <a:pPr marL="217281" indent="-217281"/>
            <a:endParaRPr lang="en-US" dirty="0"/>
          </a:p>
        </p:txBody>
      </p:sp>
    </p:spTree>
    <p:extLst>
      <p:ext uri="{BB962C8B-B14F-4D97-AF65-F5344CB8AC3E}">
        <p14:creationId xmlns:p14="http://schemas.microsoft.com/office/powerpoint/2010/main" val="148372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28" eaLnBrk="0" hangingPunct="0">
              <a:defRPr sz="2600">
                <a:solidFill>
                  <a:schemeClr val="bg2"/>
                </a:solidFill>
                <a:latin typeface="Arial" charset="0"/>
                <a:ea typeface="ＭＳ Ｐゴシック" charset="0"/>
                <a:cs typeface="Arial" charset="0"/>
              </a:defRPr>
            </a:lvl1pPr>
            <a:lvl2pPr marL="36561332" indent="-36120649" defTabSz="915028" eaLnBrk="0" hangingPunct="0">
              <a:defRPr sz="2600">
                <a:solidFill>
                  <a:schemeClr val="bg2"/>
                </a:solidFill>
                <a:latin typeface="Arial" charset="0"/>
                <a:ea typeface="Arial" charset="0"/>
                <a:cs typeface="Arial" charset="0"/>
              </a:defRPr>
            </a:lvl2pPr>
            <a:lvl3pPr eaLnBrk="0" hangingPunct="0">
              <a:defRPr sz="2600">
                <a:solidFill>
                  <a:schemeClr val="bg2"/>
                </a:solidFill>
                <a:latin typeface="Arial" charset="0"/>
                <a:ea typeface="Arial" charset="0"/>
                <a:cs typeface="Arial" charset="0"/>
              </a:defRPr>
            </a:lvl3pPr>
            <a:lvl4pPr eaLnBrk="0" hangingPunct="0">
              <a:defRPr sz="2600">
                <a:solidFill>
                  <a:schemeClr val="bg2"/>
                </a:solidFill>
                <a:latin typeface="Arial" charset="0"/>
                <a:ea typeface="Arial" charset="0"/>
                <a:cs typeface="Arial" charset="0"/>
              </a:defRPr>
            </a:lvl4pPr>
            <a:lvl5pPr eaLnBrk="0" hangingPunct="0">
              <a:defRPr sz="2600">
                <a:solidFill>
                  <a:schemeClr val="bg2"/>
                </a:solidFill>
                <a:latin typeface="Arial" charset="0"/>
                <a:ea typeface="Arial" charset="0"/>
                <a:cs typeface="Arial" charset="0"/>
              </a:defRPr>
            </a:lvl5pPr>
            <a:lvl6pPr marL="440682" eaLnBrk="0" fontAlgn="base" hangingPunct="0">
              <a:spcBef>
                <a:spcPct val="0"/>
              </a:spcBef>
              <a:spcAft>
                <a:spcPct val="0"/>
              </a:spcAft>
              <a:defRPr sz="2600">
                <a:solidFill>
                  <a:schemeClr val="bg2"/>
                </a:solidFill>
                <a:latin typeface="Arial" charset="0"/>
                <a:ea typeface="Arial" charset="0"/>
                <a:cs typeface="Arial" charset="0"/>
              </a:defRPr>
            </a:lvl6pPr>
            <a:lvl7pPr marL="881365" eaLnBrk="0" fontAlgn="base" hangingPunct="0">
              <a:spcBef>
                <a:spcPct val="0"/>
              </a:spcBef>
              <a:spcAft>
                <a:spcPct val="0"/>
              </a:spcAft>
              <a:defRPr sz="2600">
                <a:solidFill>
                  <a:schemeClr val="bg2"/>
                </a:solidFill>
                <a:latin typeface="Arial" charset="0"/>
                <a:ea typeface="Arial" charset="0"/>
                <a:cs typeface="Arial" charset="0"/>
              </a:defRPr>
            </a:lvl7pPr>
            <a:lvl8pPr marL="1322047" eaLnBrk="0" fontAlgn="base" hangingPunct="0">
              <a:spcBef>
                <a:spcPct val="0"/>
              </a:spcBef>
              <a:spcAft>
                <a:spcPct val="0"/>
              </a:spcAft>
              <a:defRPr sz="2600">
                <a:solidFill>
                  <a:schemeClr val="bg2"/>
                </a:solidFill>
                <a:latin typeface="Arial" charset="0"/>
                <a:ea typeface="Arial" charset="0"/>
                <a:cs typeface="Arial" charset="0"/>
              </a:defRPr>
            </a:lvl8pPr>
            <a:lvl9pPr marL="1762729" eaLnBrk="0" fontAlgn="base" hangingPunct="0">
              <a:spcBef>
                <a:spcPct val="0"/>
              </a:spcBef>
              <a:spcAft>
                <a:spcPct val="0"/>
              </a:spcAft>
              <a:defRPr sz="2600">
                <a:solidFill>
                  <a:schemeClr val="bg2"/>
                </a:solidFill>
                <a:latin typeface="Arial" charset="0"/>
                <a:ea typeface="Arial" charset="0"/>
                <a:cs typeface="Arial" charset="0"/>
              </a:defRPr>
            </a:lvl9pPr>
          </a:lstStyle>
          <a:p>
            <a:pPr eaLnBrk="1" hangingPunct="1"/>
            <a:fld id="{4CEB34DD-3879-BF40-9A40-DB8F82B18D93}" type="slidenum">
              <a:rPr lang="en-US" sz="1100">
                <a:solidFill>
                  <a:prstClr val="black"/>
                </a:solidFill>
              </a:rPr>
              <a:pPr eaLnBrk="1" hangingPunct="1"/>
              <a:t>27</a:t>
            </a:fld>
            <a:endParaRPr lang="en-US" sz="1100">
              <a:solidFill>
                <a:prstClr val="black"/>
              </a:solidFill>
            </a:endParaRPr>
          </a:p>
        </p:txBody>
      </p:sp>
      <p:sp>
        <p:nvSpPr>
          <p:cNvPr id="63491" name="Rectangle 2"/>
          <p:cNvSpPr>
            <a:spLocks noGrp="1" noRot="1" noChangeAspect="1" noChangeArrowheads="1" noTextEdit="1"/>
          </p:cNvSpPr>
          <p:nvPr>
            <p:ph type="sldImg"/>
          </p:nvPr>
        </p:nvSpPr>
        <p:spPr>
          <a:xfrm>
            <a:off x="322263" y="239713"/>
            <a:ext cx="6197600" cy="3486150"/>
          </a:xfrm>
          <a:ln/>
        </p:spPr>
      </p:sp>
      <p:sp>
        <p:nvSpPr>
          <p:cNvPr id="63492" name="Rectangle 3"/>
          <p:cNvSpPr>
            <a:spLocks noGrp="1" noChangeArrowheads="1"/>
          </p:cNvSpPr>
          <p:nvPr>
            <p:ph type="body" idx="1"/>
          </p:nvPr>
        </p:nvSpPr>
        <p:spPr>
          <a:xfrm>
            <a:off x="211469" y="3890409"/>
            <a:ext cx="6587464" cy="5115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5000"/>
              </a:spcBef>
            </a:pPr>
            <a:endParaRPr lang="en-US" sz="1500"/>
          </a:p>
          <a:p>
            <a:pPr eaLnBrk="1" hangingPunct="1">
              <a:spcBef>
                <a:spcPct val="25000"/>
              </a:spcBef>
            </a:pPr>
            <a:r>
              <a:rPr lang="en-US" sz="1500"/>
              <a:t>	</a:t>
            </a:r>
          </a:p>
        </p:txBody>
      </p:sp>
    </p:spTree>
    <p:extLst>
      <p:ext uri="{BB962C8B-B14F-4D97-AF65-F5344CB8AC3E}">
        <p14:creationId xmlns:p14="http://schemas.microsoft.com/office/powerpoint/2010/main" val="287585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28" eaLnBrk="0" hangingPunct="0">
              <a:defRPr sz="2600">
                <a:solidFill>
                  <a:schemeClr val="bg2"/>
                </a:solidFill>
                <a:latin typeface="Arial" charset="0"/>
                <a:ea typeface="ＭＳ Ｐゴシック" charset="0"/>
                <a:cs typeface="Arial" charset="0"/>
              </a:defRPr>
            </a:lvl1pPr>
            <a:lvl2pPr marL="36561332" indent="-36120649" defTabSz="915028" eaLnBrk="0" hangingPunct="0">
              <a:defRPr sz="2600">
                <a:solidFill>
                  <a:schemeClr val="bg2"/>
                </a:solidFill>
                <a:latin typeface="Arial" charset="0"/>
                <a:ea typeface="Arial" charset="0"/>
                <a:cs typeface="Arial" charset="0"/>
              </a:defRPr>
            </a:lvl2pPr>
            <a:lvl3pPr eaLnBrk="0" hangingPunct="0">
              <a:defRPr sz="2600">
                <a:solidFill>
                  <a:schemeClr val="bg2"/>
                </a:solidFill>
                <a:latin typeface="Arial" charset="0"/>
                <a:ea typeface="Arial" charset="0"/>
                <a:cs typeface="Arial" charset="0"/>
              </a:defRPr>
            </a:lvl3pPr>
            <a:lvl4pPr eaLnBrk="0" hangingPunct="0">
              <a:defRPr sz="2600">
                <a:solidFill>
                  <a:schemeClr val="bg2"/>
                </a:solidFill>
                <a:latin typeface="Arial" charset="0"/>
                <a:ea typeface="Arial" charset="0"/>
                <a:cs typeface="Arial" charset="0"/>
              </a:defRPr>
            </a:lvl4pPr>
            <a:lvl5pPr eaLnBrk="0" hangingPunct="0">
              <a:defRPr sz="2600">
                <a:solidFill>
                  <a:schemeClr val="bg2"/>
                </a:solidFill>
                <a:latin typeface="Arial" charset="0"/>
                <a:ea typeface="Arial" charset="0"/>
                <a:cs typeface="Arial" charset="0"/>
              </a:defRPr>
            </a:lvl5pPr>
            <a:lvl6pPr marL="440682" eaLnBrk="0" fontAlgn="base" hangingPunct="0">
              <a:spcBef>
                <a:spcPct val="0"/>
              </a:spcBef>
              <a:spcAft>
                <a:spcPct val="0"/>
              </a:spcAft>
              <a:defRPr sz="2600">
                <a:solidFill>
                  <a:schemeClr val="bg2"/>
                </a:solidFill>
                <a:latin typeface="Arial" charset="0"/>
                <a:ea typeface="Arial" charset="0"/>
                <a:cs typeface="Arial" charset="0"/>
              </a:defRPr>
            </a:lvl6pPr>
            <a:lvl7pPr marL="881365" eaLnBrk="0" fontAlgn="base" hangingPunct="0">
              <a:spcBef>
                <a:spcPct val="0"/>
              </a:spcBef>
              <a:spcAft>
                <a:spcPct val="0"/>
              </a:spcAft>
              <a:defRPr sz="2600">
                <a:solidFill>
                  <a:schemeClr val="bg2"/>
                </a:solidFill>
                <a:latin typeface="Arial" charset="0"/>
                <a:ea typeface="Arial" charset="0"/>
                <a:cs typeface="Arial" charset="0"/>
              </a:defRPr>
            </a:lvl7pPr>
            <a:lvl8pPr marL="1322047" eaLnBrk="0" fontAlgn="base" hangingPunct="0">
              <a:spcBef>
                <a:spcPct val="0"/>
              </a:spcBef>
              <a:spcAft>
                <a:spcPct val="0"/>
              </a:spcAft>
              <a:defRPr sz="2600">
                <a:solidFill>
                  <a:schemeClr val="bg2"/>
                </a:solidFill>
                <a:latin typeface="Arial" charset="0"/>
                <a:ea typeface="Arial" charset="0"/>
                <a:cs typeface="Arial" charset="0"/>
              </a:defRPr>
            </a:lvl8pPr>
            <a:lvl9pPr marL="1762729" eaLnBrk="0" fontAlgn="base" hangingPunct="0">
              <a:spcBef>
                <a:spcPct val="0"/>
              </a:spcBef>
              <a:spcAft>
                <a:spcPct val="0"/>
              </a:spcAft>
              <a:defRPr sz="2600">
                <a:solidFill>
                  <a:schemeClr val="bg2"/>
                </a:solidFill>
                <a:latin typeface="Arial" charset="0"/>
                <a:ea typeface="Arial" charset="0"/>
                <a:cs typeface="Arial" charset="0"/>
              </a:defRPr>
            </a:lvl9pPr>
          </a:lstStyle>
          <a:p>
            <a:pPr eaLnBrk="1" hangingPunct="1"/>
            <a:fld id="{26104835-F9DB-2E4E-B29A-58BC711214ED}" type="slidenum">
              <a:rPr lang="en-US" sz="1100">
                <a:solidFill>
                  <a:prstClr val="black"/>
                </a:solidFill>
              </a:rPr>
              <a:pPr eaLnBrk="1" hangingPunct="1"/>
              <a:t>28</a:t>
            </a:fld>
            <a:endParaRPr lang="en-US" sz="1100">
              <a:solidFill>
                <a:prstClr val="black"/>
              </a:solidFill>
            </a:endParaRPr>
          </a:p>
        </p:txBody>
      </p:sp>
      <p:sp>
        <p:nvSpPr>
          <p:cNvPr id="69635" name="Rectangle 2"/>
          <p:cNvSpPr>
            <a:spLocks noGrp="1" noRot="1" noChangeAspect="1" noChangeArrowheads="1" noTextEdit="1"/>
          </p:cNvSpPr>
          <p:nvPr>
            <p:ph type="sldImg"/>
          </p:nvPr>
        </p:nvSpPr>
        <p:spPr>
          <a:xfrm>
            <a:off x="322263" y="239713"/>
            <a:ext cx="6197600" cy="3486150"/>
          </a:xfrm>
          <a:ln/>
        </p:spPr>
      </p:sp>
      <p:sp>
        <p:nvSpPr>
          <p:cNvPr id="69636" name="Rectangle 3"/>
          <p:cNvSpPr>
            <a:spLocks noGrp="1" noChangeArrowheads="1"/>
          </p:cNvSpPr>
          <p:nvPr>
            <p:ph type="body" idx="1"/>
          </p:nvPr>
        </p:nvSpPr>
        <p:spPr>
          <a:xfrm>
            <a:off x="211469" y="3890409"/>
            <a:ext cx="6587464" cy="5115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5000"/>
              </a:spcBef>
            </a:pPr>
            <a:endParaRPr lang="en-US" sz="1500"/>
          </a:p>
          <a:p>
            <a:pPr eaLnBrk="1" hangingPunct="1">
              <a:spcBef>
                <a:spcPct val="25000"/>
              </a:spcBef>
            </a:pPr>
            <a:r>
              <a:rPr lang="en-US" sz="1500"/>
              <a:t>	</a:t>
            </a:r>
          </a:p>
        </p:txBody>
      </p:sp>
    </p:spTree>
    <p:extLst>
      <p:ext uri="{BB962C8B-B14F-4D97-AF65-F5344CB8AC3E}">
        <p14:creationId xmlns:p14="http://schemas.microsoft.com/office/powerpoint/2010/main" val="322492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pPr defTabSz="911967"/>
            <a:fld id="{70A87650-B163-4B18-9304-1235C55E44E9}" type="slidenum">
              <a:rPr lang="en-US" smtClean="0">
                <a:solidFill>
                  <a:srgbClr val="EEECE1"/>
                </a:solidFill>
              </a:rPr>
              <a:pPr defTabSz="911967"/>
              <a:t>31</a:t>
            </a:fld>
            <a:endParaRPr lang="en-US">
              <a:solidFill>
                <a:srgbClr val="EEECE1"/>
              </a:solidFill>
            </a:endParaRPr>
          </a:p>
        </p:txBody>
      </p:sp>
      <p:sp>
        <p:nvSpPr>
          <p:cNvPr id="409603" name="Rectangle 2"/>
          <p:cNvSpPr>
            <a:spLocks noGrp="1" noRot="1" noChangeAspect="1" noChangeArrowheads="1" noTextEdit="1"/>
          </p:cNvSpPr>
          <p:nvPr>
            <p:ph type="sldImg"/>
          </p:nvPr>
        </p:nvSpPr>
        <p:spPr>
          <a:xfrm>
            <a:off x="323850" y="239713"/>
            <a:ext cx="6196013" cy="3486150"/>
          </a:xfrm>
          <a:ln/>
        </p:spPr>
      </p:sp>
      <p:sp>
        <p:nvSpPr>
          <p:cNvPr id="409604" name="Rectangle 3"/>
          <p:cNvSpPr>
            <a:spLocks noGrp="1" noChangeArrowheads="1"/>
          </p:cNvSpPr>
          <p:nvPr>
            <p:ph type="body" idx="1"/>
          </p:nvPr>
        </p:nvSpPr>
        <p:spPr>
          <a:xfrm>
            <a:off x="209947" y="3890409"/>
            <a:ext cx="6590506" cy="5115479"/>
          </a:xfrm>
          <a:noFill/>
          <a:ln/>
        </p:spPr>
        <p:txBody>
          <a:bodyPr/>
          <a:lstStyle/>
          <a:p>
            <a:pPr eaLnBrk="1" hangingPunct="1">
              <a:spcBef>
                <a:spcPct val="10000"/>
              </a:spcBef>
            </a:pPr>
            <a:endParaRPr lang="en-US" sz="1500" dirty="0"/>
          </a:p>
        </p:txBody>
      </p:sp>
    </p:spTree>
    <p:extLst>
      <p:ext uri="{BB962C8B-B14F-4D97-AF65-F5344CB8AC3E}">
        <p14:creationId xmlns:p14="http://schemas.microsoft.com/office/powerpoint/2010/main" val="51617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pPr defTabSz="911967"/>
            <a:fld id="{ADF48B8F-C1AC-4534-A4C8-EBAA1C1AEC60}" type="slidenum">
              <a:rPr lang="en-US" smtClean="0">
                <a:solidFill>
                  <a:srgbClr val="EEECE1"/>
                </a:solidFill>
              </a:rPr>
              <a:pPr defTabSz="911967"/>
              <a:t>32</a:t>
            </a:fld>
            <a:endParaRPr lang="en-US">
              <a:solidFill>
                <a:srgbClr val="EEECE1"/>
              </a:solidFill>
            </a:endParaRPr>
          </a:p>
        </p:txBody>
      </p:sp>
      <p:sp>
        <p:nvSpPr>
          <p:cNvPr id="410627" name="Rectangle 2"/>
          <p:cNvSpPr>
            <a:spLocks noGrp="1" noRot="1" noChangeAspect="1" noChangeArrowheads="1" noTextEdit="1"/>
          </p:cNvSpPr>
          <p:nvPr>
            <p:ph type="sldImg"/>
          </p:nvPr>
        </p:nvSpPr>
        <p:spPr>
          <a:xfrm>
            <a:off x="407988" y="206375"/>
            <a:ext cx="6197600" cy="3486150"/>
          </a:xfrm>
          <a:ln/>
        </p:spPr>
      </p:sp>
      <p:sp>
        <p:nvSpPr>
          <p:cNvPr id="410628" name="Rectangle 3"/>
          <p:cNvSpPr>
            <a:spLocks noGrp="1" noChangeArrowheads="1"/>
          </p:cNvSpPr>
          <p:nvPr>
            <p:ph type="body" idx="1"/>
          </p:nvPr>
        </p:nvSpPr>
        <p:spPr>
          <a:xfrm>
            <a:off x="225161" y="3805868"/>
            <a:ext cx="6526610" cy="5183112"/>
          </a:xfrm>
          <a:noFill/>
          <a:ln/>
        </p:spPr>
        <p:txBody>
          <a:bodyPr/>
          <a:lstStyle/>
          <a:p>
            <a:pPr eaLnBrk="1" hangingPunct="1">
              <a:spcBef>
                <a:spcPct val="10000"/>
              </a:spcBef>
            </a:pPr>
            <a:endParaRPr lang="en-US" sz="1500" dirty="0"/>
          </a:p>
        </p:txBody>
      </p:sp>
    </p:spTree>
    <p:extLst>
      <p:ext uri="{BB962C8B-B14F-4D97-AF65-F5344CB8AC3E}">
        <p14:creationId xmlns:p14="http://schemas.microsoft.com/office/powerpoint/2010/main" val="12169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pPr defTabSz="945969"/>
            <a:fld id="{DF996650-6769-4E1A-A3D5-C2F2F6A1D11B}" type="slidenum">
              <a:rPr lang="en-US" smtClean="0"/>
              <a:pPr defTabSz="945969"/>
              <a:t>34</a:t>
            </a:fld>
            <a:endParaRPr lang="en-US"/>
          </a:p>
        </p:txBody>
      </p:sp>
      <p:sp>
        <p:nvSpPr>
          <p:cNvPr id="437251" name="Rectangle 2"/>
          <p:cNvSpPr>
            <a:spLocks noGrp="1" noRot="1" noChangeAspect="1" noChangeArrowheads="1" noTextEdit="1"/>
          </p:cNvSpPr>
          <p:nvPr>
            <p:ph type="sldImg"/>
          </p:nvPr>
        </p:nvSpPr>
        <p:spPr>
          <a:xfrm>
            <a:off x="458788" y="300038"/>
            <a:ext cx="6400800" cy="3600450"/>
          </a:xfrm>
          <a:ln/>
        </p:spPr>
      </p:sp>
      <p:sp>
        <p:nvSpPr>
          <p:cNvPr id="437252" name="Rectangle 3"/>
          <p:cNvSpPr>
            <a:spLocks noGrp="1" noChangeArrowheads="1"/>
          </p:cNvSpPr>
          <p:nvPr>
            <p:ph type="body" idx="1"/>
          </p:nvPr>
        </p:nvSpPr>
        <p:spPr>
          <a:xfrm>
            <a:off x="219075" y="4087817"/>
            <a:ext cx="6859588" cy="5019675"/>
          </a:xfrm>
          <a:noFill/>
          <a:ln/>
        </p:spPr>
        <p:txBody>
          <a:bodyPr/>
          <a:lstStyle/>
          <a:p>
            <a:pPr eaLnBrk="1" hangingPunct="1">
              <a:lnSpc>
                <a:spcPct val="110000"/>
              </a:lnSpc>
            </a:pPr>
            <a:r>
              <a:rPr lang="en-US" sz="1500" dirty="0"/>
              <a:t>Many students will only have a general sense of securities analysts and the role they play in the capital markets. We therefore start this section with a discussion of the different types of securities analysts in the marketplace. </a:t>
            </a:r>
          </a:p>
          <a:p>
            <a:pPr eaLnBrk="1" hangingPunct="1">
              <a:lnSpc>
                <a:spcPct val="110000"/>
              </a:lnSpc>
            </a:pPr>
            <a:r>
              <a:rPr lang="en-US" sz="1500" dirty="0"/>
              <a:t>Securities analysts are divided into “buy-side” and “sell-side” analysts. Buy-side analysts work directly for large institutional investors (e.g., mutual funds, pension funds, etc.), providing advice on where the institutional investors should invest. </a:t>
            </a:r>
          </a:p>
          <a:p>
            <a:pPr eaLnBrk="1" hangingPunct="1">
              <a:lnSpc>
                <a:spcPct val="110000"/>
              </a:lnSpc>
            </a:pPr>
            <a:r>
              <a:rPr lang="en-US" sz="1500" dirty="0"/>
              <a:t>Sell-side analysts on the other hand typically are associated with a large Wall Street brokerage firm (e.g., Merrill Lynch, Goldman Sachs, etc.). Sell-side analysts typically do not charge for their research, instead distributing the research broadly into the capital markets for free. Nothing is really free of course. Sell-side analysts are typically cross-subsidized by the brokerage firm – either from trading commissions earned by brokers (although since trading commissions were deregulated in the mid-</a:t>
            </a:r>
            <a:r>
              <a:rPr lang="en-US" sz="1500" dirty="0" err="1"/>
              <a:t>1970s</a:t>
            </a:r>
            <a:r>
              <a:rPr lang="en-US" sz="1500" dirty="0"/>
              <a:t>, commissions have dropped under the competitive pressure) and from investment banking revenue. Some sell-side analysts are independent (and indeed, purists may argue that independent analysts are not sell-side analysts at all but rather an independent third category), selling their information directly to investors (e.g., </a:t>
            </a:r>
            <a:r>
              <a:rPr lang="en-US" sz="1500" dirty="0" err="1"/>
              <a:t>Valueline</a:t>
            </a:r>
            <a:r>
              <a:rPr lang="en-US" sz="1500" dirty="0"/>
              <a:t>).</a:t>
            </a:r>
          </a:p>
          <a:p>
            <a:pPr eaLnBrk="1" hangingPunct="1">
              <a:lnSpc>
                <a:spcPct val="110000"/>
              </a:lnSpc>
            </a:pPr>
            <a:r>
              <a:rPr lang="en-US" sz="1500" dirty="0"/>
              <a:t>	</a:t>
            </a:r>
          </a:p>
        </p:txBody>
      </p:sp>
    </p:spTree>
    <p:extLst>
      <p:ext uri="{BB962C8B-B14F-4D97-AF65-F5344CB8AC3E}">
        <p14:creationId xmlns:p14="http://schemas.microsoft.com/office/powerpoint/2010/main" val="59244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63563"/>
          </a:xfrm>
        </p:spPr>
        <p:txBody>
          <a:bodyPr/>
          <a:lstStyle/>
          <a:p>
            <a:r>
              <a:rPr lang="en-US"/>
              <a:t>Click to edit Master title style</a:t>
            </a:r>
          </a:p>
        </p:txBody>
      </p:sp>
      <p:sp>
        <p:nvSpPr>
          <p:cNvPr id="3" name="Text Placeholder 2"/>
          <p:cNvSpPr>
            <a:spLocks noGrp="1"/>
          </p:cNvSpPr>
          <p:nvPr>
            <p:ph type="body" sz="half" idx="1"/>
          </p:nvPr>
        </p:nvSpPr>
        <p:spPr>
          <a:xfrm>
            <a:off x="0" y="609600"/>
            <a:ext cx="5994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609600"/>
            <a:ext cx="59944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a:t>
            </a:r>
            <a:r>
              <a:rPr lang="en-US"/>
              <a:t>regulation #8</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967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955965" y="50671"/>
            <a:ext cx="10307780" cy="6774872"/>
          </a:xfrm>
          <a:prstGeom prst="rect">
            <a:avLst/>
          </a:prstGeom>
        </p:spPr>
      </p:pic>
      <p:pic>
        <p:nvPicPr>
          <p:cNvPr id="3" name="Picture 2"/>
          <p:cNvPicPr>
            <a:picLocks noChangeAspect="1"/>
          </p:cNvPicPr>
          <p:nvPr/>
        </p:nvPicPr>
        <p:blipFill>
          <a:blip r:embed="rId4"/>
          <a:stretch>
            <a:fillRect/>
          </a:stretch>
        </p:blipFill>
        <p:spPr>
          <a:xfrm>
            <a:off x="167546" y="2150918"/>
            <a:ext cx="12001503" cy="2587337"/>
          </a:xfrm>
          <a:prstGeom prst="rect">
            <a:avLst/>
          </a:prstGeom>
          <a:ln w="28575">
            <a:solidFill>
              <a:schemeClr val="tx1"/>
            </a:solidFill>
          </a:ln>
        </p:spPr>
      </p:pic>
    </p:spTree>
    <p:extLst>
      <p:ext uri="{BB962C8B-B14F-4D97-AF65-F5344CB8AC3E}">
        <p14:creationId xmlns:p14="http://schemas.microsoft.com/office/powerpoint/2010/main" val="24583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946" y="0"/>
            <a:ext cx="11606645" cy="6867004"/>
          </a:xfrm>
          <a:prstGeom prst="rect">
            <a:avLst/>
          </a:prstGeom>
        </p:spPr>
      </p:pic>
    </p:spTree>
    <p:extLst>
      <p:ext uri="{BB962C8B-B14F-4D97-AF65-F5344CB8AC3E}">
        <p14:creationId xmlns:p14="http://schemas.microsoft.com/office/powerpoint/2010/main" val="44643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1045" y="58454"/>
            <a:ext cx="9996055" cy="6731761"/>
          </a:xfrm>
          <a:prstGeom prst="rect">
            <a:avLst/>
          </a:prstGeom>
        </p:spPr>
      </p:pic>
    </p:spTree>
    <p:extLst>
      <p:ext uri="{BB962C8B-B14F-4D97-AF65-F5344CB8AC3E}">
        <p14:creationId xmlns:p14="http://schemas.microsoft.com/office/powerpoint/2010/main" val="243207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3032" y="159272"/>
            <a:ext cx="5566341" cy="6698728"/>
          </a:xfrm>
          <a:prstGeom prst="rect">
            <a:avLst/>
          </a:prstGeom>
        </p:spPr>
      </p:pic>
    </p:spTree>
    <p:extLst>
      <p:ext uri="{BB962C8B-B14F-4D97-AF65-F5344CB8AC3E}">
        <p14:creationId xmlns:p14="http://schemas.microsoft.com/office/powerpoint/2010/main" val="215470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9290" y="38243"/>
            <a:ext cx="6810807" cy="6819757"/>
          </a:xfrm>
          <a:prstGeom prst="rect">
            <a:avLst/>
          </a:prstGeom>
        </p:spPr>
      </p:pic>
    </p:spTree>
    <p:extLst>
      <p:ext uri="{BB962C8B-B14F-4D97-AF65-F5344CB8AC3E}">
        <p14:creationId xmlns:p14="http://schemas.microsoft.com/office/powerpoint/2010/main" val="418758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nvPr>
        </p:nvGraphicFramePr>
        <p:xfrm>
          <a:off x="990600" y="442950"/>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63782"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5" name="TextBox 4"/>
          <p:cNvSpPr txBox="1"/>
          <p:nvPr/>
        </p:nvSpPr>
        <p:spPr>
          <a:xfrm>
            <a:off x="3618807"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6" name="Multiply 5"/>
          <p:cNvSpPr/>
          <p:nvPr/>
        </p:nvSpPr>
        <p:spPr>
          <a:xfrm>
            <a:off x="1030778" y="4426835"/>
            <a:ext cx="2310938" cy="124690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618807" y="4548140"/>
            <a:ext cx="941416" cy="50214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10" name="TextBox 9"/>
          <p:cNvSpPr txBox="1"/>
          <p:nvPr/>
        </p:nvSpPr>
        <p:spPr>
          <a:xfrm>
            <a:off x="86487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7" name="Arrow: Right 6">
            <a:extLst>
              <a:ext uri="{FF2B5EF4-FFF2-40B4-BE49-F238E27FC236}">
                <a16:creationId xmlns:a16="http://schemas.microsoft.com/office/drawing/2014/main" id="{80DEE158-8809-45B0-AD62-303385C52341}"/>
              </a:ext>
            </a:extLst>
          </p:cNvPr>
          <p:cNvSpPr/>
          <p:nvPr/>
        </p:nvSpPr>
        <p:spPr>
          <a:xfrm rot="5400000">
            <a:off x="3979891" y="1499649"/>
            <a:ext cx="1706534" cy="722441"/>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05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31136" y="86870"/>
            <a:ext cx="7729728" cy="1188720"/>
          </a:xfrm>
        </p:spPr>
        <p:txBody>
          <a:bodyPr/>
          <a:lstStyle/>
          <a:p>
            <a:pPr eaLnBrk="1" hangingPunct="1"/>
            <a:r>
              <a:rPr lang="en-US"/>
              <a:t>Gun-Jumping Rules</a:t>
            </a:r>
          </a:p>
        </p:txBody>
      </p:sp>
      <p:sp>
        <p:nvSpPr>
          <p:cNvPr id="2519044" name="Rectangle 4"/>
          <p:cNvSpPr>
            <a:spLocks noChangeArrowheads="1"/>
          </p:cNvSpPr>
          <p:nvPr/>
        </p:nvSpPr>
        <p:spPr bwMode="auto">
          <a:xfrm>
            <a:off x="1911350" y="2247902"/>
            <a:ext cx="8369300" cy="4401205"/>
          </a:xfrm>
          <a:prstGeom prst="rect">
            <a:avLst/>
          </a:prstGeom>
          <a:noFill/>
          <a:ln w="9525" algn="ctr">
            <a:noFill/>
            <a:miter lim="800000"/>
            <a:headEnd/>
            <a:tailEnd/>
          </a:ln>
        </p:spPr>
        <p:txBody>
          <a:bodyPr>
            <a:spAutoFit/>
          </a:bodyPr>
          <a:lstStyle/>
          <a:p>
            <a:pPr fontAlgn="base">
              <a:spcBef>
                <a:spcPct val="0"/>
              </a:spcBef>
              <a:spcAft>
                <a:spcPct val="0"/>
              </a:spcAft>
            </a:pPr>
            <a:r>
              <a:rPr lang="en-US" sz="2800" dirty="0">
                <a:solidFill>
                  <a:srgbClr val="003366"/>
                </a:solidFill>
              </a:rPr>
              <a:t>(b)	It shall be unlawful for any person</a:t>
            </a:r>
          </a:p>
          <a:p>
            <a:pPr marL="914400" lvl="1" indent="-685800" fontAlgn="base">
              <a:spcBef>
                <a:spcPct val="0"/>
              </a:spcBef>
              <a:spcAft>
                <a:spcPct val="0"/>
              </a:spcAft>
              <a:buFontTx/>
              <a:buAutoNum type="arabicParenBoth"/>
            </a:pPr>
            <a:r>
              <a:rPr lang="en-US" sz="2800" dirty="0">
                <a:solidFill>
                  <a:srgbClr val="003366"/>
                </a:solidFill>
              </a:rPr>
              <a:t>to ... transmit any</a:t>
            </a:r>
            <a:r>
              <a:rPr lang="en-US" sz="2800" dirty="0">
                <a:solidFill>
                  <a:srgbClr val="FFFFFF"/>
                </a:solidFill>
              </a:rPr>
              <a:t> </a:t>
            </a:r>
            <a:r>
              <a:rPr lang="en-US" sz="2800" dirty="0">
                <a:solidFill>
                  <a:srgbClr val="CC3300"/>
                </a:solidFill>
              </a:rPr>
              <a:t>prospectus</a:t>
            </a:r>
            <a:r>
              <a:rPr lang="en-US" sz="2800" dirty="0">
                <a:solidFill>
                  <a:srgbClr val="FFFFFF"/>
                </a:solidFill>
              </a:rPr>
              <a:t> </a:t>
            </a:r>
            <a:r>
              <a:rPr lang="en-US" sz="2800" dirty="0">
                <a:solidFill>
                  <a:srgbClr val="003366"/>
                </a:solidFill>
              </a:rPr>
              <a:t>relating to any security with respect to which a registration statement has been filed under this title, unless such prospectus </a:t>
            </a:r>
            <a:r>
              <a:rPr lang="en-US" sz="2800" dirty="0">
                <a:solidFill>
                  <a:srgbClr val="CC3300"/>
                </a:solidFill>
              </a:rPr>
              <a:t>meets the requirements of section 10</a:t>
            </a:r>
            <a:r>
              <a:rPr lang="en-US" sz="2800" dirty="0">
                <a:solidFill>
                  <a:srgbClr val="003366"/>
                </a:solidFill>
              </a:rPr>
              <a:t>; or    </a:t>
            </a:r>
          </a:p>
          <a:p>
            <a:pPr marL="914400" lvl="1" indent="-685800" fontAlgn="base">
              <a:spcBef>
                <a:spcPct val="0"/>
              </a:spcBef>
              <a:spcAft>
                <a:spcPct val="0"/>
              </a:spcAft>
              <a:buFontTx/>
              <a:buAutoNum type="arabicParenBoth"/>
            </a:pPr>
            <a:r>
              <a:rPr lang="en-US" sz="2800" dirty="0">
                <a:solidFill>
                  <a:srgbClr val="003366"/>
                </a:solidFill>
              </a:rPr>
              <a:t>to carry ...  any such security for the purpose of</a:t>
            </a:r>
            <a:r>
              <a:rPr lang="en-US" sz="2800" dirty="0">
                <a:solidFill>
                  <a:srgbClr val="FFFFFF"/>
                </a:solidFill>
              </a:rPr>
              <a:t> </a:t>
            </a:r>
            <a:r>
              <a:rPr lang="en-US" sz="2800" dirty="0">
                <a:solidFill>
                  <a:srgbClr val="CC3300"/>
                </a:solidFill>
              </a:rPr>
              <a:t>sale</a:t>
            </a:r>
            <a:r>
              <a:rPr lang="en-US" sz="2800" dirty="0">
                <a:solidFill>
                  <a:srgbClr val="FFFFFF"/>
                </a:solidFill>
              </a:rPr>
              <a:t> </a:t>
            </a:r>
            <a:r>
              <a:rPr lang="en-US" sz="2800" dirty="0">
                <a:solidFill>
                  <a:srgbClr val="003366"/>
                </a:solidFill>
              </a:rPr>
              <a:t>or for delivery after sale, unless</a:t>
            </a:r>
            <a:r>
              <a:rPr lang="en-US" sz="2800" dirty="0">
                <a:solidFill>
                  <a:srgbClr val="FFFFFF"/>
                </a:solidFill>
              </a:rPr>
              <a:t> </a:t>
            </a:r>
            <a:r>
              <a:rPr lang="en-US" sz="2800" dirty="0">
                <a:solidFill>
                  <a:srgbClr val="CC3300"/>
                </a:solidFill>
              </a:rPr>
              <a:t>accompanied or preceded by a prospectus</a:t>
            </a:r>
            <a:r>
              <a:rPr lang="en-US" sz="2800" dirty="0">
                <a:solidFill>
                  <a:srgbClr val="FFFFFF"/>
                </a:solidFill>
              </a:rPr>
              <a:t> </a:t>
            </a:r>
            <a:r>
              <a:rPr lang="en-US" sz="2800" dirty="0">
                <a:solidFill>
                  <a:srgbClr val="003366"/>
                </a:solidFill>
              </a:rPr>
              <a:t>that meets the requirements of subsection</a:t>
            </a:r>
            <a:r>
              <a:rPr lang="en-US" sz="2800" dirty="0">
                <a:solidFill>
                  <a:srgbClr val="FFFFFF"/>
                </a:solidFill>
              </a:rPr>
              <a:t> </a:t>
            </a:r>
            <a:r>
              <a:rPr lang="en-US" sz="2800" dirty="0">
                <a:solidFill>
                  <a:srgbClr val="CC3300"/>
                </a:solidFill>
              </a:rPr>
              <a:t>(a) of section 10</a:t>
            </a:r>
            <a:r>
              <a:rPr lang="en-US" sz="2800" dirty="0">
                <a:solidFill>
                  <a:srgbClr val="003366"/>
                </a:solidFill>
              </a:rPr>
              <a:t>.</a:t>
            </a:r>
          </a:p>
        </p:txBody>
      </p:sp>
      <p:sp>
        <p:nvSpPr>
          <p:cNvPr id="4"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Section 5(b)</a:t>
            </a:r>
          </a:p>
        </p:txBody>
      </p:sp>
    </p:spTree>
    <p:extLst>
      <p:ext uri="{BB962C8B-B14F-4D97-AF65-F5344CB8AC3E}">
        <p14:creationId xmlns:p14="http://schemas.microsoft.com/office/powerpoint/2010/main" val="2540956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0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19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4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0"/>
            <a:ext cx="7729728" cy="1188720"/>
          </a:xfrm>
        </p:spPr>
        <p:txBody>
          <a:bodyPr/>
          <a:lstStyle/>
          <a:p>
            <a:r>
              <a:rPr lang="en-US" dirty="0"/>
              <a:t>Yay!  Now we can make offers!</a:t>
            </a:r>
          </a:p>
        </p:txBody>
      </p:sp>
      <p:sp>
        <p:nvSpPr>
          <p:cNvPr id="3" name="Content Placeholder 2"/>
          <p:cNvSpPr>
            <a:spLocks noGrp="1"/>
          </p:cNvSpPr>
          <p:nvPr>
            <p:ph idx="1"/>
          </p:nvPr>
        </p:nvSpPr>
        <p:spPr>
          <a:xfrm>
            <a:off x="1331699" y="1404850"/>
            <a:ext cx="9528602" cy="5328457"/>
          </a:xfrm>
        </p:spPr>
        <p:txBody>
          <a:bodyPr>
            <a:normAutofit fontScale="92500" lnSpcReduction="20000"/>
          </a:bodyPr>
          <a:lstStyle/>
          <a:p>
            <a:r>
              <a:rPr lang="en-US" sz="2600" dirty="0"/>
              <a:t>Wait –</a:t>
            </a:r>
          </a:p>
          <a:p>
            <a:endParaRPr lang="en-US" dirty="0"/>
          </a:p>
          <a:p>
            <a:pPr fontAlgn="base">
              <a:spcBef>
                <a:spcPct val="0"/>
              </a:spcBef>
              <a:spcAft>
                <a:spcPct val="0"/>
              </a:spcAft>
            </a:pPr>
            <a:r>
              <a:rPr lang="en-US" sz="2600" dirty="0">
                <a:solidFill>
                  <a:srgbClr val="003366"/>
                </a:solidFill>
              </a:rPr>
              <a:t>(b)	It shall be unlawful for any person</a:t>
            </a:r>
          </a:p>
          <a:p>
            <a:pPr marL="914400" lvl="1" indent="-685800" fontAlgn="base">
              <a:spcBef>
                <a:spcPct val="0"/>
              </a:spcBef>
              <a:spcAft>
                <a:spcPct val="0"/>
              </a:spcAft>
              <a:buFontTx/>
              <a:buAutoNum type="arabicParenBoth"/>
            </a:pPr>
            <a:r>
              <a:rPr lang="en-US" sz="2600" dirty="0">
                <a:solidFill>
                  <a:srgbClr val="003366"/>
                </a:solidFill>
              </a:rPr>
              <a:t>to ... transmit any</a:t>
            </a:r>
            <a:r>
              <a:rPr lang="en-US" sz="2600" dirty="0">
                <a:solidFill>
                  <a:srgbClr val="FFFFFF"/>
                </a:solidFill>
              </a:rPr>
              <a:t> </a:t>
            </a:r>
            <a:r>
              <a:rPr lang="en-US" sz="2600" dirty="0">
                <a:solidFill>
                  <a:srgbClr val="CC3300"/>
                </a:solidFill>
              </a:rPr>
              <a:t>prospectus</a:t>
            </a:r>
            <a:r>
              <a:rPr lang="en-US" sz="2600" dirty="0">
                <a:solidFill>
                  <a:srgbClr val="FFFFFF"/>
                </a:solidFill>
              </a:rPr>
              <a:t> </a:t>
            </a:r>
            <a:r>
              <a:rPr lang="en-US" sz="2600" dirty="0">
                <a:solidFill>
                  <a:srgbClr val="003366"/>
                </a:solidFill>
              </a:rPr>
              <a:t>relating to any security with respect to which a registration statement has been filed under this title, unless such prospectus </a:t>
            </a:r>
            <a:r>
              <a:rPr lang="en-US" sz="2600" dirty="0">
                <a:solidFill>
                  <a:srgbClr val="CC3300"/>
                </a:solidFill>
              </a:rPr>
              <a:t>meets the requirements of section 10</a:t>
            </a:r>
            <a:r>
              <a:rPr lang="en-US" sz="2600" dirty="0">
                <a:solidFill>
                  <a:srgbClr val="003366"/>
                </a:solidFill>
              </a:rPr>
              <a:t>; or    </a:t>
            </a:r>
          </a:p>
          <a:p>
            <a:pPr marL="914400" lvl="1" indent="-685800" fontAlgn="base">
              <a:spcBef>
                <a:spcPct val="0"/>
              </a:spcBef>
              <a:spcAft>
                <a:spcPct val="0"/>
              </a:spcAft>
              <a:buFontTx/>
              <a:buAutoNum type="arabicParenBoth"/>
            </a:pPr>
            <a:r>
              <a:rPr lang="en-US" sz="2600" dirty="0">
                <a:solidFill>
                  <a:srgbClr val="003366"/>
                </a:solidFill>
              </a:rPr>
              <a:t>to carry ...  any such security for the purpose of</a:t>
            </a:r>
            <a:r>
              <a:rPr lang="en-US" sz="2600" dirty="0">
                <a:solidFill>
                  <a:srgbClr val="FFFFFF"/>
                </a:solidFill>
              </a:rPr>
              <a:t> </a:t>
            </a:r>
            <a:r>
              <a:rPr lang="en-US" sz="2600" dirty="0">
                <a:solidFill>
                  <a:srgbClr val="CC3300"/>
                </a:solidFill>
              </a:rPr>
              <a:t>sale</a:t>
            </a:r>
            <a:r>
              <a:rPr lang="en-US" sz="2600" dirty="0">
                <a:solidFill>
                  <a:srgbClr val="FFFFFF"/>
                </a:solidFill>
              </a:rPr>
              <a:t> </a:t>
            </a:r>
            <a:r>
              <a:rPr lang="en-US" sz="2600" dirty="0">
                <a:solidFill>
                  <a:srgbClr val="003366"/>
                </a:solidFill>
              </a:rPr>
              <a:t>or for delivery after sale, unless</a:t>
            </a:r>
            <a:r>
              <a:rPr lang="en-US" sz="2600" dirty="0">
                <a:solidFill>
                  <a:srgbClr val="FFFFFF"/>
                </a:solidFill>
              </a:rPr>
              <a:t> </a:t>
            </a:r>
            <a:r>
              <a:rPr lang="en-US" sz="2600" dirty="0">
                <a:solidFill>
                  <a:srgbClr val="CC3300"/>
                </a:solidFill>
              </a:rPr>
              <a:t>accompanied or preceded by a prospectus</a:t>
            </a:r>
            <a:r>
              <a:rPr lang="en-US" sz="2600" dirty="0">
                <a:solidFill>
                  <a:srgbClr val="FFFFFF"/>
                </a:solidFill>
              </a:rPr>
              <a:t> </a:t>
            </a:r>
            <a:r>
              <a:rPr lang="en-US" sz="2600" dirty="0">
                <a:solidFill>
                  <a:srgbClr val="003366"/>
                </a:solidFill>
              </a:rPr>
              <a:t>that meets the requirements of subsection</a:t>
            </a:r>
            <a:r>
              <a:rPr lang="en-US" sz="2600" dirty="0">
                <a:solidFill>
                  <a:srgbClr val="FFFFFF"/>
                </a:solidFill>
              </a:rPr>
              <a:t> </a:t>
            </a:r>
            <a:r>
              <a:rPr lang="en-US" sz="2600" dirty="0">
                <a:solidFill>
                  <a:srgbClr val="CC3300"/>
                </a:solidFill>
              </a:rPr>
              <a:t>(a) of section 10</a:t>
            </a:r>
            <a:r>
              <a:rPr lang="en-US" sz="2600" dirty="0">
                <a:solidFill>
                  <a:srgbClr val="003366"/>
                </a:solidFill>
              </a:rPr>
              <a:t>.</a:t>
            </a:r>
          </a:p>
          <a:p>
            <a:pPr marL="914400" lvl="1" indent="-685800" fontAlgn="base">
              <a:spcBef>
                <a:spcPct val="0"/>
              </a:spcBef>
              <a:spcAft>
                <a:spcPct val="0"/>
              </a:spcAft>
              <a:buFontTx/>
              <a:buAutoNum type="arabicParenBoth"/>
            </a:pPr>
            <a:endParaRPr lang="en-US" sz="2600" dirty="0">
              <a:solidFill>
                <a:srgbClr val="003366"/>
              </a:solidFill>
            </a:endParaRPr>
          </a:p>
          <a:p>
            <a:pPr marL="0" indent="0" fontAlgn="base">
              <a:spcBef>
                <a:spcPct val="0"/>
              </a:spcBef>
              <a:spcAft>
                <a:spcPct val="0"/>
              </a:spcAft>
              <a:buNone/>
            </a:pPr>
            <a:r>
              <a:rPr lang="en-US" sz="2800" dirty="0">
                <a:solidFill>
                  <a:srgbClr val="003366"/>
                </a:solidFill>
              </a:rPr>
              <a:t>And -- </a:t>
            </a:r>
          </a:p>
          <a:p>
            <a:r>
              <a:rPr lang="en-US" sz="3100" dirty="0">
                <a:solidFill>
                  <a:srgbClr val="003399"/>
                </a:solidFill>
              </a:rPr>
              <a:t>The term</a:t>
            </a:r>
            <a:r>
              <a:rPr lang="en-US" sz="3100" dirty="0">
                <a:solidFill>
                  <a:srgbClr val="5C1F00"/>
                </a:solidFill>
              </a:rPr>
              <a:t> </a:t>
            </a:r>
            <a:r>
              <a:rPr lang="en-US" sz="3100" dirty="0">
                <a:solidFill>
                  <a:srgbClr val="CC3300"/>
                </a:solidFill>
              </a:rPr>
              <a:t>"prospectus" means any prospectus</a:t>
            </a:r>
            <a:r>
              <a:rPr lang="en-US" sz="3100" dirty="0">
                <a:solidFill>
                  <a:srgbClr val="003399"/>
                </a:solidFill>
              </a:rPr>
              <a:t>, notice, circular, advertisement, letter, </a:t>
            </a:r>
            <a:r>
              <a:rPr lang="en-US" sz="3100" dirty="0">
                <a:solidFill>
                  <a:srgbClr val="CC3300"/>
                </a:solidFill>
              </a:rPr>
              <a:t>or communication, written or by radio or television</a:t>
            </a:r>
            <a:r>
              <a:rPr lang="en-US" sz="3100" dirty="0">
                <a:solidFill>
                  <a:srgbClr val="003399"/>
                </a:solidFill>
              </a:rPr>
              <a:t>,  which</a:t>
            </a:r>
            <a:r>
              <a:rPr lang="en-US" sz="3100" dirty="0">
                <a:solidFill>
                  <a:srgbClr val="5C1F00"/>
                </a:solidFill>
              </a:rPr>
              <a:t> </a:t>
            </a:r>
            <a:r>
              <a:rPr lang="en-US" sz="3100" dirty="0">
                <a:solidFill>
                  <a:srgbClr val="CC3300"/>
                </a:solidFill>
              </a:rPr>
              <a:t>offers </a:t>
            </a:r>
            <a:r>
              <a:rPr lang="en-US" sz="3100" dirty="0">
                <a:solidFill>
                  <a:srgbClr val="003399"/>
                </a:solidFill>
              </a:rPr>
              <a:t>any security</a:t>
            </a:r>
            <a:r>
              <a:rPr lang="en-US" sz="3100" dirty="0">
                <a:solidFill>
                  <a:srgbClr val="CC3300"/>
                </a:solidFill>
              </a:rPr>
              <a:t> for sale or confirms</a:t>
            </a:r>
            <a:r>
              <a:rPr lang="en-US" sz="3100" dirty="0">
                <a:solidFill>
                  <a:srgbClr val="003399"/>
                </a:solidFill>
              </a:rPr>
              <a:t> the sale of any security; except that ...</a:t>
            </a:r>
          </a:p>
          <a:p>
            <a:r>
              <a:rPr lang="en-US" dirty="0"/>
              <a:t> </a:t>
            </a:r>
          </a:p>
        </p:txBody>
      </p:sp>
    </p:spTree>
    <p:extLst>
      <p:ext uri="{BB962C8B-B14F-4D97-AF65-F5344CB8AC3E}">
        <p14:creationId xmlns:p14="http://schemas.microsoft.com/office/powerpoint/2010/main" val="167299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9550"/>
            <a:ext cx="7729728" cy="1188720"/>
          </a:xfrm>
        </p:spPr>
        <p:txBody>
          <a:bodyPr/>
          <a:lstStyle/>
          <a:p>
            <a:r>
              <a:rPr lang="en-US" dirty="0"/>
              <a:t>So. . . .</a:t>
            </a:r>
          </a:p>
        </p:txBody>
      </p:sp>
      <p:sp>
        <p:nvSpPr>
          <p:cNvPr id="3" name="Content Placeholder 2"/>
          <p:cNvSpPr>
            <a:spLocks noGrp="1"/>
          </p:cNvSpPr>
          <p:nvPr>
            <p:ph idx="1"/>
          </p:nvPr>
        </p:nvSpPr>
        <p:spPr>
          <a:xfrm>
            <a:off x="760060" y="1912342"/>
            <a:ext cx="10671879" cy="3101983"/>
          </a:xfrm>
        </p:spPr>
        <p:txBody>
          <a:bodyPr>
            <a:noAutofit/>
          </a:bodyPr>
          <a:lstStyle/>
          <a:p>
            <a:r>
              <a:rPr lang="en-US" sz="2400" dirty="0"/>
              <a:t>Any offer that is a “written communication” violates 5(b) if it does not conform to the requirements of a Section 10 prospectus.</a:t>
            </a:r>
          </a:p>
          <a:p>
            <a:pPr lvl="1"/>
            <a:r>
              <a:rPr lang="en-US" sz="2400" dirty="0"/>
              <a:t>Prospectus has the same information as the registration statement without the exhibits.</a:t>
            </a:r>
          </a:p>
          <a:p>
            <a:pPr lvl="1"/>
            <a:r>
              <a:rPr lang="en-US" sz="2400" dirty="0"/>
              <a:t>10(a) Final Prospectus</a:t>
            </a:r>
          </a:p>
          <a:p>
            <a:pPr lvl="1"/>
            <a:r>
              <a:rPr lang="en-US" sz="2400" dirty="0"/>
              <a:t>10(b) Preliminary Prospectus</a:t>
            </a:r>
          </a:p>
          <a:p>
            <a:endParaRPr lang="en-US" sz="2400" dirty="0"/>
          </a:p>
          <a:p>
            <a:r>
              <a:rPr lang="en-US" sz="2400" dirty="0"/>
              <a:t>All </a:t>
            </a:r>
            <a:r>
              <a:rPr lang="en-US" sz="2400" dirty="0">
                <a:solidFill>
                  <a:srgbClr val="C00000"/>
                </a:solidFill>
              </a:rPr>
              <a:t>oral offers </a:t>
            </a:r>
            <a:r>
              <a:rPr lang="en-US" sz="2400" dirty="0"/>
              <a:t>are allowed (except by “radio and television”)</a:t>
            </a:r>
          </a:p>
          <a:p>
            <a:endParaRPr lang="en-US" sz="2400" dirty="0"/>
          </a:p>
          <a:p>
            <a:r>
              <a:rPr lang="en-US" sz="2400" dirty="0"/>
              <a:t>All </a:t>
            </a:r>
            <a:r>
              <a:rPr lang="en-US" sz="2400" dirty="0">
                <a:solidFill>
                  <a:srgbClr val="C00000"/>
                </a:solidFill>
              </a:rPr>
              <a:t>written “offers” </a:t>
            </a:r>
            <a:r>
              <a:rPr lang="en-US" sz="2400" dirty="0"/>
              <a:t>must have some sort of exemption from the prospectus rules.</a:t>
            </a:r>
          </a:p>
        </p:txBody>
      </p:sp>
    </p:spTree>
    <p:extLst>
      <p:ext uri="{BB962C8B-B14F-4D97-AF65-F5344CB8AC3E}">
        <p14:creationId xmlns:p14="http://schemas.microsoft.com/office/powerpoint/2010/main" val="244866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US" dirty="0"/>
              <a:t>And. . . </a:t>
            </a:r>
          </a:p>
        </p:txBody>
      </p:sp>
      <p:sp>
        <p:nvSpPr>
          <p:cNvPr id="3" name="Content Placeholder 2"/>
          <p:cNvSpPr>
            <a:spLocks noGrp="1"/>
          </p:cNvSpPr>
          <p:nvPr>
            <p:ph idx="1"/>
          </p:nvPr>
        </p:nvSpPr>
        <p:spPr>
          <a:xfrm>
            <a:off x="430876" y="1687483"/>
            <a:ext cx="11330248" cy="4995533"/>
          </a:xfrm>
        </p:spPr>
        <p:txBody>
          <a:bodyPr>
            <a:noAutofit/>
          </a:bodyPr>
          <a:lstStyle/>
          <a:p>
            <a:pPr marL="342900" indent="-342900" fontAlgn="base">
              <a:spcBef>
                <a:spcPct val="20000"/>
              </a:spcBef>
              <a:spcAft>
                <a:spcPct val="0"/>
              </a:spcAft>
            </a:pPr>
            <a:r>
              <a:rPr lang="en-US" altLang="ja-JP" sz="2400" dirty="0">
                <a:solidFill>
                  <a:srgbClr val="003399"/>
                </a:solidFill>
              </a:rPr>
              <a:t>“Written communication” under Rule 405:</a:t>
            </a:r>
          </a:p>
          <a:p>
            <a:pPr marL="342900" indent="-342900" fontAlgn="base">
              <a:spcBef>
                <a:spcPct val="20000"/>
              </a:spcBef>
              <a:spcAft>
                <a:spcPct val="0"/>
              </a:spcAft>
            </a:pPr>
            <a:endParaRPr lang="en-US" altLang="ja-JP" sz="2400" dirty="0">
              <a:solidFill>
                <a:srgbClr val="003399"/>
              </a:solidFill>
            </a:endParaRPr>
          </a:p>
          <a:p>
            <a:pPr marL="342900" indent="-342900" fontAlgn="base">
              <a:spcBef>
                <a:spcPct val="20000"/>
              </a:spcBef>
              <a:spcAft>
                <a:spcPct val="0"/>
              </a:spcAft>
            </a:pPr>
            <a:r>
              <a:rPr lang="ja-JP" altLang="en-US" sz="2400" dirty="0">
                <a:solidFill>
                  <a:srgbClr val="003399"/>
                </a:solidFill>
              </a:rPr>
              <a:t>“</a:t>
            </a:r>
            <a:r>
              <a:rPr lang="en-US" sz="2400" dirty="0">
                <a:solidFill>
                  <a:srgbClr val="003399"/>
                </a:solidFill>
              </a:rPr>
              <a:t>[A]</a:t>
            </a:r>
            <a:r>
              <a:rPr lang="en-US" sz="2400" dirty="0" err="1">
                <a:solidFill>
                  <a:srgbClr val="003399"/>
                </a:solidFill>
              </a:rPr>
              <a:t>ny</a:t>
            </a:r>
            <a:r>
              <a:rPr lang="en-US" sz="2400" dirty="0">
                <a:solidFill>
                  <a:srgbClr val="003399"/>
                </a:solidFill>
              </a:rPr>
              <a:t> communication that is written, printed, a radio or television broadcast, or a </a:t>
            </a:r>
            <a:r>
              <a:rPr lang="en-US" sz="2400" dirty="0">
                <a:solidFill>
                  <a:srgbClr val="CC3300"/>
                </a:solidFill>
              </a:rPr>
              <a:t>graphic communication</a:t>
            </a:r>
            <a:r>
              <a:rPr lang="ja-JP" altLang="en-US" sz="2400" dirty="0">
                <a:solidFill>
                  <a:srgbClr val="003399"/>
                </a:solidFill>
              </a:rPr>
              <a:t>”</a:t>
            </a:r>
            <a:endParaRPr lang="en-US" sz="2400" dirty="0">
              <a:solidFill>
                <a:srgbClr val="003399"/>
              </a:solidFill>
            </a:endParaRPr>
          </a:p>
          <a:p>
            <a:pPr marL="342900" indent="-342900" fontAlgn="base">
              <a:spcBef>
                <a:spcPct val="20000"/>
              </a:spcBef>
              <a:spcAft>
                <a:spcPct val="0"/>
              </a:spcAft>
            </a:pPr>
            <a:endParaRPr lang="en-US" sz="2400" dirty="0">
              <a:solidFill>
                <a:srgbClr val="003399"/>
              </a:solidFill>
            </a:endParaRPr>
          </a:p>
          <a:p>
            <a:pPr marL="342900" indent="-342900" fontAlgn="base">
              <a:spcBef>
                <a:spcPct val="20000"/>
              </a:spcBef>
              <a:spcAft>
                <a:spcPct val="0"/>
              </a:spcAft>
            </a:pPr>
            <a:r>
              <a:rPr lang="en-US" sz="2400" dirty="0">
                <a:solidFill>
                  <a:srgbClr val="003399"/>
                </a:solidFill>
              </a:rPr>
              <a:t>●	</a:t>
            </a:r>
            <a:r>
              <a:rPr lang="ja-JP" altLang="en-US" sz="2400" dirty="0">
                <a:solidFill>
                  <a:srgbClr val="003399"/>
                </a:solidFill>
              </a:rPr>
              <a:t>“</a:t>
            </a:r>
            <a:r>
              <a:rPr lang="en-US" sz="2400" dirty="0">
                <a:solidFill>
                  <a:srgbClr val="003399"/>
                </a:solidFill>
              </a:rPr>
              <a:t>Graphic communication … shall include all forms of electronic media, including, but not limited to, audiotapes, videotapes, facsimiles, CD-ROM, </a:t>
            </a:r>
            <a:r>
              <a:rPr lang="en-US" sz="2400" dirty="0">
                <a:solidFill>
                  <a:srgbClr val="CC3300"/>
                </a:solidFill>
              </a:rPr>
              <a:t>electronic mail, Internet Web sites</a:t>
            </a:r>
            <a:r>
              <a:rPr lang="en-US" sz="2400" dirty="0">
                <a:solidFill>
                  <a:srgbClr val="003399"/>
                </a:solidFill>
              </a:rPr>
              <a:t>….</a:t>
            </a:r>
            <a:r>
              <a:rPr lang="ja-JP" altLang="en-US" sz="2400" dirty="0">
                <a:solidFill>
                  <a:srgbClr val="003399"/>
                </a:solidFill>
              </a:rPr>
              <a:t>”</a:t>
            </a:r>
            <a:endParaRPr lang="en-US" sz="2400" dirty="0">
              <a:solidFill>
                <a:srgbClr val="003399"/>
              </a:solidFill>
            </a:endParaRPr>
          </a:p>
          <a:p>
            <a:pPr marL="342900" indent="-342900" fontAlgn="base">
              <a:spcBef>
                <a:spcPct val="20000"/>
              </a:spcBef>
              <a:spcAft>
                <a:spcPct val="0"/>
              </a:spcAft>
            </a:pPr>
            <a:endParaRPr lang="en-US" sz="2400" dirty="0">
              <a:solidFill>
                <a:srgbClr val="003399"/>
              </a:solidFill>
            </a:endParaRPr>
          </a:p>
          <a:p>
            <a:pPr marL="342900" indent="-342900" fontAlgn="base">
              <a:spcBef>
                <a:spcPct val="20000"/>
              </a:spcBef>
              <a:spcAft>
                <a:spcPct val="0"/>
              </a:spcAft>
            </a:pPr>
            <a:r>
              <a:rPr lang="en-US" sz="2400" dirty="0">
                <a:solidFill>
                  <a:srgbClr val="003399"/>
                </a:solidFill>
              </a:rPr>
              <a:t>●	</a:t>
            </a:r>
            <a:r>
              <a:rPr lang="ja-JP" altLang="en-US" sz="2400" dirty="0">
                <a:solidFill>
                  <a:srgbClr val="003399"/>
                </a:solidFill>
              </a:rPr>
              <a:t>“</a:t>
            </a:r>
            <a:r>
              <a:rPr lang="en-US" sz="2400" dirty="0">
                <a:solidFill>
                  <a:srgbClr val="003399"/>
                </a:solidFill>
              </a:rPr>
              <a:t>Graphic communication shall </a:t>
            </a:r>
            <a:r>
              <a:rPr lang="en-US" sz="2400" u="sng" dirty="0">
                <a:solidFill>
                  <a:srgbClr val="CC3300"/>
                </a:solidFill>
              </a:rPr>
              <a:t>not</a:t>
            </a:r>
            <a:r>
              <a:rPr lang="en-US" sz="2400" dirty="0">
                <a:solidFill>
                  <a:srgbClr val="003399"/>
                </a:solidFill>
              </a:rPr>
              <a:t> include a communication that, at the time of the communication, originates live, in </a:t>
            </a:r>
            <a:r>
              <a:rPr lang="en-US" sz="2400" dirty="0">
                <a:solidFill>
                  <a:srgbClr val="CC3300"/>
                </a:solidFill>
              </a:rPr>
              <a:t>real-time to a live audience</a:t>
            </a:r>
            <a:r>
              <a:rPr lang="en-US" sz="2400" dirty="0">
                <a:solidFill>
                  <a:srgbClr val="003399"/>
                </a:solidFill>
              </a:rPr>
              <a:t> and does not originate in recorded form….</a:t>
            </a:r>
            <a:endParaRPr lang="en-US" sz="2400" dirty="0"/>
          </a:p>
        </p:txBody>
      </p:sp>
    </p:spTree>
    <p:extLst>
      <p:ext uri="{BB962C8B-B14F-4D97-AF65-F5344CB8AC3E}">
        <p14:creationId xmlns:p14="http://schemas.microsoft.com/office/powerpoint/2010/main" val="67220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164592"/>
            <a:ext cx="11594592" cy="1988820"/>
          </a:xfrm>
        </p:spPr>
        <p:txBody>
          <a:bodyPr>
            <a:normAutofit/>
          </a:bodyPr>
          <a:lstStyle/>
          <a:p>
            <a:r>
              <a:rPr lang="en-US" dirty="0"/>
              <a:t>law professor </a:t>
            </a:r>
            <a:r>
              <a:rPr lang="en-US" dirty="0" err="1"/>
              <a:t>usha</a:t>
            </a:r>
            <a:r>
              <a:rPr lang="en-US" dirty="0"/>
              <a:t> RODRIGUES blogs about </a:t>
            </a:r>
            <a:r>
              <a:rPr lang="en-US" dirty="0" err="1"/>
              <a:t>ipos</a:t>
            </a:r>
            <a:r>
              <a:rPr lang="en-US" dirty="0"/>
              <a:t>. SHE HEARS THAT </a:t>
            </a:r>
            <a:r>
              <a:rPr lang="en-US" dirty="0" err="1"/>
              <a:t>roblox</a:t>
            </a:r>
            <a:r>
              <a:rPr lang="en-US" dirty="0"/>
              <a:t> MAY SOON FILE FOR AN IPO. Prof. Rodrigues blogs about how excited she is about that prospect because she loves </a:t>
            </a:r>
            <a:r>
              <a:rPr lang="en-US" dirty="0" err="1"/>
              <a:t>roblox</a:t>
            </a:r>
            <a:endParaRPr lang="en-US" dirty="0"/>
          </a:p>
        </p:txBody>
      </p:sp>
      <p:sp>
        <p:nvSpPr>
          <p:cNvPr id="3" name="Content Placeholder 2"/>
          <p:cNvSpPr>
            <a:spLocks noGrp="1"/>
          </p:cNvSpPr>
          <p:nvPr>
            <p:ph idx="1"/>
          </p:nvPr>
        </p:nvSpPr>
        <p:spPr>
          <a:xfrm>
            <a:off x="500375" y="2248250"/>
            <a:ext cx="11191250" cy="4445158"/>
          </a:xfrm>
        </p:spPr>
        <p:txBody>
          <a:bodyPr/>
          <a:lstStyle/>
          <a:p>
            <a:r>
              <a:rPr lang="en-US" dirty="0"/>
              <a:t>A. If Roblox files for a Direct Listing, then the gun-jumping rules concerning offers in Section 5 don’t apply.</a:t>
            </a:r>
          </a:p>
          <a:p>
            <a:endParaRPr lang="en-US" dirty="0"/>
          </a:p>
          <a:p>
            <a:r>
              <a:rPr lang="en-US" dirty="0"/>
              <a:t>B. If Roblox files its registration statement more than 30 days after Prof. Rodrigues removes her blogpost, then she has not violated Section 5.</a:t>
            </a:r>
          </a:p>
          <a:p>
            <a:endParaRPr lang="en-US" dirty="0"/>
          </a:p>
          <a:p>
            <a:r>
              <a:rPr lang="en-US" dirty="0"/>
              <a:t>C. If Prof. Rodrigues does not include forward-looking information in her blogpost, then she has not violated Section 5.</a:t>
            </a:r>
          </a:p>
          <a:p>
            <a:endParaRPr lang="en-US" dirty="0"/>
          </a:p>
          <a:p>
            <a:r>
              <a:rPr lang="en-US" dirty="0"/>
              <a:t>D. Prof. Rodrigues has not violated Section 5.</a:t>
            </a:r>
          </a:p>
          <a:p>
            <a:endParaRPr lang="en-US" dirty="0"/>
          </a:p>
          <a:p>
            <a:r>
              <a:rPr lang="en-US" dirty="0"/>
              <a:t>E. If Prof. Rodrigues had waited until Roblox files its registration statement, then she would not have violated Section 5.</a:t>
            </a:r>
          </a:p>
        </p:txBody>
      </p:sp>
    </p:spTree>
    <p:extLst>
      <p:ext uri="{BB962C8B-B14F-4D97-AF65-F5344CB8AC3E}">
        <p14:creationId xmlns:p14="http://schemas.microsoft.com/office/powerpoint/2010/main" val="255097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“tombstones”</a:t>
            </a:r>
          </a:p>
        </p:txBody>
      </p:sp>
      <p:sp>
        <p:nvSpPr>
          <p:cNvPr id="3" name="Content Placeholder 2"/>
          <p:cNvSpPr>
            <a:spLocks noGrp="1"/>
          </p:cNvSpPr>
          <p:nvPr>
            <p:ph idx="1"/>
          </p:nvPr>
        </p:nvSpPr>
        <p:spPr/>
        <p:txBody>
          <a:bodyPr>
            <a:normAutofit/>
          </a:bodyPr>
          <a:lstStyle/>
          <a:p>
            <a:r>
              <a:rPr lang="en-US" sz="3600" dirty="0"/>
              <a:t>Rule 135 (you learned already)</a:t>
            </a:r>
          </a:p>
          <a:p>
            <a:r>
              <a:rPr lang="en-US" sz="3600" dirty="0"/>
              <a:t>Rule 134</a:t>
            </a:r>
          </a:p>
          <a:p>
            <a:r>
              <a:rPr lang="en-US" sz="3600" dirty="0"/>
              <a:t>Section 2(a)(10)(b)</a:t>
            </a:r>
          </a:p>
        </p:txBody>
      </p:sp>
    </p:spTree>
    <p:extLst>
      <p:ext uri="{BB962C8B-B14F-4D97-AF65-F5344CB8AC3E}">
        <p14:creationId xmlns:p14="http://schemas.microsoft.com/office/powerpoint/2010/main" val="46746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31136" y="121729"/>
            <a:ext cx="7729728" cy="1188720"/>
          </a:xfrm>
        </p:spPr>
        <p:txBody>
          <a:bodyPr/>
          <a:lstStyle/>
          <a:p>
            <a:pPr eaLnBrk="1" hangingPunct="1"/>
            <a:r>
              <a:rPr lang="en-US" dirty="0">
                <a:cs typeface="Arial" charset="0"/>
              </a:rPr>
              <a:t>2(a)(10)(b)</a:t>
            </a:r>
          </a:p>
        </p:txBody>
      </p:sp>
      <p:sp>
        <p:nvSpPr>
          <p:cNvPr id="39940" name="Rectangle 4"/>
          <p:cNvSpPr>
            <a:spLocks noChangeArrowheads="1"/>
          </p:cNvSpPr>
          <p:nvPr/>
        </p:nvSpPr>
        <p:spPr bwMode="auto">
          <a:xfrm>
            <a:off x="1866900" y="2080225"/>
            <a:ext cx="8458200" cy="456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lgn="just">
              <a:lnSpc>
                <a:spcPct val="95000"/>
              </a:lnSpc>
              <a:spcBef>
                <a:spcPct val="10000"/>
              </a:spcBef>
              <a:tabLst>
                <a:tab pos="863600" algn="l"/>
              </a:tabLst>
            </a:pPr>
            <a:r>
              <a:rPr lang="en-US" sz="3400" dirty="0">
                <a:solidFill>
                  <a:srgbClr val="003399"/>
                </a:solidFill>
              </a:rPr>
              <a:t>[A] notice, circular, advertisement, letter, or communication in respect of a security shall not be deemed to be a prospectus if it states from whom a written prospectus meeting the requirements of section 10 may be obtained and, in addition, </a:t>
            </a:r>
            <a:r>
              <a:rPr lang="en-US" sz="3400" dirty="0">
                <a:solidFill>
                  <a:srgbClr val="C00000"/>
                </a:solidFill>
              </a:rPr>
              <a:t>does no more than identify the security, state the price thereof, state by whom orders will be executed</a:t>
            </a:r>
            <a:r>
              <a:rPr lang="en-US" sz="3400" dirty="0">
                <a:solidFill>
                  <a:srgbClr val="003399"/>
                </a:solidFill>
              </a:rPr>
              <a:t>…. </a:t>
            </a:r>
          </a:p>
        </p:txBody>
      </p:sp>
    </p:spTree>
    <p:extLst>
      <p:ext uri="{BB962C8B-B14F-4D97-AF65-F5344CB8AC3E}">
        <p14:creationId xmlns:p14="http://schemas.microsoft.com/office/powerpoint/2010/main" val="23753562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3859"/>
            <a:ext cx="7729728" cy="1188720"/>
          </a:xfrm>
        </p:spPr>
        <p:txBody>
          <a:bodyPr/>
          <a:lstStyle/>
          <a:p>
            <a:r>
              <a:rPr lang="en-US" dirty="0"/>
              <a:t>tombstone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75997" y="1742396"/>
            <a:ext cx="7040005" cy="4893277"/>
          </a:xfrm>
          <a:prstGeom prst="rect">
            <a:avLst/>
          </a:prstGeom>
        </p:spPr>
      </p:pic>
    </p:spTree>
    <p:extLst>
      <p:ext uri="{BB962C8B-B14F-4D97-AF65-F5344CB8AC3E}">
        <p14:creationId xmlns:p14="http://schemas.microsoft.com/office/powerpoint/2010/main" val="123422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31136" y="81280"/>
            <a:ext cx="7729728" cy="858058"/>
          </a:xfrm>
        </p:spPr>
        <p:txBody>
          <a:bodyPr/>
          <a:lstStyle/>
          <a:p>
            <a:pPr eaLnBrk="1" hangingPunct="1"/>
            <a:r>
              <a:rPr lang="en-US" dirty="0"/>
              <a:t>Rule 134</a:t>
            </a:r>
          </a:p>
        </p:txBody>
      </p:sp>
      <p:sp>
        <p:nvSpPr>
          <p:cNvPr id="93188" name="Rectangle 4"/>
          <p:cNvSpPr>
            <a:spLocks noChangeArrowheads="1"/>
          </p:cNvSpPr>
          <p:nvPr/>
        </p:nvSpPr>
        <p:spPr bwMode="auto">
          <a:xfrm>
            <a:off x="1866900" y="1642569"/>
            <a:ext cx="8458200" cy="4876800"/>
          </a:xfrm>
          <a:prstGeom prst="rect">
            <a:avLst/>
          </a:prstGeom>
          <a:noFill/>
          <a:ln w="9525">
            <a:noFill/>
            <a:miter lim="800000"/>
            <a:headEnd/>
            <a:tailEnd/>
          </a:ln>
        </p:spPr>
        <p:txBody>
          <a:bodyPr lIns="90488" tIns="44450" rIns="90488" bIns="44450"/>
          <a:lstStyle/>
          <a:p>
            <a:pPr algn="just" fontAlgn="base">
              <a:lnSpc>
                <a:spcPct val="95000"/>
              </a:lnSpc>
              <a:spcBef>
                <a:spcPct val="10000"/>
              </a:spcBef>
              <a:spcAft>
                <a:spcPct val="0"/>
              </a:spcAft>
              <a:tabLst>
                <a:tab pos="863600" algn="l"/>
              </a:tabLst>
            </a:pPr>
            <a:r>
              <a:rPr lang="en-US" sz="2400" dirty="0">
                <a:solidFill>
                  <a:srgbClr val="003399"/>
                </a:solidFill>
              </a:rPr>
              <a:t>The term "prospectus“ or “free writing prospectus” ... shall not include a communication limited to the statements required or permitted by this section ... :   </a:t>
            </a:r>
          </a:p>
          <a:p>
            <a:pPr algn="just" fontAlgn="base">
              <a:lnSpc>
                <a:spcPct val="95000"/>
              </a:lnSpc>
              <a:spcBef>
                <a:spcPct val="10000"/>
              </a:spcBef>
              <a:spcAft>
                <a:spcPct val="0"/>
              </a:spcAft>
              <a:tabLst>
                <a:tab pos="863600" algn="l"/>
              </a:tabLst>
            </a:pPr>
            <a:r>
              <a:rPr lang="en-US" sz="2400" dirty="0">
                <a:solidFill>
                  <a:srgbClr val="003399"/>
                </a:solidFill>
              </a:rPr>
              <a:t>(a) Such communication may include any one or more of the following items of  information, ... :</a:t>
            </a:r>
          </a:p>
          <a:p>
            <a:pPr marL="863600" lvl="1" indent="-520700" algn="just" fontAlgn="base">
              <a:lnSpc>
                <a:spcPct val="95000"/>
              </a:lnSpc>
              <a:spcBef>
                <a:spcPct val="10000"/>
              </a:spcBef>
              <a:spcAft>
                <a:spcPct val="0"/>
              </a:spcAft>
              <a:tabLst>
                <a:tab pos="863600" algn="l"/>
              </a:tabLst>
            </a:pPr>
            <a:r>
              <a:rPr lang="en-US" sz="2400" dirty="0">
                <a:solidFill>
                  <a:srgbClr val="003399"/>
                </a:solidFill>
              </a:rPr>
              <a:t>(1) the </a:t>
            </a:r>
            <a:r>
              <a:rPr lang="en-US" sz="2400" dirty="0">
                <a:solidFill>
                  <a:srgbClr val="C00000"/>
                </a:solidFill>
              </a:rPr>
              <a:t>name of the issuer </a:t>
            </a:r>
            <a:r>
              <a:rPr lang="en-US" sz="2400" dirty="0">
                <a:solidFill>
                  <a:srgbClr val="003399"/>
                </a:solidFill>
              </a:rPr>
              <a:t>of the security;</a:t>
            </a:r>
          </a:p>
          <a:p>
            <a:pPr marL="863600" lvl="1" indent="-520700" fontAlgn="base">
              <a:lnSpc>
                <a:spcPct val="95000"/>
              </a:lnSpc>
              <a:spcBef>
                <a:spcPct val="10000"/>
              </a:spcBef>
              <a:spcAft>
                <a:spcPct val="0"/>
              </a:spcAft>
              <a:tabLst>
                <a:tab pos="863600" algn="l"/>
              </a:tabLst>
            </a:pPr>
            <a:r>
              <a:rPr lang="en-US" sz="2400" dirty="0">
                <a:solidFill>
                  <a:srgbClr val="003399"/>
                </a:solidFill>
              </a:rPr>
              <a:t>(2) The title of the </a:t>
            </a:r>
            <a:r>
              <a:rPr lang="en-US" sz="2400" dirty="0">
                <a:solidFill>
                  <a:srgbClr val="C00000"/>
                </a:solidFill>
              </a:rPr>
              <a:t>security</a:t>
            </a:r>
            <a:r>
              <a:rPr lang="en-US" sz="2400" dirty="0">
                <a:solidFill>
                  <a:srgbClr val="003399"/>
                </a:solidFill>
              </a:rPr>
              <a:t> … and the </a:t>
            </a:r>
            <a:r>
              <a:rPr lang="en-US" sz="2400" dirty="0">
                <a:solidFill>
                  <a:srgbClr val="C00000"/>
                </a:solidFill>
              </a:rPr>
              <a:t>amount</a:t>
            </a:r>
            <a:r>
              <a:rPr lang="en-US" sz="2400" dirty="0">
                <a:solidFill>
                  <a:srgbClr val="003399"/>
                </a:solidFill>
              </a:rPr>
              <a:t> … being offered;   </a:t>
            </a:r>
          </a:p>
          <a:p>
            <a:pPr marL="863600" lvl="1" indent="-520700" fontAlgn="base">
              <a:lnSpc>
                <a:spcPct val="95000"/>
              </a:lnSpc>
              <a:spcBef>
                <a:spcPct val="10000"/>
              </a:spcBef>
              <a:spcAft>
                <a:spcPct val="0"/>
              </a:spcAft>
              <a:tabLst>
                <a:tab pos="863600" algn="l"/>
              </a:tabLst>
            </a:pPr>
            <a:r>
              <a:rPr lang="en-US" sz="2400" dirty="0">
                <a:solidFill>
                  <a:srgbClr val="003399"/>
                </a:solidFill>
              </a:rPr>
              <a:t>(3) A brief indication of the general </a:t>
            </a:r>
            <a:r>
              <a:rPr lang="en-US" sz="2400" dirty="0">
                <a:solidFill>
                  <a:srgbClr val="C00000"/>
                </a:solidFill>
              </a:rPr>
              <a:t>type of business </a:t>
            </a:r>
            <a:r>
              <a:rPr lang="en-US" sz="2400" dirty="0">
                <a:solidFill>
                  <a:srgbClr val="003399"/>
                </a:solidFill>
              </a:rPr>
              <a:t>of the issuer ...</a:t>
            </a:r>
          </a:p>
          <a:p>
            <a:pPr marL="863600" lvl="1" indent="-520700" fontAlgn="base">
              <a:lnSpc>
                <a:spcPct val="95000"/>
              </a:lnSpc>
              <a:spcBef>
                <a:spcPct val="10000"/>
              </a:spcBef>
              <a:spcAft>
                <a:spcPct val="0"/>
              </a:spcAft>
              <a:tabLst>
                <a:tab pos="863600" algn="l"/>
              </a:tabLst>
            </a:pPr>
            <a:r>
              <a:rPr lang="en-US" sz="2400" dirty="0">
                <a:solidFill>
                  <a:srgbClr val="003399"/>
                </a:solidFill>
              </a:rPr>
              <a:t>(10) The </a:t>
            </a:r>
            <a:r>
              <a:rPr lang="en-US" sz="2400" dirty="0">
                <a:solidFill>
                  <a:srgbClr val="C00000"/>
                </a:solidFill>
              </a:rPr>
              <a:t>names of the </a:t>
            </a:r>
            <a:r>
              <a:rPr lang="en-US" sz="2400" dirty="0">
                <a:solidFill>
                  <a:srgbClr val="CC3300"/>
                </a:solidFill>
              </a:rPr>
              <a:t>underwriters</a:t>
            </a:r>
            <a:r>
              <a:rPr lang="en-US" sz="2400" dirty="0">
                <a:solidFill>
                  <a:srgbClr val="003399"/>
                </a:solidFill>
              </a:rPr>
              <a:t>… ;   </a:t>
            </a:r>
          </a:p>
          <a:p>
            <a:pPr marL="863600" lvl="1" indent="-520700" fontAlgn="base">
              <a:lnSpc>
                <a:spcPct val="95000"/>
              </a:lnSpc>
              <a:spcBef>
                <a:spcPct val="10000"/>
              </a:spcBef>
              <a:spcAft>
                <a:spcPct val="0"/>
              </a:spcAft>
              <a:tabLst>
                <a:tab pos="863600" algn="l"/>
              </a:tabLst>
            </a:pPr>
            <a:r>
              <a:rPr lang="en-US" sz="2400" dirty="0">
                <a:solidFill>
                  <a:srgbClr val="003399"/>
                </a:solidFill>
              </a:rPr>
              <a:t>(11) The anticipated </a:t>
            </a:r>
            <a:r>
              <a:rPr lang="en-US" sz="2400" dirty="0">
                <a:solidFill>
                  <a:srgbClr val="C00000"/>
                </a:solidFill>
              </a:rPr>
              <a:t>schedule</a:t>
            </a:r>
            <a:r>
              <a:rPr lang="en-US" sz="2400" dirty="0">
                <a:solidFill>
                  <a:srgbClr val="003399"/>
                </a:solidFill>
              </a:rPr>
              <a:t> for the offering  … and a description of marketing events … .</a:t>
            </a:r>
          </a:p>
        </p:txBody>
      </p:sp>
    </p:spTree>
    <p:extLst>
      <p:ext uri="{BB962C8B-B14F-4D97-AF65-F5344CB8AC3E}">
        <p14:creationId xmlns:p14="http://schemas.microsoft.com/office/powerpoint/2010/main" val="17756764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31136" y="81280"/>
            <a:ext cx="7729728" cy="1188720"/>
          </a:xfrm>
        </p:spPr>
        <p:txBody>
          <a:bodyPr/>
          <a:lstStyle/>
          <a:p>
            <a:pPr eaLnBrk="1" hangingPunct="1"/>
            <a:r>
              <a:rPr lang="en-US" dirty="0"/>
              <a:t>Rule 134</a:t>
            </a:r>
          </a:p>
        </p:txBody>
      </p:sp>
      <p:sp>
        <p:nvSpPr>
          <p:cNvPr id="94212" name="Rectangle 4"/>
          <p:cNvSpPr>
            <a:spLocks noChangeArrowheads="1"/>
          </p:cNvSpPr>
          <p:nvPr/>
        </p:nvSpPr>
        <p:spPr bwMode="auto">
          <a:xfrm>
            <a:off x="1866900" y="1677324"/>
            <a:ext cx="8458200" cy="4876800"/>
          </a:xfrm>
          <a:prstGeom prst="rect">
            <a:avLst/>
          </a:prstGeom>
          <a:noFill/>
          <a:ln w="9525">
            <a:noFill/>
            <a:miter lim="800000"/>
            <a:headEnd/>
            <a:tailEnd/>
          </a:ln>
        </p:spPr>
        <p:txBody>
          <a:bodyPr lIns="90488" tIns="44450" rIns="90488" bIns="44450"/>
          <a:lstStyle/>
          <a:p>
            <a:pPr marL="1028700" lvl="1" indent="-508000" algn="just" fontAlgn="base">
              <a:spcBef>
                <a:spcPct val="10000"/>
              </a:spcBef>
              <a:spcAft>
                <a:spcPts val="1200"/>
              </a:spcAft>
              <a:buFontTx/>
              <a:buAutoNum type="alphaLcParenBoth"/>
              <a:tabLst>
                <a:tab pos="863600" algn="l"/>
              </a:tabLst>
            </a:pPr>
            <a:r>
              <a:rPr lang="en-US" sz="2400" dirty="0">
                <a:solidFill>
                  <a:srgbClr val="003399"/>
                </a:solidFill>
              </a:rPr>
              <a:t>Permissible Information (factual information on issuer, information on the security, price, use of proceeds, underwriters, procedures underwriters will use to conduct offering)</a:t>
            </a:r>
          </a:p>
          <a:p>
            <a:pPr marL="1028700" lvl="1" indent="-508000" algn="just" fontAlgn="base">
              <a:spcBef>
                <a:spcPct val="10000"/>
              </a:spcBef>
              <a:spcAft>
                <a:spcPts val="1200"/>
              </a:spcAft>
              <a:buFontTx/>
              <a:buAutoNum type="alphaLcParenBoth"/>
              <a:tabLst>
                <a:tab pos="863600" algn="l"/>
              </a:tabLst>
            </a:pPr>
            <a:r>
              <a:rPr lang="en-US" sz="2400" dirty="0">
                <a:solidFill>
                  <a:srgbClr val="003399"/>
                </a:solidFill>
              </a:rPr>
              <a:t>Mandatory Information (legend, contact person to obtain prospectus)</a:t>
            </a:r>
          </a:p>
          <a:p>
            <a:pPr marL="1028700" lvl="1" indent="-508000" algn="just" fontAlgn="base">
              <a:spcBef>
                <a:spcPct val="10000"/>
              </a:spcBef>
              <a:spcAft>
                <a:spcPts val="1200"/>
              </a:spcAft>
              <a:buFontTx/>
              <a:buAutoNum type="alphaLcParenBoth" startAt="3"/>
              <a:tabLst>
                <a:tab pos="863600" algn="l"/>
              </a:tabLst>
            </a:pPr>
            <a:r>
              <a:rPr lang="en-US" sz="2400" dirty="0">
                <a:solidFill>
                  <a:srgbClr val="003399"/>
                </a:solidFill>
              </a:rPr>
              <a:t>Exceptions from Rule 134(b) requirements</a:t>
            </a:r>
          </a:p>
          <a:p>
            <a:pPr marL="1028700" lvl="1" indent="-508000" algn="just" fontAlgn="base">
              <a:spcBef>
                <a:spcPct val="10000"/>
              </a:spcBef>
              <a:spcAft>
                <a:spcPts val="1200"/>
              </a:spcAft>
              <a:buFontTx/>
              <a:buAutoNum type="alphaLcParenBoth" startAt="3"/>
              <a:tabLst>
                <a:tab pos="863600" algn="l"/>
              </a:tabLst>
            </a:pPr>
            <a:r>
              <a:rPr lang="en-US" sz="2400" dirty="0">
                <a:solidFill>
                  <a:srgbClr val="003399"/>
                </a:solidFill>
              </a:rPr>
              <a:t>Solicitations of interest</a:t>
            </a:r>
          </a:p>
          <a:p>
            <a:pPr marL="977900" lvl="2" algn="just" fontAlgn="base">
              <a:spcBef>
                <a:spcPct val="10000"/>
              </a:spcBef>
              <a:spcAft>
                <a:spcPts val="1200"/>
              </a:spcAft>
              <a:tabLst>
                <a:tab pos="863600" algn="l"/>
              </a:tabLst>
            </a:pPr>
            <a:r>
              <a:rPr lang="en-US" sz="2400" dirty="0">
                <a:solidFill>
                  <a:srgbClr val="003399"/>
                </a:solidFill>
              </a:rPr>
              <a:t>May solicit an offer to buy the security or request the recipient to indicate whether he or she might be interested in the security if it has the LEGEND</a:t>
            </a:r>
          </a:p>
        </p:txBody>
      </p:sp>
    </p:spTree>
    <p:extLst>
      <p:ext uri="{BB962C8B-B14F-4D97-AF65-F5344CB8AC3E}">
        <p14:creationId xmlns:p14="http://schemas.microsoft.com/office/powerpoint/2010/main" val="7767507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116378"/>
            <a:ext cx="12100560" cy="3785652"/>
          </a:xfrm>
          <a:prstGeom prst="rect">
            <a:avLst/>
          </a:prstGeom>
        </p:spPr>
        <p:txBody>
          <a:bodyPr wrap="square">
            <a:spAutoFit/>
          </a:bodyPr>
          <a:lstStyle/>
          <a:p>
            <a:r>
              <a:rPr lang="en-US" sz="4000" dirty="0"/>
              <a:t>“No offer to buy the securities can be accepted and no part of the purchase price can be received until the registration statement has become effective, and any such offer may be withdrawn or revoked, without obligation or commitment of any kind, at any time prior to notice of its acceptance given after the effective date.”</a:t>
            </a:r>
          </a:p>
        </p:txBody>
      </p:sp>
    </p:spTree>
    <p:extLst>
      <p:ext uri="{BB962C8B-B14F-4D97-AF65-F5344CB8AC3E}">
        <p14:creationId xmlns:p14="http://schemas.microsoft.com/office/powerpoint/2010/main" val="397484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writing prospectuses </a:t>
            </a:r>
            <a:br>
              <a:rPr lang="en-US" dirty="0"/>
            </a:br>
            <a:r>
              <a:rPr lang="en-US" dirty="0"/>
              <a:t>(rules 164, 433)</a:t>
            </a:r>
          </a:p>
        </p:txBody>
      </p:sp>
      <p:sp>
        <p:nvSpPr>
          <p:cNvPr id="3" name="Content Placeholder 2"/>
          <p:cNvSpPr>
            <a:spLocks noGrp="1"/>
          </p:cNvSpPr>
          <p:nvPr>
            <p:ph idx="1"/>
          </p:nvPr>
        </p:nvSpPr>
        <p:spPr>
          <a:xfrm>
            <a:off x="193963" y="2446851"/>
            <a:ext cx="11804073" cy="3820945"/>
          </a:xfrm>
        </p:spPr>
        <p:txBody>
          <a:bodyPr>
            <a:normAutofit fontScale="77500" lnSpcReduction="20000"/>
          </a:bodyPr>
          <a:lstStyle/>
          <a:p>
            <a:pPr marL="457200" indent="-457200" fontAlgn="base">
              <a:spcBef>
                <a:spcPct val="20000"/>
              </a:spcBef>
              <a:spcAft>
                <a:spcPct val="0"/>
              </a:spcAft>
            </a:pPr>
            <a:r>
              <a:rPr lang="en-US" sz="2800" dirty="0">
                <a:solidFill>
                  <a:srgbClr val="003399"/>
                </a:solidFill>
              </a:rPr>
              <a:t>any written communication that offers to sell or solicits an offer to buy a security that are or will be subject to a registration statement that do not meet the requirements of a § 10 statutory prospectus</a:t>
            </a:r>
          </a:p>
          <a:p>
            <a:pPr marL="457200" indent="-457200" fontAlgn="base">
              <a:spcBef>
                <a:spcPct val="20000"/>
              </a:spcBef>
              <a:spcAft>
                <a:spcPct val="0"/>
              </a:spcAft>
            </a:pPr>
            <a:endParaRPr lang="en-US" sz="2800" dirty="0">
              <a:solidFill>
                <a:srgbClr val="003399"/>
              </a:solidFill>
            </a:endParaRPr>
          </a:p>
          <a:p>
            <a:pPr marL="457200" indent="-457200" fontAlgn="base">
              <a:spcBef>
                <a:spcPct val="20000"/>
              </a:spcBef>
              <a:spcAft>
                <a:spcPct val="0"/>
              </a:spcAft>
            </a:pPr>
            <a:r>
              <a:rPr lang="en-US" sz="2800" dirty="0">
                <a:solidFill>
                  <a:srgbClr val="003399"/>
                </a:solidFill>
              </a:rPr>
              <a:t>indirect communications through media sources offering or soliciting</a:t>
            </a:r>
          </a:p>
          <a:p>
            <a:pPr marL="525463" lvl="1" indent="-4763" fontAlgn="base">
              <a:spcBef>
                <a:spcPct val="20000"/>
              </a:spcBef>
              <a:spcAft>
                <a:spcPct val="0"/>
              </a:spcAft>
              <a:buFontTx/>
              <a:buChar char="–"/>
            </a:pPr>
            <a:r>
              <a:rPr lang="en-US" sz="2800" dirty="0">
                <a:solidFill>
                  <a:srgbClr val="003399"/>
                </a:solidFill>
              </a:rPr>
              <a:t> Compensated</a:t>
            </a:r>
          </a:p>
          <a:p>
            <a:pPr marL="525463" lvl="1" indent="-4763" fontAlgn="base">
              <a:spcBef>
                <a:spcPct val="20000"/>
              </a:spcBef>
              <a:spcAft>
                <a:spcPct val="0"/>
              </a:spcAft>
              <a:buFontTx/>
              <a:buChar char="–"/>
            </a:pPr>
            <a:r>
              <a:rPr lang="en-US" sz="2800" dirty="0">
                <a:solidFill>
                  <a:srgbClr val="003399"/>
                </a:solidFill>
              </a:rPr>
              <a:t> Uncompensated</a:t>
            </a:r>
          </a:p>
          <a:p>
            <a:pPr marL="525463" lvl="1" indent="-4763" fontAlgn="base">
              <a:spcBef>
                <a:spcPct val="20000"/>
              </a:spcBef>
              <a:spcAft>
                <a:spcPct val="0"/>
              </a:spcAft>
              <a:buFontTx/>
              <a:buChar char="–"/>
            </a:pPr>
            <a:endParaRPr lang="en-US" sz="2800" dirty="0">
              <a:solidFill>
                <a:srgbClr val="003399"/>
              </a:solidFill>
            </a:endParaRPr>
          </a:p>
          <a:p>
            <a:pPr marL="296863" indent="-4763" fontAlgn="base">
              <a:spcBef>
                <a:spcPct val="20000"/>
              </a:spcBef>
              <a:spcAft>
                <a:spcPct val="0"/>
              </a:spcAft>
              <a:buFontTx/>
              <a:buChar char="–"/>
            </a:pPr>
            <a:r>
              <a:rPr lang="en-US" sz="3000" dirty="0">
                <a:solidFill>
                  <a:srgbClr val="003399"/>
                </a:solidFill>
              </a:rPr>
              <a:t>Conditions:</a:t>
            </a:r>
          </a:p>
          <a:p>
            <a:pPr marL="525463" lvl="1" indent="-4763" fontAlgn="base">
              <a:spcBef>
                <a:spcPct val="20000"/>
              </a:spcBef>
              <a:spcAft>
                <a:spcPct val="0"/>
              </a:spcAft>
              <a:buFontTx/>
              <a:buChar char="–"/>
            </a:pPr>
            <a:r>
              <a:rPr lang="en-US" sz="2800" dirty="0">
                <a:solidFill>
                  <a:srgbClr val="003399"/>
                </a:solidFill>
              </a:rPr>
              <a:t>LEGEND</a:t>
            </a:r>
          </a:p>
          <a:p>
            <a:pPr marL="525463" lvl="1" indent="-4763" fontAlgn="base">
              <a:spcBef>
                <a:spcPct val="20000"/>
              </a:spcBef>
              <a:spcAft>
                <a:spcPct val="0"/>
              </a:spcAft>
              <a:buFontTx/>
              <a:buChar char="–"/>
            </a:pPr>
            <a:r>
              <a:rPr lang="en-US" sz="2800" dirty="0">
                <a:solidFill>
                  <a:srgbClr val="003399"/>
                </a:solidFill>
              </a:rPr>
              <a:t>Filing Requirement (date of first use)</a:t>
            </a:r>
          </a:p>
          <a:p>
            <a:endParaRPr lang="en-US" dirty="0"/>
          </a:p>
        </p:txBody>
      </p:sp>
      <p:sp>
        <p:nvSpPr>
          <p:cNvPr id="4" name="Explosion 1 3"/>
          <p:cNvSpPr/>
          <p:nvPr/>
        </p:nvSpPr>
        <p:spPr>
          <a:xfrm>
            <a:off x="324196" y="349135"/>
            <a:ext cx="2959331" cy="1620981"/>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2177" y="964692"/>
            <a:ext cx="2003367" cy="369332"/>
          </a:xfrm>
          <a:prstGeom prst="rect">
            <a:avLst/>
          </a:prstGeom>
          <a:noFill/>
        </p:spPr>
        <p:txBody>
          <a:bodyPr wrap="square" rtlCol="0">
            <a:spAutoFit/>
          </a:bodyPr>
          <a:lstStyle/>
          <a:p>
            <a:r>
              <a:rPr lang="en-US" b="1" dirty="0"/>
              <a:t>NEW FOR 2005!</a:t>
            </a:r>
          </a:p>
        </p:txBody>
      </p:sp>
    </p:spTree>
    <p:extLst>
      <p:ext uri="{BB962C8B-B14F-4D97-AF65-F5344CB8AC3E}">
        <p14:creationId xmlns:p14="http://schemas.microsoft.com/office/powerpoint/2010/main" val="3343500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Free Writing Prospectuses</a:t>
            </a:r>
          </a:p>
        </p:txBody>
      </p:sp>
      <p:graphicFrame>
        <p:nvGraphicFramePr>
          <p:cNvPr id="2525217" name="Group 33"/>
          <p:cNvGraphicFramePr>
            <a:graphicFrameLocks noGrp="1"/>
          </p:cNvGraphicFramePr>
          <p:nvPr>
            <p:ph sz="half" idx="2"/>
          </p:nvPr>
        </p:nvGraphicFramePr>
        <p:xfrm>
          <a:off x="1676400" y="647700"/>
          <a:ext cx="8910638" cy="2882900"/>
        </p:xfrm>
        <a:graphic>
          <a:graphicData uri="http://schemas.openxmlformats.org/drawingml/2006/table">
            <a:tbl>
              <a:tblPr/>
              <a:tblGrid>
                <a:gridCol w="2509838">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8098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Rule 164/433 Requirement</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Non-reporting &amp; Unseasoned</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Seasoned &amp; WKSI</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Eligibility</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Only after filing of registration statement</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Only after filing of registration statement (WKSI may use Rule 163 in Pre-Filing Period)</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1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 10 Prospectus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(Rule 433(b))</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Must have filed; must accompany or precede</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Must have filed</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2485" name="Rounded Rectangular Callout 3"/>
          <p:cNvSpPr>
            <a:spLocks noChangeArrowheads="1"/>
          </p:cNvSpPr>
          <p:nvPr/>
        </p:nvSpPr>
        <p:spPr bwMode="auto">
          <a:xfrm>
            <a:off x="8080376" y="3929063"/>
            <a:ext cx="823913" cy="45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US" sz="2800">
              <a:solidFill>
                <a:srgbClr val="5C1F00"/>
              </a:solidFill>
            </a:endParaRPr>
          </a:p>
        </p:txBody>
      </p:sp>
      <p:sp>
        <p:nvSpPr>
          <p:cNvPr id="5" name="Rounded Rectangular Callout 4"/>
          <p:cNvSpPr/>
          <p:nvPr/>
        </p:nvSpPr>
        <p:spPr bwMode="auto">
          <a:xfrm>
            <a:off x="2830513" y="3860800"/>
            <a:ext cx="3308350" cy="2032000"/>
          </a:xfrm>
          <a:prstGeom prst="wedgeRoundRectCallout">
            <a:avLst>
              <a:gd name="adj1" fmla="val 72869"/>
              <a:gd name="adj2" fmla="val -69584"/>
              <a:gd name="adj3" fmla="val 16667"/>
            </a:avLst>
          </a:prstGeom>
          <a:solidFill>
            <a:srgbClr val="FFFF99"/>
          </a:solidFill>
          <a:ln w="9525" cap="flat" cmpd="sng" algn="ctr">
            <a:solidFill>
              <a:schemeClr val="bg1">
                <a:lumMod val="50000"/>
              </a:schemeClr>
            </a:solidFill>
            <a:prstDash val="solid"/>
            <a:round/>
            <a:headEnd type="none" w="med" len="med"/>
            <a:tailEnd type="none" w="med" len="med"/>
          </a:ln>
          <a:effectLst/>
        </p:spPr>
        <p:txBody>
          <a:bodyPr/>
          <a:lstStyle/>
          <a:p>
            <a:pPr fontAlgn="base">
              <a:spcBef>
                <a:spcPct val="0"/>
              </a:spcBef>
              <a:spcAft>
                <a:spcPct val="0"/>
              </a:spcAft>
              <a:buFontTx/>
              <a:buChar char="-"/>
              <a:defRPr/>
            </a:pPr>
            <a:r>
              <a:rPr lang="en-US" sz="2000" dirty="0">
                <a:solidFill>
                  <a:srgbClr val="5C1F00"/>
                </a:solidFill>
                <a:ea typeface="Arial" charset="0"/>
              </a:rPr>
              <a:t>Not summary or FWP</a:t>
            </a:r>
          </a:p>
          <a:p>
            <a:pPr fontAlgn="base">
              <a:spcBef>
                <a:spcPct val="0"/>
              </a:spcBef>
              <a:spcAft>
                <a:spcPct val="0"/>
              </a:spcAft>
              <a:buFontTx/>
              <a:buChar char="-"/>
              <a:defRPr/>
            </a:pPr>
            <a:r>
              <a:rPr lang="en-US" sz="2000" dirty="0">
                <a:solidFill>
                  <a:srgbClr val="5C1F00"/>
                </a:solidFill>
                <a:ea typeface="Arial" charset="0"/>
              </a:rPr>
              <a:t>No need if prior §10 prospectus with no material change</a:t>
            </a:r>
          </a:p>
          <a:p>
            <a:pPr fontAlgn="base">
              <a:spcBef>
                <a:spcPct val="0"/>
              </a:spcBef>
              <a:spcAft>
                <a:spcPct val="0"/>
              </a:spcAft>
              <a:buFontTx/>
              <a:buChar char="-"/>
              <a:defRPr/>
            </a:pPr>
            <a:r>
              <a:rPr lang="en-US" sz="2000" dirty="0">
                <a:solidFill>
                  <a:srgbClr val="5C1F00"/>
                </a:solidFill>
                <a:ea typeface="Arial" charset="0"/>
              </a:rPr>
              <a:t>Need §10(a) prospectus in post-effective period </a:t>
            </a:r>
          </a:p>
        </p:txBody>
      </p:sp>
    </p:spTree>
    <p:extLst>
      <p:ext uri="{BB962C8B-B14F-4D97-AF65-F5344CB8AC3E}">
        <p14:creationId xmlns:p14="http://schemas.microsoft.com/office/powerpoint/2010/main" val="3940596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Free Writing Prospectuses</a:t>
            </a:r>
          </a:p>
        </p:txBody>
      </p:sp>
      <p:graphicFrame>
        <p:nvGraphicFramePr>
          <p:cNvPr id="2523139" name="Group 3"/>
          <p:cNvGraphicFramePr>
            <a:graphicFrameLocks noGrp="1"/>
          </p:cNvGraphicFramePr>
          <p:nvPr>
            <p:ph sz="half" idx="2"/>
          </p:nvPr>
        </p:nvGraphicFramePr>
        <p:xfrm>
          <a:off x="1676400" y="647701"/>
          <a:ext cx="8910638" cy="5470843"/>
        </p:xfrm>
        <a:graphic>
          <a:graphicData uri="http://schemas.openxmlformats.org/drawingml/2006/table">
            <a:tbl>
              <a:tblPr/>
              <a:tblGrid>
                <a:gridCol w="2509838">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80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Rule 164/433 Requirement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Non-reporting &amp; Unseasoned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Seasoned &amp; WKSI</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Eligibility</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Only after filing of registration statement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Only after filing of registration statement (WKSI may use Rule 163 in Pre-Filing Period)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 10 Prospectus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(Rule 433(b))</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Must have filed; must accompany or precede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Must have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Information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(Rule 164(c)/433(c))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 No info conflicting with reg. stat. + periodic rep.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 Legend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 No info conflicting with reg. stat. + periodic rep.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 Legend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Filing (Form FWP)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(Rule 164(b)/433(d))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FWP must be filed with SEC no later than first use</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FWP must be filed with SEC no later than first use</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Record Retention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(Rule 164(d)/433(g))</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-Three years (if not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 Three years (if not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83735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09F62-BA76-4A30-91CF-B0631C8C6213}"/>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What if someone else publishes issuer-provided information?</a:t>
            </a:r>
          </a:p>
        </p:txBody>
      </p:sp>
      <p:pic>
        <p:nvPicPr>
          <p:cNvPr id="7" name="Content Placeholder 6">
            <a:extLst>
              <a:ext uri="{FF2B5EF4-FFF2-40B4-BE49-F238E27FC236}">
                <a16:creationId xmlns:a16="http://schemas.microsoft.com/office/drawing/2014/main" id="{4BA0949B-AEE6-4275-87CE-1BF9DC4E40CB}"/>
              </a:ext>
            </a:extLst>
          </p:cNvPr>
          <p:cNvPicPr>
            <a:picLocks noGrp="1" noChangeAspect="1"/>
          </p:cNvPicPr>
          <p:nvPr>
            <p:ph idx="1"/>
          </p:nvPr>
        </p:nvPicPr>
        <p:blipFill>
          <a:blip r:embed="rId2"/>
          <a:stretch>
            <a:fillRect/>
          </a:stretch>
        </p:blipFill>
        <p:spPr>
          <a:xfrm>
            <a:off x="639295" y="640078"/>
            <a:ext cx="10913410" cy="3301307"/>
          </a:xfrm>
          <a:prstGeom prst="rect">
            <a:avLst/>
          </a:prstGeom>
        </p:spPr>
      </p:pic>
    </p:spTree>
    <p:extLst>
      <p:ext uri="{BB962C8B-B14F-4D97-AF65-F5344CB8AC3E}">
        <p14:creationId xmlns:p14="http://schemas.microsoft.com/office/powerpoint/2010/main" val="371096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29AE8-213A-465F-8133-3BDDE9BA4B8F}"/>
              </a:ext>
            </a:extLst>
          </p:cNvPr>
          <p:cNvPicPr>
            <a:picLocks noChangeAspect="1"/>
          </p:cNvPicPr>
          <p:nvPr/>
        </p:nvPicPr>
        <p:blipFill rotWithShape="1">
          <a:blip r:embed="rId2"/>
          <a:srcRect t="21380" b="9389"/>
          <a:stretch/>
        </p:blipFill>
        <p:spPr>
          <a:xfrm>
            <a:off x="20" y="10"/>
            <a:ext cx="12191980" cy="6857990"/>
          </a:xfrm>
          <a:prstGeom prst="rect">
            <a:avLst/>
          </a:prstGeom>
        </p:spPr>
      </p:pic>
    </p:spTree>
    <p:extLst>
      <p:ext uri="{BB962C8B-B14F-4D97-AF65-F5344CB8AC3E}">
        <p14:creationId xmlns:p14="http://schemas.microsoft.com/office/powerpoint/2010/main" val="1723483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AE45E7-733B-4B3D-9CFE-4743B4B15DD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a:t>What if someone at the issuer speaks out of turn?</a:t>
            </a:r>
          </a:p>
        </p:txBody>
      </p:sp>
      <p:pic>
        <p:nvPicPr>
          <p:cNvPr id="5" name="Content Placeholder 4">
            <a:extLst>
              <a:ext uri="{FF2B5EF4-FFF2-40B4-BE49-F238E27FC236}">
                <a16:creationId xmlns:a16="http://schemas.microsoft.com/office/drawing/2014/main" id="{FFED5591-B6A1-43C0-AAE6-26E5AFF19C78}"/>
              </a:ext>
            </a:extLst>
          </p:cNvPr>
          <p:cNvPicPr>
            <a:picLocks noGrp="1" noChangeAspect="1"/>
          </p:cNvPicPr>
          <p:nvPr>
            <p:ph idx="1"/>
          </p:nvPr>
        </p:nvPicPr>
        <p:blipFill>
          <a:blip r:embed="rId2"/>
          <a:stretch>
            <a:fillRect/>
          </a:stretch>
        </p:blipFill>
        <p:spPr>
          <a:xfrm>
            <a:off x="2296160" y="172322"/>
            <a:ext cx="7348808" cy="4096960"/>
          </a:xfrm>
          <a:prstGeom prst="rect">
            <a:avLst/>
          </a:prstGeom>
        </p:spPr>
      </p:pic>
    </p:spTree>
    <p:extLst>
      <p:ext uri="{BB962C8B-B14F-4D97-AF65-F5344CB8AC3E}">
        <p14:creationId xmlns:p14="http://schemas.microsoft.com/office/powerpoint/2010/main" val="428124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31136" y="91855"/>
            <a:ext cx="7729728" cy="880734"/>
          </a:xfrm>
        </p:spPr>
        <p:txBody>
          <a:bodyPr/>
          <a:lstStyle/>
          <a:p>
            <a:pPr eaLnBrk="1" hangingPunct="1"/>
            <a:r>
              <a:rPr lang="en-US" dirty="0"/>
              <a:t>Road shows</a:t>
            </a:r>
          </a:p>
        </p:txBody>
      </p:sp>
      <p:sp>
        <p:nvSpPr>
          <p:cNvPr id="122884" name="Rectangle 4"/>
          <p:cNvSpPr>
            <a:spLocks noChangeArrowheads="1"/>
          </p:cNvSpPr>
          <p:nvPr/>
        </p:nvSpPr>
        <p:spPr bwMode="auto">
          <a:xfrm>
            <a:off x="1835150" y="1470890"/>
            <a:ext cx="8521700" cy="4673600"/>
          </a:xfrm>
          <a:prstGeom prst="rect">
            <a:avLst/>
          </a:prstGeom>
          <a:noFill/>
          <a:ln w="9525">
            <a:noFill/>
            <a:miter lim="800000"/>
            <a:headEnd/>
            <a:tailEnd/>
          </a:ln>
        </p:spPr>
        <p:txBody>
          <a:bodyPr/>
          <a:lstStyle/>
          <a:p>
            <a:pPr marL="342900" indent="-342900" fontAlgn="base">
              <a:spcBef>
                <a:spcPct val="20000"/>
              </a:spcBef>
              <a:spcAft>
                <a:spcPct val="0"/>
              </a:spcAft>
            </a:pPr>
            <a:r>
              <a:rPr lang="en-US" sz="3200" dirty="0">
                <a:solidFill>
                  <a:srgbClr val="003399"/>
                </a:solidFill>
              </a:rPr>
              <a:t>●	“Graphic communication shall </a:t>
            </a:r>
            <a:r>
              <a:rPr lang="en-US" sz="3200" u="sng" dirty="0">
                <a:solidFill>
                  <a:srgbClr val="CC3300"/>
                </a:solidFill>
              </a:rPr>
              <a:t>not</a:t>
            </a:r>
            <a:r>
              <a:rPr lang="en-US" sz="3200" dirty="0">
                <a:solidFill>
                  <a:srgbClr val="003399"/>
                </a:solidFill>
              </a:rPr>
              <a:t> include a communication that, at the time of the communication, originates live, in </a:t>
            </a:r>
            <a:r>
              <a:rPr lang="en-US" sz="3200" dirty="0">
                <a:solidFill>
                  <a:srgbClr val="CC3300"/>
                </a:solidFill>
              </a:rPr>
              <a:t>real-time to a live audience</a:t>
            </a:r>
            <a:r>
              <a:rPr lang="en-US" sz="3200" dirty="0">
                <a:solidFill>
                  <a:srgbClr val="003399"/>
                </a:solidFill>
              </a:rPr>
              <a:t> and does not originate in recorded form….”</a:t>
            </a:r>
          </a:p>
        </p:txBody>
      </p:sp>
    </p:spTree>
    <p:extLst>
      <p:ext uri="{BB962C8B-B14F-4D97-AF65-F5344CB8AC3E}">
        <p14:creationId xmlns:p14="http://schemas.microsoft.com/office/powerpoint/2010/main" val="1691918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2405752" y="1314451"/>
            <a:ext cx="1827423" cy="954107"/>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Real-Time</a:t>
            </a:r>
          </a:p>
          <a:p>
            <a:pPr algn="ctr" fontAlgn="base">
              <a:spcBef>
                <a:spcPct val="0"/>
              </a:spcBef>
              <a:spcAft>
                <a:spcPct val="0"/>
              </a:spcAft>
            </a:pPr>
            <a:r>
              <a:rPr lang="en-US" sz="2800">
                <a:solidFill>
                  <a:srgbClr val="5C1F00"/>
                </a:solidFill>
              </a:rPr>
              <a:t>Roadshow?</a:t>
            </a:r>
          </a:p>
        </p:txBody>
      </p:sp>
      <p:sp>
        <p:nvSpPr>
          <p:cNvPr id="2680837" name="Text Box 5"/>
          <p:cNvSpPr txBox="1">
            <a:spLocks noChangeArrowheads="1"/>
          </p:cNvSpPr>
          <p:nvPr/>
        </p:nvSpPr>
        <p:spPr bwMode="auto">
          <a:xfrm>
            <a:off x="6691313" y="879476"/>
            <a:ext cx="2819400" cy="1800225"/>
          </a:xfrm>
          <a:prstGeom prst="rect">
            <a:avLst/>
          </a:prstGeom>
          <a:noFill/>
          <a:ln w="9525" algn="ctr">
            <a:noFill/>
            <a:miter lim="800000"/>
            <a:headEnd/>
            <a:tailEnd/>
          </a:ln>
        </p:spPr>
        <p:txBody>
          <a:bodyPr>
            <a:spAutoFit/>
          </a:bodyPr>
          <a:lstStyle/>
          <a:p>
            <a:pPr algn="ctr" fontAlgn="base">
              <a:spcBef>
                <a:spcPct val="0"/>
              </a:spcBef>
              <a:spcAft>
                <a:spcPct val="0"/>
              </a:spcAft>
            </a:pPr>
            <a:br>
              <a:rPr lang="en-US" sz="2800">
                <a:solidFill>
                  <a:srgbClr val="5C1F00"/>
                </a:solidFill>
              </a:rPr>
            </a:br>
            <a:r>
              <a:rPr lang="en-US" sz="2800">
                <a:solidFill>
                  <a:srgbClr val="003366"/>
                </a:solidFill>
              </a:rPr>
              <a:t>Treated as “oral”</a:t>
            </a:r>
          </a:p>
          <a:p>
            <a:pPr algn="ctr" fontAlgn="base">
              <a:spcBef>
                <a:spcPct val="0"/>
              </a:spcBef>
              <a:spcAft>
                <a:spcPct val="0"/>
              </a:spcAft>
            </a:pPr>
            <a:r>
              <a:rPr lang="en-US" sz="2800">
                <a:solidFill>
                  <a:srgbClr val="003366"/>
                </a:solidFill>
              </a:rPr>
              <a:t>Communication</a:t>
            </a:r>
          </a:p>
          <a:p>
            <a:pPr algn="ctr" fontAlgn="base">
              <a:spcBef>
                <a:spcPct val="0"/>
              </a:spcBef>
              <a:spcAft>
                <a:spcPct val="0"/>
              </a:spcAft>
            </a:pPr>
            <a:r>
              <a:rPr lang="en-US" sz="2800">
                <a:solidFill>
                  <a:srgbClr val="003366"/>
                </a:solidFill>
              </a:rPr>
              <a:t>(Rule 405)</a:t>
            </a:r>
          </a:p>
        </p:txBody>
      </p:sp>
      <p:sp>
        <p:nvSpPr>
          <p:cNvPr id="2680838" name="Line 6"/>
          <p:cNvSpPr>
            <a:spLocks noChangeShapeType="1"/>
          </p:cNvSpPr>
          <p:nvPr/>
        </p:nvSpPr>
        <p:spPr bwMode="auto">
          <a:xfrm rot="5400000">
            <a:off x="2958307" y="2729707"/>
            <a:ext cx="728662" cy="9525"/>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39" name="Text Box 7"/>
          <p:cNvSpPr txBox="1">
            <a:spLocks noChangeArrowheads="1"/>
          </p:cNvSpPr>
          <p:nvPr/>
        </p:nvSpPr>
        <p:spPr bwMode="auto">
          <a:xfrm>
            <a:off x="2169622" y="2427289"/>
            <a:ext cx="96251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40" name="Text Box 8"/>
          <p:cNvSpPr txBox="1">
            <a:spLocks noChangeArrowheads="1"/>
          </p:cNvSpPr>
          <p:nvPr/>
        </p:nvSpPr>
        <p:spPr bwMode="auto">
          <a:xfrm>
            <a:off x="1979145" y="3194051"/>
            <a:ext cx="2834622" cy="1384995"/>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Equity Offering </a:t>
            </a:r>
          </a:p>
          <a:p>
            <a:pPr algn="ctr" fontAlgn="base">
              <a:spcBef>
                <a:spcPct val="0"/>
              </a:spcBef>
              <a:spcAft>
                <a:spcPct val="0"/>
              </a:spcAft>
            </a:pPr>
            <a:r>
              <a:rPr lang="en-US" sz="2800">
                <a:solidFill>
                  <a:srgbClr val="5C1F00"/>
                </a:solidFill>
              </a:rPr>
              <a:t>By Non-Exch. Act </a:t>
            </a:r>
          </a:p>
          <a:p>
            <a:pPr algn="ctr" fontAlgn="base">
              <a:spcBef>
                <a:spcPct val="0"/>
              </a:spcBef>
              <a:spcAft>
                <a:spcPct val="0"/>
              </a:spcAft>
            </a:pPr>
            <a:r>
              <a:rPr lang="en-US" sz="2800">
                <a:solidFill>
                  <a:srgbClr val="5C1F00"/>
                </a:solidFill>
              </a:rPr>
              <a:t>Rep. Co.</a:t>
            </a:r>
          </a:p>
        </p:txBody>
      </p:sp>
      <p:sp>
        <p:nvSpPr>
          <p:cNvPr id="2680841" name="Line 9"/>
          <p:cNvSpPr>
            <a:spLocks noChangeShapeType="1"/>
          </p:cNvSpPr>
          <p:nvPr/>
        </p:nvSpPr>
        <p:spPr bwMode="auto">
          <a:xfrm rot="16200000" flipH="1">
            <a:off x="3576638" y="4441826"/>
            <a:ext cx="555625" cy="1098550"/>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42" name="Text Box 10"/>
          <p:cNvSpPr txBox="1">
            <a:spLocks noChangeArrowheads="1"/>
          </p:cNvSpPr>
          <p:nvPr/>
        </p:nvSpPr>
        <p:spPr bwMode="auto">
          <a:xfrm>
            <a:off x="2405752" y="5114926"/>
            <a:ext cx="142488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43" name="Text Box 11"/>
          <p:cNvSpPr txBox="1">
            <a:spLocks noChangeArrowheads="1"/>
          </p:cNvSpPr>
          <p:nvPr/>
        </p:nvSpPr>
        <p:spPr bwMode="auto">
          <a:xfrm>
            <a:off x="4341790" y="5249864"/>
            <a:ext cx="2755947"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003366"/>
                </a:solidFill>
              </a:rPr>
              <a:t>No filing required</a:t>
            </a:r>
          </a:p>
          <a:p>
            <a:pPr algn="ctr" fontAlgn="base">
              <a:spcBef>
                <a:spcPct val="0"/>
              </a:spcBef>
              <a:spcAft>
                <a:spcPct val="0"/>
              </a:spcAft>
            </a:pPr>
            <a:r>
              <a:rPr lang="en-US" sz="2800">
                <a:solidFill>
                  <a:srgbClr val="003366"/>
                </a:solidFill>
              </a:rPr>
              <a:t>Rule 433(d)(8)</a:t>
            </a:r>
          </a:p>
        </p:txBody>
      </p:sp>
      <p:sp>
        <p:nvSpPr>
          <p:cNvPr id="2680844" name="Line 12"/>
          <p:cNvSpPr>
            <a:spLocks noChangeShapeType="1"/>
          </p:cNvSpPr>
          <p:nvPr/>
        </p:nvSpPr>
        <p:spPr bwMode="auto">
          <a:xfrm>
            <a:off x="4816475" y="2032000"/>
            <a:ext cx="1593850" cy="0"/>
          </a:xfrm>
          <a:prstGeom prst="line">
            <a:avLst/>
          </a:prstGeom>
          <a:noFill/>
          <a:ln w="57150">
            <a:solidFill>
              <a:schemeClr val="bg2"/>
            </a:solidFill>
            <a:round/>
            <a:headEnd/>
            <a:tailEnd type="triangle" w="med" len="me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2680845" name="Text Box 13"/>
          <p:cNvSpPr txBox="1">
            <a:spLocks noChangeArrowheads="1"/>
          </p:cNvSpPr>
          <p:nvPr/>
        </p:nvSpPr>
        <p:spPr bwMode="auto">
          <a:xfrm>
            <a:off x="5205282" y="1457325"/>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46" name="Line 14"/>
          <p:cNvSpPr>
            <a:spLocks noChangeShapeType="1"/>
          </p:cNvSpPr>
          <p:nvPr/>
        </p:nvSpPr>
        <p:spPr bwMode="auto">
          <a:xfrm>
            <a:off x="5011738" y="3933825"/>
            <a:ext cx="1593850" cy="0"/>
          </a:xfrm>
          <a:prstGeom prst="line">
            <a:avLst/>
          </a:prstGeom>
          <a:noFill/>
          <a:ln w="57150">
            <a:solidFill>
              <a:schemeClr val="bg2"/>
            </a:solidFill>
            <a:round/>
            <a:headEnd/>
            <a:tailEnd type="triangle" w="med" len="me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2680847" name="Text Box 15"/>
          <p:cNvSpPr txBox="1">
            <a:spLocks noChangeArrowheads="1"/>
          </p:cNvSpPr>
          <p:nvPr/>
        </p:nvSpPr>
        <p:spPr bwMode="auto">
          <a:xfrm>
            <a:off x="5400544" y="3359150"/>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48" name="Text Box 16"/>
          <p:cNvSpPr txBox="1">
            <a:spLocks noChangeArrowheads="1"/>
          </p:cNvSpPr>
          <p:nvPr/>
        </p:nvSpPr>
        <p:spPr bwMode="auto">
          <a:xfrm>
            <a:off x="6828378" y="3021014"/>
            <a:ext cx="3394583" cy="1384995"/>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“Bona fide” electronic</a:t>
            </a:r>
          </a:p>
          <a:p>
            <a:pPr algn="ctr" fontAlgn="base">
              <a:spcBef>
                <a:spcPct val="0"/>
              </a:spcBef>
              <a:spcAft>
                <a:spcPct val="0"/>
              </a:spcAft>
            </a:pPr>
            <a:r>
              <a:rPr lang="en-US" sz="2800">
                <a:solidFill>
                  <a:srgbClr val="5C1F00"/>
                </a:solidFill>
              </a:rPr>
              <a:t>road show available?</a:t>
            </a:r>
          </a:p>
          <a:p>
            <a:pPr algn="ctr" fontAlgn="base">
              <a:spcBef>
                <a:spcPct val="0"/>
              </a:spcBef>
              <a:spcAft>
                <a:spcPct val="0"/>
              </a:spcAft>
            </a:pPr>
            <a:r>
              <a:rPr lang="en-US" sz="2800">
                <a:solidFill>
                  <a:srgbClr val="5C1F00"/>
                </a:solidFill>
              </a:rPr>
              <a:t>See Rule 433(h)(5)</a:t>
            </a:r>
          </a:p>
        </p:txBody>
      </p:sp>
      <p:sp>
        <p:nvSpPr>
          <p:cNvPr id="2680849" name="Line 17"/>
          <p:cNvSpPr>
            <a:spLocks noChangeShapeType="1"/>
          </p:cNvSpPr>
          <p:nvPr/>
        </p:nvSpPr>
        <p:spPr bwMode="auto">
          <a:xfrm rot="5400000">
            <a:off x="7264401" y="4341814"/>
            <a:ext cx="962025" cy="1158875"/>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50" name="Line 18"/>
          <p:cNvSpPr>
            <a:spLocks noChangeShapeType="1"/>
          </p:cNvSpPr>
          <p:nvPr/>
        </p:nvSpPr>
        <p:spPr bwMode="auto">
          <a:xfrm rot="16200000" flipH="1">
            <a:off x="8458200" y="4481513"/>
            <a:ext cx="769938" cy="690562"/>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51" name="Text Box 19"/>
          <p:cNvSpPr txBox="1">
            <a:spLocks noChangeArrowheads="1"/>
          </p:cNvSpPr>
          <p:nvPr/>
        </p:nvSpPr>
        <p:spPr bwMode="auto">
          <a:xfrm>
            <a:off x="6926132" y="4568825"/>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52" name="Text Box 20"/>
          <p:cNvSpPr txBox="1">
            <a:spLocks noChangeArrowheads="1"/>
          </p:cNvSpPr>
          <p:nvPr/>
        </p:nvSpPr>
        <p:spPr bwMode="auto">
          <a:xfrm>
            <a:off x="9220201" y="4583114"/>
            <a:ext cx="115503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53" name="Text Box 21"/>
          <p:cNvSpPr txBox="1">
            <a:spLocks noChangeArrowheads="1"/>
          </p:cNvSpPr>
          <p:nvPr/>
        </p:nvSpPr>
        <p:spPr bwMode="auto">
          <a:xfrm>
            <a:off x="8082624" y="5224464"/>
            <a:ext cx="2292614"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003366"/>
                </a:solidFill>
              </a:rPr>
              <a:t>Filing required</a:t>
            </a:r>
            <a:br>
              <a:rPr lang="en-US" sz="2800">
                <a:solidFill>
                  <a:srgbClr val="003366"/>
                </a:solidFill>
              </a:rPr>
            </a:br>
            <a:r>
              <a:rPr lang="en-US" sz="2800">
                <a:solidFill>
                  <a:srgbClr val="003366"/>
                </a:solidFill>
              </a:rPr>
              <a:t>Rule 433(d)(8)</a:t>
            </a:r>
          </a:p>
        </p:txBody>
      </p:sp>
      <p:sp>
        <p:nvSpPr>
          <p:cNvPr id="24" name="Rectangle 2"/>
          <p:cNvSpPr>
            <a:spLocks noGrp="1" noChangeArrowheads="1"/>
          </p:cNvSpPr>
          <p:nvPr>
            <p:ph type="title"/>
          </p:nvPr>
        </p:nvSpPr>
        <p:spPr>
          <a:xfrm>
            <a:off x="2231136" y="91855"/>
            <a:ext cx="7729728" cy="880734"/>
          </a:xfrm>
        </p:spPr>
        <p:txBody>
          <a:bodyPr/>
          <a:lstStyle/>
          <a:p>
            <a:pPr eaLnBrk="1" hangingPunct="1"/>
            <a:r>
              <a:rPr lang="en-US" dirty="0"/>
              <a:t>Road shows</a:t>
            </a:r>
          </a:p>
        </p:txBody>
      </p:sp>
    </p:spTree>
    <p:extLst>
      <p:ext uri="{BB962C8B-B14F-4D97-AF65-F5344CB8AC3E}">
        <p14:creationId xmlns:p14="http://schemas.microsoft.com/office/powerpoint/2010/main" val="1996195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0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08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808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08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08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08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08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808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808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80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808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808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808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808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808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808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8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0837" grpId="0"/>
      <p:bldP spid="2680838" grpId="0" animBg="1"/>
      <p:bldP spid="2680839" grpId="0"/>
      <p:bldP spid="2680840" grpId="0" animBg="1"/>
      <p:bldP spid="2680841" grpId="0" animBg="1"/>
      <p:bldP spid="2680842" grpId="0"/>
      <p:bldP spid="2680843" grpId="0"/>
      <p:bldP spid="2680844" grpId="0" animBg="1"/>
      <p:bldP spid="2680845" grpId="0"/>
      <p:bldP spid="2680846" grpId="0" animBg="1"/>
      <p:bldP spid="2680847" grpId="0"/>
      <p:bldP spid="2680848" grpId="0" animBg="1"/>
      <p:bldP spid="2680849" grpId="0" animBg="1"/>
      <p:bldP spid="2680850" grpId="0" animBg="1"/>
      <p:bldP spid="2680851" grpId="0"/>
      <p:bldP spid="2680852" grpId="0"/>
      <p:bldP spid="26808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4592"/>
            <a:ext cx="7729728" cy="1188720"/>
          </a:xfrm>
        </p:spPr>
        <p:txBody>
          <a:bodyPr/>
          <a:lstStyle/>
          <a:p>
            <a:r>
              <a:rPr lang="en-US" dirty="0"/>
              <a:t>Analyst safe harbors</a:t>
            </a:r>
          </a:p>
        </p:txBody>
      </p:sp>
      <p:sp>
        <p:nvSpPr>
          <p:cNvPr id="3" name="Content Placeholder 2"/>
          <p:cNvSpPr>
            <a:spLocks noGrp="1"/>
          </p:cNvSpPr>
          <p:nvPr>
            <p:ph idx="1"/>
          </p:nvPr>
        </p:nvSpPr>
        <p:spPr>
          <a:xfrm>
            <a:off x="2231136" y="1700214"/>
            <a:ext cx="7729728" cy="4039814"/>
          </a:xfrm>
        </p:spPr>
        <p:txBody>
          <a:bodyPr>
            <a:normAutofit/>
          </a:bodyPr>
          <a:lstStyle/>
          <a:p>
            <a:r>
              <a:rPr lang="en-US" sz="4000" dirty="0"/>
              <a:t>Rule 137</a:t>
            </a:r>
          </a:p>
          <a:p>
            <a:endParaRPr lang="en-US" sz="4000" dirty="0"/>
          </a:p>
          <a:p>
            <a:r>
              <a:rPr lang="en-US" sz="4000" dirty="0"/>
              <a:t>Rule 138</a:t>
            </a:r>
          </a:p>
          <a:p>
            <a:endParaRPr lang="en-US" sz="4000" dirty="0"/>
          </a:p>
          <a:p>
            <a:r>
              <a:rPr lang="en-US" sz="4000" dirty="0"/>
              <a:t>Rule 139</a:t>
            </a:r>
          </a:p>
        </p:txBody>
      </p:sp>
    </p:spTree>
    <p:extLst>
      <p:ext uri="{BB962C8B-B14F-4D97-AF65-F5344CB8AC3E}">
        <p14:creationId xmlns:p14="http://schemas.microsoft.com/office/powerpoint/2010/main" val="188611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31136" y="8927"/>
            <a:ext cx="7729728" cy="891185"/>
          </a:xfrm>
        </p:spPr>
        <p:txBody>
          <a:bodyPr/>
          <a:lstStyle/>
          <a:p>
            <a:pPr eaLnBrk="1" hangingPunct="1"/>
            <a:r>
              <a:rPr lang="en-US"/>
              <a:t>Analyst Research</a:t>
            </a:r>
          </a:p>
        </p:txBody>
      </p:sp>
      <p:sp>
        <p:nvSpPr>
          <p:cNvPr id="150532" name="Text Box 4"/>
          <p:cNvSpPr txBox="1">
            <a:spLocks noChangeArrowheads="1"/>
          </p:cNvSpPr>
          <p:nvPr/>
        </p:nvSpPr>
        <p:spPr bwMode="auto">
          <a:xfrm>
            <a:off x="4989514" y="1095376"/>
            <a:ext cx="1954125" cy="1015663"/>
          </a:xfrm>
          <a:prstGeom prst="rect">
            <a:avLst/>
          </a:prstGeom>
          <a:solidFill>
            <a:schemeClr val="folHlink">
              <a:alpha val="30196"/>
            </a:schemeClr>
          </a:solidFill>
          <a:ln w="9525" algn="ctr">
            <a:solidFill>
              <a:schemeClr val="folHlink"/>
            </a:solidFill>
            <a:miter lim="800000"/>
            <a:headEnd/>
            <a:tailEnd/>
          </a:ln>
        </p:spPr>
        <p:txBody>
          <a:bodyPr wrap="none">
            <a:spAutoFit/>
          </a:bodyPr>
          <a:lstStyle/>
          <a:p>
            <a:r>
              <a:rPr lang="en-US" sz="3000"/>
              <a:t>TYPES OF</a:t>
            </a:r>
            <a:br>
              <a:rPr lang="en-US" sz="3000"/>
            </a:br>
            <a:r>
              <a:rPr lang="en-US" sz="3000"/>
              <a:t>ANALYSTS</a:t>
            </a:r>
          </a:p>
        </p:txBody>
      </p:sp>
      <p:sp>
        <p:nvSpPr>
          <p:cNvPr id="2719749" name="Line 5"/>
          <p:cNvSpPr>
            <a:spLocks noChangeShapeType="1"/>
          </p:cNvSpPr>
          <p:nvPr/>
        </p:nvSpPr>
        <p:spPr bwMode="auto">
          <a:xfrm flipH="1">
            <a:off x="4432300" y="2247900"/>
            <a:ext cx="965200" cy="635000"/>
          </a:xfrm>
          <a:prstGeom prst="line">
            <a:avLst/>
          </a:prstGeom>
          <a:noFill/>
          <a:ln w="38100">
            <a:solidFill>
              <a:schemeClr val="folHlink"/>
            </a:solidFill>
            <a:round/>
            <a:headEnd/>
            <a:tailEnd type="arrow" w="med" len="med"/>
          </a:ln>
        </p:spPr>
        <p:txBody>
          <a:bodyPr anchor="ctr">
            <a:spAutoFit/>
          </a:bodyPr>
          <a:lstStyle/>
          <a:p>
            <a:endParaRPr lang="en-US"/>
          </a:p>
        </p:txBody>
      </p:sp>
      <p:sp>
        <p:nvSpPr>
          <p:cNvPr id="2719750" name="Text Box 6"/>
          <p:cNvSpPr txBox="1">
            <a:spLocks noChangeArrowheads="1"/>
          </p:cNvSpPr>
          <p:nvPr/>
        </p:nvSpPr>
        <p:spPr bwMode="auto">
          <a:xfrm>
            <a:off x="3175001" y="3078164"/>
            <a:ext cx="1954125" cy="1015663"/>
          </a:xfrm>
          <a:prstGeom prst="rect">
            <a:avLst/>
          </a:prstGeom>
          <a:solidFill>
            <a:schemeClr val="folHlink">
              <a:alpha val="30196"/>
            </a:schemeClr>
          </a:solidFill>
          <a:ln w="9525" algn="ctr">
            <a:solidFill>
              <a:schemeClr val="folHlink"/>
            </a:solidFill>
            <a:miter lim="800000"/>
            <a:headEnd/>
            <a:tailEnd/>
          </a:ln>
        </p:spPr>
        <p:txBody>
          <a:bodyPr wrap="none">
            <a:spAutoFit/>
          </a:bodyPr>
          <a:lstStyle/>
          <a:p>
            <a:r>
              <a:rPr lang="en-US" sz="3000"/>
              <a:t>BUY-SIDE</a:t>
            </a:r>
            <a:br>
              <a:rPr lang="en-US" sz="3000"/>
            </a:br>
            <a:r>
              <a:rPr lang="en-US" sz="3000"/>
              <a:t>ANALYSTS</a:t>
            </a:r>
          </a:p>
        </p:txBody>
      </p:sp>
      <p:sp>
        <p:nvSpPr>
          <p:cNvPr id="2719751" name="Text Box 7"/>
          <p:cNvSpPr txBox="1">
            <a:spLocks noChangeArrowheads="1"/>
          </p:cNvSpPr>
          <p:nvPr/>
        </p:nvSpPr>
        <p:spPr bwMode="auto">
          <a:xfrm>
            <a:off x="6846889" y="3079751"/>
            <a:ext cx="1954125" cy="1015663"/>
          </a:xfrm>
          <a:prstGeom prst="rect">
            <a:avLst/>
          </a:prstGeom>
          <a:solidFill>
            <a:schemeClr val="folHlink">
              <a:alpha val="30196"/>
            </a:schemeClr>
          </a:solidFill>
          <a:ln w="9525" algn="ctr">
            <a:solidFill>
              <a:schemeClr val="folHlink"/>
            </a:solidFill>
            <a:miter lim="800000"/>
            <a:headEnd/>
            <a:tailEnd/>
          </a:ln>
        </p:spPr>
        <p:txBody>
          <a:bodyPr wrap="none">
            <a:spAutoFit/>
          </a:bodyPr>
          <a:lstStyle/>
          <a:p>
            <a:r>
              <a:rPr lang="en-US" sz="3000"/>
              <a:t>SELL-SIDE</a:t>
            </a:r>
            <a:br>
              <a:rPr lang="en-US" sz="3000"/>
            </a:br>
            <a:r>
              <a:rPr lang="en-US" sz="3000"/>
              <a:t>ANALYSTS</a:t>
            </a:r>
          </a:p>
        </p:txBody>
      </p:sp>
      <p:sp>
        <p:nvSpPr>
          <p:cNvPr id="2719752" name="Line 8"/>
          <p:cNvSpPr>
            <a:spLocks noChangeShapeType="1"/>
          </p:cNvSpPr>
          <p:nvPr/>
        </p:nvSpPr>
        <p:spPr bwMode="auto">
          <a:xfrm>
            <a:off x="6821488" y="2249488"/>
            <a:ext cx="965200" cy="635000"/>
          </a:xfrm>
          <a:prstGeom prst="line">
            <a:avLst/>
          </a:prstGeom>
          <a:noFill/>
          <a:ln w="38100">
            <a:solidFill>
              <a:schemeClr val="folHlink"/>
            </a:solidFill>
            <a:round/>
            <a:headEnd/>
            <a:tailEnd type="arrow" w="med" len="med"/>
          </a:ln>
        </p:spPr>
        <p:txBody>
          <a:bodyPr anchor="ctr">
            <a:spAutoFit/>
          </a:bodyPr>
          <a:lstStyle/>
          <a:p>
            <a:endParaRPr lang="en-US"/>
          </a:p>
        </p:txBody>
      </p:sp>
      <p:sp>
        <p:nvSpPr>
          <p:cNvPr id="2719753" name="Text Box 9"/>
          <p:cNvSpPr txBox="1">
            <a:spLocks noChangeArrowheads="1"/>
          </p:cNvSpPr>
          <p:nvPr/>
        </p:nvSpPr>
        <p:spPr bwMode="auto">
          <a:xfrm>
            <a:off x="3189289" y="4040189"/>
            <a:ext cx="1433149" cy="1200329"/>
          </a:xfrm>
          <a:prstGeom prst="rect">
            <a:avLst/>
          </a:prstGeom>
          <a:noFill/>
          <a:ln w="9525" algn="ctr">
            <a:noFill/>
            <a:miter lim="800000"/>
            <a:headEnd/>
            <a:tailEnd/>
          </a:ln>
        </p:spPr>
        <p:txBody>
          <a:bodyPr wrap="none">
            <a:spAutoFit/>
          </a:bodyPr>
          <a:lstStyle/>
          <a:p>
            <a:r>
              <a:rPr lang="en-US"/>
              <a:t>work directly</a:t>
            </a:r>
            <a:br>
              <a:rPr lang="en-US"/>
            </a:br>
            <a:r>
              <a:rPr lang="en-US"/>
              <a:t>for large</a:t>
            </a:r>
            <a:br>
              <a:rPr lang="en-US"/>
            </a:br>
            <a:r>
              <a:rPr lang="en-US"/>
              <a:t>institutional</a:t>
            </a:r>
            <a:br>
              <a:rPr lang="en-US"/>
            </a:br>
            <a:r>
              <a:rPr lang="en-US"/>
              <a:t>investors</a:t>
            </a:r>
          </a:p>
        </p:txBody>
      </p:sp>
      <p:sp>
        <p:nvSpPr>
          <p:cNvPr id="2719754" name="Text Box 10"/>
          <p:cNvSpPr txBox="1">
            <a:spLocks noChangeArrowheads="1"/>
          </p:cNvSpPr>
          <p:nvPr/>
        </p:nvSpPr>
        <p:spPr bwMode="auto">
          <a:xfrm>
            <a:off x="6989763" y="4041776"/>
            <a:ext cx="2443554" cy="1477328"/>
          </a:xfrm>
          <a:prstGeom prst="rect">
            <a:avLst/>
          </a:prstGeom>
          <a:noFill/>
          <a:ln w="9525" algn="ctr">
            <a:noFill/>
            <a:miter lim="800000"/>
            <a:headEnd/>
            <a:tailEnd/>
          </a:ln>
        </p:spPr>
        <p:txBody>
          <a:bodyPr wrap="none">
            <a:spAutoFit/>
          </a:bodyPr>
          <a:lstStyle/>
          <a:p>
            <a:r>
              <a:rPr lang="en-US" dirty="0"/>
              <a:t>associated</a:t>
            </a:r>
            <a:br>
              <a:rPr lang="en-US" dirty="0"/>
            </a:br>
            <a:r>
              <a:rPr lang="en-US" dirty="0"/>
              <a:t>with large</a:t>
            </a:r>
            <a:br>
              <a:rPr lang="en-US" dirty="0"/>
            </a:br>
            <a:r>
              <a:rPr lang="en-US" dirty="0"/>
              <a:t>brokerage</a:t>
            </a:r>
            <a:br>
              <a:rPr lang="en-US" dirty="0"/>
            </a:br>
            <a:r>
              <a:rPr lang="en-US" dirty="0"/>
              <a:t>firms, investment banks, </a:t>
            </a:r>
          </a:p>
          <a:p>
            <a:r>
              <a:rPr lang="en-US" dirty="0"/>
              <a:t>Advisory firms</a:t>
            </a:r>
          </a:p>
        </p:txBody>
      </p:sp>
    </p:spTree>
    <p:extLst>
      <p:ext uri="{BB962C8B-B14F-4D97-AF65-F5344CB8AC3E}">
        <p14:creationId xmlns:p14="http://schemas.microsoft.com/office/powerpoint/2010/main" val="1875636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97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9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97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197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19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9749" grpId="0" animBg="1"/>
      <p:bldP spid="2719750" grpId="0" animBg="1"/>
      <p:bldP spid="2719751" grpId="0" animBg="1"/>
      <p:bldP spid="2719752" grpId="0" animBg="1"/>
      <p:bldP spid="2719753" grpId="0"/>
      <p:bldP spid="27197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169" y="327818"/>
            <a:ext cx="7205662" cy="1172370"/>
          </a:xfrm>
        </p:spPr>
        <p:txBody>
          <a:bodyPr>
            <a:normAutofit/>
          </a:bodyPr>
          <a:lstStyle/>
          <a:p>
            <a:r>
              <a:rPr lang="en-US" dirty="0"/>
              <a:t>Rule 137</a:t>
            </a:r>
          </a:p>
        </p:txBody>
      </p:sp>
      <p:sp>
        <p:nvSpPr>
          <p:cNvPr id="3" name="Text Placeholder 2"/>
          <p:cNvSpPr>
            <a:spLocks noGrp="1"/>
          </p:cNvSpPr>
          <p:nvPr>
            <p:ph type="body" sz="half" idx="1"/>
          </p:nvPr>
        </p:nvSpPr>
        <p:spPr>
          <a:xfrm>
            <a:off x="1790700" y="1785938"/>
            <a:ext cx="8610600" cy="3638550"/>
          </a:xfrm>
        </p:spPr>
        <p:txBody>
          <a:bodyPr>
            <a:normAutofit/>
          </a:bodyPr>
          <a:lstStyle/>
          <a:p>
            <a:r>
              <a:rPr lang="en-US" sz="3200" dirty="0">
                <a:solidFill>
                  <a:srgbClr val="C00000"/>
                </a:solidFill>
              </a:rPr>
              <a:t>Nonparticipants</a:t>
            </a:r>
            <a:r>
              <a:rPr lang="en-US" sz="3200" dirty="0"/>
              <a:t> may publish or distribute, in the regular course of business, information, opinions and recommendations on</a:t>
            </a:r>
            <a:r>
              <a:rPr lang="en-US" sz="3200" dirty="0">
                <a:solidFill>
                  <a:srgbClr val="FF0000"/>
                </a:solidFill>
              </a:rPr>
              <a:t> any</a:t>
            </a:r>
            <a:r>
              <a:rPr lang="en-US" sz="3200" dirty="0"/>
              <a:t> issuer </a:t>
            </a:r>
          </a:p>
          <a:p>
            <a:r>
              <a:rPr lang="en-US" sz="3200" dirty="0"/>
              <a:t>	--no compensation</a:t>
            </a:r>
          </a:p>
          <a:p>
            <a:pPr lvl="3"/>
            <a:r>
              <a:rPr lang="en-US" sz="3000" dirty="0"/>
              <a:t>--only safe harbor for research reports on </a:t>
            </a:r>
            <a:r>
              <a:rPr lang="en-US" sz="3000" dirty="0" err="1"/>
              <a:t>Nonreporting</a:t>
            </a:r>
            <a:r>
              <a:rPr lang="en-US" sz="3000" dirty="0"/>
              <a:t> Issuers</a:t>
            </a:r>
          </a:p>
        </p:txBody>
      </p:sp>
    </p:spTree>
    <p:extLst>
      <p:ext uri="{BB962C8B-B14F-4D97-AF65-F5344CB8AC3E}">
        <p14:creationId xmlns:p14="http://schemas.microsoft.com/office/powerpoint/2010/main" val="255003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1136" y="236029"/>
            <a:ext cx="7729728" cy="764096"/>
          </a:xfrm>
        </p:spPr>
        <p:txBody>
          <a:bodyPr/>
          <a:lstStyle/>
          <a:p>
            <a:r>
              <a:rPr lang="en-US" dirty="0"/>
              <a:t>Rule 138	</a:t>
            </a:r>
          </a:p>
        </p:txBody>
      </p:sp>
      <p:sp>
        <p:nvSpPr>
          <p:cNvPr id="6" name="Content Placeholder 5"/>
          <p:cNvSpPr>
            <a:spLocks noGrp="1"/>
          </p:cNvSpPr>
          <p:nvPr>
            <p:ph idx="1"/>
          </p:nvPr>
        </p:nvSpPr>
        <p:spPr>
          <a:xfrm>
            <a:off x="2231136" y="1300164"/>
            <a:ext cx="7729728" cy="4439864"/>
          </a:xfrm>
        </p:spPr>
        <p:txBody>
          <a:bodyPr>
            <a:normAutofit/>
          </a:bodyPr>
          <a:lstStyle/>
          <a:p>
            <a:r>
              <a:rPr lang="en-US" sz="2800" dirty="0"/>
              <a:t>If a REPORTING ISSUER, than participants and nonparticipants in a </a:t>
            </a:r>
            <a:r>
              <a:rPr lang="en-US" sz="2800" dirty="0">
                <a:solidFill>
                  <a:srgbClr val="FF0000"/>
                </a:solidFill>
              </a:rPr>
              <a:t>preferred stock or debt offering</a:t>
            </a:r>
            <a:r>
              <a:rPr lang="en-US" sz="2800" dirty="0"/>
              <a:t> can report on registrant’s </a:t>
            </a:r>
            <a:r>
              <a:rPr lang="en-US" sz="2800" dirty="0">
                <a:solidFill>
                  <a:srgbClr val="FF0000"/>
                </a:solidFill>
              </a:rPr>
              <a:t>common stock</a:t>
            </a:r>
          </a:p>
          <a:p>
            <a:endParaRPr lang="en-US" sz="2800" dirty="0"/>
          </a:p>
          <a:p>
            <a:r>
              <a:rPr lang="en-US" sz="2800" dirty="0"/>
              <a:t>And vice-versa</a:t>
            </a:r>
          </a:p>
        </p:txBody>
      </p:sp>
    </p:spTree>
    <p:extLst>
      <p:ext uri="{BB962C8B-B14F-4D97-AF65-F5344CB8AC3E}">
        <p14:creationId xmlns:p14="http://schemas.microsoft.com/office/powerpoint/2010/main" val="4222983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93167"/>
            <a:ext cx="7729728" cy="906971"/>
          </a:xfrm>
        </p:spPr>
        <p:txBody>
          <a:bodyPr/>
          <a:lstStyle/>
          <a:p>
            <a:r>
              <a:rPr lang="en-US" dirty="0"/>
              <a:t>Rule 139</a:t>
            </a:r>
          </a:p>
        </p:txBody>
      </p:sp>
      <p:sp>
        <p:nvSpPr>
          <p:cNvPr id="3" name="Content Placeholder 2"/>
          <p:cNvSpPr>
            <a:spLocks noGrp="1"/>
          </p:cNvSpPr>
          <p:nvPr>
            <p:ph idx="1"/>
          </p:nvPr>
        </p:nvSpPr>
        <p:spPr>
          <a:xfrm>
            <a:off x="2231136" y="1609344"/>
            <a:ext cx="7729728" cy="4491419"/>
          </a:xfrm>
        </p:spPr>
        <p:txBody>
          <a:bodyPr>
            <a:normAutofit/>
          </a:bodyPr>
          <a:lstStyle/>
          <a:p>
            <a:r>
              <a:rPr lang="en-US" sz="2800" dirty="0"/>
              <a:t>If a SEASONED issuer (S-3), </a:t>
            </a:r>
            <a:r>
              <a:rPr lang="en-US" sz="2800" dirty="0">
                <a:solidFill>
                  <a:srgbClr val="C00000"/>
                </a:solidFill>
              </a:rPr>
              <a:t>participants and nonparticipants</a:t>
            </a:r>
            <a:r>
              <a:rPr lang="en-US" sz="2800" dirty="0"/>
              <a:t> can publish opinions and recommendations focused solely on the issuer if previously done so</a:t>
            </a:r>
          </a:p>
          <a:p>
            <a:endParaRPr lang="en-US" sz="2800" dirty="0"/>
          </a:p>
          <a:p>
            <a:r>
              <a:rPr lang="en-US" sz="2800" dirty="0"/>
              <a:t>And can publish industry research if regular publication and issuer not spotlighted in industry</a:t>
            </a:r>
          </a:p>
        </p:txBody>
      </p:sp>
    </p:spTree>
    <p:extLst>
      <p:ext uri="{BB962C8B-B14F-4D97-AF65-F5344CB8AC3E}">
        <p14:creationId xmlns:p14="http://schemas.microsoft.com/office/powerpoint/2010/main" val="2892195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31136" y="19574"/>
            <a:ext cx="7729728" cy="1188720"/>
          </a:xfrm>
        </p:spPr>
        <p:txBody>
          <a:bodyPr/>
          <a:lstStyle/>
          <a:p>
            <a:r>
              <a:rPr lang="en-US" b="1" dirty="0"/>
              <a:t>Section 2(a)(3)</a:t>
            </a:r>
          </a:p>
        </p:txBody>
      </p:sp>
      <p:sp>
        <p:nvSpPr>
          <p:cNvPr id="4" name="Content Placeholder 3"/>
          <p:cNvSpPr>
            <a:spLocks noGrp="1"/>
          </p:cNvSpPr>
          <p:nvPr>
            <p:ph idx="1"/>
          </p:nvPr>
        </p:nvSpPr>
        <p:spPr>
          <a:xfrm>
            <a:off x="1832344" y="1904598"/>
            <a:ext cx="8527312" cy="4706244"/>
          </a:xfrm>
        </p:spPr>
        <p:txBody>
          <a:bodyPr/>
          <a:lstStyle/>
          <a:p>
            <a:pPr marL="0" indent="0"/>
            <a:r>
              <a:rPr lang="en-US" sz="3000" dirty="0">
                <a:solidFill>
                  <a:srgbClr val="002060"/>
                </a:solidFill>
              </a:rPr>
              <a:t>… The publication or distribution by a broker or dealer of a research report about an </a:t>
            </a:r>
            <a:r>
              <a:rPr lang="en-US" sz="3000" dirty="0">
                <a:solidFill>
                  <a:srgbClr val="FF0000"/>
                </a:solidFill>
              </a:rPr>
              <a:t>emerging growth company </a:t>
            </a:r>
            <a:r>
              <a:rPr lang="en-US" sz="3000" dirty="0">
                <a:solidFill>
                  <a:srgbClr val="002060"/>
                </a:solidFill>
              </a:rPr>
              <a:t>that is the subject of a proposed public offering of the common equity securities  ... shall be deemed for purposes of paragraph (10) of this subsection and section 5(c) </a:t>
            </a:r>
            <a:r>
              <a:rPr lang="en-US" sz="3000" dirty="0">
                <a:solidFill>
                  <a:srgbClr val="FF0000"/>
                </a:solidFill>
              </a:rPr>
              <a:t>not to constitute an offer for sale or offer to sell a security</a:t>
            </a:r>
            <a:r>
              <a:rPr lang="en-US" sz="3000" dirty="0">
                <a:solidFill>
                  <a:srgbClr val="002060"/>
                </a:solidFill>
              </a:rPr>
              <a:t>, even if the broker or </a:t>
            </a:r>
            <a:r>
              <a:rPr lang="en-US" sz="3000" dirty="0">
                <a:solidFill>
                  <a:srgbClr val="FF0000"/>
                </a:solidFill>
              </a:rPr>
              <a:t>dealer is participating or will participate</a:t>
            </a:r>
            <a:r>
              <a:rPr lang="en-US" sz="3000" dirty="0">
                <a:solidFill>
                  <a:srgbClr val="002060"/>
                </a:solidFill>
              </a:rPr>
              <a:t> in the registered offering of the securities of the issuer. …</a:t>
            </a:r>
          </a:p>
        </p:txBody>
      </p:sp>
      <p:sp>
        <p:nvSpPr>
          <p:cNvPr id="156678" name="AutoShape 6"/>
          <p:cNvSpPr>
            <a:spLocks noChangeArrowheads="1"/>
          </p:cNvSpPr>
          <p:nvPr/>
        </p:nvSpPr>
        <p:spPr bwMode="auto">
          <a:xfrm>
            <a:off x="4470401" y="5115005"/>
            <a:ext cx="204383" cy="387191"/>
          </a:xfrm>
          <a:prstGeom prst="roundRect">
            <a:avLst>
              <a:gd name="adj" fmla="val 16667"/>
            </a:avLst>
          </a:prstGeom>
          <a:noFill/>
          <a:ln w="9525" algn="ctr">
            <a:noFill/>
            <a:round/>
            <a:headEnd/>
            <a:tailEnd/>
          </a:ln>
        </p:spPr>
        <p:txBody>
          <a:bodyPr wrap="none" anchor="ctr">
            <a:spAutoFit/>
          </a:bodyPr>
          <a:lstStyle/>
          <a:p>
            <a:endParaRPr lang="en-US"/>
          </a:p>
        </p:txBody>
      </p:sp>
      <p:cxnSp>
        <p:nvCxnSpPr>
          <p:cNvPr id="156679" name="AutoShape 7"/>
          <p:cNvCxnSpPr>
            <a:cxnSpLocks noChangeShapeType="1"/>
          </p:cNvCxnSpPr>
          <p:nvPr/>
        </p:nvCxnSpPr>
        <p:spPr bwMode="auto">
          <a:xfrm>
            <a:off x="3425825" y="6192838"/>
            <a:ext cx="0" cy="0"/>
          </a:xfrm>
          <a:prstGeom prst="straightConnector1">
            <a:avLst/>
          </a:prstGeom>
          <a:noFill/>
          <a:ln w="9525">
            <a:noFill/>
            <a:round/>
            <a:headEnd/>
            <a:tailEnd/>
          </a:ln>
        </p:spPr>
      </p:cxnSp>
      <p:sp>
        <p:nvSpPr>
          <p:cNvPr id="2729992" name="AutoShape 8"/>
          <p:cNvSpPr>
            <a:spLocks noChangeArrowheads="1"/>
          </p:cNvSpPr>
          <p:nvPr/>
        </p:nvSpPr>
        <p:spPr bwMode="auto">
          <a:xfrm>
            <a:off x="6389305" y="1393820"/>
            <a:ext cx="4754562" cy="510778"/>
          </a:xfrm>
          <a:prstGeom prst="roundRect">
            <a:avLst>
              <a:gd name="adj" fmla="val 16667"/>
            </a:avLst>
          </a:prstGeom>
          <a:solidFill>
            <a:srgbClr val="FFFF99">
              <a:alpha val="30196"/>
            </a:srgbClr>
          </a:solidFill>
          <a:ln w="3175" algn="ctr">
            <a:solidFill>
              <a:srgbClr val="D3A219"/>
            </a:solidFill>
            <a:round/>
            <a:headEnd/>
            <a:tailEnd/>
          </a:ln>
        </p:spPr>
        <p:txBody>
          <a:bodyPr anchor="ctr">
            <a:spAutoFit/>
          </a:bodyPr>
          <a:lstStyle/>
          <a:p>
            <a:r>
              <a:rPr lang="en-US" sz="2400" b="1" dirty="0">
                <a:solidFill>
                  <a:schemeClr val="accent1"/>
                </a:solidFill>
              </a:rPr>
              <a:t>LEGAL EFFECT: </a:t>
            </a:r>
            <a:r>
              <a:rPr lang="en-US" sz="2400" dirty="0">
                <a:solidFill>
                  <a:schemeClr val="accent1"/>
                </a:solidFill>
              </a:rPr>
              <a:t>not an offer</a:t>
            </a:r>
          </a:p>
        </p:txBody>
      </p:sp>
    </p:spTree>
    <p:extLst>
      <p:ext uri="{BB962C8B-B14F-4D97-AF65-F5344CB8AC3E}">
        <p14:creationId xmlns:p14="http://schemas.microsoft.com/office/powerpoint/2010/main" val="4089355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729992"/>
                                        </p:tgtEl>
                                        <p:attrNameLst>
                                          <p:attrName>style.visibility</p:attrName>
                                        </p:attrNameLst>
                                      </p:cBhvr>
                                      <p:to>
                                        <p:strVal val="visible"/>
                                      </p:to>
                                    </p:set>
                                    <p:animEffect transition="in" filter="barn(outVertical)">
                                      <p:cBhvr>
                                        <p:cTn id="11" dur="500"/>
                                        <p:tgtEl>
                                          <p:spTgt spid="272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299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31136" y="95941"/>
            <a:ext cx="7729728" cy="1188720"/>
          </a:xfrm>
        </p:spPr>
        <p:txBody>
          <a:bodyPr/>
          <a:lstStyle/>
          <a:p>
            <a:pPr eaLnBrk="1" hangingPunct="1"/>
            <a:r>
              <a:rPr lang="en-US" dirty="0"/>
              <a:t>Ewing oil (hypo 6, scenario 1)</a:t>
            </a:r>
          </a:p>
        </p:txBody>
      </p:sp>
      <p:sp>
        <p:nvSpPr>
          <p:cNvPr id="126982" name="Text Box 6"/>
          <p:cNvSpPr txBox="1">
            <a:spLocks noChangeArrowheads="1"/>
          </p:cNvSpPr>
          <p:nvPr/>
        </p:nvSpPr>
        <p:spPr bwMode="auto">
          <a:xfrm>
            <a:off x="5142358" y="4954589"/>
            <a:ext cx="2337499"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registration</a:t>
            </a:r>
          </a:p>
          <a:p>
            <a:pPr algn="ctr" fontAlgn="base">
              <a:spcBef>
                <a:spcPct val="0"/>
              </a:spcBef>
              <a:spcAft>
                <a:spcPct val="0"/>
              </a:spcAft>
            </a:pPr>
            <a:r>
              <a:rPr lang="en-US" sz="2800">
                <a:solidFill>
                  <a:srgbClr val="5C1F00"/>
                </a:solidFill>
              </a:rPr>
              <a:t>statement filed</a:t>
            </a:r>
          </a:p>
        </p:txBody>
      </p:sp>
      <p:pic>
        <p:nvPicPr>
          <p:cNvPr id="2684935" name="Picture 7" descr="j0363496"/>
          <p:cNvPicPr>
            <a:picLocks noChangeAspect="1" noChangeArrowheads="1"/>
          </p:cNvPicPr>
          <p:nvPr/>
        </p:nvPicPr>
        <p:blipFill>
          <a:blip r:embed="rId3" cstate="print"/>
          <a:srcRect/>
          <a:stretch>
            <a:fillRect/>
          </a:stretch>
        </p:blipFill>
        <p:spPr bwMode="auto">
          <a:xfrm>
            <a:off x="7894638" y="1289050"/>
            <a:ext cx="2595562" cy="2903538"/>
          </a:xfrm>
          <a:prstGeom prst="rect">
            <a:avLst/>
          </a:prstGeom>
          <a:noFill/>
          <a:ln w="9525">
            <a:noFill/>
            <a:miter lim="800000"/>
            <a:headEnd/>
            <a:tailEnd/>
          </a:ln>
        </p:spPr>
      </p:pic>
      <p:sp>
        <p:nvSpPr>
          <p:cNvPr id="2684936" name="AutoShape 8"/>
          <p:cNvSpPr>
            <a:spLocks/>
          </p:cNvSpPr>
          <p:nvPr/>
        </p:nvSpPr>
        <p:spPr bwMode="auto">
          <a:xfrm>
            <a:off x="4953000" y="2832100"/>
            <a:ext cx="2933700" cy="1231900"/>
          </a:xfrm>
          <a:prstGeom prst="borderCallout1">
            <a:avLst>
              <a:gd name="adj1" fmla="val 9278"/>
              <a:gd name="adj2" fmla="val -2597"/>
              <a:gd name="adj3" fmla="val 9276"/>
              <a:gd name="adj4" fmla="val -7360"/>
            </a:avLst>
          </a:prstGeom>
          <a:solidFill>
            <a:srgbClr val="FFFF99">
              <a:alpha val="39999"/>
            </a:srgbClr>
          </a:solidFill>
          <a:ln w="9525" algn="ctr">
            <a:solidFill>
              <a:schemeClr val="folHlink"/>
            </a:solidFill>
            <a:miter lim="800000"/>
            <a:headEnd/>
            <a:tailEnd/>
          </a:ln>
        </p:spPr>
        <p:txBody>
          <a:bodyPr anchor="ctr"/>
          <a:lstStyle/>
          <a:p>
            <a:pPr algn="ctr" fontAlgn="base">
              <a:spcBef>
                <a:spcPct val="0"/>
              </a:spcBef>
              <a:spcAft>
                <a:spcPct val="0"/>
              </a:spcAft>
            </a:pPr>
            <a:r>
              <a:rPr lang="en-US" sz="2800" dirty="0">
                <a:solidFill>
                  <a:srgbClr val="5C1F00"/>
                </a:solidFill>
              </a:rPr>
              <a:t>glossy pamphlet</a:t>
            </a:r>
          </a:p>
          <a:p>
            <a:pPr algn="ctr" fontAlgn="base">
              <a:spcBef>
                <a:spcPct val="0"/>
              </a:spcBef>
              <a:spcAft>
                <a:spcPct val="0"/>
              </a:spcAft>
            </a:pPr>
            <a:r>
              <a:rPr lang="en-US" sz="2800" dirty="0">
                <a:solidFill>
                  <a:srgbClr val="5C1F00"/>
                </a:solidFill>
              </a:rPr>
              <a:t>“rocket fuel”</a:t>
            </a:r>
          </a:p>
        </p:txBody>
      </p:sp>
      <p:sp>
        <p:nvSpPr>
          <p:cNvPr id="2684937" name="Text Box 9"/>
          <p:cNvSpPr txBox="1">
            <a:spLocks noChangeArrowheads="1"/>
          </p:cNvSpPr>
          <p:nvPr/>
        </p:nvSpPr>
        <p:spPr bwMode="auto">
          <a:xfrm>
            <a:off x="8427804" y="4294189"/>
            <a:ext cx="1880066"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003366"/>
                </a:solidFill>
              </a:rPr>
              <a:t>doctors </a:t>
            </a:r>
          </a:p>
          <a:p>
            <a:pPr algn="ctr" fontAlgn="base">
              <a:spcBef>
                <a:spcPct val="0"/>
              </a:spcBef>
              <a:spcAft>
                <a:spcPct val="0"/>
              </a:spcAft>
            </a:pPr>
            <a:r>
              <a:rPr lang="en-US" sz="2800">
                <a:solidFill>
                  <a:srgbClr val="003366"/>
                </a:solidFill>
              </a:rPr>
              <a:t>and lawyers</a:t>
            </a:r>
          </a:p>
        </p:txBody>
      </p:sp>
      <p:sp>
        <p:nvSpPr>
          <p:cNvPr id="2684938" name="AutoShape 10"/>
          <p:cNvSpPr>
            <a:spLocks/>
          </p:cNvSpPr>
          <p:nvPr/>
        </p:nvSpPr>
        <p:spPr bwMode="auto">
          <a:xfrm>
            <a:off x="7977188" y="1219200"/>
            <a:ext cx="2451100" cy="3048000"/>
          </a:xfrm>
          <a:prstGeom prst="borderCallout1">
            <a:avLst>
              <a:gd name="adj1" fmla="val 3750"/>
              <a:gd name="adj2" fmla="val -3111"/>
              <a:gd name="adj3" fmla="val 51667"/>
              <a:gd name="adj4" fmla="val -60102"/>
            </a:avLst>
          </a:prstGeom>
          <a:solidFill>
            <a:srgbClr val="003366">
              <a:alpha val="10196"/>
            </a:srgbClr>
          </a:solidFill>
          <a:ln w="9525" cap="rnd" algn="ctr">
            <a:solidFill>
              <a:srgbClr val="003366"/>
            </a:solidFill>
            <a:prstDash val="sysDot"/>
            <a:miter lim="800000"/>
            <a:headEnd/>
            <a:tailEnd/>
          </a:ln>
        </p:spPr>
        <p:txBody>
          <a:bodyPr anchor="ctr"/>
          <a:lstStyle/>
          <a:p>
            <a:pPr algn="ctr" fontAlgn="base">
              <a:spcBef>
                <a:spcPct val="0"/>
              </a:spcBef>
              <a:spcAft>
                <a:spcPct val="0"/>
              </a:spcAft>
            </a:pPr>
            <a:endParaRPr lang="en-US" sz="2800">
              <a:solidFill>
                <a:srgbClr val="5C1F00"/>
              </a:solidFill>
            </a:endParaRPr>
          </a:p>
        </p:txBody>
      </p:sp>
      <p:pic>
        <p:nvPicPr>
          <p:cNvPr id="11" name="Picture 230" descr="j0363444"/>
          <p:cNvPicPr>
            <a:picLocks noChangeAspect="1" noChangeArrowheads="1"/>
          </p:cNvPicPr>
          <p:nvPr/>
        </p:nvPicPr>
        <p:blipFill>
          <a:blip r:embed="rId4" cstate="print"/>
          <a:srcRect/>
          <a:stretch>
            <a:fillRect/>
          </a:stretch>
        </p:blipFill>
        <p:spPr bwMode="auto">
          <a:xfrm>
            <a:off x="1712566" y="1917701"/>
            <a:ext cx="3203923" cy="3497263"/>
          </a:xfrm>
          <a:prstGeom prst="rect">
            <a:avLst/>
          </a:prstGeom>
          <a:noFill/>
        </p:spPr>
      </p:pic>
    </p:spTree>
    <p:extLst>
      <p:ext uri="{BB962C8B-B14F-4D97-AF65-F5344CB8AC3E}">
        <p14:creationId xmlns:p14="http://schemas.microsoft.com/office/powerpoint/2010/main" val="1951381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849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2684935"/>
                                        </p:tgtEl>
                                        <p:attrNameLst>
                                          <p:attrName>style.visibility</p:attrName>
                                        </p:attrNameLst>
                                      </p:cBhvr>
                                      <p:to>
                                        <p:strVal val="visible"/>
                                      </p:to>
                                    </p:set>
                                    <p:animEffect transition="in" filter="strips(upRight)">
                                      <p:cBhvr>
                                        <p:cTn id="11" dur="500"/>
                                        <p:tgtEl>
                                          <p:spTgt spid="2684935"/>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2684938"/>
                                        </p:tgtEl>
                                        <p:attrNameLst>
                                          <p:attrName>style.visibility</p:attrName>
                                        </p:attrNameLst>
                                      </p:cBhvr>
                                      <p:to>
                                        <p:strVal val="visible"/>
                                      </p:to>
                                    </p:set>
                                    <p:animEffect transition="in" filter="strips(upRight)">
                                      <p:cBhvr>
                                        <p:cTn id="14" dur="500"/>
                                        <p:tgtEl>
                                          <p:spTgt spid="2684938"/>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2684937"/>
                                        </p:tgtEl>
                                        <p:attrNameLst>
                                          <p:attrName>style.visibility</p:attrName>
                                        </p:attrNameLst>
                                      </p:cBhvr>
                                      <p:to>
                                        <p:strVal val="visible"/>
                                      </p:to>
                                    </p:set>
                                    <p:animEffect transition="in" filter="barn(outHorizontal)">
                                      <p:cBhvr>
                                        <p:cTn id="17" dur="500"/>
                                        <p:tgtEl>
                                          <p:spTgt spid="2684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936" grpId="0" animBg="1"/>
      <p:bldP spid="2684937" grpId="0"/>
      <p:bldP spid="26849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84FCD5C-7443-4EBD-B37B-EAB86BF0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0E9B40-C467-4CDE-8CC1-38533731D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A4F8B0-5135-403C-B902-7D9434E36426}"/>
              </a:ext>
            </a:extLst>
          </p:cNvPr>
          <p:cNvPicPr>
            <a:picLocks noChangeAspect="1"/>
          </p:cNvPicPr>
          <p:nvPr/>
        </p:nvPicPr>
        <p:blipFill>
          <a:blip r:embed="rId2"/>
          <a:stretch>
            <a:fillRect/>
          </a:stretch>
        </p:blipFill>
        <p:spPr>
          <a:xfrm>
            <a:off x="1304544" y="1690436"/>
            <a:ext cx="9582912" cy="3330062"/>
          </a:xfrm>
          <a:prstGeom prst="rect">
            <a:avLst/>
          </a:prstGeom>
        </p:spPr>
      </p:pic>
    </p:spTree>
    <p:extLst>
      <p:ext uri="{BB962C8B-B14F-4D97-AF65-F5344CB8AC3E}">
        <p14:creationId xmlns:p14="http://schemas.microsoft.com/office/powerpoint/2010/main" val="93131565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hangingPunct="1"/>
            <a:r>
              <a:rPr lang="en-US"/>
              <a:t>Free Writing Prospectuses</a:t>
            </a:r>
          </a:p>
        </p:txBody>
      </p:sp>
      <p:graphicFrame>
        <p:nvGraphicFramePr>
          <p:cNvPr id="2686979" name="Group 3"/>
          <p:cNvGraphicFramePr>
            <a:graphicFrameLocks noGrp="1"/>
          </p:cNvGraphicFramePr>
          <p:nvPr>
            <p:ph sz="half" idx="2"/>
          </p:nvPr>
        </p:nvGraphicFramePr>
        <p:xfrm>
          <a:off x="1676400" y="647701"/>
          <a:ext cx="8910638" cy="5470843"/>
        </p:xfrm>
        <a:graphic>
          <a:graphicData uri="http://schemas.openxmlformats.org/drawingml/2006/table">
            <a:tbl>
              <a:tblPr/>
              <a:tblGrid>
                <a:gridCol w="2509838">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80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Rule 164/433 Requirement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Non-reporting &amp; Unseasoned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cs typeface="Arial" charset="0"/>
                        </a:rPr>
                        <a:t>Seasoned &amp; WKSI</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Eligibility</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Only after filing of registration statement</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Only after filing of registration statement (WKSI may use Rule 163 in Pre-Filing Period)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10 Prospectus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433(b))</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Must have filed; </a:t>
                      </a:r>
                      <a:r>
                        <a:rPr kumimoji="0" lang="en-US" sz="2000" b="0" i="0" u="none" strike="noStrike" cap="none" normalizeH="0" baseline="0" dirty="0">
                          <a:ln>
                            <a:noFill/>
                          </a:ln>
                          <a:solidFill>
                            <a:srgbClr val="C00000"/>
                          </a:solidFill>
                          <a:effectLst/>
                          <a:latin typeface="Arial" charset="0"/>
                          <a:cs typeface="Arial" charset="0"/>
                        </a:rPr>
                        <a:t>must accompany or precede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Must have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Information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164(c)/433(c))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No info conflicting with registration statement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r>
                        <a:rPr kumimoji="0" lang="en-US" sz="2000" b="0" i="0" u="none" strike="noStrike" cap="none" normalizeH="0" baseline="0" dirty="0">
                          <a:ln>
                            <a:noFill/>
                          </a:ln>
                          <a:solidFill>
                            <a:srgbClr val="C00000"/>
                          </a:solidFill>
                          <a:effectLst/>
                          <a:latin typeface="Arial" charset="0"/>
                          <a:cs typeface="Arial" charset="0"/>
                        </a:rPr>
                        <a:t>Legend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No info conflicting with registration statement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 Legend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0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Filing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164(b)/433(d))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C00000"/>
                          </a:solidFill>
                          <a:effectLst/>
                          <a:latin typeface="Arial" charset="0"/>
                          <a:cs typeface="Arial" charset="0"/>
                        </a:rPr>
                        <a:t>Must be filed with SEC no later than first use</a:t>
                      </a:r>
                      <a:endParaRPr kumimoji="0" lang="en-US" sz="2400" b="0" i="0" u="none" strike="noStrike" cap="none" normalizeH="0" baseline="0" dirty="0">
                        <a:ln>
                          <a:noFill/>
                        </a:ln>
                        <a:solidFill>
                          <a:srgbClr val="C00000"/>
                        </a:solidFill>
                        <a:effectLst/>
                        <a:latin typeface="Arial"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Must be filed with SEC no later than first use</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Record Retention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(Rule 164(d)/433(g))</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cs typeface="Arial" charset="0"/>
                        </a:rPr>
                        <a:t>-Three years (if not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Three years (if not filed)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924806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22" name="Rectangle 2"/>
          <p:cNvSpPr>
            <a:spLocks noChangeArrowheads="1"/>
          </p:cNvSpPr>
          <p:nvPr/>
        </p:nvSpPr>
        <p:spPr bwMode="auto">
          <a:xfrm>
            <a:off x="3882735" y="5694690"/>
            <a:ext cx="184731" cy="523220"/>
          </a:xfrm>
          <a:prstGeom prst="rect">
            <a:avLst/>
          </a:prstGeom>
          <a:solidFill>
            <a:srgbClr val="FFFF99"/>
          </a:solidFill>
          <a:ln w="9525" algn="ctr">
            <a:noFill/>
            <a:miter lim="800000"/>
            <a:headEnd/>
            <a:tailEn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3051523" name="Rectangle 3"/>
          <p:cNvSpPr>
            <a:spLocks noChangeArrowheads="1"/>
          </p:cNvSpPr>
          <p:nvPr/>
        </p:nvSpPr>
        <p:spPr bwMode="auto">
          <a:xfrm>
            <a:off x="5933785" y="4310390"/>
            <a:ext cx="184731" cy="523220"/>
          </a:xfrm>
          <a:prstGeom prst="rect">
            <a:avLst/>
          </a:prstGeom>
          <a:solidFill>
            <a:srgbClr val="FFFF99"/>
          </a:solidFill>
          <a:ln w="9525" algn="ctr">
            <a:noFill/>
            <a:miter lim="800000"/>
            <a:headEnd/>
            <a:tailEn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129028" name="Rectangle 4"/>
          <p:cNvSpPr>
            <a:spLocks noGrp="1" noChangeArrowheads="1"/>
          </p:cNvSpPr>
          <p:nvPr>
            <p:ph type="title"/>
          </p:nvPr>
        </p:nvSpPr>
        <p:spPr>
          <a:xfrm>
            <a:off x="2177162" y="0"/>
            <a:ext cx="7729728" cy="946381"/>
          </a:xfrm>
        </p:spPr>
        <p:txBody>
          <a:bodyPr/>
          <a:lstStyle/>
          <a:p>
            <a:pPr eaLnBrk="1" hangingPunct="1"/>
            <a:r>
              <a:rPr lang="en-US" dirty="0"/>
              <a:t>Ewing Oil FWP Example</a:t>
            </a:r>
          </a:p>
        </p:txBody>
      </p:sp>
      <p:sp>
        <p:nvSpPr>
          <p:cNvPr id="129030" name="Text Box 6"/>
          <p:cNvSpPr txBox="1">
            <a:spLocks noChangeArrowheads="1"/>
          </p:cNvSpPr>
          <p:nvPr/>
        </p:nvSpPr>
        <p:spPr bwMode="auto">
          <a:xfrm>
            <a:off x="1677989" y="1042989"/>
            <a:ext cx="8728075" cy="5078313"/>
          </a:xfrm>
          <a:prstGeom prst="rect">
            <a:avLst/>
          </a:prstGeom>
          <a:noFill/>
          <a:ln w="9525" algn="ctr">
            <a:noFill/>
            <a:miter lim="800000"/>
            <a:headEnd/>
            <a:tailEnd/>
          </a:ln>
        </p:spPr>
        <p:txBody>
          <a:bodyPr>
            <a:spAutoFit/>
          </a:bodyPr>
          <a:lstStyle/>
          <a:p>
            <a:pPr fontAlgn="base">
              <a:spcBef>
                <a:spcPct val="0"/>
              </a:spcBef>
              <a:spcAft>
                <a:spcPct val="50000"/>
              </a:spcAft>
            </a:pPr>
            <a:r>
              <a:rPr lang="en-US" b="1" dirty="0">
                <a:solidFill>
                  <a:srgbClr val="5C1F00"/>
                </a:solidFill>
              </a:rPr>
              <a:t>Ewing Oil Inc. to sell $200 million of Common Stock to Public Offering</a:t>
            </a:r>
          </a:p>
          <a:p>
            <a:pPr fontAlgn="base">
              <a:spcBef>
                <a:spcPct val="0"/>
              </a:spcBef>
              <a:spcAft>
                <a:spcPct val="50000"/>
              </a:spcAft>
            </a:pPr>
            <a:r>
              <a:rPr lang="en-US" dirty="0">
                <a:solidFill>
                  <a:srgbClr val="5C1F00"/>
                </a:solidFill>
              </a:rPr>
              <a:t>New York, NY—October 12, 2006—Ewing Oil, Inc. announced today it has entered into an agreement with Barnes-Wentworth Investments to raise approximately $200 million of common stock through an initial public offering.</a:t>
            </a:r>
          </a:p>
          <a:p>
            <a:pPr fontAlgn="base">
              <a:spcBef>
                <a:spcPct val="0"/>
              </a:spcBef>
              <a:spcAft>
                <a:spcPct val="50000"/>
              </a:spcAft>
            </a:pPr>
            <a:r>
              <a:rPr lang="en-US" dirty="0">
                <a:solidFill>
                  <a:srgbClr val="5C1F00"/>
                </a:solidFill>
              </a:rPr>
              <a:t>“We are pleased to be able to share the exciting opportunities at Ewing Oil with outside investors,” said J.R., CEO of Ewing Oil.  “We expect that the influx of funds from the new investors will provide the rocket fuel to our continued expansion”.</a:t>
            </a:r>
          </a:p>
          <a:p>
            <a:pPr fontAlgn="base">
              <a:spcBef>
                <a:spcPct val="0"/>
              </a:spcBef>
              <a:spcAft>
                <a:spcPct val="50000"/>
              </a:spcAft>
            </a:pPr>
            <a:r>
              <a:rPr lang="en-US" dirty="0">
                <a:solidFill>
                  <a:srgbClr val="5C1F00"/>
                </a:solidFill>
              </a:rPr>
              <a:t>Ewing Oil has filed a registration statement (including prospectus) with the SEC for the offerings to which this communication relates.  Before you invest, you should read the prospectus in the registration statement and other documents that Ewing Oil has filed with the SEC for more complete information about Ewing Oil and these offerings.  You may get these documents for free by visiting EDGAR on the SEC website at www.sec.gov.  Alternatively, Ewing Oil will arrange to send you the prospectus if you request it by call (800)-555-1000 or by writing to Ewing Oil’s Investor Relations Department, 40 Washington Sq. South, Dallas, TX 75201.  </a:t>
            </a:r>
          </a:p>
          <a:p>
            <a:pPr fontAlgn="base">
              <a:spcBef>
                <a:spcPct val="0"/>
              </a:spcBef>
              <a:spcAft>
                <a:spcPct val="50000"/>
              </a:spcAft>
            </a:pPr>
            <a:r>
              <a:rPr lang="en-US" dirty="0">
                <a:solidFill>
                  <a:srgbClr val="5C1F00"/>
                </a:solidFill>
              </a:rPr>
              <a:t>Click </a:t>
            </a:r>
            <a:r>
              <a:rPr lang="en-US" u="sng" dirty="0">
                <a:solidFill>
                  <a:srgbClr val="003399"/>
                </a:solidFill>
              </a:rPr>
              <a:t>here</a:t>
            </a:r>
            <a:r>
              <a:rPr lang="en-US" dirty="0">
                <a:solidFill>
                  <a:srgbClr val="5C1F00"/>
                </a:solidFill>
              </a:rPr>
              <a:t> for the most recent prospectus.</a:t>
            </a:r>
          </a:p>
        </p:txBody>
      </p:sp>
    </p:spTree>
    <p:extLst>
      <p:ext uri="{BB962C8B-B14F-4D97-AF65-F5344CB8AC3E}">
        <p14:creationId xmlns:p14="http://schemas.microsoft.com/office/powerpoint/2010/main" val="1748736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1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22" grpId="0" animBg="1"/>
      <p:bldP spid="30515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31136" y="259081"/>
            <a:ext cx="7729728" cy="1188720"/>
          </a:xfrm>
        </p:spPr>
        <p:txBody>
          <a:bodyPr/>
          <a:lstStyle/>
          <a:p>
            <a:pPr eaLnBrk="1" hangingPunct="1"/>
            <a:r>
              <a:rPr lang="en-US" dirty="0"/>
              <a:t>Ewing oil hypo 6, scenario 2</a:t>
            </a:r>
          </a:p>
        </p:txBody>
      </p:sp>
      <p:sp>
        <p:nvSpPr>
          <p:cNvPr id="132102" name="Text Box 6"/>
          <p:cNvSpPr txBox="1">
            <a:spLocks noChangeArrowheads="1"/>
          </p:cNvSpPr>
          <p:nvPr/>
        </p:nvSpPr>
        <p:spPr bwMode="auto">
          <a:xfrm>
            <a:off x="8043864" y="4510088"/>
            <a:ext cx="1260281" cy="369332"/>
          </a:xfrm>
          <a:prstGeom prst="rect">
            <a:avLst/>
          </a:prstGeom>
          <a:noFill/>
          <a:ln w="9525" algn="ctr">
            <a:noFill/>
            <a:miter lim="800000"/>
            <a:headEnd/>
            <a:tailEnd/>
          </a:ln>
        </p:spPr>
        <p:txBody>
          <a:bodyPr wrap="none">
            <a:spAutoFit/>
          </a:bodyPr>
          <a:lstStyle/>
          <a:p>
            <a:r>
              <a:rPr lang="en-US" i="1">
                <a:solidFill>
                  <a:srgbClr val="003366"/>
                </a:solidFill>
              </a:rPr>
              <a:t>Business 2.0</a:t>
            </a:r>
          </a:p>
        </p:txBody>
      </p:sp>
      <p:pic>
        <p:nvPicPr>
          <p:cNvPr id="9" name="Picture 230" descr="j0363444"/>
          <p:cNvPicPr>
            <a:picLocks noChangeAspect="1" noChangeArrowheads="1"/>
          </p:cNvPicPr>
          <p:nvPr/>
        </p:nvPicPr>
        <p:blipFill>
          <a:blip r:embed="rId3" cstate="print"/>
          <a:srcRect/>
          <a:stretch>
            <a:fillRect/>
          </a:stretch>
        </p:blipFill>
        <p:spPr bwMode="auto">
          <a:xfrm>
            <a:off x="1725266" y="1447801"/>
            <a:ext cx="3203923" cy="3497263"/>
          </a:xfrm>
          <a:prstGeom prst="rect">
            <a:avLst/>
          </a:prstGeom>
          <a:noFill/>
        </p:spPr>
      </p:pic>
      <p:sp>
        <p:nvSpPr>
          <p:cNvPr id="2693128" name="AutoShape 8"/>
          <p:cNvSpPr>
            <a:spLocks noChangeArrowheads="1"/>
          </p:cNvSpPr>
          <p:nvPr/>
        </p:nvSpPr>
        <p:spPr bwMode="auto">
          <a:xfrm>
            <a:off x="5194300" y="2540000"/>
            <a:ext cx="2324100" cy="1854200"/>
          </a:xfrm>
          <a:prstGeom prst="wedgeRoundRectCallout">
            <a:avLst>
              <a:gd name="adj1" fmla="val -129782"/>
              <a:gd name="adj2" fmla="val -47690"/>
              <a:gd name="adj3" fmla="val 16667"/>
            </a:avLst>
          </a:prstGeom>
          <a:solidFill>
            <a:srgbClr val="FFFF99">
              <a:alpha val="89803"/>
            </a:srgbClr>
          </a:solidFill>
          <a:ln w="9525" algn="ctr">
            <a:solidFill>
              <a:schemeClr val="folHlink"/>
            </a:solidFill>
            <a:miter lim="800000"/>
            <a:headEnd/>
            <a:tailEnd/>
          </a:ln>
        </p:spPr>
        <p:txBody>
          <a:bodyPr anchor="ctr"/>
          <a:lstStyle/>
          <a:p>
            <a:r>
              <a:rPr lang="en-US" dirty="0"/>
              <a:t>“capital from offering will fuel growth”</a:t>
            </a:r>
          </a:p>
        </p:txBody>
      </p:sp>
      <p:pic>
        <p:nvPicPr>
          <p:cNvPr id="10" name="Picture 228" descr="j0365664"/>
          <p:cNvPicPr>
            <a:picLocks noChangeAspect="1" noChangeArrowheads="1"/>
          </p:cNvPicPr>
          <p:nvPr/>
        </p:nvPicPr>
        <p:blipFill>
          <a:blip r:embed="rId4" cstate="print"/>
          <a:srcRect b="-2597"/>
          <a:stretch>
            <a:fillRect/>
          </a:stretch>
        </p:blipFill>
        <p:spPr bwMode="auto">
          <a:xfrm flipH="1">
            <a:off x="8013649" y="1689100"/>
            <a:ext cx="2303514" cy="2489200"/>
          </a:xfrm>
          <a:prstGeom prst="rect">
            <a:avLst/>
          </a:prstGeom>
          <a:noFill/>
        </p:spPr>
      </p:pic>
    </p:spTree>
    <p:extLst>
      <p:ext uri="{BB962C8B-B14F-4D97-AF65-F5344CB8AC3E}">
        <p14:creationId xmlns:p14="http://schemas.microsoft.com/office/powerpoint/2010/main" val="444113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93128"/>
                                        </p:tgtEl>
                                        <p:attrNameLst>
                                          <p:attrName>style.visibility</p:attrName>
                                        </p:attrNameLst>
                                      </p:cBhvr>
                                      <p:to>
                                        <p:strVal val="visible"/>
                                      </p:to>
                                    </p:set>
                                    <p:animEffect transition="in" filter="slide(fromLeft)">
                                      <p:cBhvr>
                                        <p:cTn id="7" dur="500"/>
                                        <p:tgtEl>
                                          <p:spTgt spid="269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8892"/>
            <a:ext cx="7729728" cy="1188720"/>
          </a:xfrm>
        </p:spPr>
        <p:txBody>
          <a:bodyPr/>
          <a:lstStyle/>
          <a:p>
            <a:r>
              <a:rPr lang="en-US" dirty="0"/>
              <a:t>Issuer-provided information = issuer</a:t>
            </a:r>
          </a:p>
        </p:txBody>
      </p:sp>
      <p:sp>
        <p:nvSpPr>
          <p:cNvPr id="3" name="Content Placeholder 2"/>
          <p:cNvSpPr>
            <a:spLocks noGrp="1"/>
          </p:cNvSpPr>
          <p:nvPr>
            <p:ph idx="1"/>
          </p:nvPr>
        </p:nvSpPr>
        <p:spPr>
          <a:xfrm>
            <a:off x="2231136" y="1695069"/>
            <a:ext cx="7729728" cy="4620006"/>
          </a:xfrm>
        </p:spPr>
        <p:txBody>
          <a:bodyPr>
            <a:normAutofit/>
          </a:bodyPr>
          <a:lstStyle/>
          <a:p>
            <a:r>
              <a:rPr lang="en-US" sz="2800" dirty="0"/>
              <a:t>Issuer must have an exemption from Section 5(b)</a:t>
            </a:r>
          </a:p>
          <a:p>
            <a:endParaRPr lang="en-US" sz="2800" dirty="0"/>
          </a:p>
          <a:p>
            <a:r>
              <a:rPr lang="en-US" sz="2800" dirty="0"/>
              <a:t>Is it FWP?</a:t>
            </a:r>
          </a:p>
          <a:p>
            <a:endParaRPr lang="en-US" sz="2800" dirty="0"/>
          </a:p>
          <a:p>
            <a:r>
              <a:rPr lang="en-US" sz="2800" dirty="0"/>
              <a:t>Media article with issuer-provided information can be FWP if:</a:t>
            </a:r>
          </a:p>
          <a:p>
            <a:pPr lvl="1"/>
            <a:r>
              <a:rPr lang="en-US" sz="2800" dirty="0"/>
              <a:t>Not compensated</a:t>
            </a:r>
          </a:p>
          <a:p>
            <a:pPr lvl="1"/>
            <a:r>
              <a:rPr lang="en-US" sz="2800" dirty="0"/>
              <a:t>Issuer files within 4 days</a:t>
            </a:r>
          </a:p>
        </p:txBody>
      </p:sp>
    </p:spTree>
    <p:extLst>
      <p:ext uri="{BB962C8B-B14F-4D97-AF65-F5344CB8AC3E}">
        <p14:creationId xmlns:p14="http://schemas.microsoft.com/office/powerpoint/2010/main" val="2811899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9273" name="Picture 9" descr="j0363458"/>
          <p:cNvPicPr>
            <a:picLocks noChangeAspect="1" noChangeArrowheads="1"/>
          </p:cNvPicPr>
          <p:nvPr/>
        </p:nvPicPr>
        <p:blipFill>
          <a:blip r:embed="rId3" cstate="print"/>
          <a:srcRect/>
          <a:stretch>
            <a:fillRect/>
          </a:stretch>
        </p:blipFill>
        <p:spPr bwMode="auto">
          <a:xfrm flipH="1">
            <a:off x="7642225" y="2532064"/>
            <a:ext cx="2838450" cy="3240087"/>
          </a:xfrm>
          <a:prstGeom prst="rect">
            <a:avLst/>
          </a:prstGeom>
          <a:noFill/>
          <a:ln w="9525">
            <a:noFill/>
            <a:miter lim="800000"/>
            <a:headEnd/>
            <a:tailEnd/>
          </a:ln>
        </p:spPr>
      </p:pic>
      <p:grpSp>
        <p:nvGrpSpPr>
          <p:cNvPr id="3" name="Group 10"/>
          <p:cNvGrpSpPr>
            <a:grpSpLocks/>
          </p:cNvGrpSpPr>
          <p:nvPr/>
        </p:nvGrpSpPr>
        <p:grpSpPr bwMode="auto">
          <a:xfrm>
            <a:off x="1527175" y="2555876"/>
            <a:ext cx="3881438" cy="2968625"/>
            <a:chOff x="2" y="1610"/>
            <a:chExt cx="2445" cy="1870"/>
          </a:xfrm>
        </p:grpSpPr>
        <p:pic>
          <p:nvPicPr>
            <p:cNvPr id="135177" name="Picture 11" descr="j0365662"/>
            <p:cNvPicPr>
              <a:picLocks noChangeAspect="1" noChangeArrowheads="1"/>
            </p:cNvPicPr>
            <p:nvPr/>
          </p:nvPicPr>
          <p:blipFill>
            <a:blip r:embed="rId4" cstate="print"/>
            <a:srcRect/>
            <a:stretch>
              <a:fillRect/>
            </a:stretch>
          </p:blipFill>
          <p:spPr bwMode="auto">
            <a:xfrm>
              <a:off x="535" y="1610"/>
              <a:ext cx="1912" cy="1870"/>
            </a:xfrm>
            <a:prstGeom prst="rect">
              <a:avLst/>
            </a:prstGeom>
            <a:noFill/>
            <a:ln w="9525">
              <a:noFill/>
              <a:miter lim="800000"/>
              <a:headEnd/>
              <a:tailEnd/>
            </a:ln>
          </p:spPr>
        </p:pic>
        <p:sp>
          <p:nvSpPr>
            <p:cNvPr id="135178" name="Text Box 12"/>
            <p:cNvSpPr txBox="1">
              <a:spLocks noChangeArrowheads="1"/>
            </p:cNvSpPr>
            <p:nvPr/>
          </p:nvSpPr>
          <p:spPr bwMode="auto">
            <a:xfrm>
              <a:off x="2" y="2225"/>
              <a:ext cx="543" cy="407"/>
            </a:xfrm>
            <a:prstGeom prst="rect">
              <a:avLst/>
            </a:prstGeom>
            <a:noFill/>
            <a:ln w="9525" algn="ctr">
              <a:noFill/>
              <a:miter lim="800000"/>
              <a:headEnd/>
              <a:tailEnd/>
            </a:ln>
          </p:spPr>
          <p:txBody>
            <a:bodyPr wrap="none">
              <a:spAutoFit/>
            </a:bodyPr>
            <a:lstStyle/>
            <a:p>
              <a:r>
                <a:rPr lang="en-US" b="1" dirty="0"/>
                <a:t>Bobby</a:t>
              </a:r>
            </a:p>
            <a:p>
              <a:r>
                <a:rPr lang="en-US" b="1" dirty="0"/>
                <a:t>CFO</a:t>
              </a:r>
            </a:p>
          </p:txBody>
        </p:sp>
      </p:grpSp>
      <p:sp>
        <p:nvSpPr>
          <p:cNvPr id="2699277" name="AutoShape 13"/>
          <p:cNvSpPr>
            <a:spLocks/>
          </p:cNvSpPr>
          <p:nvPr/>
        </p:nvSpPr>
        <p:spPr bwMode="auto">
          <a:xfrm>
            <a:off x="6096000" y="2379346"/>
            <a:ext cx="1968500" cy="876300"/>
          </a:xfrm>
          <a:prstGeom prst="borderCallout1">
            <a:avLst>
              <a:gd name="adj1" fmla="val 101448"/>
              <a:gd name="adj2" fmla="val 47096"/>
              <a:gd name="adj3" fmla="val 194205"/>
              <a:gd name="adj4" fmla="val 131613"/>
            </a:avLst>
          </a:prstGeom>
          <a:solidFill>
            <a:srgbClr val="FFFF99">
              <a:alpha val="39999"/>
            </a:srgbClr>
          </a:solidFill>
          <a:ln w="9525" algn="ctr">
            <a:solidFill>
              <a:schemeClr val="folHlink"/>
            </a:solidFill>
            <a:miter lim="800000"/>
            <a:headEnd/>
            <a:tailEnd/>
          </a:ln>
        </p:spPr>
        <p:txBody>
          <a:bodyPr anchor="ctr"/>
          <a:lstStyle/>
          <a:p>
            <a:r>
              <a:rPr lang="en-US" dirty="0"/>
              <a:t>valuation </a:t>
            </a:r>
          </a:p>
          <a:p>
            <a:r>
              <a:rPr lang="en-US" dirty="0"/>
              <a:t>analysis</a:t>
            </a:r>
          </a:p>
        </p:txBody>
      </p:sp>
      <p:sp>
        <p:nvSpPr>
          <p:cNvPr id="2699278" name="Text Box 14"/>
          <p:cNvSpPr txBox="1">
            <a:spLocks noChangeArrowheads="1"/>
          </p:cNvSpPr>
          <p:nvPr/>
        </p:nvSpPr>
        <p:spPr bwMode="auto">
          <a:xfrm>
            <a:off x="3721101" y="1485576"/>
            <a:ext cx="1019831" cy="646331"/>
          </a:xfrm>
          <a:prstGeom prst="rect">
            <a:avLst/>
          </a:prstGeom>
          <a:noFill/>
          <a:ln w="9525" algn="ctr">
            <a:noFill/>
            <a:miter lim="800000"/>
            <a:headEnd/>
            <a:tailEnd/>
          </a:ln>
        </p:spPr>
        <p:txBody>
          <a:bodyPr wrap="none">
            <a:spAutoFit/>
          </a:bodyPr>
          <a:lstStyle/>
          <a:p>
            <a:r>
              <a:rPr lang="en-US">
                <a:solidFill>
                  <a:srgbClr val="003399"/>
                </a:solidFill>
              </a:rPr>
              <a:t>not filed </a:t>
            </a:r>
          </a:p>
          <a:p>
            <a:r>
              <a:rPr lang="en-US">
                <a:solidFill>
                  <a:srgbClr val="003399"/>
                </a:solidFill>
              </a:rPr>
              <a:t>w/ SEC</a:t>
            </a:r>
          </a:p>
        </p:txBody>
      </p:sp>
      <p:grpSp>
        <p:nvGrpSpPr>
          <p:cNvPr id="12" name="Group 11"/>
          <p:cNvGrpSpPr/>
          <p:nvPr/>
        </p:nvGrpSpPr>
        <p:grpSpPr>
          <a:xfrm>
            <a:off x="7910511" y="1311855"/>
            <a:ext cx="3557590" cy="1200150"/>
            <a:chOff x="5357811" y="1190626"/>
            <a:chExt cx="3557590" cy="1200150"/>
          </a:xfrm>
        </p:grpSpPr>
        <p:sp>
          <p:nvSpPr>
            <p:cNvPr id="13" name="Text Box 13"/>
            <p:cNvSpPr txBox="1">
              <a:spLocks noChangeArrowheads="1"/>
            </p:cNvSpPr>
            <p:nvPr/>
          </p:nvSpPr>
          <p:spPr bwMode="auto">
            <a:xfrm>
              <a:off x="5357811" y="1190626"/>
              <a:ext cx="3557590" cy="1200150"/>
            </a:xfrm>
            <a:prstGeom prst="rect">
              <a:avLst/>
            </a:prstGeom>
            <a:noFill/>
            <a:ln w="9525" algn="ctr">
              <a:noFill/>
              <a:miter lim="800000"/>
              <a:headEnd/>
              <a:tailEnd/>
            </a:ln>
          </p:spPr>
          <p:txBody>
            <a:bodyPr wrap="none">
              <a:spAutoFit/>
            </a:bodyPr>
            <a:lstStyle/>
            <a:p>
              <a:pPr>
                <a:lnSpc>
                  <a:spcPct val="90000"/>
                </a:lnSpc>
              </a:pPr>
              <a:r>
                <a:rPr lang="en-US" sz="4000" dirty="0">
                  <a:latin typeface="Rockwell Extra Bold" pitchFamily="18" charset="0"/>
                </a:rPr>
                <a:t>Barnes-</a:t>
              </a:r>
            </a:p>
            <a:p>
              <a:pPr>
                <a:lnSpc>
                  <a:spcPct val="90000"/>
                </a:lnSpc>
              </a:pPr>
              <a:r>
                <a:rPr lang="en-US" sz="4000" dirty="0">
                  <a:latin typeface="Rockwell Extra Bold" pitchFamily="18" charset="0"/>
                </a:rPr>
                <a:t>Wentworth</a:t>
              </a:r>
            </a:p>
          </p:txBody>
        </p:sp>
        <p:sp>
          <p:nvSpPr>
            <p:cNvPr id="14" name="Line 15"/>
            <p:cNvSpPr>
              <a:spLocks noChangeShapeType="1"/>
            </p:cNvSpPr>
            <p:nvPr/>
          </p:nvSpPr>
          <p:spPr bwMode="auto">
            <a:xfrm>
              <a:off x="6075361" y="1752601"/>
              <a:ext cx="2146301" cy="0"/>
            </a:xfrm>
            <a:prstGeom prst="line">
              <a:avLst/>
            </a:prstGeom>
            <a:noFill/>
            <a:ln w="38100">
              <a:solidFill>
                <a:srgbClr val="CCB400"/>
              </a:solidFill>
              <a:round/>
              <a:headEnd/>
              <a:tailEnd/>
            </a:ln>
          </p:spPr>
          <p:txBody>
            <a:bodyPr wrap="none" anchor="ctr">
              <a:spAutoFit/>
            </a:bodyPr>
            <a:lstStyle/>
            <a:p>
              <a:pPr>
                <a:lnSpc>
                  <a:spcPct val="90000"/>
                </a:lnSpc>
              </a:pPr>
              <a:endParaRPr lang="en-US" sz="2000"/>
            </a:p>
          </p:txBody>
        </p:sp>
      </p:grpSp>
      <p:sp>
        <p:nvSpPr>
          <p:cNvPr id="15" name="Rectangle 2"/>
          <p:cNvSpPr>
            <a:spLocks noGrp="1" noChangeArrowheads="1"/>
          </p:cNvSpPr>
          <p:nvPr>
            <p:ph type="title"/>
          </p:nvPr>
        </p:nvSpPr>
        <p:spPr>
          <a:xfrm>
            <a:off x="2231136" y="190876"/>
            <a:ext cx="7729728" cy="1188720"/>
          </a:xfrm>
        </p:spPr>
        <p:txBody>
          <a:bodyPr/>
          <a:lstStyle/>
          <a:p>
            <a:pPr eaLnBrk="1" hangingPunct="1"/>
            <a:r>
              <a:rPr lang="en-US" dirty="0"/>
              <a:t>Ewing oil hypo 6, scenario 3</a:t>
            </a:r>
          </a:p>
        </p:txBody>
      </p:sp>
    </p:spTree>
    <p:extLst>
      <p:ext uri="{BB962C8B-B14F-4D97-AF65-F5344CB8AC3E}">
        <p14:creationId xmlns:p14="http://schemas.microsoft.com/office/powerpoint/2010/main" val="1952615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9277"/>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16" presetClass="entr" presetSubtype="26" fill="hold" grpId="0" nodeType="afterEffect">
                                  <p:stCondLst>
                                    <p:cond delay="0"/>
                                  </p:stCondLst>
                                  <p:childTnLst>
                                    <p:set>
                                      <p:cBhvr>
                                        <p:cTn id="14" dur="1" fill="hold">
                                          <p:stCondLst>
                                            <p:cond delay="0"/>
                                          </p:stCondLst>
                                        </p:cTn>
                                        <p:tgtEl>
                                          <p:spTgt spid="2699278"/>
                                        </p:tgtEl>
                                        <p:attrNameLst>
                                          <p:attrName>style.visibility</p:attrName>
                                        </p:attrNameLst>
                                      </p:cBhvr>
                                      <p:to>
                                        <p:strVal val="visible"/>
                                      </p:to>
                                    </p:set>
                                    <p:animEffect transition="in" filter="barn(inHorizontal)">
                                      <p:cBhvr>
                                        <p:cTn id="15" dur="500"/>
                                        <p:tgtEl>
                                          <p:spTgt spid="2699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9277" grpId="0" animBg="1"/>
      <p:bldP spid="269927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8880"/>
            <a:ext cx="7729728" cy="1188720"/>
          </a:xfrm>
        </p:spPr>
        <p:txBody>
          <a:bodyPr/>
          <a:lstStyle/>
          <a:p>
            <a:r>
              <a:rPr lang="en-US" dirty="0"/>
              <a:t>Underwriter analysis?</a:t>
            </a:r>
          </a:p>
        </p:txBody>
      </p:sp>
      <p:sp>
        <p:nvSpPr>
          <p:cNvPr id="3" name="Content Placeholder 2"/>
          <p:cNvSpPr>
            <a:spLocks noGrp="1"/>
          </p:cNvSpPr>
          <p:nvPr>
            <p:ph idx="1"/>
          </p:nvPr>
        </p:nvSpPr>
        <p:spPr>
          <a:xfrm>
            <a:off x="402431" y="1700214"/>
            <a:ext cx="11387138" cy="4039814"/>
          </a:xfrm>
        </p:spPr>
        <p:txBody>
          <a:bodyPr>
            <a:normAutofit/>
          </a:bodyPr>
          <a:lstStyle/>
          <a:p>
            <a:r>
              <a:rPr lang="en-US" sz="2800" dirty="0"/>
              <a:t>Can be free writing, but underwriter must file</a:t>
            </a:r>
          </a:p>
          <a:p>
            <a:r>
              <a:rPr lang="en-US" sz="2800" dirty="0"/>
              <a:t>If it has issuer-provided information, issuer must file</a:t>
            </a:r>
          </a:p>
          <a:p>
            <a:r>
              <a:rPr lang="en-US" sz="2800" dirty="0"/>
              <a:t>If it just has analysis from information in the registration statement, underwriter does not need to file (issuer does not need to file)</a:t>
            </a:r>
          </a:p>
          <a:p>
            <a:r>
              <a:rPr lang="en-US" sz="2800" dirty="0"/>
              <a:t>Must have legend</a:t>
            </a:r>
          </a:p>
          <a:p>
            <a:r>
              <a:rPr lang="en-US" sz="2800" dirty="0"/>
              <a:t>Must be preceded or accompanied by the current prospectus</a:t>
            </a:r>
          </a:p>
          <a:p>
            <a:r>
              <a:rPr lang="en-US" sz="2800" dirty="0"/>
              <a:t>Underwriter must retain records for three years</a:t>
            </a:r>
          </a:p>
        </p:txBody>
      </p:sp>
    </p:spTree>
    <p:extLst>
      <p:ext uri="{BB962C8B-B14F-4D97-AF65-F5344CB8AC3E}">
        <p14:creationId xmlns:p14="http://schemas.microsoft.com/office/powerpoint/2010/main" val="2942279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9506" name="Picture 2" descr="j0326960"/>
          <p:cNvPicPr>
            <a:picLocks noChangeAspect="1" noChangeArrowheads="1"/>
          </p:cNvPicPr>
          <p:nvPr/>
        </p:nvPicPr>
        <p:blipFill>
          <a:blip r:embed="rId3" cstate="print"/>
          <a:srcRect/>
          <a:stretch>
            <a:fillRect/>
          </a:stretch>
        </p:blipFill>
        <p:spPr bwMode="auto">
          <a:xfrm>
            <a:off x="2224089" y="1565275"/>
            <a:ext cx="6232525" cy="4140200"/>
          </a:xfrm>
          <a:prstGeom prst="rect">
            <a:avLst/>
          </a:prstGeom>
          <a:noFill/>
          <a:ln w="9525">
            <a:noFill/>
            <a:miter lim="800000"/>
            <a:headEnd/>
            <a:tailEnd/>
          </a:ln>
        </p:spPr>
      </p:pic>
      <p:pic>
        <p:nvPicPr>
          <p:cNvPr id="2709509" name="Picture 5" descr="j0363474"/>
          <p:cNvPicPr>
            <a:picLocks noChangeAspect="1" noChangeArrowheads="1"/>
          </p:cNvPicPr>
          <p:nvPr/>
        </p:nvPicPr>
        <p:blipFill>
          <a:blip r:embed="rId4" cstate="print"/>
          <a:srcRect/>
          <a:stretch>
            <a:fillRect/>
          </a:stretch>
        </p:blipFill>
        <p:spPr bwMode="auto">
          <a:xfrm>
            <a:off x="7620001" y="2289176"/>
            <a:ext cx="1147763" cy="1135063"/>
          </a:xfrm>
          <a:prstGeom prst="rect">
            <a:avLst/>
          </a:prstGeom>
          <a:noFill/>
          <a:ln w="9525">
            <a:noFill/>
            <a:miter lim="800000"/>
            <a:headEnd/>
            <a:tailEnd/>
          </a:ln>
        </p:spPr>
      </p:pic>
      <p:pic>
        <p:nvPicPr>
          <p:cNvPr id="2709510" name="Picture 6" descr="j0363474"/>
          <p:cNvPicPr>
            <a:picLocks noChangeAspect="1" noChangeArrowheads="1"/>
          </p:cNvPicPr>
          <p:nvPr/>
        </p:nvPicPr>
        <p:blipFill>
          <a:blip r:embed="rId4" cstate="print"/>
          <a:srcRect/>
          <a:stretch>
            <a:fillRect/>
          </a:stretch>
        </p:blipFill>
        <p:spPr bwMode="auto">
          <a:xfrm>
            <a:off x="5602288" y="2062163"/>
            <a:ext cx="1147762" cy="1135062"/>
          </a:xfrm>
          <a:prstGeom prst="rect">
            <a:avLst/>
          </a:prstGeom>
          <a:noFill/>
          <a:ln w="9525">
            <a:noFill/>
            <a:miter lim="800000"/>
            <a:headEnd/>
            <a:tailEnd/>
          </a:ln>
        </p:spPr>
      </p:pic>
      <p:pic>
        <p:nvPicPr>
          <p:cNvPr id="2709511" name="Picture 7" descr="j0363474"/>
          <p:cNvPicPr>
            <a:picLocks noChangeAspect="1" noChangeArrowheads="1"/>
          </p:cNvPicPr>
          <p:nvPr/>
        </p:nvPicPr>
        <p:blipFill>
          <a:blip r:embed="rId4" cstate="print"/>
          <a:srcRect/>
          <a:stretch>
            <a:fillRect/>
          </a:stretch>
        </p:blipFill>
        <p:spPr bwMode="auto">
          <a:xfrm>
            <a:off x="2097088" y="1604963"/>
            <a:ext cx="1147762" cy="1135062"/>
          </a:xfrm>
          <a:prstGeom prst="rect">
            <a:avLst/>
          </a:prstGeom>
          <a:noFill/>
          <a:ln w="9525">
            <a:noFill/>
            <a:miter lim="800000"/>
            <a:headEnd/>
            <a:tailEnd/>
          </a:ln>
        </p:spPr>
      </p:pic>
      <p:pic>
        <p:nvPicPr>
          <p:cNvPr id="2709512" name="Picture 8" descr="j0363474"/>
          <p:cNvPicPr>
            <a:picLocks noChangeAspect="1" noChangeArrowheads="1"/>
          </p:cNvPicPr>
          <p:nvPr/>
        </p:nvPicPr>
        <p:blipFill>
          <a:blip r:embed="rId4" cstate="print"/>
          <a:srcRect/>
          <a:stretch>
            <a:fillRect/>
          </a:stretch>
        </p:blipFill>
        <p:spPr bwMode="auto">
          <a:xfrm>
            <a:off x="2211388" y="3319463"/>
            <a:ext cx="1147762" cy="1135062"/>
          </a:xfrm>
          <a:prstGeom prst="rect">
            <a:avLst/>
          </a:prstGeom>
          <a:noFill/>
          <a:ln w="9525">
            <a:noFill/>
            <a:miter lim="800000"/>
            <a:headEnd/>
            <a:tailEnd/>
          </a:ln>
        </p:spPr>
      </p:pic>
      <p:pic>
        <p:nvPicPr>
          <p:cNvPr id="2709513" name="Picture 9" descr="j0363474"/>
          <p:cNvPicPr>
            <a:picLocks noChangeAspect="1" noChangeArrowheads="1"/>
          </p:cNvPicPr>
          <p:nvPr/>
        </p:nvPicPr>
        <p:blipFill>
          <a:blip r:embed="rId4" cstate="print"/>
          <a:srcRect/>
          <a:stretch>
            <a:fillRect/>
          </a:stretch>
        </p:blipFill>
        <p:spPr bwMode="auto">
          <a:xfrm>
            <a:off x="5005388" y="4348163"/>
            <a:ext cx="1147762" cy="1135062"/>
          </a:xfrm>
          <a:prstGeom prst="rect">
            <a:avLst/>
          </a:prstGeom>
          <a:noFill/>
          <a:ln w="9525">
            <a:noFill/>
            <a:miter lim="800000"/>
            <a:headEnd/>
            <a:tailEnd/>
          </a:ln>
        </p:spPr>
      </p:pic>
      <p:pic>
        <p:nvPicPr>
          <p:cNvPr id="2709514" name="Picture 10" descr="j0363474"/>
          <p:cNvPicPr>
            <a:picLocks noChangeAspect="1" noChangeArrowheads="1"/>
          </p:cNvPicPr>
          <p:nvPr/>
        </p:nvPicPr>
        <p:blipFill>
          <a:blip r:embed="rId4" cstate="print"/>
          <a:srcRect/>
          <a:stretch>
            <a:fillRect/>
          </a:stretch>
        </p:blipFill>
        <p:spPr bwMode="auto">
          <a:xfrm>
            <a:off x="7088188" y="3878263"/>
            <a:ext cx="1147762" cy="1135062"/>
          </a:xfrm>
          <a:prstGeom prst="rect">
            <a:avLst/>
          </a:prstGeom>
          <a:noFill/>
          <a:ln w="9525">
            <a:noFill/>
            <a:miter lim="800000"/>
            <a:headEnd/>
            <a:tailEnd/>
          </a:ln>
        </p:spPr>
      </p:pic>
      <p:grpSp>
        <p:nvGrpSpPr>
          <p:cNvPr id="2" name="Group 11"/>
          <p:cNvGrpSpPr>
            <a:grpSpLocks/>
          </p:cNvGrpSpPr>
          <p:nvPr/>
        </p:nvGrpSpPr>
        <p:grpSpPr bwMode="auto">
          <a:xfrm>
            <a:off x="8767765" y="1203325"/>
            <a:ext cx="2114550" cy="4367213"/>
            <a:chOff x="4563" y="758"/>
            <a:chExt cx="1332" cy="2751"/>
          </a:xfrm>
        </p:grpSpPr>
        <p:sp>
          <p:nvSpPr>
            <p:cNvPr id="140300" name="AutoShape 12"/>
            <p:cNvSpPr>
              <a:spLocks/>
            </p:cNvSpPr>
            <p:nvPr/>
          </p:nvSpPr>
          <p:spPr bwMode="auto">
            <a:xfrm>
              <a:off x="4689" y="1192"/>
              <a:ext cx="960" cy="736"/>
            </a:xfrm>
            <a:prstGeom prst="borderCallout1">
              <a:avLst>
                <a:gd name="adj1" fmla="val 9782"/>
                <a:gd name="adj2" fmla="val -5000"/>
                <a:gd name="adj3" fmla="val 38042"/>
                <a:gd name="adj4" fmla="val -41667"/>
              </a:avLst>
            </a:prstGeom>
            <a:solidFill>
              <a:srgbClr val="003366">
                <a:alpha val="10196"/>
              </a:srgbClr>
            </a:solidFill>
            <a:ln w="9525" cap="rnd" algn="ctr">
              <a:solidFill>
                <a:srgbClr val="003366"/>
              </a:solidFill>
              <a:prstDash val="sysDot"/>
              <a:miter lim="800000"/>
              <a:headEnd/>
              <a:tailEnd/>
            </a:ln>
          </p:spPr>
          <p:txBody>
            <a:bodyPr anchor="ctr"/>
            <a:lstStyle/>
            <a:p>
              <a:endParaRPr lang="en-US"/>
            </a:p>
          </p:txBody>
        </p:sp>
        <p:sp>
          <p:nvSpPr>
            <p:cNvPr id="140301" name="Text Box 13"/>
            <p:cNvSpPr txBox="1">
              <a:spLocks noChangeArrowheads="1"/>
            </p:cNvSpPr>
            <p:nvPr/>
          </p:nvSpPr>
          <p:spPr bwMode="auto">
            <a:xfrm>
              <a:off x="4563" y="2520"/>
              <a:ext cx="1332" cy="989"/>
            </a:xfrm>
            <a:prstGeom prst="rect">
              <a:avLst/>
            </a:prstGeom>
            <a:noFill/>
            <a:ln w="9525" algn="ctr">
              <a:noFill/>
              <a:miter lim="800000"/>
              <a:headEnd/>
              <a:tailEnd/>
            </a:ln>
          </p:spPr>
          <p:txBody>
            <a:bodyPr wrap="none">
              <a:spAutoFit/>
            </a:bodyPr>
            <a:lstStyle/>
            <a:p>
              <a:r>
                <a:rPr lang="en-US" sz="3200" dirty="0">
                  <a:solidFill>
                    <a:srgbClr val="003366"/>
                  </a:solidFill>
                </a:rPr>
                <a:t>post </a:t>
              </a:r>
            </a:p>
            <a:p>
              <a:r>
                <a:rPr lang="en-US" sz="3200" dirty="0">
                  <a:solidFill>
                    <a:srgbClr val="003366"/>
                  </a:solidFill>
                </a:rPr>
                <a:t>roadshow</a:t>
              </a:r>
            </a:p>
            <a:p>
              <a:r>
                <a:rPr lang="en-US" sz="3200" dirty="0">
                  <a:solidFill>
                    <a:srgbClr val="003366"/>
                  </a:solidFill>
                </a:rPr>
                <a:t>on  website</a:t>
              </a:r>
            </a:p>
          </p:txBody>
        </p:sp>
        <p:pic>
          <p:nvPicPr>
            <p:cNvPr id="140302" name="Picture 14" descr="j0363500"/>
            <p:cNvPicPr>
              <a:picLocks noChangeAspect="1" noChangeArrowheads="1"/>
            </p:cNvPicPr>
            <p:nvPr/>
          </p:nvPicPr>
          <p:blipFill>
            <a:blip r:embed="rId5" cstate="print"/>
            <a:srcRect/>
            <a:stretch>
              <a:fillRect/>
            </a:stretch>
          </p:blipFill>
          <p:spPr bwMode="auto">
            <a:xfrm>
              <a:off x="4753" y="758"/>
              <a:ext cx="864" cy="1029"/>
            </a:xfrm>
            <a:prstGeom prst="rect">
              <a:avLst/>
            </a:prstGeom>
            <a:noFill/>
            <a:ln w="9525">
              <a:noFill/>
              <a:miter lim="800000"/>
              <a:headEnd/>
              <a:tailEnd/>
            </a:ln>
          </p:spPr>
        </p:pic>
      </p:grpSp>
      <p:sp>
        <p:nvSpPr>
          <p:cNvPr id="15" name="Rectangle 2"/>
          <p:cNvSpPr txBox="1">
            <a:spLocks noChangeArrowheads="1"/>
          </p:cNvSpPr>
          <p:nvPr/>
        </p:nvSpPr>
        <p:spPr bwMode="black">
          <a:xfrm>
            <a:off x="2231136" y="190876"/>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Ewing oil hypo 6, scenario 5</a:t>
            </a:r>
          </a:p>
        </p:txBody>
      </p:sp>
    </p:spTree>
    <p:extLst>
      <p:ext uri="{BB962C8B-B14F-4D97-AF65-F5344CB8AC3E}">
        <p14:creationId xmlns:p14="http://schemas.microsoft.com/office/powerpoint/2010/main" val="1401464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31135" y="178880"/>
            <a:ext cx="7729728" cy="1188720"/>
          </a:xfrm>
        </p:spPr>
        <p:txBody>
          <a:bodyPr/>
          <a:lstStyle/>
          <a:p>
            <a:pPr eaLnBrk="1" hangingPunct="1"/>
            <a:r>
              <a:rPr lang="en-US"/>
              <a:t>Bona Fide Electronic Road Show</a:t>
            </a:r>
          </a:p>
        </p:txBody>
      </p:sp>
      <p:sp>
        <p:nvSpPr>
          <p:cNvPr id="141315" name="Rectangle 3"/>
          <p:cNvSpPr>
            <a:spLocks noChangeArrowheads="1"/>
          </p:cNvSpPr>
          <p:nvPr/>
        </p:nvSpPr>
        <p:spPr bwMode="auto">
          <a:xfrm>
            <a:off x="1805504" y="1527967"/>
            <a:ext cx="8580991" cy="5016758"/>
          </a:xfrm>
          <a:prstGeom prst="rect">
            <a:avLst/>
          </a:prstGeom>
          <a:noFill/>
          <a:ln w="9525" algn="ctr">
            <a:noFill/>
            <a:miter lim="800000"/>
            <a:headEnd/>
            <a:tailEnd/>
          </a:ln>
        </p:spPr>
        <p:txBody>
          <a:bodyPr wrap="square" anchor="ctr">
            <a:spAutoFit/>
          </a:bodyPr>
          <a:lstStyle/>
          <a:p>
            <a:pPr algn="l"/>
            <a:r>
              <a:rPr lang="en-US" sz="3200" dirty="0"/>
              <a:t>Rule 433(h)(5) – “A </a:t>
            </a:r>
            <a:r>
              <a:rPr lang="en-US" sz="3200" dirty="0">
                <a:solidFill>
                  <a:schemeClr val="accent1"/>
                </a:solidFill>
              </a:rPr>
              <a:t>bona fide electronic road show</a:t>
            </a:r>
            <a:r>
              <a:rPr lang="en-US" sz="3200" dirty="0"/>
              <a:t> means a road show that … contains a presentation by </a:t>
            </a:r>
            <a:r>
              <a:rPr lang="en-US" sz="3200" dirty="0">
                <a:solidFill>
                  <a:schemeClr val="accent1"/>
                </a:solidFill>
              </a:rPr>
              <a:t>one or more officers</a:t>
            </a:r>
            <a:r>
              <a:rPr lang="en-US" sz="3200" dirty="0"/>
              <a:t> of an issuer or other person in an issuer’s management … and, </a:t>
            </a:r>
            <a:r>
              <a:rPr lang="en-US" sz="3200" dirty="0">
                <a:solidFill>
                  <a:schemeClr val="accent1"/>
                </a:solidFill>
              </a:rPr>
              <a:t>if more than one road show</a:t>
            </a:r>
            <a:r>
              <a:rPr lang="en-US" sz="3200" dirty="0"/>
              <a:t> that is a written communication is being used, </a:t>
            </a:r>
            <a:r>
              <a:rPr lang="en-US" sz="3200" dirty="0">
                <a:solidFill>
                  <a:schemeClr val="accent1"/>
                </a:solidFill>
              </a:rPr>
              <a:t>includes discussion of the same general areas of information regarding the issuer, such management, and the securities</a:t>
            </a:r>
            <a:r>
              <a:rPr lang="en-US" sz="3200" dirty="0"/>
              <a:t> being offered as such other issuer road show or shows….”</a:t>
            </a:r>
          </a:p>
        </p:txBody>
      </p:sp>
    </p:spTree>
    <p:extLst>
      <p:ext uri="{BB962C8B-B14F-4D97-AF65-F5344CB8AC3E}">
        <p14:creationId xmlns:p14="http://schemas.microsoft.com/office/powerpoint/2010/main" val="38768780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2405752" y="1314451"/>
            <a:ext cx="1827423" cy="954107"/>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Real-Time</a:t>
            </a:r>
          </a:p>
          <a:p>
            <a:pPr algn="ctr" fontAlgn="base">
              <a:spcBef>
                <a:spcPct val="0"/>
              </a:spcBef>
              <a:spcAft>
                <a:spcPct val="0"/>
              </a:spcAft>
            </a:pPr>
            <a:r>
              <a:rPr lang="en-US" sz="2800">
                <a:solidFill>
                  <a:srgbClr val="5C1F00"/>
                </a:solidFill>
              </a:rPr>
              <a:t>Roadshow?</a:t>
            </a:r>
          </a:p>
        </p:txBody>
      </p:sp>
      <p:sp>
        <p:nvSpPr>
          <p:cNvPr id="2680837" name="Text Box 5"/>
          <p:cNvSpPr txBox="1">
            <a:spLocks noChangeArrowheads="1"/>
          </p:cNvSpPr>
          <p:nvPr/>
        </p:nvSpPr>
        <p:spPr bwMode="auto">
          <a:xfrm>
            <a:off x="6691313" y="879476"/>
            <a:ext cx="2819400" cy="1800225"/>
          </a:xfrm>
          <a:prstGeom prst="rect">
            <a:avLst/>
          </a:prstGeom>
          <a:noFill/>
          <a:ln w="9525" algn="ctr">
            <a:noFill/>
            <a:miter lim="800000"/>
            <a:headEnd/>
            <a:tailEnd/>
          </a:ln>
        </p:spPr>
        <p:txBody>
          <a:bodyPr>
            <a:spAutoFit/>
          </a:bodyPr>
          <a:lstStyle/>
          <a:p>
            <a:pPr algn="ctr" fontAlgn="base">
              <a:spcBef>
                <a:spcPct val="0"/>
              </a:spcBef>
              <a:spcAft>
                <a:spcPct val="0"/>
              </a:spcAft>
            </a:pPr>
            <a:br>
              <a:rPr lang="en-US" sz="2800">
                <a:solidFill>
                  <a:srgbClr val="5C1F00"/>
                </a:solidFill>
              </a:rPr>
            </a:br>
            <a:r>
              <a:rPr lang="en-US" sz="2800">
                <a:solidFill>
                  <a:srgbClr val="003366"/>
                </a:solidFill>
              </a:rPr>
              <a:t>Treated as “oral”</a:t>
            </a:r>
          </a:p>
          <a:p>
            <a:pPr algn="ctr" fontAlgn="base">
              <a:spcBef>
                <a:spcPct val="0"/>
              </a:spcBef>
              <a:spcAft>
                <a:spcPct val="0"/>
              </a:spcAft>
            </a:pPr>
            <a:r>
              <a:rPr lang="en-US" sz="2800">
                <a:solidFill>
                  <a:srgbClr val="003366"/>
                </a:solidFill>
              </a:rPr>
              <a:t>Communication</a:t>
            </a:r>
          </a:p>
          <a:p>
            <a:pPr algn="ctr" fontAlgn="base">
              <a:spcBef>
                <a:spcPct val="0"/>
              </a:spcBef>
              <a:spcAft>
                <a:spcPct val="0"/>
              </a:spcAft>
            </a:pPr>
            <a:r>
              <a:rPr lang="en-US" sz="2800">
                <a:solidFill>
                  <a:srgbClr val="003366"/>
                </a:solidFill>
              </a:rPr>
              <a:t>(Rule 405)</a:t>
            </a:r>
          </a:p>
        </p:txBody>
      </p:sp>
      <p:sp>
        <p:nvSpPr>
          <p:cNvPr id="2680838" name="Line 6"/>
          <p:cNvSpPr>
            <a:spLocks noChangeShapeType="1"/>
          </p:cNvSpPr>
          <p:nvPr/>
        </p:nvSpPr>
        <p:spPr bwMode="auto">
          <a:xfrm rot="5400000">
            <a:off x="2958307" y="2729707"/>
            <a:ext cx="728662" cy="9525"/>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39" name="Text Box 7"/>
          <p:cNvSpPr txBox="1">
            <a:spLocks noChangeArrowheads="1"/>
          </p:cNvSpPr>
          <p:nvPr/>
        </p:nvSpPr>
        <p:spPr bwMode="auto">
          <a:xfrm>
            <a:off x="2169622" y="2427289"/>
            <a:ext cx="96251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40" name="Text Box 8"/>
          <p:cNvSpPr txBox="1">
            <a:spLocks noChangeArrowheads="1"/>
          </p:cNvSpPr>
          <p:nvPr/>
        </p:nvSpPr>
        <p:spPr bwMode="auto">
          <a:xfrm>
            <a:off x="1979145" y="3194051"/>
            <a:ext cx="2834622" cy="1384995"/>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Equity Offering </a:t>
            </a:r>
          </a:p>
          <a:p>
            <a:pPr algn="ctr" fontAlgn="base">
              <a:spcBef>
                <a:spcPct val="0"/>
              </a:spcBef>
              <a:spcAft>
                <a:spcPct val="0"/>
              </a:spcAft>
            </a:pPr>
            <a:r>
              <a:rPr lang="en-US" sz="2800">
                <a:solidFill>
                  <a:srgbClr val="5C1F00"/>
                </a:solidFill>
              </a:rPr>
              <a:t>By Non-Exch. Act </a:t>
            </a:r>
          </a:p>
          <a:p>
            <a:pPr algn="ctr" fontAlgn="base">
              <a:spcBef>
                <a:spcPct val="0"/>
              </a:spcBef>
              <a:spcAft>
                <a:spcPct val="0"/>
              </a:spcAft>
            </a:pPr>
            <a:r>
              <a:rPr lang="en-US" sz="2800">
                <a:solidFill>
                  <a:srgbClr val="5C1F00"/>
                </a:solidFill>
              </a:rPr>
              <a:t>Rep. Co.</a:t>
            </a:r>
          </a:p>
        </p:txBody>
      </p:sp>
      <p:sp>
        <p:nvSpPr>
          <p:cNvPr id="2680841" name="Line 9"/>
          <p:cNvSpPr>
            <a:spLocks noChangeShapeType="1"/>
          </p:cNvSpPr>
          <p:nvPr/>
        </p:nvSpPr>
        <p:spPr bwMode="auto">
          <a:xfrm rot="16200000" flipH="1">
            <a:off x="3576638" y="4441826"/>
            <a:ext cx="555625" cy="1098550"/>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42" name="Text Box 10"/>
          <p:cNvSpPr txBox="1">
            <a:spLocks noChangeArrowheads="1"/>
          </p:cNvSpPr>
          <p:nvPr/>
        </p:nvSpPr>
        <p:spPr bwMode="auto">
          <a:xfrm>
            <a:off x="2405752" y="5114926"/>
            <a:ext cx="142488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43" name="Text Box 11"/>
          <p:cNvSpPr txBox="1">
            <a:spLocks noChangeArrowheads="1"/>
          </p:cNvSpPr>
          <p:nvPr/>
        </p:nvSpPr>
        <p:spPr bwMode="auto">
          <a:xfrm>
            <a:off x="4341790" y="5249864"/>
            <a:ext cx="2755947"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003366"/>
                </a:solidFill>
              </a:rPr>
              <a:t>No filing required</a:t>
            </a:r>
          </a:p>
          <a:p>
            <a:pPr algn="ctr" fontAlgn="base">
              <a:spcBef>
                <a:spcPct val="0"/>
              </a:spcBef>
              <a:spcAft>
                <a:spcPct val="0"/>
              </a:spcAft>
            </a:pPr>
            <a:r>
              <a:rPr lang="en-US" sz="2800">
                <a:solidFill>
                  <a:srgbClr val="003366"/>
                </a:solidFill>
              </a:rPr>
              <a:t>Rule 433(d)(8)</a:t>
            </a:r>
          </a:p>
        </p:txBody>
      </p:sp>
      <p:sp>
        <p:nvSpPr>
          <p:cNvPr id="2680844" name="Line 12"/>
          <p:cNvSpPr>
            <a:spLocks noChangeShapeType="1"/>
          </p:cNvSpPr>
          <p:nvPr/>
        </p:nvSpPr>
        <p:spPr bwMode="auto">
          <a:xfrm>
            <a:off x="4816475" y="2032000"/>
            <a:ext cx="1593850" cy="0"/>
          </a:xfrm>
          <a:prstGeom prst="line">
            <a:avLst/>
          </a:prstGeom>
          <a:noFill/>
          <a:ln w="57150">
            <a:solidFill>
              <a:schemeClr val="bg2"/>
            </a:solidFill>
            <a:round/>
            <a:headEnd/>
            <a:tailEnd type="triangle" w="med" len="me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2680845" name="Text Box 13"/>
          <p:cNvSpPr txBox="1">
            <a:spLocks noChangeArrowheads="1"/>
          </p:cNvSpPr>
          <p:nvPr/>
        </p:nvSpPr>
        <p:spPr bwMode="auto">
          <a:xfrm>
            <a:off x="5205282" y="1457325"/>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46" name="Line 14"/>
          <p:cNvSpPr>
            <a:spLocks noChangeShapeType="1"/>
          </p:cNvSpPr>
          <p:nvPr/>
        </p:nvSpPr>
        <p:spPr bwMode="auto">
          <a:xfrm>
            <a:off x="5011738" y="3933825"/>
            <a:ext cx="1593850" cy="0"/>
          </a:xfrm>
          <a:prstGeom prst="line">
            <a:avLst/>
          </a:prstGeom>
          <a:noFill/>
          <a:ln w="57150">
            <a:solidFill>
              <a:schemeClr val="bg2"/>
            </a:solidFill>
            <a:round/>
            <a:headEnd/>
            <a:tailEnd type="triangle" w="med" len="med"/>
          </a:ln>
        </p:spPr>
        <p:txBody>
          <a:bodyPr wrap="none" anchor="ctr">
            <a:spAutoFit/>
          </a:bodyPr>
          <a:lstStyle/>
          <a:p>
            <a:pPr algn="ctr" fontAlgn="base">
              <a:spcBef>
                <a:spcPct val="0"/>
              </a:spcBef>
              <a:spcAft>
                <a:spcPct val="0"/>
              </a:spcAft>
            </a:pPr>
            <a:endParaRPr lang="en-US" sz="2800">
              <a:solidFill>
                <a:srgbClr val="5C1F00"/>
              </a:solidFill>
            </a:endParaRPr>
          </a:p>
        </p:txBody>
      </p:sp>
      <p:sp>
        <p:nvSpPr>
          <p:cNvPr id="2680847" name="Text Box 15"/>
          <p:cNvSpPr txBox="1">
            <a:spLocks noChangeArrowheads="1"/>
          </p:cNvSpPr>
          <p:nvPr/>
        </p:nvSpPr>
        <p:spPr bwMode="auto">
          <a:xfrm>
            <a:off x="5400544" y="3359150"/>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48" name="Text Box 16"/>
          <p:cNvSpPr txBox="1">
            <a:spLocks noChangeArrowheads="1"/>
          </p:cNvSpPr>
          <p:nvPr/>
        </p:nvSpPr>
        <p:spPr bwMode="auto">
          <a:xfrm>
            <a:off x="6828378" y="3021014"/>
            <a:ext cx="3394583" cy="1384995"/>
          </a:xfrm>
          <a:prstGeom prst="rect">
            <a:avLst/>
          </a:prstGeom>
          <a:solidFill>
            <a:srgbClr val="FFFF99"/>
          </a:solidFill>
          <a:ln w="9525" algn="ctr">
            <a:solidFill>
              <a:schemeClr val="bg2"/>
            </a:solidFill>
            <a:miter lim="800000"/>
            <a:headEnd/>
            <a:tailEnd/>
          </a:ln>
        </p:spPr>
        <p:txBody>
          <a:bodyPr wrap="none">
            <a:spAutoFit/>
          </a:bodyPr>
          <a:lstStyle/>
          <a:p>
            <a:pPr algn="ctr" fontAlgn="base">
              <a:spcBef>
                <a:spcPct val="0"/>
              </a:spcBef>
              <a:spcAft>
                <a:spcPct val="0"/>
              </a:spcAft>
            </a:pPr>
            <a:r>
              <a:rPr lang="en-US" sz="2800">
                <a:solidFill>
                  <a:srgbClr val="5C1F00"/>
                </a:solidFill>
              </a:rPr>
              <a:t>“Bona fide” electronic</a:t>
            </a:r>
          </a:p>
          <a:p>
            <a:pPr algn="ctr" fontAlgn="base">
              <a:spcBef>
                <a:spcPct val="0"/>
              </a:spcBef>
              <a:spcAft>
                <a:spcPct val="0"/>
              </a:spcAft>
            </a:pPr>
            <a:r>
              <a:rPr lang="en-US" sz="2800">
                <a:solidFill>
                  <a:srgbClr val="5C1F00"/>
                </a:solidFill>
              </a:rPr>
              <a:t>road show available?</a:t>
            </a:r>
          </a:p>
          <a:p>
            <a:pPr algn="ctr" fontAlgn="base">
              <a:spcBef>
                <a:spcPct val="0"/>
              </a:spcBef>
              <a:spcAft>
                <a:spcPct val="0"/>
              </a:spcAft>
            </a:pPr>
            <a:r>
              <a:rPr lang="en-US" sz="2800">
                <a:solidFill>
                  <a:srgbClr val="5C1F00"/>
                </a:solidFill>
              </a:rPr>
              <a:t>See Rule 433(h)(5)</a:t>
            </a:r>
          </a:p>
        </p:txBody>
      </p:sp>
      <p:sp>
        <p:nvSpPr>
          <p:cNvPr id="2680849" name="Line 17"/>
          <p:cNvSpPr>
            <a:spLocks noChangeShapeType="1"/>
          </p:cNvSpPr>
          <p:nvPr/>
        </p:nvSpPr>
        <p:spPr bwMode="auto">
          <a:xfrm rot="5400000">
            <a:off x="7264401" y="4341814"/>
            <a:ext cx="962025" cy="1158875"/>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50" name="Line 18"/>
          <p:cNvSpPr>
            <a:spLocks noChangeShapeType="1"/>
          </p:cNvSpPr>
          <p:nvPr/>
        </p:nvSpPr>
        <p:spPr bwMode="auto">
          <a:xfrm rot="16200000" flipH="1">
            <a:off x="8458200" y="4481513"/>
            <a:ext cx="769938" cy="690562"/>
          </a:xfrm>
          <a:prstGeom prst="line">
            <a:avLst/>
          </a:prstGeom>
          <a:noFill/>
          <a:ln w="57150">
            <a:solidFill>
              <a:schemeClr val="bg2"/>
            </a:solidFill>
            <a:round/>
            <a:headEnd/>
            <a:tailEnd type="triangle" w="med" len="med"/>
          </a:ln>
        </p:spPr>
        <p:txBody>
          <a:bodyPr anchor="ctr">
            <a:spAutoFit/>
          </a:bodyPr>
          <a:lstStyle/>
          <a:p>
            <a:pPr algn="ctr" fontAlgn="base">
              <a:spcBef>
                <a:spcPct val="0"/>
              </a:spcBef>
              <a:spcAft>
                <a:spcPct val="0"/>
              </a:spcAft>
            </a:pPr>
            <a:endParaRPr lang="en-US" sz="2800">
              <a:solidFill>
                <a:srgbClr val="5C1F00"/>
              </a:solidFill>
            </a:endParaRPr>
          </a:p>
        </p:txBody>
      </p:sp>
      <p:sp>
        <p:nvSpPr>
          <p:cNvPr id="2680851" name="Text Box 19"/>
          <p:cNvSpPr txBox="1">
            <a:spLocks noChangeArrowheads="1"/>
          </p:cNvSpPr>
          <p:nvPr/>
        </p:nvSpPr>
        <p:spPr bwMode="auto">
          <a:xfrm>
            <a:off x="6926132" y="4568825"/>
            <a:ext cx="663836" cy="523220"/>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5C1F00"/>
                </a:solidFill>
              </a:rPr>
              <a:t>Yes</a:t>
            </a:r>
          </a:p>
        </p:txBody>
      </p:sp>
      <p:sp>
        <p:nvSpPr>
          <p:cNvPr id="2680852" name="Text Box 20"/>
          <p:cNvSpPr txBox="1">
            <a:spLocks noChangeArrowheads="1"/>
          </p:cNvSpPr>
          <p:nvPr/>
        </p:nvSpPr>
        <p:spPr bwMode="auto">
          <a:xfrm>
            <a:off x="9220201" y="4583114"/>
            <a:ext cx="1155037" cy="523220"/>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en-US" sz="2800" dirty="0">
                <a:solidFill>
                  <a:srgbClr val="5C1F00"/>
                </a:solidFill>
              </a:rPr>
              <a:t>No</a:t>
            </a:r>
          </a:p>
        </p:txBody>
      </p:sp>
      <p:sp>
        <p:nvSpPr>
          <p:cNvPr id="2680853" name="Text Box 21"/>
          <p:cNvSpPr txBox="1">
            <a:spLocks noChangeArrowheads="1"/>
          </p:cNvSpPr>
          <p:nvPr/>
        </p:nvSpPr>
        <p:spPr bwMode="auto">
          <a:xfrm>
            <a:off x="8082624" y="5224464"/>
            <a:ext cx="2292614" cy="954107"/>
          </a:xfrm>
          <a:prstGeom prst="rect">
            <a:avLst/>
          </a:prstGeom>
          <a:noFill/>
          <a:ln w="9525" algn="ctr">
            <a:noFill/>
            <a:miter lim="800000"/>
            <a:headEnd/>
            <a:tailEnd/>
          </a:ln>
        </p:spPr>
        <p:txBody>
          <a:bodyPr wrap="none">
            <a:spAutoFit/>
          </a:bodyPr>
          <a:lstStyle/>
          <a:p>
            <a:pPr algn="ctr" fontAlgn="base">
              <a:spcBef>
                <a:spcPct val="0"/>
              </a:spcBef>
              <a:spcAft>
                <a:spcPct val="0"/>
              </a:spcAft>
            </a:pPr>
            <a:r>
              <a:rPr lang="en-US" sz="2800">
                <a:solidFill>
                  <a:srgbClr val="003366"/>
                </a:solidFill>
              </a:rPr>
              <a:t>Filing required</a:t>
            </a:r>
            <a:br>
              <a:rPr lang="en-US" sz="2800">
                <a:solidFill>
                  <a:srgbClr val="003366"/>
                </a:solidFill>
              </a:rPr>
            </a:br>
            <a:r>
              <a:rPr lang="en-US" sz="2800">
                <a:solidFill>
                  <a:srgbClr val="003366"/>
                </a:solidFill>
              </a:rPr>
              <a:t>Rule 433(d)(8)</a:t>
            </a:r>
          </a:p>
        </p:txBody>
      </p:sp>
      <p:sp>
        <p:nvSpPr>
          <p:cNvPr id="24" name="Rectangle 2"/>
          <p:cNvSpPr>
            <a:spLocks noGrp="1" noChangeArrowheads="1"/>
          </p:cNvSpPr>
          <p:nvPr>
            <p:ph type="title"/>
          </p:nvPr>
        </p:nvSpPr>
        <p:spPr>
          <a:xfrm>
            <a:off x="2231136" y="91855"/>
            <a:ext cx="7729728" cy="880734"/>
          </a:xfrm>
        </p:spPr>
        <p:txBody>
          <a:bodyPr/>
          <a:lstStyle/>
          <a:p>
            <a:pPr eaLnBrk="1" hangingPunct="1"/>
            <a:r>
              <a:rPr lang="en-US" dirty="0"/>
              <a:t>Road shows</a:t>
            </a:r>
          </a:p>
        </p:txBody>
      </p:sp>
    </p:spTree>
    <p:extLst>
      <p:ext uri="{BB962C8B-B14F-4D97-AF65-F5344CB8AC3E}">
        <p14:creationId xmlns:p14="http://schemas.microsoft.com/office/powerpoint/2010/main" val="3390221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0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808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808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08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08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08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08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808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808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80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808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808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808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808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808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808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8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0837" grpId="0"/>
      <p:bldP spid="2680838" grpId="0" animBg="1"/>
      <p:bldP spid="2680839" grpId="0"/>
      <p:bldP spid="2680840" grpId="0" animBg="1"/>
      <p:bldP spid="2680841" grpId="0" animBg="1"/>
      <p:bldP spid="2680842" grpId="0"/>
      <p:bldP spid="2680843" grpId="0"/>
      <p:bldP spid="2680844" grpId="0" animBg="1"/>
      <p:bldP spid="2680845" grpId="0"/>
      <p:bldP spid="2680846" grpId="0" animBg="1"/>
      <p:bldP spid="2680847" grpId="0"/>
      <p:bldP spid="2680848" grpId="0" animBg="1"/>
      <p:bldP spid="2680849" grpId="0" animBg="1"/>
      <p:bldP spid="2680850" grpId="0" animBg="1"/>
      <p:bldP spid="2680851" grpId="0"/>
      <p:bldP spid="2680852" grpId="0"/>
      <p:bldP spid="268085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2"/>
          <p:cNvSpPr>
            <a:spLocks noChangeArrowheads="1"/>
          </p:cNvSpPr>
          <p:nvPr/>
        </p:nvSpPr>
        <p:spPr bwMode="auto">
          <a:xfrm>
            <a:off x="2212975" y="1438554"/>
            <a:ext cx="8001000" cy="497919"/>
          </a:xfrm>
          <a:prstGeom prst="rightArrow">
            <a:avLst>
              <a:gd name="adj1" fmla="val 73491"/>
              <a:gd name="adj2" fmla="val 41497"/>
            </a:avLst>
          </a:prstGeom>
          <a:solidFill>
            <a:srgbClr val="333333">
              <a:alpha val="30196"/>
            </a:srgbClr>
          </a:solidFill>
          <a:ln w="9525" algn="ctr">
            <a:noFill/>
            <a:miter lim="800000"/>
            <a:headEnd/>
            <a:tailEnd/>
          </a:ln>
        </p:spPr>
        <p:txBody>
          <a:bodyPr anchor="ctr">
            <a:spAutoFit/>
          </a:bodyPr>
          <a:lstStyle/>
          <a:p>
            <a:endParaRPr lang="en-US"/>
          </a:p>
        </p:txBody>
      </p:sp>
      <p:sp>
        <p:nvSpPr>
          <p:cNvPr id="158723" name="Line 3"/>
          <p:cNvSpPr>
            <a:spLocks noChangeShapeType="1"/>
          </p:cNvSpPr>
          <p:nvPr/>
        </p:nvSpPr>
        <p:spPr bwMode="auto">
          <a:xfrm flipH="1">
            <a:off x="3127376" y="1114426"/>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4" name="Line 4"/>
          <p:cNvSpPr>
            <a:spLocks noChangeShapeType="1"/>
          </p:cNvSpPr>
          <p:nvPr/>
        </p:nvSpPr>
        <p:spPr bwMode="auto">
          <a:xfrm flipH="1">
            <a:off x="6827839" y="1116014"/>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5" name="Line 5"/>
          <p:cNvSpPr>
            <a:spLocks noChangeShapeType="1"/>
          </p:cNvSpPr>
          <p:nvPr/>
        </p:nvSpPr>
        <p:spPr bwMode="auto">
          <a:xfrm flipH="1">
            <a:off x="8667751" y="1116014"/>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6" name="Rectangle 6"/>
          <p:cNvSpPr>
            <a:spLocks noGrp="1" noChangeArrowheads="1"/>
          </p:cNvSpPr>
          <p:nvPr>
            <p:ph type="title"/>
          </p:nvPr>
        </p:nvSpPr>
        <p:spPr>
          <a:xfrm>
            <a:off x="2212975" y="105372"/>
            <a:ext cx="7729728" cy="732551"/>
          </a:xfrm>
        </p:spPr>
        <p:txBody>
          <a:bodyPr>
            <a:normAutofit fontScale="90000"/>
          </a:bodyPr>
          <a:lstStyle/>
          <a:p>
            <a:pPr eaLnBrk="1" hangingPunct="1"/>
            <a:r>
              <a:rPr lang="en-US"/>
              <a:t>Gun-Jumping Rules</a:t>
            </a:r>
          </a:p>
        </p:txBody>
      </p:sp>
      <p:sp>
        <p:nvSpPr>
          <p:cNvPr id="158727" name="Text Box 7"/>
          <p:cNvSpPr txBox="1">
            <a:spLocks noChangeArrowheads="1"/>
          </p:cNvSpPr>
          <p:nvPr/>
        </p:nvSpPr>
        <p:spPr bwMode="auto">
          <a:xfrm>
            <a:off x="3160714" y="1282700"/>
            <a:ext cx="1793875" cy="1107996"/>
          </a:xfrm>
          <a:prstGeom prst="rect">
            <a:avLst/>
          </a:prstGeom>
          <a:noFill/>
          <a:ln w="9525" algn="ctr">
            <a:noFill/>
            <a:miter lim="800000"/>
            <a:headEnd/>
            <a:tailEnd/>
          </a:ln>
        </p:spPr>
        <p:txBody>
          <a:bodyPr>
            <a:spAutoFit/>
          </a:bodyPr>
          <a:lstStyle/>
          <a:p>
            <a:r>
              <a:rPr lang="en-US" sz="2200" b="1">
                <a:solidFill>
                  <a:srgbClr val="5F5F5F"/>
                </a:solidFill>
              </a:rPr>
              <a:t>PRE-FILING</a:t>
            </a:r>
            <a:br>
              <a:rPr lang="en-US" sz="2200" b="1">
                <a:solidFill>
                  <a:srgbClr val="5F5F5F"/>
                </a:solidFill>
              </a:rPr>
            </a:br>
            <a:r>
              <a:rPr lang="en-US" sz="2200" b="1">
                <a:solidFill>
                  <a:srgbClr val="5F5F5F"/>
                </a:solidFill>
              </a:rPr>
              <a:t>PERIOD</a:t>
            </a:r>
          </a:p>
        </p:txBody>
      </p:sp>
      <p:sp>
        <p:nvSpPr>
          <p:cNvPr id="158728" name="Text Box 8"/>
          <p:cNvSpPr txBox="1">
            <a:spLocks noChangeArrowheads="1"/>
          </p:cNvSpPr>
          <p:nvPr/>
        </p:nvSpPr>
        <p:spPr bwMode="auto">
          <a:xfrm>
            <a:off x="5006976" y="1312863"/>
            <a:ext cx="1793875" cy="762000"/>
          </a:xfrm>
          <a:prstGeom prst="rect">
            <a:avLst/>
          </a:prstGeom>
          <a:noFill/>
          <a:ln w="9525" algn="ctr">
            <a:noFill/>
            <a:miter lim="800000"/>
            <a:headEnd/>
            <a:tailEnd/>
          </a:ln>
        </p:spPr>
        <p:txBody>
          <a:bodyPr>
            <a:spAutoFit/>
          </a:bodyPr>
          <a:lstStyle/>
          <a:p>
            <a:r>
              <a:rPr lang="en-US" sz="2200" b="1">
                <a:solidFill>
                  <a:srgbClr val="003300"/>
                </a:solidFill>
              </a:rPr>
              <a:t>WAITING</a:t>
            </a:r>
            <a:br>
              <a:rPr lang="en-US" sz="2200" b="1">
                <a:solidFill>
                  <a:srgbClr val="003300"/>
                </a:solidFill>
              </a:rPr>
            </a:br>
            <a:r>
              <a:rPr lang="en-US" sz="2200" b="1">
                <a:solidFill>
                  <a:srgbClr val="003300"/>
                </a:solidFill>
              </a:rPr>
              <a:t>PERIOD</a:t>
            </a:r>
          </a:p>
        </p:txBody>
      </p:sp>
      <p:sp>
        <p:nvSpPr>
          <p:cNvPr id="158729" name="Text Box 9"/>
          <p:cNvSpPr txBox="1">
            <a:spLocks noChangeArrowheads="1"/>
          </p:cNvSpPr>
          <p:nvPr/>
        </p:nvSpPr>
        <p:spPr bwMode="auto">
          <a:xfrm>
            <a:off x="6840539" y="1154113"/>
            <a:ext cx="1793875" cy="1107996"/>
          </a:xfrm>
          <a:prstGeom prst="rect">
            <a:avLst/>
          </a:prstGeom>
          <a:noFill/>
          <a:ln w="9525" algn="ctr">
            <a:noFill/>
            <a:miter lim="800000"/>
            <a:headEnd/>
            <a:tailEnd/>
          </a:ln>
        </p:spPr>
        <p:txBody>
          <a:bodyPr>
            <a:spAutoFit/>
          </a:bodyPr>
          <a:lstStyle/>
          <a:p>
            <a:r>
              <a:rPr lang="en-US" sz="2200" b="1">
                <a:solidFill>
                  <a:srgbClr val="5F5F5F"/>
                </a:solidFill>
              </a:rPr>
              <a:t>POST-</a:t>
            </a:r>
            <a:br>
              <a:rPr lang="en-US" sz="2200" b="1">
                <a:solidFill>
                  <a:srgbClr val="5F5F5F"/>
                </a:solidFill>
              </a:rPr>
            </a:br>
            <a:r>
              <a:rPr lang="en-US" sz="2200" b="1">
                <a:solidFill>
                  <a:srgbClr val="5F5F5F"/>
                </a:solidFill>
              </a:rPr>
              <a:t>EFFECTIVE</a:t>
            </a:r>
            <a:br>
              <a:rPr lang="en-US" sz="2200" b="1">
                <a:solidFill>
                  <a:srgbClr val="5F5F5F"/>
                </a:solidFill>
              </a:rPr>
            </a:br>
            <a:r>
              <a:rPr lang="en-US" sz="2200" b="1">
                <a:solidFill>
                  <a:srgbClr val="5F5F5F"/>
                </a:solidFill>
              </a:rPr>
              <a:t>PERIOD</a:t>
            </a:r>
          </a:p>
        </p:txBody>
      </p:sp>
      <p:sp>
        <p:nvSpPr>
          <p:cNvPr id="158730" name="Rectangle 10"/>
          <p:cNvSpPr>
            <a:spLocks noChangeArrowheads="1"/>
          </p:cNvSpPr>
          <p:nvPr/>
        </p:nvSpPr>
        <p:spPr bwMode="auto">
          <a:xfrm>
            <a:off x="4981575" y="1502846"/>
            <a:ext cx="1816100" cy="369332"/>
          </a:xfrm>
          <a:prstGeom prst="rect">
            <a:avLst/>
          </a:prstGeom>
          <a:solidFill>
            <a:srgbClr val="003300">
              <a:alpha val="30196"/>
            </a:srgbClr>
          </a:solidFill>
          <a:ln w="9525" algn="ctr">
            <a:noFill/>
            <a:miter lim="800000"/>
            <a:headEnd/>
            <a:tailEnd/>
          </a:ln>
        </p:spPr>
        <p:txBody>
          <a:bodyPr anchor="ctr">
            <a:spAutoFit/>
          </a:bodyPr>
          <a:lstStyle/>
          <a:p>
            <a:endParaRPr lang="en-US"/>
          </a:p>
        </p:txBody>
      </p:sp>
      <p:sp>
        <p:nvSpPr>
          <p:cNvPr id="158731" name="Text Box 11"/>
          <p:cNvSpPr txBox="1">
            <a:spLocks noChangeArrowheads="1"/>
          </p:cNvSpPr>
          <p:nvPr/>
        </p:nvSpPr>
        <p:spPr bwMode="auto">
          <a:xfrm>
            <a:off x="3101976" y="2411413"/>
            <a:ext cx="1011815" cy="369332"/>
          </a:xfrm>
          <a:prstGeom prst="rect">
            <a:avLst/>
          </a:prstGeom>
          <a:noFill/>
          <a:ln w="9525" algn="ctr">
            <a:noFill/>
            <a:miter lim="800000"/>
            <a:headEnd/>
            <a:tailEnd/>
          </a:ln>
        </p:spPr>
        <p:txBody>
          <a:bodyPr wrap="none">
            <a:spAutoFit/>
          </a:bodyPr>
          <a:lstStyle/>
          <a:p>
            <a:r>
              <a:rPr lang="en-US"/>
              <a:t>Rule 135</a:t>
            </a:r>
          </a:p>
        </p:txBody>
      </p:sp>
      <p:sp>
        <p:nvSpPr>
          <p:cNvPr id="158732" name="Text Box 12"/>
          <p:cNvSpPr txBox="1">
            <a:spLocks noChangeArrowheads="1"/>
          </p:cNvSpPr>
          <p:nvPr/>
        </p:nvSpPr>
        <p:spPr bwMode="auto">
          <a:xfrm>
            <a:off x="4983164" y="2809875"/>
            <a:ext cx="1011815" cy="369332"/>
          </a:xfrm>
          <a:prstGeom prst="rect">
            <a:avLst/>
          </a:prstGeom>
          <a:noFill/>
          <a:ln w="9525" algn="ctr">
            <a:noFill/>
            <a:miter lim="800000"/>
            <a:headEnd/>
            <a:tailEnd/>
          </a:ln>
        </p:spPr>
        <p:txBody>
          <a:bodyPr wrap="none">
            <a:spAutoFit/>
          </a:bodyPr>
          <a:lstStyle/>
          <a:p>
            <a:r>
              <a:rPr lang="en-US"/>
              <a:t>Rule 134</a:t>
            </a:r>
          </a:p>
        </p:txBody>
      </p:sp>
      <p:sp>
        <p:nvSpPr>
          <p:cNvPr id="158733" name="Text Box 13"/>
          <p:cNvSpPr txBox="1">
            <a:spLocks noChangeArrowheads="1"/>
          </p:cNvSpPr>
          <p:nvPr/>
        </p:nvSpPr>
        <p:spPr bwMode="auto">
          <a:xfrm>
            <a:off x="3074988" y="3189289"/>
            <a:ext cx="1165704" cy="646331"/>
          </a:xfrm>
          <a:prstGeom prst="rect">
            <a:avLst/>
          </a:prstGeom>
          <a:noFill/>
          <a:ln w="9525" algn="ctr">
            <a:noFill/>
            <a:miter lim="800000"/>
            <a:headEnd/>
            <a:tailEnd/>
          </a:ln>
        </p:spPr>
        <p:txBody>
          <a:bodyPr wrap="none">
            <a:spAutoFit/>
          </a:bodyPr>
          <a:lstStyle/>
          <a:p>
            <a:pPr algn="l"/>
            <a:r>
              <a:rPr lang="en-US"/>
              <a:t>Rule 163</a:t>
            </a:r>
          </a:p>
          <a:p>
            <a:pPr algn="l"/>
            <a:r>
              <a:rPr lang="en-US"/>
              <a:t>Rule 163A</a:t>
            </a:r>
          </a:p>
        </p:txBody>
      </p:sp>
      <p:sp>
        <p:nvSpPr>
          <p:cNvPr id="158734" name="Line 14"/>
          <p:cNvSpPr>
            <a:spLocks noChangeShapeType="1"/>
          </p:cNvSpPr>
          <p:nvPr/>
        </p:nvSpPr>
        <p:spPr bwMode="auto">
          <a:xfrm flipV="1">
            <a:off x="4237039" y="2566989"/>
            <a:ext cx="4338637" cy="9525"/>
          </a:xfrm>
          <a:prstGeom prst="line">
            <a:avLst/>
          </a:prstGeom>
          <a:noFill/>
          <a:ln w="28575">
            <a:solidFill>
              <a:srgbClr val="003399"/>
            </a:solidFill>
            <a:round/>
            <a:headEnd/>
            <a:tailEnd type="triangle" w="med" len="med"/>
          </a:ln>
        </p:spPr>
        <p:txBody>
          <a:bodyPr wrap="none" anchor="ctr">
            <a:spAutoFit/>
          </a:bodyPr>
          <a:lstStyle/>
          <a:p>
            <a:endParaRPr lang="en-US"/>
          </a:p>
        </p:txBody>
      </p:sp>
      <p:sp>
        <p:nvSpPr>
          <p:cNvPr id="158735" name="Line 15"/>
          <p:cNvSpPr>
            <a:spLocks noChangeShapeType="1"/>
          </p:cNvSpPr>
          <p:nvPr/>
        </p:nvSpPr>
        <p:spPr bwMode="auto">
          <a:xfrm>
            <a:off x="6076950" y="2978150"/>
            <a:ext cx="2501900" cy="1588"/>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6" name="Line 16"/>
          <p:cNvSpPr>
            <a:spLocks noChangeShapeType="1"/>
          </p:cNvSpPr>
          <p:nvPr/>
        </p:nvSpPr>
        <p:spPr bwMode="auto">
          <a:xfrm flipV="1">
            <a:off x="4216400" y="3503613"/>
            <a:ext cx="744538" cy="0"/>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7" name="Text Box 17"/>
          <p:cNvSpPr txBox="1">
            <a:spLocks noChangeArrowheads="1"/>
          </p:cNvSpPr>
          <p:nvPr/>
        </p:nvSpPr>
        <p:spPr bwMode="auto">
          <a:xfrm>
            <a:off x="3138489" y="4110223"/>
            <a:ext cx="1011815" cy="646331"/>
          </a:xfrm>
          <a:prstGeom prst="rect">
            <a:avLst/>
          </a:prstGeom>
          <a:noFill/>
          <a:ln w="9525" algn="ctr">
            <a:noFill/>
            <a:miter lim="800000"/>
            <a:headEnd/>
            <a:tailEnd/>
          </a:ln>
        </p:spPr>
        <p:txBody>
          <a:bodyPr wrap="none">
            <a:spAutoFit/>
          </a:bodyPr>
          <a:lstStyle/>
          <a:p>
            <a:r>
              <a:rPr lang="en-US" dirty="0"/>
              <a:t>Rule 168</a:t>
            </a:r>
          </a:p>
          <a:p>
            <a:r>
              <a:rPr lang="en-US" dirty="0"/>
              <a:t>Rule 169</a:t>
            </a:r>
          </a:p>
        </p:txBody>
      </p:sp>
      <p:sp>
        <p:nvSpPr>
          <p:cNvPr id="158738" name="Line 18"/>
          <p:cNvSpPr>
            <a:spLocks noChangeShapeType="1"/>
          </p:cNvSpPr>
          <p:nvPr/>
        </p:nvSpPr>
        <p:spPr bwMode="auto">
          <a:xfrm flipV="1">
            <a:off x="4237039" y="4431046"/>
            <a:ext cx="4378325" cy="9525"/>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9" name="Text Box 19"/>
          <p:cNvSpPr txBox="1">
            <a:spLocks noChangeArrowheads="1"/>
          </p:cNvSpPr>
          <p:nvPr/>
        </p:nvSpPr>
        <p:spPr bwMode="auto">
          <a:xfrm>
            <a:off x="4984751" y="3725864"/>
            <a:ext cx="1011815" cy="646331"/>
          </a:xfrm>
          <a:prstGeom prst="rect">
            <a:avLst/>
          </a:prstGeom>
          <a:noFill/>
          <a:ln w="9525" algn="ctr">
            <a:noFill/>
            <a:miter lim="800000"/>
            <a:headEnd/>
            <a:tailEnd/>
          </a:ln>
        </p:spPr>
        <p:txBody>
          <a:bodyPr wrap="none">
            <a:spAutoFit/>
          </a:bodyPr>
          <a:lstStyle/>
          <a:p>
            <a:r>
              <a:rPr lang="en-US"/>
              <a:t>Rule 164</a:t>
            </a:r>
          </a:p>
          <a:p>
            <a:r>
              <a:rPr lang="en-US"/>
              <a:t>Rule 433</a:t>
            </a:r>
          </a:p>
        </p:txBody>
      </p:sp>
      <p:sp>
        <p:nvSpPr>
          <p:cNvPr id="158740" name="Line 20"/>
          <p:cNvSpPr>
            <a:spLocks noChangeShapeType="1"/>
          </p:cNvSpPr>
          <p:nvPr/>
        </p:nvSpPr>
        <p:spPr bwMode="auto">
          <a:xfrm>
            <a:off x="6118226" y="4040189"/>
            <a:ext cx="2460625" cy="1587"/>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41" name="Line 21"/>
          <p:cNvSpPr>
            <a:spLocks noChangeShapeType="1"/>
          </p:cNvSpPr>
          <p:nvPr/>
        </p:nvSpPr>
        <p:spPr bwMode="auto">
          <a:xfrm flipH="1">
            <a:off x="4987926" y="2263444"/>
            <a:ext cx="9525" cy="3463925"/>
          </a:xfrm>
          <a:prstGeom prst="line">
            <a:avLst/>
          </a:prstGeom>
          <a:noFill/>
          <a:ln w="9525">
            <a:solidFill>
              <a:srgbClr val="9E4400"/>
            </a:solidFill>
            <a:prstDash val="dash"/>
            <a:round/>
            <a:headEnd/>
            <a:tailEnd/>
          </a:ln>
        </p:spPr>
        <p:txBody>
          <a:bodyPr anchor="ctr">
            <a:spAutoFit/>
          </a:bodyPr>
          <a:lstStyle/>
          <a:p>
            <a:endParaRPr lang="en-US"/>
          </a:p>
        </p:txBody>
      </p:sp>
      <p:sp>
        <p:nvSpPr>
          <p:cNvPr id="158742" name="Line 22"/>
          <p:cNvSpPr>
            <a:spLocks noChangeShapeType="1"/>
          </p:cNvSpPr>
          <p:nvPr/>
        </p:nvSpPr>
        <p:spPr bwMode="auto">
          <a:xfrm flipH="1">
            <a:off x="6777038" y="2363788"/>
            <a:ext cx="11112" cy="3382962"/>
          </a:xfrm>
          <a:prstGeom prst="line">
            <a:avLst/>
          </a:prstGeom>
          <a:noFill/>
          <a:ln w="9525">
            <a:solidFill>
              <a:srgbClr val="9E4400"/>
            </a:solidFill>
            <a:prstDash val="dash"/>
            <a:round/>
            <a:headEnd/>
            <a:tailEnd/>
          </a:ln>
        </p:spPr>
        <p:txBody>
          <a:bodyPr anchor="ctr">
            <a:spAutoFit/>
          </a:bodyPr>
          <a:lstStyle/>
          <a:p>
            <a:endParaRPr lang="en-US"/>
          </a:p>
        </p:txBody>
      </p:sp>
      <p:sp>
        <p:nvSpPr>
          <p:cNvPr id="158743" name="Text Box 23"/>
          <p:cNvSpPr txBox="1">
            <a:spLocks noChangeArrowheads="1"/>
          </p:cNvSpPr>
          <p:nvPr/>
        </p:nvSpPr>
        <p:spPr bwMode="auto">
          <a:xfrm>
            <a:off x="3149182" y="4684624"/>
            <a:ext cx="1011815" cy="1200329"/>
          </a:xfrm>
          <a:prstGeom prst="rect">
            <a:avLst/>
          </a:prstGeom>
          <a:noFill/>
          <a:ln w="9525" algn="ctr">
            <a:noFill/>
            <a:miter lim="800000"/>
            <a:headEnd/>
            <a:tailEnd/>
          </a:ln>
        </p:spPr>
        <p:txBody>
          <a:bodyPr wrap="none">
            <a:spAutoFit/>
          </a:bodyPr>
          <a:lstStyle/>
          <a:p>
            <a:r>
              <a:rPr lang="en-US" dirty="0"/>
              <a:t>Rule 137</a:t>
            </a:r>
          </a:p>
          <a:p>
            <a:r>
              <a:rPr lang="en-US" dirty="0"/>
              <a:t>Rule 138</a:t>
            </a:r>
          </a:p>
          <a:p>
            <a:r>
              <a:rPr lang="en-US" dirty="0"/>
              <a:t>Rule 139</a:t>
            </a:r>
          </a:p>
          <a:p>
            <a:pPr algn="l"/>
            <a:r>
              <a:rPr lang="en-US" dirty="0"/>
              <a:t>§ 2(a)(3)</a:t>
            </a:r>
          </a:p>
        </p:txBody>
      </p:sp>
      <p:sp>
        <p:nvSpPr>
          <p:cNvPr id="158744" name="Line 24"/>
          <p:cNvSpPr>
            <a:spLocks noChangeShapeType="1"/>
          </p:cNvSpPr>
          <p:nvPr/>
        </p:nvSpPr>
        <p:spPr bwMode="auto">
          <a:xfrm flipV="1">
            <a:off x="4210051" y="5275264"/>
            <a:ext cx="4378325" cy="9525"/>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45" name="Text Box 25"/>
          <p:cNvSpPr txBox="1">
            <a:spLocks noChangeArrowheads="1"/>
          </p:cNvSpPr>
          <p:nvPr/>
        </p:nvSpPr>
        <p:spPr bwMode="auto">
          <a:xfrm>
            <a:off x="3116488" y="5827713"/>
            <a:ext cx="971741" cy="369332"/>
          </a:xfrm>
          <a:prstGeom prst="rect">
            <a:avLst/>
          </a:prstGeom>
          <a:noFill/>
          <a:ln w="9525" algn="ctr">
            <a:noFill/>
            <a:miter lim="800000"/>
            <a:headEnd/>
            <a:tailEnd/>
          </a:ln>
        </p:spPr>
        <p:txBody>
          <a:bodyPr wrap="none">
            <a:spAutoFit/>
          </a:bodyPr>
          <a:lstStyle/>
          <a:p>
            <a:r>
              <a:rPr lang="en-US" dirty="0"/>
              <a:t>§ 4(a)(1)</a:t>
            </a:r>
          </a:p>
        </p:txBody>
      </p:sp>
      <p:sp>
        <p:nvSpPr>
          <p:cNvPr id="158746" name="Line 26"/>
          <p:cNvSpPr>
            <a:spLocks noChangeShapeType="1"/>
          </p:cNvSpPr>
          <p:nvPr/>
        </p:nvSpPr>
        <p:spPr bwMode="auto">
          <a:xfrm flipV="1">
            <a:off x="4195724" y="5986167"/>
            <a:ext cx="4338637" cy="9525"/>
          </a:xfrm>
          <a:prstGeom prst="line">
            <a:avLst/>
          </a:prstGeom>
          <a:noFill/>
          <a:ln w="28575">
            <a:solidFill>
              <a:srgbClr val="003399"/>
            </a:solidFill>
            <a:round/>
            <a:headEnd/>
            <a:tailEnd type="triangle" w="med" len="med"/>
          </a:ln>
        </p:spPr>
        <p:txBody>
          <a:bodyPr wrap="none" anchor="ctr">
            <a:spAutoFit/>
          </a:bodyPr>
          <a:lstStyle/>
          <a:p>
            <a:endParaRPr lang="en-US"/>
          </a:p>
        </p:txBody>
      </p:sp>
    </p:spTree>
    <p:extLst>
      <p:ext uri="{BB962C8B-B14F-4D97-AF65-F5344CB8AC3E}">
        <p14:creationId xmlns:p14="http://schemas.microsoft.com/office/powerpoint/2010/main" val="1937927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8024" y="14448"/>
            <a:ext cx="6267647" cy="6843552"/>
          </a:xfrm>
          <a:prstGeom prst="rect">
            <a:avLst/>
          </a:prstGeom>
        </p:spPr>
      </p:pic>
    </p:spTree>
    <p:extLst>
      <p:ext uri="{BB962C8B-B14F-4D97-AF65-F5344CB8AC3E}">
        <p14:creationId xmlns:p14="http://schemas.microsoft.com/office/powerpoint/2010/main" val="50923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469078" y="97155"/>
            <a:ext cx="9253843" cy="1188720"/>
          </a:xfrm>
        </p:spPr>
        <p:txBody>
          <a:bodyPr/>
          <a:lstStyle/>
          <a:p>
            <a:r>
              <a:rPr lang="en-US" dirty="0"/>
              <a:t>Ewing Oil (Hypothetical 7, Scenario 1)</a:t>
            </a:r>
          </a:p>
        </p:txBody>
      </p:sp>
      <p:sp>
        <p:nvSpPr>
          <p:cNvPr id="159749" name="Text Box 5"/>
          <p:cNvSpPr txBox="1">
            <a:spLocks noChangeArrowheads="1"/>
          </p:cNvSpPr>
          <p:nvPr/>
        </p:nvSpPr>
        <p:spPr bwMode="auto">
          <a:xfrm>
            <a:off x="2096184" y="1739886"/>
            <a:ext cx="2298450" cy="1477328"/>
          </a:xfrm>
          <a:prstGeom prst="rect">
            <a:avLst/>
          </a:prstGeom>
          <a:noFill/>
          <a:ln w="9525" algn="ctr">
            <a:noFill/>
            <a:miter lim="800000"/>
            <a:headEnd/>
            <a:tailEnd/>
          </a:ln>
        </p:spPr>
        <p:txBody>
          <a:bodyPr wrap="none">
            <a:spAutoFit/>
          </a:bodyPr>
          <a:lstStyle/>
          <a:p>
            <a:r>
              <a:rPr lang="en-US" sz="3000" i="1" dirty="0">
                <a:solidFill>
                  <a:srgbClr val="003399"/>
                </a:solidFill>
              </a:rPr>
              <a:t>Dallas </a:t>
            </a:r>
          </a:p>
          <a:p>
            <a:r>
              <a:rPr lang="en-US" sz="3000" i="1" dirty="0">
                <a:solidFill>
                  <a:srgbClr val="003399"/>
                </a:solidFill>
              </a:rPr>
              <a:t>Morning News</a:t>
            </a:r>
            <a:br>
              <a:rPr lang="en-US" sz="3000" dirty="0">
                <a:solidFill>
                  <a:srgbClr val="003399"/>
                </a:solidFill>
              </a:rPr>
            </a:br>
            <a:r>
              <a:rPr lang="en-US" sz="3000" dirty="0">
                <a:solidFill>
                  <a:srgbClr val="003399"/>
                </a:solidFill>
              </a:rPr>
              <a:t>Reporter</a:t>
            </a:r>
            <a:endParaRPr lang="en-US" sz="3000" i="1" dirty="0">
              <a:solidFill>
                <a:srgbClr val="003399"/>
              </a:solidFill>
            </a:endParaRPr>
          </a:p>
        </p:txBody>
      </p:sp>
      <p:sp>
        <p:nvSpPr>
          <p:cNvPr id="2734086" name="Rectangle 6"/>
          <p:cNvSpPr>
            <a:spLocks noChangeArrowheads="1"/>
          </p:cNvSpPr>
          <p:nvPr/>
        </p:nvSpPr>
        <p:spPr bwMode="auto">
          <a:xfrm>
            <a:off x="5197208" y="2761212"/>
            <a:ext cx="5627465" cy="2616101"/>
          </a:xfrm>
          <a:prstGeom prst="rect">
            <a:avLst/>
          </a:prstGeom>
          <a:noFill/>
          <a:ln w="9525" algn="ctr">
            <a:noFill/>
            <a:miter lim="800000"/>
            <a:headEnd/>
            <a:tailEnd/>
          </a:ln>
        </p:spPr>
        <p:txBody>
          <a:bodyPr wrap="square">
            <a:spAutoFit/>
          </a:bodyPr>
          <a:lstStyle/>
          <a:p>
            <a:pPr marL="228600" indent="-228600">
              <a:spcBef>
                <a:spcPts val="600"/>
              </a:spcBef>
              <a:buFontTx/>
              <a:buChar char="-"/>
            </a:pPr>
            <a:r>
              <a:rPr lang="en-US" dirty="0"/>
              <a:t>learned of Ewing Oil’s IPO from friend who saw Rule 135 notice</a:t>
            </a:r>
          </a:p>
          <a:p>
            <a:pPr marL="228600" indent="-228600">
              <a:spcBef>
                <a:spcPts val="600"/>
              </a:spcBef>
              <a:buFontTx/>
              <a:buChar char="-"/>
            </a:pPr>
            <a:r>
              <a:rPr lang="en-US" dirty="0"/>
              <a:t>researched Ewing Oil’s business</a:t>
            </a:r>
          </a:p>
          <a:p>
            <a:pPr marL="228600" indent="-228600">
              <a:spcBef>
                <a:spcPts val="600"/>
              </a:spcBef>
              <a:buFontTx/>
              <a:buChar char="-"/>
            </a:pPr>
            <a:r>
              <a:rPr lang="en-US" dirty="0"/>
              <a:t>writes story about offering as part of a general report on the high-flying IPO market</a:t>
            </a:r>
          </a:p>
          <a:p>
            <a:pPr marL="685800" lvl="1" indent="-228600">
              <a:spcBef>
                <a:spcPts val="600"/>
              </a:spcBef>
              <a:buFontTx/>
              <a:buChar char="-"/>
            </a:pPr>
            <a:r>
              <a:rPr lang="en-US" dirty="0"/>
              <a:t>published in Market section</a:t>
            </a:r>
          </a:p>
          <a:p>
            <a:pPr marL="685800" lvl="1" indent="-228600">
              <a:spcBef>
                <a:spcPts val="600"/>
              </a:spcBef>
              <a:buFontTx/>
              <a:buChar char="-"/>
            </a:pPr>
            <a:r>
              <a:rPr lang="en-US" dirty="0"/>
              <a:t>included projections on Ewing Oil’s future profitability</a:t>
            </a:r>
          </a:p>
        </p:txBody>
      </p:sp>
      <p:pic>
        <p:nvPicPr>
          <p:cNvPr id="7" name="Picture 226" descr="j0365656"/>
          <p:cNvPicPr>
            <a:picLocks noChangeAspect="1" noChangeArrowheads="1"/>
          </p:cNvPicPr>
          <p:nvPr/>
        </p:nvPicPr>
        <p:blipFill>
          <a:blip r:embed="rId3" cstate="print"/>
          <a:srcRect/>
          <a:stretch>
            <a:fillRect/>
          </a:stretch>
        </p:blipFill>
        <p:spPr bwMode="auto">
          <a:xfrm flipH="1">
            <a:off x="2134423" y="3671225"/>
            <a:ext cx="2464645" cy="2633663"/>
          </a:xfrm>
          <a:prstGeom prst="rect">
            <a:avLst/>
          </a:prstGeom>
          <a:noFill/>
        </p:spPr>
      </p:pic>
    </p:spTree>
    <p:extLst>
      <p:ext uri="{BB962C8B-B14F-4D97-AF65-F5344CB8AC3E}">
        <p14:creationId xmlns:p14="http://schemas.microsoft.com/office/powerpoint/2010/main" val="760758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08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699421" y="125106"/>
            <a:ext cx="8793157" cy="1188720"/>
          </a:xfrm>
        </p:spPr>
        <p:txBody>
          <a:bodyPr/>
          <a:lstStyle/>
          <a:p>
            <a:r>
              <a:rPr lang="en-US" dirty="0"/>
              <a:t>Ewing Oil (Hypothetical 7, Scenario 1)</a:t>
            </a:r>
          </a:p>
        </p:txBody>
      </p:sp>
      <p:sp>
        <p:nvSpPr>
          <p:cNvPr id="160771" name="Rectangle 3"/>
          <p:cNvSpPr>
            <a:spLocks noGrp="1" noChangeArrowheads="1"/>
          </p:cNvSpPr>
          <p:nvPr>
            <p:ph type="body" idx="1"/>
          </p:nvPr>
        </p:nvSpPr>
        <p:spPr>
          <a:xfrm>
            <a:off x="2231135" y="1756895"/>
            <a:ext cx="7729728" cy="3101983"/>
          </a:xfrm>
        </p:spPr>
        <p:txBody>
          <a:bodyPr>
            <a:normAutofit fontScale="92500" lnSpcReduction="10000"/>
          </a:bodyPr>
          <a:lstStyle/>
          <a:p>
            <a:pPr eaLnBrk="1" hangingPunct="1"/>
            <a:r>
              <a:rPr lang="en-US" sz="2800" dirty="0"/>
              <a:t>Section 4(a)(1) of the 1933 Act</a:t>
            </a:r>
          </a:p>
          <a:p>
            <a:pPr eaLnBrk="1" hangingPunct="1"/>
            <a:endParaRPr lang="en-US" sz="2800" dirty="0"/>
          </a:p>
          <a:p>
            <a:pPr>
              <a:spcBef>
                <a:spcPct val="20000"/>
              </a:spcBef>
            </a:pPr>
            <a:r>
              <a:rPr lang="en-US" sz="3600" dirty="0">
                <a:solidFill>
                  <a:srgbClr val="003399"/>
                </a:solidFill>
              </a:rPr>
              <a:t>The provisions of section 5 shall not apply to –  </a:t>
            </a:r>
          </a:p>
          <a:p>
            <a:pPr marL="1028700" lvl="1" indent="-736600">
              <a:spcBef>
                <a:spcPct val="20000"/>
              </a:spcBef>
            </a:pPr>
            <a:r>
              <a:rPr lang="en-US" sz="3600" dirty="0">
                <a:solidFill>
                  <a:srgbClr val="003399"/>
                </a:solidFill>
              </a:rPr>
              <a:t>(1)	transactions by </a:t>
            </a:r>
            <a:r>
              <a:rPr lang="en-US" sz="3600" dirty="0">
                <a:solidFill>
                  <a:srgbClr val="FF0000"/>
                </a:solidFill>
              </a:rPr>
              <a:t>any person other </a:t>
            </a:r>
            <a:r>
              <a:rPr lang="en-US" sz="3600" dirty="0">
                <a:solidFill>
                  <a:srgbClr val="003399"/>
                </a:solidFill>
              </a:rPr>
              <a:t>than an </a:t>
            </a:r>
            <a:r>
              <a:rPr lang="en-US" sz="3600" dirty="0">
                <a:solidFill>
                  <a:srgbClr val="FF0000"/>
                </a:solidFill>
              </a:rPr>
              <a:t>issuer, underwriter, or dealer</a:t>
            </a:r>
          </a:p>
          <a:p>
            <a:pPr eaLnBrk="1" hangingPunct="1"/>
            <a:endParaRPr lang="en-US" sz="2800" dirty="0"/>
          </a:p>
        </p:txBody>
      </p:sp>
    </p:spTree>
    <p:extLst>
      <p:ext uri="{BB962C8B-B14F-4D97-AF65-F5344CB8AC3E}">
        <p14:creationId xmlns:p14="http://schemas.microsoft.com/office/powerpoint/2010/main" val="385004762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139061" y="61809"/>
            <a:ext cx="7729728" cy="1188720"/>
          </a:xfrm>
        </p:spPr>
        <p:txBody>
          <a:bodyPr/>
          <a:lstStyle/>
          <a:p>
            <a:r>
              <a:rPr lang="en-US" dirty="0"/>
              <a:t>Rule 137: Non-participants</a:t>
            </a:r>
          </a:p>
        </p:txBody>
      </p:sp>
      <p:sp>
        <p:nvSpPr>
          <p:cNvPr id="165892" name="Rectangle 4"/>
          <p:cNvSpPr>
            <a:spLocks noChangeArrowheads="1"/>
          </p:cNvSpPr>
          <p:nvPr/>
        </p:nvSpPr>
        <p:spPr bwMode="auto">
          <a:xfrm>
            <a:off x="1708150" y="1959589"/>
            <a:ext cx="8591550" cy="4849812"/>
          </a:xfrm>
          <a:prstGeom prst="rect">
            <a:avLst/>
          </a:prstGeom>
          <a:noFill/>
          <a:ln w="9525">
            <a:noFill/>
            <a:miter lim="800000"/>
            <a:headEnd/>
            <a:tailEnd/>
          </a:ln>
        </p:spPr>
        <p:txBody>
          <a:bodyPr lIns="92075" tIns="46038" rIns="92075" bIns="46038"/>
          <a:lstStyle/>
          <a:p>
            <a:pPr algn="l">
              <a:spcBef>
                <a:spcPct val="20000"/>
              </a:spcBef>
            </a:pPr>
            <a:r>
              <a:rPr lang="en-US" sz="3600" dirty="0">
                <a:solidFill>
                  <a:srgbClr val="003399"/>
                </a:solidFill>
              </a:rPr>
              <a:t>Allows broker-dealers to distribute information about reporting and non-reporting issuers </a:t>
            </a:r>
          </a:p>
          <a:p>
            <a:pPr marL="1028700" lvl="1" indent="-571500">
              <a:spcBef>
                <a:spcPct val="20000"/>
              </a:spcBef>
              <a:buFontTx/>
              <a:buChar char="–"/>
            </a:pPr>
            <a:r>
              <a:rPr lang="en-US" sz="3600" dirty="0">
                <a:solidFill>
                  <a:srgbClr val="003399"/>
                </a:solidFill>
              </a:rPr>
              <a:t>Regular course of business</a:t>
            </a:r>
          </a:p>
          <a:p>
            <a:pPr marL="1028700" lvl="1" indent="-571500">
              <a:spcBef>
                <a:spcPct val="20000"/>
              </a:spcBef>
              <a:buFontTx/>
              <a:buChar char="–"/>
            </a:pPr>
            <a:r>
              <a:rPr lang="en-US" sz="3600" dirty="0">
                <a:solidFill>
                  <a:srgbClr val="003399"/>
                </a:solidFill>
              </a:rPr>
              <a:t>Non-participating broker-dealers</a:t>
            </a:r>
          </a:p>
          <a:p>
            <a:pPr algn="l">
              <a:spcBef>
                <a:spcPct val="20000"/>
              </a:spcBef>
            </a:pPr>
            <a:r>
              <a:rPr lang="en-US" sz="4000" dirty="0">
                <a:solidFill>
                  <a:srgbClr val="003399"/>
                </a:solidFill>
              </a:rPr>
              <a:t>Section 4(a)(3) exempts dealers not acting as underwriters from § 5</a:t>
            </a:r>
          </a:p>
        </p:txBody>
      </p:sp>
      <p:sp>
        <p:nvSpPr>
          <p:cNvPr id="165893" name="AutoShape 5"/>
          <p:cNvSpPr>
            <a:spLocks noChangeArrowheads="1"/>
          </p:cNvSpPr>
          <p:nvPr/>
        </p:nvSpPr>
        <p:spPr bwMode="auto">
          <a:xfrm>
            <a:off x="6096837" y="1349670"/>
            <a:ext cx="5395912" cy="510778"/>
          </a:xfrm>
          <a:prstGeom prst="roundRect">
            <a:avLst>
              <a:gd name="adj" fmla="val 16667"/>
            </a:avLst>
          </a:prstGeom>
          <a:solidFill>
            <a:srgbClr val="FFFF99">
              <a:alpha val="30196"/>
            </a:srgbClr>
          </a:solidFill>
          <a:ln w="3175" algn="ctr">
            <a:solidFill>
              <a:srgbClr val="D3A219"/>
            </a:solidFill>
            <a:round/>
            <a:headEnd/>
            <a:tailEnd/>
          </a:ln>
        </p:spPr>
        <p:txBody>
          <a:bodyPr anchor="ctr">
            <a:spAutoFit/>
          </a:bodyPr>
          <a:lstStyle/>
          <a:p>
            <a:r>
              <a:rPr lang="en-US" sz="2400" b="1">
                <a:solidFill>
                  <a:schemeClr val="accent1"/>
                </a:solidFill>
              </a:rPr>
              <a:t>LEGAL EFFECT: </a:t>
            </a:r>
            <a:r>
              <a:rPr lang="en-US" sz="2400">
                <a:solidFill>
                  <a:schemeClr val="accent1"/>
                </a:solidFill>
              </a:rPr>
              <a:t>not an underwriter</a:t>
            </a:r>
          </a:p>
        </p:txBody>
      </p:sp>
    </p:spTree>
    <p:extLst>
      <p:ext uri="{BB962C8B-B14F-4D97-AF65-F5344CB8AC3E}">
        <p14:creationId xmlns:p14="http://schemas.microsoft.com/office/powerpoint/2010/main" val="234220588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31136" y="19574"/>
            <a:ext cx="7729728" cy="1188720"/>
          </a:xfrm>
        </p:spPr>
        <p:txBody>
          <a:bodyPr/>
          <a:lstStyle/>
          <a:p>
            <a:r>
              <a:rPr lang="en-US" b="1" dirty="0"/>
              <a:t>Section 2(a)(3)</a:t>
            </a:r>
          </a:p>
        </p:txBody>
      </p:sp>
      <p:sp>
        <p:nvSpPr>
          <p:cNvPr id="4" name="Content Placeholder 3"/>
          <p:cNvSpPr>
            <a:spLocks noGrp="1"/>
          </p:cNvSpPr>
          <p:nvPr>
            <p:ph idx="1"/>
          </p:nvPr>
        </p:nvSpPr>
        <p:spPr>
          <a:xfrm>
            <a:off x="1832344" y="1904598"/>
            <a:ext cx="8527312" cy="4706244"/>
          </a:xfrm>
        </p:spPr>
        <p:txBody>
          <a:bodyPr/>
          <a:lstStyle/>
          <a:p>
            <a:pPr marL="0" indent="0"/>
            <a:r>
              <a:rPr lang="en-US" sz="3000" dirty="0">
                <a:solidFill>
                  <a:srgbClr val="002060"/>
                </a:solidFill>
              </a:rPr>
              <a:t>… The publication or distribution by a broker or dealer of a research report about an </a:t>
            </a:r>
            <a:r>
              <a:rPr lang="en-US" sz="3000" dirty="0">
                <a:solidFill>
                  <a:srgbClr val="FF0000"/>
                </a:solidFill>
              </a:rPr>
              <a:t>emerging growth company </a:t>
            </a:r>
            <a:r>
              <a:rPr lang="en-US" sz="3000" dirty="0">
                <a:solidFill>
                  <a:srgbClr val="002060"/>
                </a:solidFill>
              </a:rPr>
              <a:t>that is the subject of a proposed public offering of the common equity securities  ... shall be deemed for purposes of paragraph (10) of this subsection and section 5(c) </a:t>
            </a:r>
            <a:r>
              <a:rPr lang="en-US" sz="3000" dirty="0">
                <a:solidFill>
                  <a:srgbClr val="FF0000"/>
                </a:solidFill>
              </a:rPr>
              <a:t>not to constitute an offer for sale or offer to sell a security</a:t>
            </a:r>
            <a:r>
              <a:rPr lang="en-US" sz="3000" dirty="0">
                <a:solidFill>
                  <a:srgbClr val="002060"/>
                </a:solidFill>
              </a:rPr>
              <a:t>, even if the broker or </a:t>
            </a:r>
            <a:r>
              <a:rPr lang="en-US" sz="3000" dirty="0">
                <a:solidFill>
                  <a:srgbClr val="FF0000"/>
                </a:solidFill>
              </a:rPr>
              <a:t>dealer is participating or will participate</a:t>
            </a:r>
            <a:r>
              <a:rPr lang="en-US" sz="3000" dirty="0">
                <a:solidFill>
                  <a:srgbClr val="002060"/>
                </a:solidFill>
              </a:rPr>
              <a:t> in the registered offering of the securities of the issuer. …</a:t>
            </a:r>
          </a:p>
        </p:txBody>
      </p:sp>
      <p:sp>
        <p:nvSpPr>
          <p:cNvPr id="156678" name="AutoShape 6"/>
          <p:cNvSpPr>
            <a:spLocks noChangeArrowheads="1"/>
          </p:cNvSpPr>
          <p:nvPr/>
        </p:nvSpPr>
        <p:spPr bwMode="auto">
          <a:xfrm>
            <a:off x="4470401" y="5115005"/>
            <a:ext cx="204383" cy="387191"/>
          </a:xfrm>
          <a:prstGeom prst="roundRect">
            <a:avLst>
              <a:gd name="adj" fmla="val 16667"/>
            </a:avLst>
          </a:prstGeom>
          <a:noFill/>
          <a:ln w="9525" algn="ctr">
            <a:noFill/>
            <a:round/>
            <a:headEnd/>
            <a:tailEnd/>
          </a:ln>
        </p:spPr>
        <p:txBody>
          <a:bodyPr wrap="none" anchor="ctr">
            <a:spAutoFit/>
          </a:bodyPr>
          <a:lstStyle/>
          <a:p>
            <a:endParaRPr lang="en-US"/>
          </a:p>
        </p:txBody>
      </p:sp>
      <p:cxnSp>
        <p:nvCxnSpPr>
          <p:cNvPr id="156679" name="AutoShape 7"/>
          <p:cNvCxnSpPr>
            <a:cxnSpLocks noChangeShapeType="1"/>
          </p:cNvCxnSpPr>
          <p:nvPr/>
        </p:nvCxnSpPr>
        <p:spPr bwMode="auto">
          <a:xfrm>
            <a:off x="3425825" y="6192838"/>
            <a:ext cx="0" cy="0"/>
          </a:xfrm>
          <a:prstGeom prst="straightConnector1">
            <a:avLst/>
          </a:prstGeom>
          <a:noFill/>
          <a:ln w="9525">
            <a:noFill/>
            <a:round/>
            <a:headEnd/>
            <a:tailEnd/>
          </a:ln>
        </p:spPr>
      </p:cxnSp>
      <p:sp>
        <p:nvSpPr>
          <p:cNvPr id="2729992" name="AutoShape 8"/>
          <p:cNvSpPr>
            <a:spLocks noChangeArrowheads="1"/>
          </p:cNvSpPr>
          <p:nvPr/>
        </p:nvSpPr>
        <p:spPr bwMode="auto">
          <a:xfrm>
            <a:off x="6389305" y="1393820"/>
            <a:ext cx="4754562" cy="510778"/>
          </a:xfrm>
          <a:prstGeom prst="roundRect">
            <a:avLst>
              <a:gd name="adj" fmla="val 16667"/>
            </a:avLst>
          </a:prstGeom>
          <a:solidFill>
            <a:srgbClr val="FFFF99">
              <a:alpha val="30196"/>
            </a:srgbClr>
          </a:solidFill>
          <a:ln w="3175" algn="ctr">
            <a:solidFill>
              <a:srgbClr val="D3A219"/>
            </a:solidFill>
            <a:round/>
            <a:headEnd/>
            <a:tailEnd/>
          </a:ln>
        </p:spPr>
        <p:txBody>
          <a:bodyPr anchor="ctr">
            <a:spAutoFit/>
          </a:bodyPr>
          <a:lstStyle/>
          <a:p>
            <a:r>
              <a:rPr lang="en-US" sz="2400" b="1" dirty="0">
                <a:solidFill>
                  <a:schemeClr val="accent1"/>
                </a:solidFill>
              </a:rPr>
              <a:t>LEGAL EFFECT: </a:t>
            </a:r>
            <a:r>
              <a:rPr lang="en-US" sz="2400" dirty="0">
                <a:solidFill>
                  <a:schemeClr val="accent1"/>
                </a:solidFill>
              </a:rPr>
              <a:t>not an offer</a:t>
            </a:r>
          </a:p>
        </p:txBody>
      </p:sp>
    </p:spTree>
    <p:extLst>
      <p:ext uri="{BB962C8B-B14F-4D97-AF65-F5344CB8AC3E}">
        <p14:creationId xmlns:p14="http://schemas.microsoft.com/office/powerpoint/2010/main" val="3791707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729992"/>
                                        </p:tgtEl>
                                        <p:attrNameLst>
                                          <p:attrName>style.visibility</p:attrName>
                                        </p:attrNameLst>
                                      </p:cBhvr>
                                      <p:to>
                                        <p:strVal val="visible"/>
                                      </p:to>
                                    </p:set>
                                    <p:animEffect transition="in" filter="barn(outVertical)">
                                      <p:cBhvr>
                                        <p:cTn id="11" dur="500"/>
                                        <p:tgtEl>
                                          <p:spTgt spid="272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2999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title"/>
          </p:nvPr>
        </p:nvSpPr>
        <p:spPr>
          <a:xfrm>
            <a:off x="1438102" y="134304"/>
            <a:ext cx="9297127" cy="1188720"/>
          </a:xfrm>
        </p:spPr>
        <p:txBody>
          <a:bodyPr/>
          <a:lstStyle/>
          <a:p>
            <a:r>
              <a:rPr lang="en-US" dirty="0"/>
              <a:t>Ewing Oil (Hypothetical 7, Scenario 3)</a:t>
            </a:r>
          </a:p>
        </p:txBody>
      </p:sp>
      <p:sp>
        <p:nvSpPr>
          <p:cNvPr id="166917" name="Text Box 5"/>
          <p:cNvSpPr txBox="1">
            <a:spLocks noChangeArrowheads="1"/>
          </p:cNvSpPr>
          <p:nvPr/>
        </p:nvSpPr>
        <p:spPr bwMode="auto">
          <a:xfrm>
            <a:off x="1505567" y="2505076"/>
            <a:ext cx="3556486" cy="1015663"/>
          </a:xfrm>
          <a:prstGeom prst="rect">
            <a:avLst/>
          </a:prstGeom>
          <a:noFill/>
          <a:ln w="9525" algn="ctr">
            <a:noFill/>
            <a:miter lim="800000"/>
            <a:headEnd/>
            <a:tailEnd/>
          </a:ln>
        </p:spPr>
        <p:txBody>
          <a:bodyPr wrap="none">
            <a:spAutoFit/>
          </a:bodyPr>
          <a:lstStyle/>
          <a:p>
            <a:r>
              <a:rPr lang="en-US" sz="3000" dirty="0">
                <a:solidFill>
                  <a:srgbClr val="003399"/>
                </a:solidFill>
              </a:rPr>
              <a:t>Research Analyst</a:t>
            </a:r>
            <a:br>
              <a:rPr lang="en-US" sz="3000" dirty="0">
                <a:solidFill>
                  <a:srgbClr val="003399"/>
                </a:solidFill>
              </a:rPr>
            </a:br>
            <a:r>
              <a:rPr lang="en-US" sz="3000" dirty="0">
                <a:solidFill>
                  <a:srgbClr val="003399"/>
                </a:solidFill>
              </a:rPr>
              <a:t>(Barnes-Wentworth) </a:t>
            </a:r>
          </a:p>
        </p:txBody>
      </p:sp>
      <p:sp>
        <p:nvSpPr>
          <p:cNvPr id="2748422" name="Rectangle 6"/>
          <p:cNvSpPr>
            <a:spLocks noChangeArrowheads="1"/>
          </p:cNvSpPr>
          <p:nvPr/>
        </p:nvSpPr>
        <p:spPr bwMode="auto">
          <a:xfrm>
            <a:off x="5787505" y="3093259"/>
            <a:ext cx="5340350" cy="1878976"/>
          </a:xfrm>
          <a:prstGeom prst="rect">
            <a:avLst/>
          </a:prstGeom>
          <a:noFill/>
          <a:ln w="9525" algn="ctr">
            <a:noFill/>
            <a:miter lim="800000"/>
            <a:headEnd/>
            <a:tailEnd/>
          </a:ln>
        </p:spPr>
        <p:txBody>
          <a:bodyPr wrap="square">
            <a:spAutoFit/>
          </a:bodyPr>
          <a:lstStyle/>
          <a:p>
            <a:pPr marL="228600" indent="-228600">
              <a:spcBef>
                <a:spcPct val="15000"/>
              </a:spcBef>
              <a:buFontTx/>
              <a:buChar char="-"/>
            </a:pPr>
            <a:r>
              <a:rPr lang="en-US" dirty="0"/>
              <a:t>analyst gives a “buy” recommendation for the IPO</a:t>
            </a:r>
          </a:p>
          <a:p>
            <a:pPr marL="228600" indent="-228600">
              <a:spcBef>
                <a:spcPct val="15000"/>
              </a:spcBef>
              <a:buFontTx/>
              <a:buChar char="-"/>
            </a:pPr>
            <a:r>
              <a:rPr lang="en-US" dirty="0"/>
              <a:t>summary of report published in a monthly newsletter</a:t>
            </a:r>
          </a:p>
          <a:p>
            <a:pPr marL="228600" indent="-228600">
              <a:spcBef>
                <a:spcPct val="15000"/>
              </a:spcBef>
              <a:buFontTx/>
              <a:buChar char="-"/>
            </a:pPr>
            <a:r>
              <a:rPr lang="en-US" dirty="0"/>
              <a:t>report distributed before the effective date of the offering</a:t>
            </a:r>
          </a:p>
          <a:p>
            <a:pPr marL="228600" indent="-228600">
              <a:spcBef>
                <a:spcPct val="15000"/>
              </a:spcBef>
              <a:buFontTx/>
              <a:buChar char="-"/>
            </a:pPr>
            <a:r>
              <a:rPr lang="en-US" dirty="0"/>
              <a:t>this is Barnes-Wentworth’s first report on Ewing Oil</a:t>
            </a:r>
          </a:p>
        </p:txBody>
      </p:sp>
      <p:pic>
        <p:nvPicPr>
          <p:cNvPr id="14" name="Picture 227" descr="j0365678"/>
          <p:cNvPicPr>
            <a:picLocks noChangeAspect="1" noChangeArrowheads="1"/>
          </p:cNvPicPr>
          <p:nvPr/>
        </p:nvPicPr>
        <p:blipFill>
          <a:blip r:embed="rId3" cstate="print"/>
          <a:srcRect/>
          <a:stretch>
            <a:fillRect/>
          </a:stretch>
        </p:blipFill>
        <p:spPr bwMode="auto">
          <a:xfrm>
            <a:off x="1897380" y="3880172"/>
            <a:ext cx="2772861" cy="2586037"/>
          </a:xfrm>
          <a:prstGeom prst="rect">
            <a:avLst/>
          </a:prstGeom>
          <a:noFill/>
        </p:spPr>
      </p:pic>
    </p:spTree>
    <p:extLst>
      <p:ext uri="{BB962C8B-B14F-4D97-AF65-F5344CB8AC3E}">
        <p14:creationId xmlns:p14="http://schemas.microsoft.com/office/powerpoint/2010/main" val="112510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4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p:bldP spid="27484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304974" y="126076"/>
            <a:ext cx="9828539" cy="1188720"/>
          </a:xfrm>
        </p:spPr>
        <p:txBody>
          <a:bodyPr/>
          <a:lstStyle/>
          <a:p>
            <a:pPr marL="342900" indent="-342900">
              <a:spcBef>
                <a:spcPct val="20000"/>
              </a:spcBef>
            </a:pPr>
            <a:r>
              <a:rPr lang="en-US" dirty="0"/>
              <a:t>Rule 139:  participants and non-participants</a:t>
            </a:r>
          </a:p>
        </p:txBody>
      </p:sp>
      <p:sp>
        <p:nvSpPr>
          <p:cNvPr id="167939" name="Rectangle 3"/>
          <p:cNvSpPr>
            <a:spLocks noGrp="1" noChangeArrowheads="1"/>
          </p:cNvSpPr>
          <p:nvPr>
            <p:ph type="body" sz="half" idx="1"/>
          </p:nvPr>
        </p:nvSpPr>
        <p:spPr>
          <a:xfrm>
            <a:off x="1485699" y="1777684"/>
            <a:ext cx="3803650" cy="4991100"/>
          </a:xfrm>
        </p:spPr>
        <p:txBody>
          <a:bodyPr/>
          <a:lstStyle/>
          <a:p>
            <a:pPr marL="0" indent="0"/>
            <a:r>
              <a:rPr lang="en-US" sz="2200" b="1" dirty="0">
                <a:solidFill>
                  <a:srgbClr val="000099"/>
                </a:solidFill>
              </a:rPr>
              <a:t>Issuer-specific reports</a:t>
            </a:r>
          </a:p>
          <a:p>
            <a:pPr marL="635000" lvl="1" indent="-342900">
              <a:buFontTx/>
              <a:buAutoNum type="arabicPeriod"/>
            </a:pPr>
            <a:r>
              <a:rPr lang="en-US" sz="2200" dirty="0">
                <a:solidFill>
                  <a:srgbClr val="FF0000"/>
                </a:solidFill>
              </a:rPr>
              <a:t>S-3 issuers</a:t>
            </a:r>
          </a:p>
          <a:p>
            <a:pPr marL="635000" lvl="1" indent="-342900">
              <a:buFontTx/>
              <a:buAutoNum type="arabicPeriod"/>
            </a:pPr>
            <a:r>
              <a:rPr lang="en-US" sz="2200" dirty="0">
                <a:solidFill>
                  <a:srgbClr val="000099"/>
                </a:solidFill>
              </a:rPr>
              <a:t>Filed required periodic reports for past 12 mos.</a:t>
            </a:r>
          </a:p>
          <a:p>
            <a:pPr marL="635000" lvl="1" indent="-342900">
              <a:buFontTx/>
              <a:buAutoNum type="arabicPeriod"/>
            </a:pPr>
            <a:r>
              <a:rPr lang="en-US" sz="2200" dirty="0">
                <a:solidFill>
                  <a:srgbClr val="000099"/>
                </a:solidFill>
              </a:rPr>
              <a:t>Must be issued in  “regular course of [broker-dealer’s] business”</a:t>
            </a:r>
          </a:p>
          <a:p>
            <a:pPr marL="635000" lvl="1" indent="-342900">
              <a:buFontTx/>
              <a:buAutoNum type="arabicPeriod"/>
            </a:pPr>
            <a:r>
              <a:rPr lang="en-US" sz="2200" dirty="0">
                <a:solidFill>
                  <a:srgbClr val="000099"/>
                </a:solidFill>
              </a:rPr>
              <a:t>Cannot be initiation (or renewal) of coverage</a:t>
            </a:r>
          </a:p>
        </p:txBody>
      </p:sp>
      <p:sp>
        <p:nvSpPr>
          <p:cNvPr id="167940" name="Rectangle 4"/>
          <p:cNvSpPr>
            <a:spLocks noGrp="1" noChangeArrowheads="1"/>
          </p:cNvSpPr>
          <p:nvPr>
            <p:ph type="body" sz="half" idx="2"/>
          </p:nvPr>
        </p:nvSpPr>
        <p:spPr>
          <a:xfrm>
            <a:off x="6369426" y="1772519"/>
            <a:ext cx="4764087" cy="4978400"/>
          </a:xfrm>
        </p:spPr>
        <p:txBody>
          <a:bodyPr/>
          <a:lstStyle/>
          <a:p>
            <a:pPr marL="0" indent="0"/>
            <a:r>
              <a:rPr lang="en-US" sz="2200" b="1" dirty="0">
                <a:solidFill>
                  <a:srgbClr val="000099"/>
                </a:solidFill>
              </a:rPr>
              <a:t>Industry reports</a:t>
            </a:r>
          </a:p>
          <a:p>
            <a:pPr marL="571500" lvl="1" indent="-342900">
              <a:buFontTx/>
              <a:buAutoNum type="arabicPeriod"/>
            </a:pPr>
            <a:r>
              <a:rPr lang="en-US" sz="2200" dirty="0">
                <a:solidFill>
                  <a:srgbClr val="000099"/>
                </a:solidFill>
              </a:rPr>
              <a:t>Reporting issuers</a:t>
            </a:r>
          </a:p>
          <a:p>
            <a:pPr marL="571500" lvl="1" indent="-342900">
              <a:buFontTx/>
              <a:buAutoNum type="arabicPeriod"/>
            </a:pPr>
            <a:r>
              <a:rPr lang="en-US" sz="2200" dirty="0">
                <a:solidFill>
                  <a:srgbClr val="000099"/>
                </a:solidFill>
              </a:rPr>
              <a:t>Similar information on industry or comprehensive list of recommendations</a:t>
            </a:r>
          </a:p>
          <a:p>
            <a:pPr marL="571500" lvl="1" indent="-342900">
              <a:buFontTx/>
              <a:buAutoNum type="arabicPeriod"/>
            </a:pPr>
            <a:r>
              <a:rPr lang="en-US" sz="2200" dirty="0">
                <a:solidFill>
                  <a:srgbClr val="000099"/>
                </a:solidFill>
              </a:rPr>
              <a:t>No greater space or prominence for issuer</a:t>
            </a:r>
          </a:p>
          <a:p>
            <a:pPr marL="571500" lvl="1" indent="-342900">
              <a:buFontTx/>
              <a:buAutoNum type="arabicPeriod"/>
            </a:pPr>
            <a:r>
              <a:rPr lang="en-US" sz="2200" dirty="0">
                <a:solidFill>
                  <a:srgbClr val="000099"/>
                </a:solidFill>
              </a:rPr>
              <a:t>Must be issued in  “regular course of [broker-dealer’s] business”</a:t>
            </a:r>
          </a:p>
          <a:p>
            <a:pPr marL="571500" lvl="1" indent="-342900">
              <a:buFontTx/>
              <a:buAutoNum type="arabicPeriod"/>
            </a:pPr>
            <a:r>
              <a:rPr lang="en-US" sz="2200" dirty="0">
                <a:solidFill>
                  <a:srgbClr val="000099"/>
                </a:solidFill>
              </a:rPr>
              <a:t>Must have similar info on issuer in similar reports at time of publication</a:t>
            </a:r>
          </a:p>
        </p:txBody>
      </p:sp>
      <p:sp>
        <p:nvSpPr>
          <p:cNvPr id="167942" name="AutoShape 6"/>
          <p:cNvSpPr>
            <a:spLocks noChangeArrowheads="1"/>
          </p:cNvSpPr>
          <p:nvPr/>
        </p:nvSpPr>
        <p:spPr bwMode="auto">
          <a:xfrm>
            <a:off x="4470401" y="5115005"/>
            <a:ext cx="204383" cy="387191"/>
          </a:xfrm>
          <a:prstGeom prst="roundRect">
            <a:avLst>
              <a:gd name="adj" fmla="val 16667"/>
            </a:avLst>
          </a:prstGeom>
          <a:noFill/>
          <a:ln w="9525" algn="ctr">
            <a:noFill/>
            <a:round/>
            <a:headEnd/>
            <a:tailEnd/>
          </a:ln>
        </p:spPr>
        <p:txBody>
          <a:bodyPr wrap="none" anchor="ctr">
            <a:spAutoFit/>
          </a:bodyPr>
          <a:lstStyle/>
          <a:p>
            <a:endParaRPr lang="en-US"/>
          </a:p>
        </p:txBody>
      </p:sp>
      <p:cxnSp>
        <p:nvCxnSpPr>
          <p:cNvPr id="167943" name="AutoShape 7"/>
          <p:cNvCxnSpPr>
            <a:cxnSpLocks noChangeShapeType="1"/>
            <a:stCxn id="167939" idx="2"/>
            <a:endCxn id="167939" idx="2"/>
          </p:cNvCxnSpPr>
          <p:nvPr/>
        </p:nvCxnSpPr>
        <p:spPr bwMode="auto">
          <a:xfrm>
            <a:off x="3425825" y="6192838"/>
            <a:ext cx="0" cy="0"/>
          </a:xfrm>
          <a:prstGeom prst="straightConnector1">
            <a:avLst/>
          </a:prstGeom>
          <a:noFill/>
          <a:ln w="9525">
            <a:noFill/>
            <a:round/>
            <a:headEnd/>
            <a:tailEnd/>
          </a:ln>
        </p:spPr>
      </p:cxnSp>
      <p:sp>
        <p:nvSpPr>
          <p:cNvPr id="167944" name="AutoShape 8"/>
          <p:cNvSpPr>
            <a:spLocks noChangeArrowheads="1"/>
          </p:cNvSpPr>
          <p:nvPr/>
        </p:nvSpPr>
        <p:spPr bwMode="auto">
          <a:xfrm>
            <a:off x="6894859" y="1314796"/>
            <a:ext cx="4754562" cy="510778"/>
          </a:xfrm>
          <a:prstGeom prst="roundRect">
            <a:avLst>
              <a:gd name="adj" fmla="val 16667"/>
            </a:avLst>
          </a:prstGeom>
          <a:solidFill>
            <a:srgbClr val="FFFF99">
              <a:alpha val="30196"/>
            </a:srgbClr>
          </a:solidFill>
          <a:ln w="3175" algn="ctr">
            <a:solidFill>
              <a:srgbClr val="D3A219"/>
            </a:solidFill>
            <a:round/>
            <a:headEnd/>
            <a:tailEnd/>
          </a:ln>
        </p:spPr>
        <p:txBody>
          <a:bodyPr anchor="ctr">
            <a:spAutoFit/>
          </a:bodyPr>
          <a:lstStyle/>
          <a:p>
            <a:r>
              <a:rPr lang="en-US" sz="2400" b="1" dirty="0">
                <a:solidFill>
                  <a:schemeClr val="accent1"/>
                </a:solidFill>
              </a:rPr>
              <a:t>LEGAL EFFECT: </a:t>
            </a:r>
            <a:r>
              <a:rPr lang="en-US" sz="2400" dirty="0">
                <a:solidFill>
                  <a:schemeClr val="accent1"/>
                </a:solidFill>
              </a:rPr>
              <a:t>not an offer</a:t>
            </a:r>
          </a:p>
        </p:txBody>
      </p:sp>
    </p:spTree>
    <p:extLst>
      <p:ext uri="{BB962C8B-B14F-4D97-AF65-F5344CB8AC3E}">
        <p14:creationId xmlns:p14="http://schemas.microsoft.com/office/powerpoint/2010/main" val="195232639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31136" y="19574"/>
            <a:ext cx="7729728" cy="1188720"/>
          </a:xfrm>
        </p:spPr>
        <p:txBody>
          <a:bodyPr/>
          <a:lstStyle/>
          <a:p>
            <a:r>
              <a:rPr lang="en-US" b="1" dirty="0"/>
              <a:t>Section 2(a)(3)</a:t>
            </a:r>
          </a:p>
        </p:txBody>
      </p:sp>
      <p:sp>
        <p:nvSpPr>
          <p:cNvPr id="4" name="Content Placeholder 3"/>
          <p:cNvSpPr>
            <a:spLocks noGrp="1"/>
          </p:cNvSpPr>
          <p:nvPr>
            <p:ph idx="1"/>
          </p:nvPr>
        </p:nvSpPr>
        <p:spPr>
          <a:xfrm>
            <a:off x="1832344" y="1904598"/>
            <a:ext cx="8527312" cy="4706244"/>
          </a:xfrm>
        </p:spPr>
        <p:txBody>
          <a:bodyPr/>
          <a:lstStyle/>
          <a:p>
            <a:pPr marL="0" indent="0"/>
            <a:r>
              <a:rPr lang="en-US" sz="3000" dirty="0">
                <a:solidFill>
                  <a:srgbClr val="002060"/>
                </a:solidFill>
              </a:rPr>
              <a:t>… The publication or distribution by a broker or dealer of a research report about an </a:t>
            </a:r>
            <a:r>
              <a:rPr lang="en-US" sz="3000" dirty="0">
                <a:solidFill>
                  <a:srgbClr val="FF0000"/>
                </a:solidFill>
              </a:rPr>
              <a:t>emerging growth company </a:t>
            </a:r>
            <a:r>
              <a:rPr lang="en-US" sz="3000" dirty="0">
                <a:solidFill>
                  <a:srgbClr val="002060"/>
                </a:solidFill>
              </a:rPr>
              <a:t>that is the subject of a proposed public offering of the common equity securities  ... shall be deemed for purposes of paragraph (10) of this subsection and section 5(c) </a:t>
            </a:r>
            <a:r>
              <a:rPr lang="en-US" sz="3000" dirty="0">
                <a:solidFill>
                  <a:srgbClr val="FF0000"/>
                </a:solidFill>
              </a:rPr>
              <a:t>not to constitute an offer for sale or offer to sell a security</a:t>
            </a:r>
            <a:r>
              <a:rPr lang="en-US" sz="3000" dirty="0">
                <a:solidFill>
                  <a:srgbClr val="002060"/>
                </a:solidFill>
              </a:rPr>
              <a:t>, even if the broker or </a:t>
            </a:r>
            <a:r>
              <a:rPr lang="en-US" sz="3000" dirty="0">
                <a:solidFill>
                  <a:srgbClr val="FF0000"/>
                </a:solidFill>
              </a:rPr>
              <a:t>dealer is participating or will participate</a:t>
            </a:r>
            <a:r>
              <a:rPr lang="en-US" sz="3000" dirty="0">
                <a:solidFill>
                  <a:srgbClr val="002060"/>
                </a:solidFill>
              </a:rPr>
              <a:t> in the registered offering of the securities of the issuer. …</a:t>
            </a:r>
          </a:p>
        </p:txBody>
      </p:sp>
      <p:sp>
        <p:nvSpPr>
          <p:cNvPr id="156678" name="AutoShape 6"/>
          <p:cNvSpPr>
            <a:spLocks noChangeArrowheads="1"/>
          </p:cNvSpPr>
          <p:nvPr/>
        </p:nvSpPr>
        <p:spPr bwMode="auto">
          <a:xfrm>
            <a:off x="4470401" y="5115005"/>
            <a:ext cx="204383" cy="387191"/>
          </a:xfrm>
          <a:prstGeom prst="roundRect">
            <a:avLst>
              <a:gd name="adj" fmla="val 16667"/>
            </a:avLst>
          </a:prstGeom>
          <a:noFill/>
          <a:ln w="9525" algn="ctr">
            <a:noFill/>
            <a:round/>
            <a:headEnd/>
            <a:tailEnd/>
          </a:ln>
        </p:spPr>
        <p:txBody>
          <a:bodyPr wrap="none" anchor="ctr">
            <a:spAutoFit/>
          </a:bodyPr>
          <a:lstStyle/>
          <a:p>
            <a:endParaRPr lang="en-US"/>
          </a:p>
        </p:txBody>
      </p:sp>
      <p:cxnSp>
        <p:nvCxnSpPr>
          <p:cNvPr id="156679" name="AutoShape 7"/>
          <p:cNvCxnSpPr>
            <a:cxnSpLocks noChangeShapeType="1"/>
          </p:cNvCxnSpPr>
          <p:nvPr/>
        </p:nvCxnSpPr>
        <p:spPr bwMode="auto">
          <a:xfrm>
            <a:off x="3425825" y="6192838"/>
            <a:ext cx="0" cy="0"/>
          </a:xfrm>
          <a:prstGeom prst="straightConnector1">
            <a:avLst/>
          </a:prstGeom>
          <a:noFill/>
          <a:ln w="9525">
            <a:noFill/>
            <a:round/>
            <a:headEnd/>
            <a:tailEnd/>
          </a:ln>
        </p:spPr>
      </p:cxnSp>
      <p:sp>
        <p:nvSpPr>
          <p:cNvPr id="2729992" name="AutoShape 8"/>
          <p:cNvSpPr>
            <a:spLocks noChangeArrowheads="1"/>
          </p:cNvSpPr>
          <p:nvPr/>
        </p:nvSpPr>
        <p:spPr bwMode="auto">
          <a:xfrm>
            <a:off x="6389305" y="1393820"/>
            <a:ext cx="4754562" cy="510778"/>
          </a:xfrm>
          <a:prstGeom prst="roundRect">
            <a:avLst>
              <a:gd name="adj" fmla="val 16667"/>
            </a:avLst>
          </a:prstGeom>
          <a:solidFill>
            <a:srgbClr val="FFFF99">
              <a:alpha val="30196"/>
            </a:srgbClr>
          </a:solidFill>
          <a:ln w="3175" algn="ctr">
            <a:solidFill>
              <a:srgbClr val="D3A219"/>
            </a:solidFill>
            <a:round/>
            <a:headEnd/>
            <a:tailEnd/>
          </a:ln>
        </p:spPr>
        <p:txBody>
          <a:bodyPr anchor="ctr">
            <a:spAutoFit/>
          </a:bodyPr>
          <a:lstStyle/>
          <a:p>
            <a:r>
              <a:rPr lang="en-US" sz="2400" b="1" dirty="0">
                <a:solidFill>
                  <a:schemeClr val="accent1"/>
                </a:solidFill>
              </a:rPr>
              <a:t>LEGAL EFFECT: </a:t>
            </a:r>
            <a:r>
              <a:rPr lang="en-US" sz="2400" dirty="0">
                <a:solidFill>
                  <a:schemeClr val="accent1"/>
                </a:solidFill>
              </a:rPr>
              <a:t>not an offer</a:t>
            </a:r>
          </a:p>
        </p:txBody>
      </p:sp>
    </p:spTree>
    <p:extLst>
      <p:ext uri="{BB962C8B-B14F-4D97-AF65-F5344CB8AC3E}">
        <p14:creationId xmlns:p14="http://schemas.microsoft.com/office/powerpoint/2010/main" val="1180638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729992"/>
                                        </p:tgtEl>
                                        <p:attrNameLst>
                                          <p:attrName>style.visibility</p:attrName>
                                        </p:attrNameLst>
                                      </p:cBhvr>
                                      <p:to>
                                        <p:strVal val="visible"/>
                                      </p:to>
                                    </p:set>
                                    <p:animEffect transition="in" filter="barn(outVertical)">
                                      <p:cBhvr>
                                        <p:cTn id="11" dur="500"/>
                                        <p:tgtEl>
                                          <p:spTgt spid="272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2999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2"/>
          <p:cNvSpPr>
            <a:spLocks noChangeArrowheads="1"/>
          </p:cNvSpPr>
          <p:nvPr/>
        </p:nvSpPr>
        <p:spPr bwMode="auto">
          <a:xfrm>
            <a:off x="2212975" y="1438554"/>
            <a:ext cx="8001000" cy="497919"/>
          </a:xfrm>
          <a:prstGeom prst="rightArrow">
            <a:avLst>
              <a:gd name="adj1" fmla="val 73491"/>
              <a:gd name="adj2" fmla="val 41497"/>
            </a:avLst>
          </a:prstGeom>
          <a:solidFill>
            <a:srgbClr val="333333">
              <a:alpha val="30196"/>
            </a:srgbClr>
          </a:solidFill>
          <a:ln w="9525" algn="ctr">
            <a:noFill/>
            <a:miter lim="800000"/>
            <a:headEnd/>
            <a:tailEnd/>
          </a:ln>
        </p:spPr>
        <p:txBody>
          <a:bodyPr anchor="ctr">
            <a:spAutoFit/>
          </a:bodyPr>
          <a:lstStyle/>
          <a:p>
            <a:endParaRPr lang="en-US"/>
          </a:p>
        </p:txBody>
      </p:sp>
      <p:sp>
        <p:nvSpPr>
          <p:cNvPr id="158723" name="Line 3"/>
          <p:cNvSpPr>
            <a:spLocks noChangeShapeType="1"/>
          </p:cNvSpPr>
          <p:nvPr/>
        </p:nvSpPr>
        <p:spPr bwMode="auto">
          <a:xfrm flipH="1">
            <a:off x="3127376" y="1114426"/>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4" name="Line 4"/>
          <p:cNvSpPr>
            <a:spLocks noChangeShapeType="1"/>
          </p:cNvSpPr>
          <p:nvPr/>
        </p:nvSpPr>
        <p:spPr bwMode="auto">
          <a:xfrm flipH="1">
            <a:off x="6827839" y="1116014"/>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5" name="Line 5"/>
          <p:cNvSpPr>
            <a:spLocks noChangeShapeType="1"/>
          </p:cNvSpPr>
          <p:nvPr/>
        </p:nvSpPr>
        <p:spPr bwMode="auto">
          <a:xfrm flipH="1">
            <a:off x="8667751" y="1116014"/>
            <a:ext cx="3175" cy="1146175"/>
          </a:xfrm>
          <a:prstGeom prst="line">
            <a:avLst/>
          </a:prstGeom>
          <a:noFill/>
          <a:ln w="76200">
            <a:solidFill>
              <a:srgbClr val="333333">
                <a:alpha val="30196"/>
              </a:srgbClr>
            </a:solidFill>
            <a:round/>
            <a:headEnd/>
            <a:tailEnd/>
          </a:ln>
        </p:spPr>
        <p:txBody>
          <a:bodyPr anchor="ctr">
            <a:spAutoFit/>
          </a:bodyPr>
          <a:lstStyle/>
          <a:p>
            <a:endParaRPr lang="en-US"/>
          </a:p>
        </p:txBody>
      </p:sp>
      <p:sp>
        <p:nvSpPr>
          <p:cNvPr id="158726" name="Rectangle 6"/>
          <p:cNvSpPr>
            <a:spLocks noGrp="1" noChangeArrowheads="1"/>
          </p:cNvSpPr>
          <p:nvPr>
            <p:ph type="title"/>
          </p:nvPr>
        </p:nvSpPr>
        <p:spPr>
          <a:xfrm>
            <a:off x="2212975" y="105372"/>
            <a:ext cx="7729728" cy="732551"/>
          </a:xfrm>
        </p:spPr>
        <p:txBody>
          <a:bodyPr>
            <a:normAutofit fontScale="90000"/>
          </a:bodyPr>
          <a:lstStyle/>
          <a:p>
            <a:pPr eaLnBrk="1" hangingPunct="1"/>
            <a:r>
              <a:rPr lang="en-US"/>
              <a:t>Gun-Jumping Rules</a:t>
            </a:r>
          </a:p>
        </p:txBody>
      </p:sp>
      <p:sp>
        <p:nvSpPr>
          <p:cNvPr id="158727" name="Text Box 7"/>
          <p:cNvSpPr txBox="1">
            <a:spLocks noChangeArrowheads="1"/>
          </p:cNvSpPr>
          <p:nvPr/>
        </p:nvSpPr>
        <p:spPr bwMode="auto">
          <a:xfrm>
            <a:off x="3160714" y="1282700"/>
            <a:ext cx="1793875" cy="1107996"/>
          </a:xfrm>
          <a:prstGeom prst="rect">
            <a:avLst/>
          </a:prstGeom>
          <a:noFill/>
          <a:ln w="9525" algn="ctr">
            <a:noFill/>
            <a:miter lim="800000"/>
            <a:headEnd/>
            <a:tailEnd/>
          </a:ln>
        </p:spPr>
        <p:txBody>
          <a:bodyPr>
            <a:spAutoFit/>
          </a:bodyPr>
          <a:lstStyle/>
          <a:p>
            <a:r>
              <a:rPr lang="en-US" sz="2200" b="1">
                <a:solidFill>
                  <a:srgbClr val="5F5F5F"/>
                </a:solidFill>
              </a:rPr>
              <a:t>PRE-FILING</a:t>
            </a:r>
            <a:br>
              <a:rPr lang="en-US" sz="2200" b="1">
                <a:solidFill>
                  <a:srgbClr val="5F5F5F"/>
                </a:solidFill>
              </a:rPr>
            </a:br>
            <a:r>
              <a:rPr lang="en-US" sz="2200" b="1">
                <a:solidFill>
                  <a:srgbClr val="5F5F5F"/>
                </a:solidFill>
              </a:rPr>
              <a:t>PERIOD</a:t>
            </a:r>
          </a:p>
        </p:txBody>
      </p:sp>
      <p:sp>
        <p:nvSpPr>
          <p:cNvPr id="158728" name="Text Box 8"/>
          <p:cNvSpPr txBox="1">
            <a:spLocks noChangeArrowheads="1"/>
          </p:cNvSpPr>
          <p:nvPr/>
        </p:nvSpPr>
        <p:spPr bwMode="auto">
          <a:xfrm>
            <a:off x="5006976" y="1312863"/>
            <a:ext cx="1793875" cy="762000"/>
          </a:xfrm>
          <a:prstGeom prst="rect">
            <a:avLst/>
          </a:prstGeom>
          <a:noFill/>
          <a:ln w="9525" algn="ctr">
            <a:noFill/>
            <a:miter lim="800000"/>
            <a:headEnd/>
            <a:tailEnd/>
          </a:ln>
        </p:spPr>
        <p:txBody>
          <a:bodyPr>
            <a:spAutoFit/>
          </a:bodyPr>
          <a:lstStyle/>
          <a:p>
            <a:r>
              <a:rPr lang="en-US" sz="2200" b="1">
                <a:solidFill>
                  <a:srgbClr val="003300"/>
                </a:solidFill>
              </a:rPr>
              <a:t>WAITING</a:t>
            </a:r>
            <a:br>
              <a:rPr lang="en-US" sz="2200" b="1">
                <a:solidFill>
                  <a:srgbClr val="003300"/>
                </a:solidFill>
              </a:rPr>
            </a:br>
            <a:r>
              <a:rPr lang="en-US" sz="2200" b="1">
                <a:solidFill>
                  <a:srgbClr val="003300"/>
                </a:solidFill>
              </a:rPr>
              <a:t>PERIOD</a:t>
            </a:r>
          </a:p>
        </p:txBody>
      </p:sp>
      <p:sp>
        <p:nvSpPr>
          <p:cNvPr id="158729" name="Text Box 9"/>
          <p:cNvSpPr txBox="1">
            <a:spLocks noChangeArrowheads="1"/>
          </p:cNvSpPr>
          <p:nvPr/>
        </p:nvSpPr>
        <p:spPr bwMode="auto">
          <a:xfrm>
            <a:off x="6840539" y="1154113"/>
            <a:ext cx="1793875" cy="1107996"/>
          </a:xfrm>
          <a:prstGeom prst="rect">
            <a:avLst/>
          </a:prstGeom>
          <a:noFill/>
          <a:ln w="9525" algn="ctr">
            <a:noFill/>
            <a:miter lim="800000"/>
            <a:headEnd/>
            <a:tailEnd/>
          </a:ln>
        </p:spPr>
        <p:txBody>
          <a:bodyPr>
            <a:spAutoFit/>
          </a:bodyPr>
          <a:lstStyle/>
          <a:p>
            <a:r>
              <a:rPr lang="en-US" sz="2200" b="1">
                <a:solidFill>
                  <a:srgbClr val="5F5F5F"/>
                </a:solidFill>
              </a:rPr>
              <a:t>POST-</a:t>
            </a:r>
            <a:br>
              <a:rPr lang="en-US" sz="2200" b="1">
                <a:solidFill>
                  <a:srgbClr val="5F5F5F"/>
                </a:solidFill>
              </a:rPr>
            </a:br>
            <a:r>
              <a:rPr lang="en-US" sz="2200" b="1">
                <a:solidFill>
                  <a:srgbClr val="5F5F5F"/>
                </a:solidFill>
              </a:rPr>
              <a:t>EFFECTIVE</a:t>
            </a:r>
            <a:br>
              <a:rPr lang="en-US" sz="2200" b="1">
                <a:solidFill>
                  <a:srgbClr val="5F5F5F"/>
                </a:solidFill>
              </a:rPr>
            </a:br>
            <a:r>
              <a:rPr lang="en-US" sz="2200" b="1">
                <a:solidFill>
                  <a:srgbClr val="5F5F5F"/>
                </a:solidFill>
              </a:rPr>
              <a:t>PERIOD</a:t>
            </a:r>
          </a:p>
        </p:txBody>
      </p:sp>
      <p:sp>
        <p:nvSpPr>
          <p:cNvPr id="158730" name="Rectangle 10"/>
          <p:cNvSpPr>
            <a:spLocks noChangeArrowheads="1"/>
          </p:cNvSpPr>
          <p:nvPr/>
        </p:nvSpPr>
        <p:spPr bwMode="auto">
          <a:xfrm>
            <a:off x="4981575" y="1502846"/>
            <a:ext cx="1816100" cy="369332"/>
          </a:xfrm>
          <a:prstGeom prst="rect">
            <a:avLst/>
          </a:prstGeom>
          <a:solidFill>
            <a:srgbClr val="003300">
              <a:alpha val="30196"/>
            </a:srgbClr>
          </a:solidFill>
          <a:ln w="9525" algn="ctr">
            <a:noFill/>
            <a:miter lim="800000"/>
            <a:headEnd/>
            <a:tailEnd/>
          </a:ln>
        </p:spPr>
        <p:txBody>
          <a:bodyPr anchor="ctr">
            <a:spAutoFit/>
          </a:bodyPr>
          <a:lstStyle/>
          <a:p>
            <a:endParaRPr lang="en-US"/>
          </a:p>
        </p:txBody>
      </p:sp>
      <p:sp>
        <p:nvSpPr>
          <p:cNvPr id="158731" name="Text Box 11"/>
          <p:cNvSpPr txBox="1">
            <a:spLocks noChangeArrowheads="1"/>
          </p:cNvSpPr>
          <p:nvPr/>
        </p:nvSpPr>
        <p:spPr bwMode="auto">
          <a:xfrm>
            <a:off x="3101976" y="2411413"/>
            <a:ext cx="1011815" cy="369332"/>
          </a:xfrm>
          <a:prstGeom prst="rect">
            <a:avLst/>
          </a:prstGeom>
          <a:noFill/>
          <a:ln w="9525" algn="ctr">
            <a:noFill/>
            <a:miter lim="800000"/>
            <a:headEnd/>
            <a:tailEnd/>
          </a:ln>
        </p:spPr>
        <p:txBody>
          <a:bodyPr wrap="none">
            <a:spAutoFit/>
          </a:bodyPr>
          <a:lstStyle/>
          <a:p>
            <a:r>
              <a:rPr lang="en-US"/>
              <a:t>Rule 135</a:t>
            </a:r>
          </a:p>
        </p:txBody>
      </p:sp>
      <p:sp>
        <p:nvSpPr>
          <p:cNvPr id="158732" name="Text Box 12"/>
          <p:cNvSpPr txBox="1">
            <a:spLocks noChangeArrowheads="1"/>
          </p:cNvSpPr>
          <p:nvPr/>
        </p:nvSpPr>
        <p:spPr bwMode="auto">
          <a:xfrm>
            <a:off x="4983164" y="2809875"/>
            <a:ext cx="1011815" cy="369332"/>
          </a:xfrm>
          <a:prstGeom prst="rect">
            <a:avLst/>
          </a:prstGeom>
          <a:noFill/>
          <a:ln w="9525" algn="ctr">
            <a:noFill/>
            <a:miter lim="800000"/>
            <a:headEnd/>
            <a:tailEnd/>
          </a:ln>
        </p:spPr>
        <p:txBody>
          <a:bodyPr wrap="none">
            <a:spAutoFit/>
          </a:bodyPr>
          <a:lstStyle/>
          <a:p>
            <a:r>
              <a:rPr lang="en-US"/>
              <a:t>Rule 134</a:t>
            </a:r>
          </a:p>
        </p:txBody>
      </p:sp>
      <p:sp>
        <p:nvSpPr>
          <p:cNvPr id="158733" name="Text Box 13"/>
          <p:cNvSpPr txBox="1">
            <a:spLocks noChangeArrowheads="1"/>
          </p:cNvSpPr>
          <p:nvPr/>
        </p:nvSpPr>
        <p:spPr bwMode="auto">
          <a:xfrm>
            <a:off x="3074988" y="3189289"/>
            <a:ext cx="1165704" cy="646331"/>
          </a:xfrm>
          <a:prstGeom prst="rect">
            <a:avLst/>
          </a:prstGeom>
          <a:noFill/>
          <a:ln w="9525" algn="ctr">
            <a:noFill/>
            <a:miter lim="800000"/>
            <a:headEnd/>
            <a:tailEnd/>
          </a:ln>
        </p:spPr>
        <p:txBody>
          <a:bodyPr wrap="none">
            <a:spAutoFit/>
          </a:bodyPr>
          <a:lstStyle/>
          <a:p>
            <a:pPr algn="l"/>
            <a:r>
              <a:rPr lang="en-US"/>
              <a:t>Rule 163</a:t>
            </a:r>
          </a:p>
          <a:p>
            <a:pPr algn="l"/>
            <a:r>
              <a:rPr lang="en-US"/>
              <a:t>Rule 163A</a:t>
            </a:r>
          </a:p>
        </p:txBody>
      </p:sp>
      <p:sp>
        <p:nvSpPr>
          <p:cNvPr id="158734" name="Line 14"/>
          <p:cNvSpPr>
            <a:spLocks noChangeShapeType="1"/>
          </p:cNvSpPr>
          <p:nvPr/>
        </p:nvSpPr>
        <p:spPr bwMode="auto">
          <a:xfrm flipV="1">
            <a:off x="4237039" y="2566989"/>
            <a:ext cx="4338637" cy="9525"/>
          </a:xfrm>
          <a:prstGeom prst="line">
            <a:avLst/>
          </a:prstGeom>
          <a:noFill/>
          <a:ln w="28575">
            <a:solidFill>
              <a:srgbClr val="003399"/>
            </a:solidFill>
            <a:round/>
            <a:headEnd/>
            <a:tailEnd type="triangle" w="med" len="med"/>
          </a:ln>
        </p:spPr>
        <p:txBody>
          <a:bodyPr wrap="none" anchor="ctr">
            <a:spAutoFit/>
          </a:bodyPr>
          <a:lstStyle/>
          <a:p>
            <a:endParaRPr lang="en-US"/>
          </a:p>
        </p:txBody>
      </p:sp>
      <p:sp>
        <p:nvSpPr>
          <p:cNvPr id="158735" name="Line 15"/>
          <p:cNvSpPr>
            <a:spLocks noChangeShapeType="1"/>
          </p:cNvSpPr>
          <p:nvPr/>
        </p:nvSpPr>
        <p:spPr bwMode="auto">
          <a:xfrm>
            <a:off x="6076950" y="2978150"/>
            <a:ext cx="2501900" cy="1588"/>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6" name="Line 16"/>
          <p:cNvSpPr>
            <a:spLocks noChangeShapeType="1"/>
          </p:cNvSpPr>
          <p:nvPr/>
        </p:nvSpPr>
        <p:spPr bwMode="auto">
          <a:xfrm flipV="1">
            <a:off x="4216400" y="3503613"/>
            <a:ext cx="744538" cy="0"/>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7" name="Text Box 17"/>
          <p:cNvSpPr txBox="1">
            <a:spLocks noChangeArrowheads="1"/>
          </p:cNvSpPr>
          <p:nvPr/>
        </p:nvSpPr>
        <p:spPr bwMode="auto">
          <a:xfrm>
            <a:off x="3138489" y="4110223"/>
            <a:ext cx="1011815" cy="646331"/>
          </a:xfrm>
          <a:prstGeom prst="rect">
            <a:avLst/>
          </a:prstGeom>
          <a:noFill/>
          <a:ln w="9525" algn="ctr">
            <a:noFill/>
            <a:miter lim="800000"/>
            <a:headEnd/>
            <a:tailEnd/>
          </a:ln>
        </p:spPr>
        <p:txBody>
          <a:bodyPr wrap="none">
            <a:spAutoFit/>
          </a:bodyPr>
          <a:lstStyle/>
          <a:p>
            <a:r>
              <a:rPr lang="en-US" dirty="0"/>
              <a:t>Rule 168</a:t>
            </a:r>
          </a:p>
          <a:p>
            <a:r>
              <a:rPr lang="en-US" dirty="0"/>
              <a:t>Rule 169</a:t>
            </a:r>
          </a:p>
        </p:txBody>
      </p:sp>
      <p:sp>
        <p:nvSpPr>
          <p:cNvPr id="158738" name="Line 18"/>
          <p:cNvSpPr>
            <a:spLocks noChangeShapeType="1"/>
          </p:cNvSpPr>
          <p:nvPr/>
        </p:nvSpPr>
        <p:spPr bwMode="auto">
          <a:xfrm flipV="1">
            <a:off x="4237039" y="4431046"/>
            <a:ext cx="4378325" cy="9525"/>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39" name="Text Box 19"/>
          <p:cNvSpPr txBox="1">
            <a:spLocks noChangeArrowheads="1"/>
          </p:cNvSpPr>
          <p:nvPr/>
        </p:nvSpPr>
        <p:spPr bwMode="auto">
          <a:xfrm>
            <a:off x="4984751" y="3725864"/>
            <a:ext cx="1011815" cy="646331"/>
          </a:xfrm>
          <a:prstGeom prst="rect">
            <a:avLst/>
          </a:prstGeom>
          <a:noFill/>
          <a:ln w="9525" algn="ctr">
            <a:noFill/>
            <a:miter lim="800000"/>
            <a:headEnd/>
            <a:tailEnd/>
          </a:ln>
        </p:spPr>
        <p:txBody>
          <a:bodyPr wrap="none">
            <a:spAutoFit/>
          </a:bodyPr>
          <a:lstStyle/>
          <a:p>
            <a:r>
              <a:rPr lang="en-US"/>
              <a:t>Rule 164</a:t>
            </a:r>
          </a:p>
          <a:p>
            <a:r>
              <a:rPr lang="en-US"/>
              <a:t>Rule 433</a:t>
            </a:r>
          </a:p>
        </p:txBody>
      </p:sp>
      <p:sp>
        <p:nvSpPr>
          <p:cNvPr id="158740" name="Line 20"/>
          <p:cNvSpPr>
            <a:spLocks noChangeShapeType="1"/>
          </p:cNvSpPr>
          <p:nvPr/>
        </p:nvSpPr>
        <p:spPr bwMode="auto">
          <a:xfrm>
            <a:off x="6118226" y="4040189"/>
            <a:ext cx="2460625" cy="1587"/>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41" name="Line 21"/>
          <p:cNvSpPr>
            <a:spLocks noChangeShapeType="1"/>
          </p:cNvSpPr>
          <p:nvPr/>
        </p:nvSpPr>
        <p:spPr bwMode="auto">
          <a:xfrm flipH="1">
            <a:off x="4987926" y="2263444"/>
            <a:ext cx="9525" cy="3463925"/>
          </a:xfrm>
          <a:prstGeom prst="line">
            <a:avLst/>
          </a:prstGeom>
          <a:noFill/>
          <a:ln w="9525">
            <a:solidFill>
              <a:srgbClr val="9E4400"/>
            </a:solidFill>
            <a:prstDash val="dash"/>
            <a:round/>
            <a:headEnd/>
            <a:tailEnd/>
          </a:ln>
        </p:spPr>
        <p:txBody>
          <a:bodyPr anchor="ctr">
            <a:spAutoFit/>
          </a:bodyPr>
          <a:lstStyle/>
          <a:p>
            <a:endParaRPr lang="en-US"/>
          </a:p>
        </p:txBody>
      </p:sp>
      <p:sp>
        <p:nvSpPr>
          <p:cNvPr id="158742" name="Line 22"/>
          <p:cNvSpPr>
            <a:spLocks noChangeShapeType="1"/>
          </p:cNvSpPr>
          <p:nvPr/>
        </p:nvSpPr>
        <p:spPr bwMode="auto">
          <a:xfrm flipH="1">
            <a:off x="6777038" y="2363788"/>
            <a:ext cx="11112" cy="3382962"/>
          </a:xfrm>
          <a:prstGeom prst="line">
            <a:avLst/>
          </a:prstGeom>
          <a:noFill/>
          <a:ln w="9525">
            <a:solidFill>
              <a:srgbClr val="9E4400"/>
            </a:solidFill>
            <a:prstDash val="dash"/>
            <a:round/>
            <a:headEnd/>
            <a:tailEnd/>
          </a:ln>
        </p:spPr>
        <p:txBody>
          <a:bodyPr anchor="ctr">
            <a:spAutoFit/>
          </a:bodyPr>
          <a:lstStyle/>
          <a:p>
            <a:endParaRPr lang="en-US"/>
          </a:p>
        </p:txBody>
      </p:sp>
      <p:sp>
        <p:nvSpPr>
          <p:cNvPr id="158743" name="Text Box 23"/>
          <p:cNvSpPr txBox="1">
            <a:spLocks noChangeArrowheads="1"/>
          </p:cNvSpPr>
          <p:nvPr/>
        </p:nvSpPr>
        <p:spPr bwMode="auto">
          <a:xfrm>
            <a:off x="3149182" y="4684624"/>
            <a:ext cx="1011815" cy="1200329"/>
          </a:xfrm>
          <a:prstGeom prst="rect">
            <a:avLst/>
          </a:prstGeom>
          <a:noFill/>
          <a:ln w="9525" algn="ctr">
            <a:noFill/>
            <a:miter lim="800000"/>
            <a:headEnd/>
            <a:tailEnd/>
          </a:ln>
        </p:spPr>
        <p:txBody>
          <a:bodyPr wrap="none">
            <a:spAutoFit/>
          </a:bodyPr>
          <a:lstStyle/>
          <a:p>
            <a:r>
              <a:rPr lang="en-US" dirty="0"/>
              <a:t>Rule 137</a:t>
            </a:r>
          </a:p>
          <a:p>
            <a:r>
              <a:rPr lang="en-US" dirty="0"/>
              <a:t>Rule 138</a:t>
            </a:r>
          </a:p>
          <a:p>
            <a:r>
              <a:rPr lang="en-US" dirty="0"/>
              <a:t>Rule 139</a:t>
            </a:r>
          </a:p>
          <a:p>
            <a:pPr algn="l"/>
            <a:r>
              <a:rPr lang="en-US" dirty="0"/>
              <a:t>§ 2(a)(3)</a:t>
            </a:r>
          </a:p>
        </p:txBody>
      </p:sp>
      <p:sp>
        <p:nvSpPr>
          <p:cNvPr id="158744" name="Line 24"/>
          <p:cNvSpPr>
            <a:spLocks noChangeShapeType="1"/>
          </p:cNvSpPr>
          <p:nvPr/>
        </p:nvSpPr>
        <p:spPr bwMode="auto">
          <a:xfrm flipV="1">
            <a:off x="4210051" y="5275264"/>
            <a:ext cx="4378325" cy="9525"/>
          </a:xfrm>
          <a:prstGeom prst="line">
            <a:avLst/>
          </a:prstGeom>
          <a:noFill/>
          <a:ln w="28575">
            <a:solidFill>
              <a:srgbClr val="003399"/>
            </a:solidFill>
            <a:round/>
            <a:headEnd/>
            <a:tailEnd type="triangle" w="med" len="med"/>
          </a:ln>
        </p:spPr>
        <p:txBody>
          <a:bodyPr anchor="ctr">
            <a:spAutoFit/>
          </a:bodyPr>
          <a:lstStyle/>
          <a:p>
            <a:endParaRPr lang="en-US"/>
          </a:p>
        </p:txBody>
      </p:sp>
      <p:sp>
        <p:nvSpPr>
          <p:cNvPr id="158745" name="Text Box 25"/>
          <p:cNvSpPr txBox="1">
            <a:spLocks noChangeArrowheads="1"/>
          </p:cNvSpPr>
          <p:nvPr/>
        </p:nvSpPr>
        <p:spPr bwMode="auto">
          <a:xfrm>
            <a:off x="3116488" y="5827713"/>
            <a:ext cx="971741" cy="369332"/>
          </a:xfrm>
          <a:prstGeom prst="rect">
            <a:avLst/>
          </a:prstGeom>
          <a:noFill/>
          <a:ln w="9525" algn="ctr">
            <a:noFill/>
            <a:miter lim="800000"/>
            <a:headEnd/>
            <a:tailEnd/>
          </a:ln>
        </p:spPr>
        <p:txBody>
          <a:bodyPr wrap="none">
            <a:spAutoFit/>
          </a:bodyPr>
          <a:lstStyle/>
          <a:p>
            <a:r>
              <a:rPr lang="en-US" dirty="0"/>
              <a:t>§ 4(a)(1)</a:t>
            </a:r>
          </a:p>
        </p:txBody>
      </p:sp>
      <p:sp>
        <p:nvSpPr>
          <p:cNvPr id="158746" name="Line 26"/>
          <p:cNvSpPr>
            <a:spLocks noChangeShapeType="1"/>
          </p:cNvSpPr>
          <p:nvPr/>
        </p:nvSpPr>
        <p:spPr bwMode="auto">
          <a:xfrm flipV="1">
            <a:off x="4195724" y="5986167"/>
            <a:ext cx="4338637" cy="9525"/>
          </a:xfrm>
          <a:prstGeom prst="line">
            <a:avLst/>
          </a:prstGeom>
          <a:noFill/>
          <a:ln w="28575">
            <a:solidFill>
              <a:srgbClr val="003399"/>
            </a:solidFill>
            <a:round/>
            <a:headEnd/>
            <a:tailEnd type="triangle" w="med" len="med"/>
          </a:ln>
        </p:spPr>
        <p:txBody>
          <a:bodyPr wrap="none" anchor="ctr">
            <a:spAutoFit/>
          </a:bodyPr>
          <a:lstStyle/>
          <a:p>
            <a:endParaRPr lang="en-US"/>
          </a:p>
        </p:txBody>
      </p:sp>
    </p:spTree>
    <p:extLst>
      <p:ext uri="{BB962C8B-B14F-4D97-AF65-F5344CB8AC3E}">
        <p14:creationId xmlns:p14="http://schemas.microsoft.com/office/powerpoint/2010/main" val="105046091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D8D52A-751B-492A-8A3A-8C904EB60180}"/>
              </a:ext>
            </a:extLst>
          </p:cNvPr>
          <p:cNvSpPr>
            <a:spLocks noGrp="1"/>
          </p:cNvSpPr>
          <p:nvPr>
            <p:ph type="body" idx="1"/>
          </p:nvPr>
        </p:nvSpPr>
        <p:spPr>
          <a:xfrm>
            <a:off x="1262729" y="5499895"/>
            <a:ext cx="9638443" cy="484633"/>
          </a:xfrm>
        </p:spPr>
        <p:txBody>
          <a:bodyPr vert="horz" lIns="91440" tIns="45720" rIns="91440" bIns="45720" rtlCol="0">
            <a:normAutofit/>
          </a:bodyPr>
          <a:lstStyle/>
          <a:p>
            <a:pPr algn="ctr"/>
            <a:endParaRPr lang="en-US">
              <a:solidFill>
                <a:schemeClr val="tx1">
                  <a:lumMod val="75000"/>
                  <a:lumOff val="25000"/>
                </a:schemeClr>
              </a:solidFill>
            </a:endParaRPr>
          </a:p>
        </p:txBody>
      </p:sp>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899B698-7E5D-4D70-8D97-2B79FEB62554}"/>
              </a:ext>
            </a:extLst>
          </p:cNvPr>
          <p:cNvSpPr>
            <a:spLocks noGrp="1"/>
          </p:cNvSpPr>
          <p:nvPr>
            <p:ph type="title"/>
          </p:nvPr>
        </p:nvSpPr>
        <p:spPr>
          <a:xfrm>
            <a:off x="1093182" y="1283860"/>
            <a:ext cx="10005635" cy="3339303"/>
          </a:xfrm>
          <a:ln>
            <a:noFill/>
          </a:ln>
        </p:spPr>
        <p:txBody>
          <a:bodyPr vert="horz" lIns="274320" tIns="182880" rIns="274320" bIns="182880" rtlCol="0" anchor="ctr" anchorCtr="1">
            <a:normAutofit/>
          </a:bodyPr>
          <a:lstStyle/>
          <a:p>
            <a:r>
              <a:rPr lang="en-US" sz="5000" kern="1200" cap="all" spc="200" baseline="0" dirty="0">
                <a:solidFill>
                  <a:srgbClr val="262626"/>
                </a:solidFill>
                <a:latin typeface="+mj-lt"/>
                <a:ea typeface="+mj-ea"/>
                <a:cs typeface="+mj-cs"/>
              </a:rPr>
              <a:t>That’s too hard?</a:t>
            </a:r>
            <a:br>
              <a:rPr lang="en-US" sz="5000" kern="1200" cap="all" spc="200" baseline="0" dirty="0">
                <a:solidFill>
                  <a:srgbClr val="262626"/>
                </a:solidFill>
                <a:latin typeface="+mj-lt"/>
                <a:ea typeface="+mj-ea"/>
                <a:cs typeface="+mj-cs"/>
              </a:rPr>
            </a:br>
            <a:r>
              <a:rPr lang="en-US" sz="5000" kern="1200" cap="all" spc="200" baseline="0" dirty="0">
                <a:solidFill>
                  <a:srgbClr val="262626"/>
                </a:solidFill>
                <a:latin typeface="+mj-lt"/>
                <a:ea typeface="+mj-ea"/>
                <a:cs typeface="+mj-cs"/>
              </a:rPr>
              <a:t>How about an exemption?</a:t>
            </a:r>
          </a:p>
        </p:txBody>
      </p:sp>
    </p:spTree>
    <p:extLst>
      <p:ext uri="{BB962C8B-B14F-4D97-AF65-F5344CB8AC3E}">
        <p14:creationId xmlns:p14="http://schemas.microsoft.com/office/powerpoint/2010/main" val="1332713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209" y="66918"/>
            <a:ext cx="7729728" cy="1188720"/>
          </a:xfrm>
        </p:spPr>
        <p:txBody>
          <a:bodyPr/>
          <a:lstStyle/>
          <a:p>
            <a:r>
              <a:rPr lang="en-US"/>
              <a:t>Meanwhile, far away from the SEC</a:t>
            </a:r>
            <a:endParaRPr lang="en-US" dirty="0"/>
          </a:p>
        </p:txBody>
      </p:sp>
      <p:pic>
        <p:nvPicPr>
          <p:cNvPr id="4" name="Content Placeholder 3"/>
          <p:cNvPicPr>
            <a:picLocks noGrp="1" noChangeAspect="1"/>
          </p:cNvPicPr>
          <p:nvPr>
            <p:ph idx="1"/>
          </p:nvPr>
        </p:nvPicPr>
        <p:blipFill>
          <a:blip r:embed="rId2"/>
          <a:stretch>
            <a:fillRect/>
          </a:stretch>
        </p:blipFill>
        <p:spPr>
          <a:xfrm>
            <a:off x="1587730" y="1499348"/>
            <a:ext cx="8774685" cy="5080638"/>
          </a:xfrm>
          <a:prstGeom prst="rect">
            <a:avLst/>
          </a:prstGeom>
        </p:spPr>
      </p:pic>
    </p:spTree>
    <p:extLst>
      <p:ext uri="{BB962C8B-B14F-4D97-AF65-F5344CB8AC3E}">
        <p14:creationId xmlns:p14="http://schemas.microsoft.com/office/powerpoint/2010/main" val="245520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9DF5-D812-49BB-9B64-604B014FB9E7}"/>
              </a:ext>
            </a:extLst>
          </p:cNvPr>
          <p:cNvSpPr>
            <a:spLocks noGrp="1"/>
          </p:cNvSpPr>
          <p:nvPr>
            <p:ph type="title"/>
          </p:nvPr>
        </p:nvSpPr>
        <p:spPr/>
        <p:txBody>
          <a:bodyPr/>
          <a:lstStyle/>
          <a:p>
            <a:r>
              <a:rPr lang="en-US" dirty="0"/>
              <a:t>Lingo Wednesday:</a:t>
            </a:r>
            <a:br>
              <a:rPr lang="en-US" dirty="0"/>
            </a:br>
            <a:r>
              <a:rPr lang="en-US" dirty="0" err="1"/>
              <a:t>wksi</a:t>
            </a:r>
            <a:r>
              <a:rPr lang="en-US" dirty="0"/>
              <a:t>, Form S-3 &amp; bond offering</a:t>
            </a:r>
          </a:p>
        </p:txBody>
      </p:sp>
      <p:sp>
        <p:nvSpPr>
          <p:cNvPr id="3" name="Content Placeholder 2">
            <a:extLst>
              <a:ext uri="{FF2B5EF4-FFF2-40B4-BE49-F238E27FC236}">
                <a16:creationId xmlns:a16="http://schemas.microsoft.com/office/drawing/2014/main" id="{ACA97A92-697F-4FF8-9961-FEDD6CE0B3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04748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4559" y="643467"/>
            <a:ext cx="3363974" cy="1728044"/>
          </a:xfrm>
          <a:noFill/>
          <a:ln>
            <a:solidFill>
              <a:schemeClr val="bg1"/>
            </a:solidFill>
          </a:ln>
        </p:spPr>
        <p:txBody>
          <a:bodyPr wrap="square">
            <a:normAutofit/>
          </a:bodyPr>
          <a:lstStyle/>
          <a:p>
            <a:r>
              <a:rPr lang="en-US">
                <a:solidFill>
                  <a:schemeClr val="bg1"/>
                </a:solidFill>
              </a:rPr>
              <a:t>Regulation d</a:t>
            </a:r>
          </a:p>
        </p:txBody>
      </p:sp>
      <p:pic>
        <p:nvPicPr>
          <p:cNvPr id="4" name="Picture 3"/>
          <p:cNvPicPr>
            <a:picLocks noChangeAspect="1"/>
          </p:cNvPicPr>
          <p:nvPr/>
        </p:nvPicPr>
        <p:blipFill>
          <a:blip r:embed="rId2"/>
          <a:stretch>
            <a:fillRect/>
          </a:stretch>
        </p:blipFill>
        <p:spPr>
          <a:xfrm>
            <a:off x="1097567" y="643467"/>
            <a:ext cx="5342571" cy="5410199"/>
          </a:xfrm>
          <a:prstGeom prst="rect">
            <a:avLst/>
          </a:prstGeom>
        </p:spPr>
      </p:pic>
      <p:sp>
        <p:nvSpPr>
          <p:cNvPr id="3" name="Content Placeholder 2"/>
          <p:cNvSpPr>
            <a:spLocks noGrp="1"/>
          </p:cNvSpPr>
          <p:nvPr>
            <p:ph idx="1"/>
          </p:nvPr>
        </p:nvSpPr>
        <p:spPr>
          <a:xfrm>
            <a:off x="8184558" y="2638044"/>
            <a:ext cx="3363974" cy="3415622"/>
          </a:xfrm>
        </p:spPr>
        <p:txBody>
          <a:bodyPr>
            <a:normAutofit/>
          </a:bodyPr>
          <a:lstStyle/>
          <a:p>
            <a:endParaRPr lang="en-US">
              <a:solidFill>
                <a:schemeClr val="bg1"/>
              </a:solidFill>
            </a:endParaRPr>
          </a:p>
        </p:txBody>
      </p:sp>
    </p:spTree>
    <p:extLst>
      <p:ext uri="{BB962C8B-B14F-4D97-AF65-F5344CB8AC3E}">
        <p14:creationId xmlns:p14="http://schemas.microsoft.com/office/powerpoint/2010/main" val="3764671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41732"/>
            <a:ext cx="7729728" cy="801243"/>
          </a:xfrm>
        </p:spPr>
        <p:txBody>
          <a:bodyPr/>
          <a:lstStyle/>
          <a:p>
            <a:r>
              <a:rPr lang="en-US" dirty="0"/>
              <a:t>Exemptions</a:t>
            </a:r>
          </a:p>
        </p:txBody>
      </p:sp>
      <p:sp>
        <p:nvSpPr>
          <p:cNvPr id="3" name="Content Placeholder 2"/>
          <p:cNvSpPr>
            <a:spLocks noGrp="1"/>
          </p:cNvSpPr>
          <p:nvPr>
            <p:ph idx="1"/>
          </p:nvPr>
        </p:nvSpPr>
        <p:spPr>
          <a:xfrm>
            <a:off x="285749" y="1157288"/>
            <a:ext cx="11530013" cy="5434705"/>
          </a:xfrm>
        </p:spPr>
        <p:txBody>
          <a:bodyPr>
            <a:noAutofit/>
          </a:bodyPr>
          <a:lstStyle/>
          <a:p>
            <a:r>
              <a:rPr lang="en-US" sz="2400" dirty="0"/>
              <a:t>May be exempt because offering is Private (Nonpublic)</a:t>
            </a:r>
          </a:p>
          <a:p>
            <a:r>
              <a:rPr lang="en-US" sz="2400" dirty="0"/>
              <a:t>May be exempt because offering is Small</a:t>
            </a:r>
          </a:p>
          <a:p>
            <a:pPr lvl="1"/>
            <a:r>
              <a:rPr lang="en-US" sz="2200" dirty="0"/>
              <a:t>Regulation “D”</a:t>
            </a:r>
          </a:p>
          <a:p>
            <a:pPr lvl="2"/>
            <a:r>
              <a:rPr lang="en-US" sz="2400" dirty="0"/>
              <a:t>504 (small) &amp; 506 (nonpublic)</a:t>
            </a:r>
          </a:p>
          <a:p>
            <a:endParaRPr lang="en-US" sz="2400" dirty="0"/>
          </a:p>
          <a:p>
            <a:r>
              <a:rPr lang="en-US" sz="2400" dirty="0"/>
              <a:t>May be exempt because offering is intrastate</a:t>
            </a:r>
          </a:p>
          <a:p>
            <a:pPr lvl="1"/>
            <a:r>
              <a:rPr lang="en-US" sz="2200" dirty="0"/>
              <a:t>Rule 147 &amp; 147A</a:t>
            </a:r>
          </a:p>
          <a:p>
            <a:endParaRPr lang="en-US" sz="2400" dirty="0"/>
          </a:p>
          <a:p>
            <a:r>
              <a:rPr lang="en-US" sz="2400" dirty="0"/>
              <a:t>May be exempt because of alternate process</a:t>
            </a:r>
          </a:p>
          <a:p>
            <a:pPr lvl="1"/>
            <a:r>
              <a:rPr lang="en-US" sz="2200" dirty="0"/>
              <a:t>Regulation “A+”</a:t>
            </a:r>
          </a:p>
          <a:p>
            <a:pPr lvl="1"/>
            <a:r>
              <a:rPr lang="en-US" sz="2200" dirty="0"/>
              <a:t>Crowdfunding</a:t>
            </a:r>
          </a:p>
        </p:txBody>
      </p:sp>
    </p:spTree>
    <p:extLst>
      <p:ext uri="{BB962C8B-B14F-4D97-AF65-F5344CB8AC3E}">
        <p14:creationId xmlns:p14="http://schemas.microsoft.com/office/powerpoint/2010/main" val="2716765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3671"/>
            <a:ext cx="9679279" cy="6294329"/>
          </a:xfrm>
          <a:prstGeom prst="rect">
            <a:avLst/>
          </a:prstGeom>
        </p:spPr>
      </p:pic>
      <p:sp>
        <p:nvSpPr>
          <p:cNvPr id="2" name="Title 1"/>
          <p:cNvSpPr>
            <a:spLocks noGrp="1"/>
          </p:cNvSpPr>
          <p:nvPr>
            <p:ph type="title"/>
          </p:nvPr>
        </p:nvSpPr>
        <p:spPr>
          <a:xfrm>
            <a:off x="256784" y="0"/>
            <a:ext cx="7729728" cy="1188720"/>
          </a:xfrm>
        </p:spPr>
        <p:txBody>
          <a:bodyPr>
            <a:normAutofit/>
          </a:bodyPr>
          <a:lstStyle/>
          <a:p>
            <a:r>
              <a:rPr lang="en-US" dirty="0"/>
              <a:t>Aggregate amount raised 2009-2017</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4921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89165"/>
            <a:ext cx="9679279" cy="6294329"/>
          </a:xfrm>
          <a:prstGeom prst="rect">
            <a:avLst/>
          </a:prstGeom>
        </p:spPr>
      </p:pic>
      <p:sp>
        <p:nvSpPr>
          <p:cNvPr id="2" name="Title 1"/>
          <p:cNvSpPr>
            <a:spLocks noGrp="1"/>
          </p:cNvSpPr>
          <p:nvPr>
            <p:ph type="title"/>
          </p:nvPr>
        </p:nvSpPr>
        <p:spPr>
          <a:xfrm>
            <a:off x="256784" y="0"/>
            <a:ext cx="7729728" cy="1188720"/>
          </a:xfrm>
        </p:spPr>
        <p:txBody>
          <a:bodyPr>
            <a:normAutofit/>
          </a:bodyPr>
          <a:lstStyle/>
          <a:p>
            <a:r>
              <a:rPr lang="en-US" dirty="0"/>
              <a:t>Aggregate amount raised 2009-2017</a:t>
            </a:r>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855893" y="2275840"/>
            <a:ext cx="792480" cy="2099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55893" y="3061547"/>
            <a:ext cx="6299200" cy="1828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031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3545" y="65840"/>
            <a:ext cx="10387584" cy="6754067"/>
          </a:xfrm>
          <a:prstGeom prst="rect">
            <a:avLst/>
          </a:prstGeom>
        </p:spPr>
      </p:pic>
    </p:spTree>
    <p:extLst>
      <p:ext uri="{BB962C8B-B14F-4D97-AF65-F5344CB8AC3E}">
        <p14:creationId xmlns:p14="http://schemas.microsoft.com/office/powerpoint/2010/main" val="3744165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5377" y="1675133"/>
            <a:ext cx="8776906" cy="5182867"/>
          </a:xfrm>
          <a:prstGeom prst="rect">
            <a:avLst/>
          </a:prstGeom>
        </p:spPr>
      </p:pic>
      <p:pic>
        <p:nvPicPr>
          <p:cNvPr id="5" name="Picture 4"/>
          <p:cNvPicPr>
            <a:picLocks noChangeAspect="1"/>
          </p:cNvPicPr>
          <p:nvPr/>
        </p:nvPicPr>
        <p:blipFill>
          <a:blip r:embed="rId3"/>
          <a:stretch>
            <a:fillRect/>
          </a:stretch>
        </p:blipFill>
        <p:spPr>
          <a:xfrm>
            <a:off x="1865377" y="239505"/>
            <a:ext cx="8776906" cy="1435628"/>
          </a:xfrm>
          <a:prstGeom prst="rect">
            <a:avLst/>
          </a:prstGeom>
        </p:spPr>
      </p:pic>
    </p:spTree>
    <p:extLst>
      <p:ext uri="{BB962C8B-B14F-4D97-AF65-F5344CB8AC3E}">
        <p14:creationId xmlns:p14="http://schemas.microsoft.com/office/powerpoint/2010/main" val="2919853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5024" y="83282"/>
            <a:ext cx="9484317" cy="6664990"/>
          </a:xfrm>
          <a:prstGeom prst="rect">
            <a:avLst/>
          </a:prstGeom>
        </p:spPr>
      </p:pic>
    </p:spTree>
    <p:extLst>
      <p:ext uri="{BB962C8B-B14F-4D97-AF65-F5344CB8AC3E}">
        <p14:creationId xmlns:p14="http://schemas.microsoft.com/office/powerpoint/2010/main" val="688627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51"/>
            <a:ext cx="7729728" cy="1188720"/>
          </a:xfrm>
        </p:spPr>
        <p:txBody>
          <a:bodyPr/>
          <a:lstStyle/>
          <a:p>
            <a:r>
              <a:rPr lang="en-US" dirty="0"/>
              <a:t>504   v.   505   v.   506</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55310" y="1464835"/>
            <a:ext cx="9636690" cy="5393165"/>
          </a:xfrm>
          <a:prstGeom prst="rect">
            <a:avLst/>
          </a:prstGeom>
        </p:spPr>
      </p:pic>
    </p:spTree>
    <p:extLst>
      <p:ext uri="{BB962C8B-B14F-4D97-AF65-F5344CB8AC3E}">
        <p14:creationId xmlns:p14="http://schemas.microsoft.com/office/powerpoint/2010/main" val="2339912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March 15, 2021</a:t>
            </a:r>
            <a:br>
              <a:rPr lang="en-US" dirty="0"/>
            </a:br>
            <a:r>
              <a:rPr lang="en-US" dirty="0"/>
              <a:t>New SEC final rules</a:t>
            </a:r>
          </a:p>
        </p:txBody>
      </p:sp>
      <p:sp>
        <p:nvSpPr>
          <p:cNvPr id="3" name="Content Placeholder 2"/>
          <p:cNvSpPr>
            <a:spLocks noGrp="1"/>
          </p:cNvSpPr>
          <p:nvPr>
            <p:ph idx="1"/>
          </p:nvPr>
        </p:nvSpPr>
        <p:spPr>
          <a:xfrm>
            <a:off x="1183301" y="2509350"/>
            <a:ext cx="9825397" cy="4219956"/>
          </a:xfrm>
        </p:spPr>
        <p:txBody>
          <a:bodyPr/>
          <a:lstStyle/>
          <a:p>
            <a:r>
              <a:rPr lang="en-US" dirty="0"/>
              <a:t>Increase offering limits</a:t>
            </a:r>
          </a:p>
          <a:p>
            <a:r>
              <a:rPr lang="en-US" dirty="0"/>
              <a:t>Clarify communication rules and general solicitation</a:t>
            </a:r>
          </a:p>
          <a:p>
            <a:r>
              <a:rPr lang="en-US" dirty="0"/>
              <a:t>Harmonize disclosure and eligibility requirements</a:t>
            </a:r>
          </a:p>
          <a:p>
            <a:endParaRPr lang="en-US" dirty="0"/>
          </a:p>
          <a:p>
            <a:r>
              <a:rPr lang="en-US" dirty="0"/>
              <a:t>Rule Changes</a:t>
            </a:r>
          </a:p>
          <a:p>
            <a:pPr lvl="1"/>
            <a:r>
              <a:rPr lang="en-US" sz="1800" dirty="0"/>
              <a:t>147, 147A</a:t>
            </a:r>
          </a:p>
          <a:p>
            <a:pPr lvl="1"/>
            <a:r>
              <a:rPr lang="en-US" sz="1800" dirty="0"/>
              <a:t>Regulation A ($50 - $75 MM)</a:t>
            </a:r>
          </a:p>
          <a:p>
            <a:pPr lvl="1"/>
            <a:r>
              <a:rPr lang="en-US" sz="1800" dirty="0"/>
              <a:t>Regulation D (501-508) (Raise 504 from $5 MM to $10 MM)</a:t>
            </a:r>
          </a:p>
          <a:p>
            <a:pPr lvl="1"/>
            <a:r>
              <a:rPr lang="en-US" sz="1800" dirty="0"/>
              <a:t>Regulation CF ($1.07 MM -- $5 MM; no individual limit for accredited investors)</a:t>
            </a:r>
          </a:p>
          <a:p>
            <a:endParaRPr lang="en-US" dirty="0"/>
          </a:p>
          <a:p>
            <a:endParaRPr lang="en-US" dirty="0"/>
          </a:p>
        </p:txBody>
      </p:sp>
    </p:spTree>
    <p:extLst>
      <p:ext uri="{BB962C8B-B14F-4D97-AF65-F5344CB8AC3E}">
        <p14:creationId xmlns:p14="http://schemas.microsoft.com/office/powerpoint/2010/main" val="1179762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3(a)(11)</a:t>
            </a:r>
            <a:br>
              <a:rPr lang="en-US" dirty="0"/>
            </a:br>
            <a:r>
              <a:rPr lang="en-US" dirty="0"/>
              <a:t>Intrastate offerings</a:t>
            </a:r>
          </a:p>
        </p:txBody>
      </p:sp>
      <p:sp>
        <p:nvSpPr>
          <p:cNvPr id="3" name="Content Placeholder 2"/>
          <p:cNvSpPr>
            <a:spLocks noGrp="1"/>
          </p:cNvSpPr>
          <p:nvPr>
            <p:ph idx="1"/>
          </p:nvPr>
        </p:nvSpPr>
        <p:spPr/>
        <p:txBody>
          <a:bodyPr>
            <a:normAutofit/>
          </a:bodyPr>
          <a:lstStyle/>
          <a:p>
            <a:pPr marL="0" indent="0">
              <a:buNone/>
            </a:pPr>
            <a:r>
              <a:rPr lang="en-US" sz="2400" dirty="0"/>
              <a:t>Exempt Securities:</a:t>
            </a:r>
          </a:p>
          <a:p>
            <a:pPr marL="0" indent="0">
              <a:buNone/>
            </a:pPr>
            <a:endParaRPr lang="en-US" sz="2400" dirty="0"/>
          </a:p>
          <a:p>
            <a:pPr marL="0" indent="0">
              <a:buNone/>
            </a:pPr>
            <a:r>
              <a:rPr lang="en-US" sz="2400" dirty="0"/>
              <a:t>(11) Any security which is a part of an issue offered and sold only to persons resident within a single State or Territory, where the issuer of such security is a person resident and doing business within or, if a corporation, incorporated by and doing business within, such State or Territory. </a:t>
            </a:r>
          </a:p>
        </p:txBody>
      </p:sp>
    </p:spTree>
    <p:extLst>
      <p:ext uri="{BB962C8B-B14F-4D97-AF65-F5344CB8AC3E}">
        <p14:creationId xmlns:p14="http://schemas.microsoft.com/office/powerpoint/2010/main" val="220404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2538024" y="14448"/>
            <a:ext cx="6267647" cy="6843552"/>
          </a:xfrm>
          <a:prstGeom prst="rect">
            <a:avLst/>
          </a:prstGeom>
          <a:blipFill dpi="0" rotWithShape="1">
            <a:blip r:embed="rId4">
              <a:alphaModFix amt="47000"/>
            </a:blip>
            <a:srcRect/>
            <a:tile tx="0" ty="0" sx="100000" sy="100000" flip="none" algn="tl"/>
          </a:blipFill>
          <a:effectLst>
            <a:glow>
              <a:schemeClr val="accent1"/>
            </a:glow>
            <a:outerShdw dist="50800" dir="5400000" algn="ctr" rotWithShape="0">
              <a:srgbClr val="000000"/>
            </a:outerShdw>
          </a:effectLst>
        </p:spPr>
      </p:pic>
      <p:pic>
        <p:nvPicPr>
          <p:cNvPr id="5" name="Picture 4"/>
          <p:cNvPicPr>
            <a:picLocks noChangeAspect="1"/>
          </p:cNvPicPr>
          <p:nvPr/>
        </p:nvPicPr>
        <p:blipFill>
          <a:blip r:embed="rId5"/>
          <a:stretch>
            <a:fillRect/>
          </a:stretch>
        </p:blipFill>
        <p:spPr>
          <a:xfrm>
            <a:off x="61342" y="3666744"/>
            <a:ext cx="12064174" cy="1517904"/>
          </a:xfrm>
          <a:prstGeom prst="rect">
            <a:avLst/>
          </a:prstGeom>
          <a:ln w="28575">
            <a:solidFill>
              <a:schemeClr val="tx1"/>
            </a:solidFill>
          </a:ln>
        </p:spPr>
      </p:pic>
    </p:spTree>
    <p:extLst>
      <p:ext uri="{BB962C8B-B14F-4D97-AF65-F5344CB8AC3E}">
        <p14:creationId xmlns:p14="http://schemas.microsoft.com/office/powerpoint/2010/main" val="26959428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Securities act release no. 4434</a:t>
            </a:r>
          </a:p>
        </p:txBody>
      </p:sp>
      <p:sp>
        <p:nvSpPr>
          <p:cNvPr id="3" name="Content Placeholder 2"/>
          <p:cNvSpPr>
            <a:spLocks noGrp="1"/>
          </p:cNvSpPr>
          <p:nvPr>
            <p:ph idx="1"/>
          </p:nvPr>
        </p:nvSpPr>
        <p:spPr>
          <a:xfrm>
            <a:off x="2231136" y="2861564"/>
            <a:ext cx="7729728" cy="3101983"/>
          </a:xfrm>
        </p:spPr>
        <p:txBody>
          <a:bodyPr>
            <a:normAutofit/>
          </a:bodyPr>
          <a:lstStyle/>
          <a:p>
            <a:r>
              <a:rPr lang="en-US" sz="2000" dirty="0"/>
              <a:t>3(a)(11) – applies to Local Financing</a:t>
            </a:r>
          </a:p>
          <a:p>
            <a:pPr lvl="1"/>
            <a:r>
              <a:rPr lang="en-US" sz="2000" dirty="0"/>
              <a:t>Same state:  incorporation, doing business, offered to residents</a:t>
            </a:r>
          </a:p>
          <a:p>
            <a:endParaRPr lang="en-US" sz="2000" dirty="0"/>
          </a:p>
          <a:p>
            <a:r>
              <a:rPr lang="en-US" sz="2000" dirty="0"/>
              <a:t>“part of an issue” offered or sold</a:t>
            </a:r>
          </a:p>
          <a:p>
            <a:endParaRPr lang="en-US" sz="2000" dirty="0"/>
          </a:p>
          <a:p>
            <a:r>
              <a:rPr lang="en-US" sz="2000" dirty="0"/>
              <a:t>“come to rest”</a:t>
            </a:r>
          </a:p>
        </p:txBody>
      </p:sp>
    </p:spTree>
    <p:extLst>
      <p:ext uri="{BB962C8B-B14F-4D97-AF65-F5344CB8AC3E}">
        <p14:creationId xmlns:p14="http://schemas.microsoft.com/office/powerpoint/2010/main" val="936114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endCxn id="4" idx="1"/>
          </p:cNvCxnSpPr>
          <p:nvPr/>
        </p:nvCxnSpPr>
        <p:spPr>
          <a:xfrm flipV="1">
            <a:off x="3245740" y="3906982"/>
            <a:ext cx="1388605" cy="251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92" y="2147457"/>
            <a:ext cx="4409208" cy="4409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62662" y="2550165"/>
            <a:ext cx="1143000" cy="369332"/>
          </a:xfrm>
          <a:prstGeom prst="rect">
            <a:avLst/>
          </a:prstGeom>
          <a:noFill/>
          <a:ln>
            <a:solidFill>
              <a:schemeClr val="tx1"/>
            </a:solidFill>
          </a:ln>
        </p:spPr>
        <p:txBody>
          <a:bodyPr wrap="square" rtlCol="0">
            <a:spAutoFit/>
          </a:bodyPr>
          <a:lstStyle/>
          <a:p>
            <a:r>
              <a:rPr lang="en-US" dirty="0"/>
              <a:t>3(a)(11)</a:t>
            </a:r>
          </a:p>
        </p:txBody>
      </p:sp>
      <p:sp>
        <p:nvSpPr>
          <p:cNvPr id="12" name="Right Arrow 11"/>
          <p:cNvSpPr/>
          <p:nvPr/>
        </p:nvSpPr>
        <p:spPr>
          <a:xfrm rot="5400000">
            <a:off x="3702939" y="333530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50823" y="3413239"/>
            <a:ext cx="2160617" cy="369332"/>
          </a:xfrm>
          <a:prstGeom prst="rect">
            <a:avLst/>
          </a:prstGeom>
          <a:noFill/>
          <a:ln>
            <a:solidFill>
              <a:schemeClr val="tx1"/>
            </a:solidFill>
          </a:ln>
        </p:spPr>
        <p:txBody>
          <a:bodyPr wrap="square" rtlCol="0">
            <a:spAutoFit/>
          </a:bodyPr>
          <a:lstStyle/>
          <a:p>
            <a:pPr algn="ctr"/>
            <a:r>
              <a:rPr lang="en-US" dirty="0"/>
              <a:t>Unrestricted resale</a:t>
            </a:r>
          </a:p>
        </p:txBody>
      </p:sp>
    </p:spTree>
    <p:extLst>
      <p:ext uri="{BB962C8B-B14F-4D97-AF65-F5344CB8AC3E}">
        <p14:creationId xmlns:p14="http://schemas.microsoft.com/office/powerpoint/2010/main" val="3895432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UTAH ISSUER</a:t>
            </a:r>
          </a:p>
        </p:txBody>
      </p:sp>
      <p:cxnSp>
        <p:nvCxnSpPr>
          <p:cNvPr id="8" name="Straight Arrow Connector 7"/>
          <p:cNvCxnSpPr/>
          <p:nvPr/>
        </p:nvCxnSpPr>
        <p:spPr>
          <a:xfrm flipV="1">
            <a:off x="3245740" y="3932155"/>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1569475"/>
            <a:ext cx="1412542" cy="1412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62662" y="2550165"/>
            <a:ext cx="1143000" cy="369332"/>
          </a:xfrm>
          <a:prstGeom prst="rect">
            <a:avLst/>
          </a:prstGeom>
          <a:noFill/>
          <a:ln>
            <a:solidFill>
              <a:schemeClr val="tx1"/>
            </a:solidFill>
          </a:ln>
        </p:spPr>
        <p:txBody>
          <a:bodyPr wrap="square" rtlCol="0">
            <a:spAutoFit/>
          </a:bodyPr>
          <a:lstStyle/>
          <a:p>
            <a:r>
              <a:rPr lang="en-US" dirty="0"/>
              <a:t>3(a)(11)</a:t>
            </a:r>
          </a:p>
        </p:txBody>
      </p:sp>
      <p:sp>
        <p:nvSpPr>
          <p:cNvPr id="12" name="Right Arrow 11"/>
          <p:cNvSpPr/>
          <p:nvPr/>
        </p:nvSpPr>
        <p:spPr>
          <a:xfrm rot="5400000">
            <a:off x="3702939" y="333530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8032" y="1569474"/>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032" y="4840110"/>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1524" y="2112171"/>
            <a:ext cx="1984664" cy="369332"/>
          </a:xfrm>
          <a:prstGeom prst="rect">
            <a:avLst/>
          </a:prstGeom>
          <a:noFill/>
        </p:spPr>
        <p:txBody>
          <a:bodyPr wrap="square" rtlCol="0">
            <a:spAutoFit/>
          </a:bodyPr>
          <a:lstStyle/>
          <a:p>
            <a:pPr algn="ctr"/>
            <a:r>
              <a:rPr lang="en-US" dirty="0"/>
              <a:t>COLO. ISSUER</a:t>
            </a:r>
          </a:p>
        </p:txBody>
      </p:sp>
      <p:sp>
        <p:nvSpPr>
          <p:cNvPr id="17" name="TextBox 16"/>
          <p:cNvSpPr txBox="1"/>
          <p:nvPr/>
        </p:nvSpPr>
        <p:spPr>
          <a:xfrm>
            <a:off x="1049482" y="5382807"/>
            <a:ext cx="1984664" cy="369332"/>
          </a:xfrm>
          <a:prstGeom prst="rect">
            <a:avLst/>
          </a:prstGeom>
          <a:noFill/>
        </p:spPr>
        <p:txBody>
          <a:bodyPr wrap="square" rtlCol="0">
            <a:spAutoFit/>
          </a:bodyPr>
          <a:lstStyle/>
          <a:p>
            <a:pPr algn="ctr"/>
            <a:r>
              <a:rPr lang="en-US" dirty="0"/>
              <a:t>ARIZ. ISSUER</a:t>
            </a:r>
          </a:p>
        </p:txBody>
      </p:sp>
      <p:pic>
        <p:nvPicPr>
          <p:cNvPr id="1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3225884"/>
            <a:ext cx="1412542" cy="14125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335" y="4882293"/>
            <a:ext cx="1412542" cy="141254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3245739" y="5567470"/>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45739" y="2275743"/>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5400000">
            <a:off x="3700668" y="4970621"/>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3700668" y="1699995"/>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136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UTAH ISSUER</a:t>
            </a:r>
          </a:p>
        </p:txBody>
      </p:sp>
      <p:cxnSp>
        <p:nvCxnSpPr>
          <p:cNvPr id="8" name="Straight Arrow Connector 7"/>
          <p:cNvCxnSpPr/>
          <p:nvPr/>
        </p:nvCxnSpPr>
        <p:spPr>
          <a:xfrm flipV="1">
            <a:off x="3245740" y="3932155"/>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1569475"/>
            <a:ext cx="1412542" cy="14125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78032" y="1569474"/>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032" y="4840110"/>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1524" y="2112171"/>
            <a:ext cx="1984664" cy="369332"/>
          </a:xfrm>
          <a:prstGeom prst="rect">
            <a:avLst/>
          </a:prstGeom>
          <a:noFill/>
        </p:spPr>
        <p:txBody>
          <a:bodyPr wrap="square" rtlCol="0">
            <a:spAutoFit/>
          </a:bodyPr>
          <a:lstStyle/>
          <a:p>
            <a:pPr algn="ctr"/>
            <a:r>
              <a:rPr lang="en-US" dirty="0"/>
              <a:t>COLO. ISSUER</a:t>
            </a:r>
          </a:p>
        </p:txBody>
      </p:sp>
      <p:sp>
        <p:nvSpPr>
          <p:cNvPr id="17" name="TextBox 16"/>
          <p:cNvSpPr txBox="1"/>
          <p:nvPr/>
        </p:nvSpPr>
        <p:spPr>
          <a:xfrm>
            <a:off x="1049482" y="5382807"/>
            <a:ext cx="1984664" cy="369332"/>
          </a:xfrm>
          <a:prstGeom prst="rect">
            <a:avLst/>
          </a:prstGeom>
          <a:noFill/>
        </p:spPr>
        <p:txBody>
          <a:bodyPr wrap="square" rtlCol="0">
            <a:spAutoFit/>
          </a:bodyPr>
          <a:lstStyle/>
          <a:p>
            <a:pPr algn="ctr"/>
            <a:r>
              <a:rPr lang="en-US" dirty="0"/>
              <a:t>ARIZ. ISSUER</a:t>
            </a:r>
          </a:p>
        </p:txBody>
      </p:sp>
      <p:pic>
        <p:nvPicPr>
          <p:cNvPr id="1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3225884"/>
            <a:ext cx="1412542" cy="14125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335" y="4882293"/>
            <a:ext cx="1412542" cy="141254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3245740" y="2275744"/>
            <a:ext cx="2165844" cy="16312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66395" y="1283258"/>
            <a:ext cx="3946467" cy="2019952"/>
          </a:xfrm>
          <a:prstGeom prst="mathMultipl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39741" y="4574977"/>
            <a:ext cx="3946467" cy="2019952"/>
          </a:xfrm>
          <a:prstGeom prst="mathMultipl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5" idx="3"/>
            <a:endCxn id="20" idx="1"/>
          </p:cNvCxnSpPr>
          <p:nvPr/>
        </p:nvCxnSpPr>
        <p:spPr>
          <a:xfrm>
            <a:off x="3205596" y="3932156"/>
            <a:ext cx="2273739" cy="16564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207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Busch v. carpenter</a:t>
            </a:r>
          </a:p>
        </p:txBody>
      </p:sp>
      <p:sp>
        <p:nvSpPr>
          <p:cNvPr id="3" name="Content Placeholder 2"/>
          <p:cNvSpPr>
            <a:spLocks noGrp="1"/>
          </p:cNvSpPr>
          <p:nvPr>
            <p:ph idx="1"/>
          </p:nvPr>
        </p:nvSpPr>
        <p:spPr/>
        <p:txBody>
          <a:bodyPr/>
          <a:lstStyle/>
          <a:p>
            <a:r>
              <a:rPr lang="en-US" dirty="0"/>
              <a:t>Come to Rest?</a:t>
            </a:r>
          </a:p>
          <a:p>
            <a:endParaRPr lang="en-US" dirty="0"/>
          </a:p>
          <a:p>
            <a:r>
              <a:rPr lang="en-US" dirty="0"/>
              <a:t>Doing Business?</a:t>
            </a:r>
          </a:p>
        </p:txBody>
      </p:sp>
    </p:spTree>
    <p:extLst>
      <p:ext uri="{BB962C8B-B14F-4D97-AF65-F5344CB8AC3E}">
        <p14:creationId xmlns:p14="http://schemas.microsoft.com/office/powerpoint/2010/main" val="1695430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12058650" cy="686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66870" y="1222261"/>
            <a:ext cx="4007530" cy="3017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32000" y="514350"/>
            <a:ext cx="2594864" cy="3057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32000" y="818471"/>
            <a:ext cx="4165600" cy="2265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96806" y="524783"/>
            <a:ext cx="2500313" cy="3000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66870" y="4893646"/>
            <a:ext cx="4646594" cy="50131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6806" y="3967909"/>
            <a:ext cx="4165600" cy="2265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01489CB-8ECE-4176-B182-EAE260FE8490}"/>
              </a:ext>
            </a:extLst>
          </p:cNvPr>
          <p:cNvSpPr/>
          <p:nvPr/>
        </p:nvSpPr>
        <p:spPr>
          <a:xfrm>
            <a:off x="10144239" y="3129367"/>
            <a:ext cx="1359500" cy="59095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30 days</a:t>
            </a:r>
          </a:p>
        </p:txBody>
      </p:sp>
      <p:sp>
        <p:nvSpPr>
          <p:cNvPr id="10" name="Oval 9">
            <a:extLst>
              <a:ext uri="{FF2B5EF4-FFF2-40B4-BE49-F238E27FC236}">
                <a16:creationId xmlns:a16="http://schemas.microsoft.com/office/drawing/2014/main" id="{68D2A58F-CF79-41F4-B613-02BE1225B442}"/>
              </a:ext>
            </a:extLst>
          </p:cNvPr>
          <p:cNvSpPr/>
          <p:nvPr/>
        </p:nvSpPr>
        <p:spPr>
          <a:xfrm>
            <a:off x="10582656" y="6233267"/>
            <a:ext cx="1359500" cy="59095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30 days</a:t>
            </a:r>
          </a:p>
        </p:txBody>
      </p:sp>
    </p:spTree>
    <p:extLst>
      <p:ext uri="{BB962C8B-B14F-4D97-AF65-F5344CB8AC3E}">
        <p14:creationId xmlns:p14="http://schemas.microsoft.com/office/powerpoint/2010/main" val="4045273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Ralston </a:t>
            </a:r>
            <a:r>
              <a:rPr lang="en-US" dirty="0" err="1"/>
              <a:t>purina</a:t>
            </a:r>
            <a:r>
              <a:rPr lang="en-US"/>
              <a:t> (1953)</a:t>
            </a:r>
            <a:endParaRPr lang="en-US" dirty="0"/>
          </a:p>
        </p:txBody>
      </p:sp>
      <p:sp>
        <p:nvSpPr>
          <p:cNvPr id="3" name="Content Placeholder 2"/>
          <p:cNvSpPr>
            <a:spLocks noGrp="1"/>
          </p:cNvSpPr>
          <p:nvPr>
            <p:ph idx="1"/>
          </p:nvPr>
        </p:nvSpPr>
        <p:spPr/>
        <p:txBody>
          <a:bodyPr/>
          <a:lstStyle/>
          <a:p>
            <a:r>
              <a:rPr lang="en-US" sz="3200" dirty="0"/>
              <a:t>Public offering?</a:t>
            </a:r>
          </a:p>
        </p:txBody>
      </p:sp>
      <p:pic>
        <p:nvPicPr>
          <p:cNvPr id="5" name="Picture 4"/>
          <p:cNvPicPr>
            <a:picLocks noChangeAspect="1"/>
          </p:cNvPicPr>
          <p:nvPr/>
        </p:nvPicPr>
        <p:blipFill>
          <a:blip r:embed="rId2"/>
          <a:stretch>
            <a:fillRect/>
          </a:stretch>
        </p:blipFill>
        <p:spPr>
          <a:xfrm>
            <a:off x="6044185" y="2253072"/>
            <a:ext cx="6147816" cy="4604928"/>
          </a:xfrm>
          <a:prstGeom prst="rect">
            <a:avLst/>
          </a:prstGeom>
        </p:spPr>
      </p:pic>
    </p:spTree>
    <p:extLst>
      <p:ext uri="{BB962C8B-B14F-4D97-AF65-F5344CB8AC3E}">
        <p14:creationId xmlns:p14="http://schemas.microsoft.com/office/powerpoint/2010/main" val="1715699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p:txBody>
      </p:sp>
      <p:pic>
        <p:nvPicPr>
          <p:cNvPr id="6" name="Picture 5"/>
          <p:cNvPicPr>
            <a:picLocks noChangeAspect="1"/>
          </p:cNvPicPr>
          <p:nvPr/>
        </p:nvPicPr>
        <p:blipFill>
          <a:blip r:embed="rId2"/>
          <a:stretch>
            <a:fillRect/>
          </a:stretch>
        </p:blipFill>
        <p:spPr>
          <a:xfrm>
            <a:off x="7340727" y="2405062"/>
            <a:ext cx="4687220" cy="4306634"/>
          </a:xfrm>
          <a:prstGeom prst="rect">
            <a:avLst/>
          </a:prstGeom>
        </p:spPr>
      </p:pic>
    </p:spTree>
    <p:extLst>
      <p:ext uri="{BB962C8B-B14F-4D97-AF65-F5344CB8AC3E}">
        <p14:creationId xmlns:p14="http://schemas.microsoft.com/office/powerpoint/2010/main" val="3360637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a:p>
            <a:r>
              <a:rPr lang="en-US" sz="2000" dirty="0"/>
              <a:t>“Even the offeree-plaintiff's 20-20 vision with respect to the facts underlying the security would not save the exemption if any one of his fellow offerees was in a blind.”</a:t>
            </a:r>
          </a:p>
          <a:p>
            <a:r>
              <a:rPr lang="en-US" sz="2000" dirty="0"/>
              <a:t>“More specifically, we shall require on remand that the defendants demonstrate that all offerees, whatever their expertise, had available the information a registration statement would have afforded a prospective investor in a public offering. Such a showing is not independently sufficient to establish that the offering qualified for the private placement exemption, but it is necessary to gain the exemption and is to be weighed along with the sophistication and number of the offerees, the number of units offered, and the size and manner of the offering. ”</a:t>
            </a:r>
          </a:p>
        </p:txBody>
      </p:sp>
    </p:spTree>
    <p:extLst>
      <p:ext uri="{BB962C8B-B14F-4D97-AF65-F5344CB8AC3E}">
        <p14:creationId xmlns:p14="http://schemas.microsoft.com/office/powerpoint/2010/main" val="28374343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8699"/>
            <a:ext cx="7729728" cy="1188720"/>
          </a:xfrm>
        </p:spPr>
        <p:txBody>
          <a:bodyPr>
            <a:normAutofit/>
          </a:bodyPr>
          <a:lstStyle/>
          <a:p>
            <a:r>
              <a:rPr lang="en-US" sz="3600" dirty="0"/>
              <a:t>The Life Cycle of a Start-Up</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56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6639" y="260736"/>
            <a:ext cx="7262380" cy="6456554"/>
          </a:xfrm>
          <a:prstGeom prst="rect">
            <a:avLst/>
          </a:prstGeom>
        </p:spPr>
      </p:pic>
    </p:spTree>
    <p:extLst>
      <p:ext uri="{BB962C8B-B14F-4D97-AF65-F5344CB8AC3E}">
        <p14:creationId xmlns:p14="http://schemas.microsoft.com/office/powerpoint/2010/main" val="657416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8"/>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958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8"/>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531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rot="5400000">
            <a:off x="2958887" y="4159727"/>
            <a:ext cx="854883" cy="281025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9155" y="6156326"/>
            <a:ext cx="1195753" cy="461665"/>
          </a:xfrm>
          <a:prstGeom prst="rect">
            <a:avLst/>
          </a:prstGeom>
          <a:solidFill>
            <a:srgbClr val="FFFF99"/>
          </a:solidFill>
          <a:ln>
            <a:solidFill>
              <a:schemeClr val="tx1"/>
            </a:solidFill>
          </a:ln>
        </p:spPr>
        <p:txBody>
          <a:bodyPr wrap="square" rtlCol="0">
            <a:spAutoFit/>
          </a:bodyPr>
          <a:lstStyle/>
          <a:p>
            <a:pPr algn="ctr"/>
            <a:r>
              <a:rPr lang="en-US" sz="2400" dirty="0"/>
              <a:t>4(a)(2)</a:t>
            </a:r>
          </a:p>
        </p:txBody>
      </p:sp>
      <p:sp>
        <p:nvSpPr>
          <p:cNvPr id="8" name="Right Brace 7"/>
          <p:cNvSpPr/>
          <p:nvPr/>
        </p:nvSpPr>
        <p:spPr>
          <a:xfrm rot="16200000">
            <a:off x="5591010" y="-463515"/>
            <a:ext cx="1013592" cy="4609877"/>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84111" y="757536"/>
            <a:ext cx="2223777" cy="369332"/>
          </a:xfrm>
          <a:prstGeom prst="rect">
            <a:avLst/>
          </a:prstGeom>
          <a:solidFill>
            <a:srgbClr val="FFFF99"/>
          </a:solidFill>
          <a:ln>
            <a:solidFill>
              <a:schemeClr val="tx1"/>
            </a:solidFill>
          </a:ln>
        </p:spPr>
        <p:txBody>
          <a:bodyPr wrap="square" rtlCol="0">
            <a:spAutoFit/>
          </a:bodyPr>
          <a:lstStyle/>
          <a:p>
            <a:pPr algn="ctr"/>
            <a:r>
              <a:rPr lang="en-US" dirty="0"/>
              <a:t>REGULATION D</a:t>
            </a:r>
          </a:p>
        </p:txBody>
      </p:sp>
    </p:spTree>
    <p:extLst>
      <p:ext uri="{BB962C8B-B14F-4D97-AF65-F5344CB8AC3E}">
        <p14:creationId xmlns:p14="http://schemas.microsoft.com/office/powerpoint/2010/main" val="3370206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a:t>
            </a:r>
          </a:p>
        </p:txBody>
      </p:sp>
      <p:sp>
        <p:nvSpPr>
          <p:cNvPr id="3" name="Content Placeholder 2"/>
          <p:cNvSpPr>
            <a:spLocks noGrp="1"/>
          </p:cNvSpPr>
          <p:nvPr>
            <p:ph idx="1"/>
          </p:nvPr>
        </p:nvSpPr>
        <p:spPr>
          <a:xfrm>
            <a:off x="1347796" y="2365829"/>
            <a:ext cx="9496407" cy="4034971"/>
          </a:xfrm>
        </p:spPr>
        <p:txBody>
          <a:bodyPr>
            <a:normAutofit/>
          </a:bodyPr>
          <a:lstStyle/>
          <a:p>
            <a:r>
              <a:rPr lang="en-US" sz="2400" dirty="0"/>
              <a:t>Rule 501-506 </a:t>
            </a:r>
          </a:p>
          <a:p>
            <a:endParaRPr lang="en-US" sz="2400" dirty="0"/>
          </a:p>
          <a:p>
            <a:r>
              <a:rPr lang="en-US" sz="2400" dirty="0"/>
              <a:t>Section 3(b)(1):  “small issues authority”</a:t>
            </a:r>
          </a:p>
          <a:p>
            <a:pPr lvl="1"/>
            <a:r>
              <a:rPr lang="en-US" sz="2400" dirty="0"/>
              <a:t>Rule 504</a:t>
            </a:r>
          </a:p>
          <a:p>
            <a:pPr lvl="1"/>
            <a:endParaRPr lang="en-US" sz="2400" dirty="0"/>
          </a:p>
          <a:p>
            <a:r>
              <a:rPr lang="en-US" sz="2400" dirty="0"/>
              <a:t>Section 4(a)(2):  “transaction by an issuer not involving a public offering”</a:t>
            </a:r>
          </a:p>
          <a:p>
            <a:pPr lvl="1"/>
            <a:r>
              <a:rPr lang="en-US" sz="2400" dirty="0"/>
              <a:t>Rule 506</a:t>
            </a:r>
          </a:p>
        </p:txBody>
      </p:sp>
    </p:spTree>
    <p:extLst>
      <p:ext uri="{BB962C8B-B14F-4D97-AF65-F5344CB8AC3E}">
        <p14:creationId xmlns:p14="http://schemas.microsoft.com/office/powerpoint/2010/main" val="27678402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9" y="99105"/>
            <a:ext cx="11901715" cy="675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07581" y="362415"/>
            <a:ext cx="351263" cy="30108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58361" y="356840"/>
            <a:ext cx="351263" cy="3066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26513" y="5168590"/>
            <a:ext cx="5631365" cy="5018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6512" y="5884127"/>
            <a:ext cx="5631365" cy="2601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523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ACCREDITED INVESTOR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8421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501(a):  accredited investor</a:t>
            </a:r>
          </a:p>
        </p:txBody>
      </p:sp>
      <p:sp>
        <p:nvSpPr>
          <p:cNvPr id="3" name="Content Placeholder 2"/>
          <p:cNvSpPr>
            <a:spLocks noGrp="1"/>
          </p:cNvSpPr>
          <p:nvPr>
            <p:ph idx="1"/>
          </p:nvPr>
        </p:nvSpPr>
        <p:spPr>
          <a:xfrm>
            <a:off x="689864" y="2514188"/>
            <a:ext cx="10812272" cy="4164318"/>
          </a:xfrm>
        </p:spPr>
        <p:txBody>
          <a:bodyPr>
            <a:normAutofit lnSpcReduction="10000"/>
          </a:bodyPr>
          <a:lstStyle/>
          <a:p>
            <a:r>
              <a:rPr lang="en-US" sz="2800" dirty="0"/>
              <a:t>Entities with $5M assets (not formed for this purpose)</a:t>
            </a:r>
          </a:p>
          <a:p>
            <a:r>
              <a:rPr lang="en-US" sz="2800" dirty="0"/>
              <a:t>Individuals with $1M net worth (excluding residence)</a:t>
            </a:r>
          </a:p>
          <a:p>
            <a:r>
              <a:rPr lang="en-US" sz="2800" dirty="0"/>
              <a:t>Individuals with $200k income/year</a:t>
            </a:r>
          </a:p>
          <a:p>
            <a:r>
              <a:rPr lang="en-US" sz="2800" dirty="0"/>
              <a:t>Married couples with combined $300k income/year</a:t>
            </a:r>
          </a:p>
          <a:p>
            <a:r>
              <a:rPr lang="en-US" sz="2800" dirty="0"/>
              <a:t>Entity in which all equity owners are Accredited Investors</a:t>
            </a:r>
          </a:p>
          <a:p>
            <a:pPr lvl="1"/>
            <a:r>
              <a:rPr lang="en-US" sz="2600" dirty="0"/>
              <a:t>Proposed: “professional designations”</a:t>
            </a:r>
          </a:p>
          <a:p>
            <a:pPr lvl="1"/>
            <a:r>
              <a:rPr lang="en-US" sz="2600" dirty="0"/>
              <a:t>Proposed: “knowledgeable employees” of a private fund</a:t>
            </a:r>
          </a:p>
          <a:p>
            <a:pPr lvl="1"/>
            <a:r>
              <a:rPr lang="en-US" sz="2600" dirty="0"/>
              <a:t>Proposed: “spousal equivalent” </a:t>
            </a:r>
          </a:p>
        </p:txBody>
      </p:sp>
      <p:pic>
        <p:nvPicPr>
          <p:cNvPr id="3074"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944" y="5022177"/>
            <a:ext cx="422274" cy="460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682" y="5482559"/>
            <a:ext cx="422274" cy="460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792" y="5942941"/>
            <a:ext cx="422274" cy="46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44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199"/>
            <a:ext cx="7729728" cy="1188720"/>
          </a:xfrm>
        </p:spPr>
        <p:txBody>
          <a:bodyPr/>
          <a:lstStyle/>
          <a:p>
            <a:r>
              <a:rPr lang="en-US" dirty="0"/>
              <a:t>How many </a:t>
            </a:r>
            <a:r>
              <a:rPr lang="en-US"/>
              <a:t>accredited investors?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5164" y="1767628"/>
            <a:ext cx="11941672" cy="4992158"/>
          </a:xfrm>
          <a:prstGeom prst="rect">
            <a:avLst/>
          </a:prstGeom>
        </p:spPr>
      </p:pic>
    </p:spTree>
    <p:extLst>
      <p:ext uri="{BB962C8B-B14F-4D97-AF65-F5344CB8AC3E}">
        <p14:creationId xmlns:p14="http://schemas.microsoft.com/office/powerpoint/2010/main" val="263015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965" y="50671"/>
            <a:ext cx="10307780" cy="6774872"/>
          </a:xfrm>
          <a:prstGeom prst="rect">
            <a:avLst/>
          </a:prstGeom>
        </p:spPr>
      </p:pic>
    </p:spTree>
    <p:extLst>
      <p:ext uri="{BB962C8B-B14F-4D97-AF65-F5344CB8AC3E}">
        <p14:creationId xmlns:p14="http://schemas.microsoft.com/office/powerpoint/2010/main" val="14659419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5883</Words>
  <Application>Microsoft Office PowerPoint</Application>
  <PresentationFormat>Widescreen</PresentationFormat>
  <Paragraphs>545</Paragraphs>
  <Slides>87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Gill Sans MT</vt:lpstr>
      <vt:lpstr>Rockwell Extra Bold</vt:lpstr>
      <vt:lpstr>Parcel</vt:lpstr>
      <vt:lpstr>Securities regulation #8</vt:lpstr>
      <vt:lpstr>law professor usha RODRIGUES blogs about ipos. SHE HEARS THAT roblox MAY SOON FILE FOR AN IPO. Prof. Rodrigues blogs about how excited she is about that prospect because she loves roblox</vt:lpstr>
      <vt:lpstr>PowerPoint Presentation</vt:lpstr>
      <vt:lpstr>PowerPoint Presentation</vt:lpstr>
      <vt:lpstr>PowerPoint Presentation</vt:lpstr>
      <vt:lpstr>Lingo Wednesday: wksi, Form S-3 &amp; bond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lpstr>Gun-Jumping Rules</vt:lpstr>
      <vt:lpstr>Yay!  Now we can make offers!</vt:lpstr>
      <vt:lpstr>So. . . .</vt:lpstr>
      <vt:lpstr>And. . . </vt:lpstr>
      <vt:lpstr>“tombstones”</vt:lpstr>
      <vt:lpstr>2(a)(10)(b)</vt:lpstr>
      <vt:lpstr>tombstone</vt:lpstr>
      <vt:lpstr>Rule 134</vt:lpstr>
      <vt:lpstr>Rule 134</vt:lpstr>
      <vt:lpstr>PowerPoint Presentation</vt:lpstr>
      <vt:lpstr>Free writing prospectuses  (rules 164, 433)</vt:lpstr>
      <vt:lpstr>Free Writing Prospectuses</vt:lpstr>
      <vt:lpstr>Free Writing Prospectuses</vt:lpstr>
      <vt:lpstr>What if someone else publishes issuer-provided information?</vt:lpstr>
      <vt:lpstr>What if someone at the issuer speaks out of turn?</vt:lpstr>
      <vt:lpstr>Road shows</vt:lpstr>
      <vt:lpstr>Road shows</vt:lpstr>
      <vt:lpstr>Analyst safe harbors</vt:lpstr>
      <vt:lpstr>Analyst Research</vt:lpstr>
      <vt:lpstr>Rule 137</vt:lpstr>
      <vt:lpstr>Rule 138 </vt:lpstr>
      <vt:lpstr>Rule 139</vt:lpstr>
      <vt:lpstr>Section 2(a)(3)</vt:lpstr>
      <vt:lpstr>Ewing oil (hypo 6, scenario 1)</vt:lpstr>
      <vt:lpstr>Free Writing Prospectuses</vt:lpstr>
      <vt:lpstr>Ewing Oil FWP Example</vt:lpstr>
      <vt:lpstr>Ewing oil hypo 6, scenario 2</vt:lpstr>
      <vt:lpstr>Issuer-provided information = issuer</vt:lpstr>
      <vt:lpstr>Ewing oil hypo 6, scenario 3</vt:lpstr>
      <vt:lpstr>Underwriter analysis?</vt:lpstr>
      <vt:lpstr>PowerPoint Presentation</vt:lpstr>
      <vt:lpstr>Bona Fide Electronic Road Show</vt:lpstr>
      <vt:lpstr>Road shows</vt:lpstr>
      <vt:lpstr>Gun-Jumping Rules</vt:lpstr>
      <vt:lpstr>Ewing Oil (Hypothetical 7, Scenario 1)</vt:lpstr>
      <vt:lpstr>Ewing Oil (Hypothetical 7, Scenario 1)</vt:lpstr>
      <vt:lpstr>Rule 137: Non-participants</vt:lpstr>
      <vt:lpstr>Section 2(a)(3)</vt:lpstr>
      <vt:lpstr>Ewing Oil (Hypothetical 7, Scenario 3)</vt:lpstr>
      <vt:lpstr>Rule 139:  participants and non-participants</vt:lpstr>
      <vt:lpstr>Section 2(a)(3)</vt:lpstr>
      <vt:lpstr>Gun-Jumping Rules</vt:lpstr>
      <vt:lpstr>That’s too hard? How about an exemption?</vt:lpstr>
      <vt:lpstr>Meanwhile, far away from the SEC</vt:lpstr>
      <vt:lpstr>Regulation d</vt:lpstr>
      <vt:lpstr>Exemptions</vt:lpstr>
      <vt:lpstr>Aggregate amount raised 2009-2017</vt:lpstr>
      <vt:lpstr>Aggregate amount raised 2009-2017</vt:lpstr>
      <vt:lpstr>PowerPoint Presentation</vt:lpstr>
      <vt:lpstr>PowerPoint Presentation</vt:lpstr>
      <vt:lpstr>PowerPoint Presentation</vt:lpstr>
      <vt:lpstr>504   v.   505   v.   506</vt:lpstr>
      <vt:lpstr>Effective March 15, 2021 New SEC final rules</vt:lpstr>
      <vt:lpstr>Section 3(a)(11) Intrastate offerings</vt:lpstr>
      <vt:lpstr>Securities act release no. 4434</vt:lpstr>
      <vt:lpstr>“come to rest” “part of an issue”</vt:lpstr>
      <vt:lpstr>“come to rest” “part of an issue”</vt:lpstr>
      <vt:lpstr>“come to rest” “part of an issue”</vt:lpstr>
      <vt:lpstr>Busch v. carpenter</vt:lpstr>
      <vt:lpstr>PowerPoint Presentation</vt:lpstr>
      <vt:lpstr>Sec v. Ralston purina (1953)</vt:lpstr>
      <vt:lpstr>Doran v. petroleum mgmt. corp. (1977)</vt:lpstr>
      <vt:lpstr>Doran v. petroleum mgmt. corp. (1977)</vt:lpstr>
      <vt:lpstr>The Life Cycle of a Start-Up</vt:lpstr>
      <vt:lpstr>Securities Regulation</vt:lpstr>
      <vt:lpstr>Securities Regulation</vt:lpstr>
      <vt:lpstr>PowerPoint Presentation</vt:lpstr>
      <vt:lpstr>Regulation “d”</vt:lpstr>
      <vt:lpstr>PowerPoint Presentation</vt:lpstr>
      <vt:lpstr>ACCREDITED INVESTOR</vt:lpstr>
      <vt:lpstr>Rule 501(a):  accredited investor</vt:lpstr>
      <vt:lpstr>How many accredited investors?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#16</dc:title>
  <dc:creator>Christine Hurt</dc:creator>
  <cp:lastModifiedBy>Christine Hurt</cp:lastModifiedBy>
  <cp:revision>3</cp:revision>
  <dcterms:created xsi:type="dcterms:W3CDTF">2021-02-03T20:17:44Z</dcterms:created>
  <dcterms:modified xsi:type="dcterms:W3CDTF">2021-02-03T20:31:00Z</dcterms:modified>
</cp:coreProperties>
</file>