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437" r:id="rId3"/>
    <p:sldId id="310" r:id="rId4"/>
    <p:sldId id="444" r:id="rId5"/>
    <p:sldId id="445" r:id="rId6"/>
    <p:sldId id="257" r:id="rId7"/>
    <p:sldId id="258" r:id="rId8"/>
    <p:sldId id="259" r:id="rId9"/>
    <p:sldId id="260" r:id="rId10"/>
    <p:sldId id="261" r:id="rId11"/>
    <p:sldId id="262" r:id="rId12"/>
    <p:sldId id="263" r:id="rId13"/>
    <p:sldId id="489" r:id="rId14"/>
    <p:sldId id="265" r:id="rId15"/>
    <p:sldId id="266" r:id="rId16"/>
    <p:sldId id="454" r:id="rId17"/>
    <p:sldId id="455" r:id="rId18"/>
    <p:sldId id="446" r:id="rId19"/>
    <p:sldId id="447" r:id="rId20"/>
    <p:sldId id="448" r:id="rId21"/>
    <p:sldId id="449" r:id="rId22"/>
    <p:sldId id="450" r:id="rId23"/>
    <p:sldId id="451" r:id="rId24"/>
    <p:sldId id="452" r:id="rId25"/>
    <p:sldId id="267" r:id="rId26"/>
    <p:sldId id="269" r:id="rId27"/>
    <p:sldId id="270" r:id="rId28"/>
    <p:sldId id="271" r:id="rId29"/>
    <p:sldId id="272" r:id="rId30"/>
    <p:sldId id="273" r:id="rId31"/>
    <p:sldId id="453" r:id="rId32"/>
    <p:sldId id="275" r:id="rId33"/>
    <p:sldId id="276" r:id="rId34"/>
    <p:sldId id="277" r:id="rId35"/>
    <p:sldId id="458" r:id="rId36"/>
    <p:sldId id="462" r:id="rId37"/>
    <p:sldId id="463" r:id="rId38"/>
    <p:sldId id="464" r:id="rId39"/>
    <p:sldId id="465" r:id="rId40"/>
    <p:sldId id="466" r:id="rId41"/>
    <p:sldId id="467" r:id="rId42"/>
    <p:sldId id="468" r:id="rId43"/>
    <p:sldId id="486" r:id="rId44"/>
    <p:sldId id="488" r:id="rId45"/>
    <p:sldId id="487" r:id="rId46"/>
    <p:sldId id="469" r:id="rId47"/>
    <p:sldId id="282" r:id="rId48"/>
    <p:sldId id="281" r:id="rId49"/>
    <p:sldId id="470" r:id="rId50"/>
    <p:sldId id="471" r:id="rId51"/>
    <p:sldId id="472" r:id="rId52"/>
    <p:sldId id="473" r:id="rId53"/>
    <p:sldId id="474" r:id="rId54"/>
    <p:sldId id="475" r:id="rId55"/>
    <p:sldId id="476" r:id="rId56"/>
    <p:sldId id="478" r:id="rId57"/>
    <p:sldId id="479" r:id="rId58"/>
    <p:sldId id="480" r:id="rId59"/>
    <p:sldId id="482" r:id="rId60"/>
    <p:sldId id="483" r:id="rId61"/>
    <p:sldId id="484" r:id="rId62"/>
    <p:sldId id="485" r:id="rId63"/>
    <p:sldId id="456" r:id="rId64"/>
    <p:sldId id="279" r:id="rId65"/>
    <p:sldId id="280"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67" d="100"/>
          <a:sy n="67" d="100"/>
        </p:scale>
        <p:origin x="6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2/10/2021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2/10/2021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2/10/2021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sec.gov/interps/account/sab99.htm#foot1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sec.gov/interps/account/sab99.htm#foot14"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sec.gov/interps/account/sab99.htm#foot14"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sec.gov/interps/account/sab99.htm#foot14"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hyperlink" Target="https://1.next.westlaw.com/Link/Document/FullText?findType=Y&amp;serNum=1977118756&amp;pubNum=708&amp;originationContext=document&amp;transitionType=DocumentItem&amp;contextData=(sc.Keycit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Securities regulation #11</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6597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74515"/>
            <a:ext cx="7729728" cy="1188720"/>
          </a:xfrm>
        </p:spPr>
        <p:txBody>
          <a:bodyPr/>
          <a:lstStyle/>
          <a:p>
            <a:r>
              <a:rPr lang="en-US"/>
              <a:t>Who Loses?</a:t>
            </a:r>
            <a:endParaRPr lang="en-US" dirty="0"/>
          </a:p>
        </p:txBody>
      </p:sp>
      <p:pic>
        <p:nvPicPr>
          <p:cNvPr id="4" name="Content Placeholder 3"/>
          <p:cNvPicPr>
            <a:picLocks noGrp="1" noChangeAspect="1"/>
          </p:cNvPicPr>
          <p:nvPr>
            <p:ph idx="1"/>
          </p:nvPr>
        </p:nvPicPr>
        <p:blipFill>
          <a:blip r:embed="rId2"/>
          <a:stretch>
            <a:fillRect/>
          </a:stretch>
        </p:blipFill>
        <p:spPr>
          <a:xfrm>
            <a:off x="1629974" y="1385045"/>
            <a:ext cx="8932052" cy="5296785"/>
          </a:xfrm>
          <a:prstGeom prst="rect">
            <a:avLst/>
          </a:prstGeom>
        </p:spPr>
      </p:pic>
      <p:sp>
        <p:nvSpPr>
          <p:cNvPr id="5" name="Right Arrow 4"/>
          <p:cNvSpPr/>
          <p:nvPr/>
        </p:nvSpPr>
        <p:spPr>
          <a:xfrm rot="9541971">
            <a:off x="5728626" y="1943857"/>
            <a:ext cx="908344" cy="181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15692" y="1568408"/>
            <a:ext cx="1671354" cy="646331"/>
          </a:xfrm>
          <a:prstGeom prst="rect">
            <a:avLst/>
          </a:prstGeom>
          <a:noFill/>
          <a:ln>
            <a:solidFill>
              <a:schemeClr val="tx1"/>
            </a:solidFill>
          </a:ln>
        </p:spPr>
        <p:txBody>
          <a:bodyPr wrap="square" rtlCol="0">
            <a:spAutoFit/>
          </a:bodyPr>
          <a:lstStyle/>
          <a:p>
            <a:r>
              <a:rPr lang="en-US" dirty="0"/>
              <a:t>“LIE” that hid positive news</a:t>
            </a:r>
          </a:p>
        </p:txBody>
      </p:sp>
      <p:sp>
        <p:nvSpPr>
          <p:cNvPr id="7" name="TextBox 6"/>
          <p:cNvSpPr txBox="1"/>
          <p:nvPr/>
        </p:nvSpPr>
        <p:spPr>
          <a:xfrm>
            <a:off x="7914706" y="5232063"/>
            <a:ext cx="1719799" cy="923330"/>
          </a:xfrm>
          <a:prstGeom prst="rect">
            <a:avLst/>
          </a:prstGeom>
          <a:noFill/>
          <a:ln>
            <a:solidFill>
              <a:schemeClr val="tx1"/>
            </a:solidFill>
          </a:ln>
        </p:spPr>
        <p:txBody>
          <a:bodyPr wrap="square" rtlCol="0">
            <a:spAutoFit/>
          </a:bodyPr>
          <a:lstStyle/>
          <a:p>
            <a:r>
              <a:rPr lang="en-US" dirty="0"/>
              <a:t>Disclosure of “LIE” that hid positive news</a:t>
            </a:r>
          </a:p>
        </p:txBody>
      </p:sp>
      <p:pic>
        <p:nvPicPr>
          <p:cNvPr id="9" name="Picture 8"/>
          <p:cNvPicPr>
            <a:picLocks noChangeAspect="1"/>
          </p:cNvPicPr>
          <p:nvPr/>
        </p:nvPicPr>
        <p:blipFill>
          <a:blip r:embed="rId3"/>
          <a:stretch>
            <a:fillRect/>
          </a:stretch>
        </p:blipFill>
        <p:spPr>
          <a:xfrm rot="15475309">
            <a:off x="6958107" y="4728433"/>
            <a:ext cx="883997" cy="445047"/>
          </a:xfrm>
          <a:prstGeom prst="rect">
            <a:avLst/>
          </a:prstGeom>
        </p:spPr>
      </p:pic>
      <p:sp>
        <p:nvSpPr>
          <p:cNvPr id="8" name="Oval 7"/>
          <p:cNvSpPr/>
          <p:nvPr/>
        </p:nvSpPr>
        <p:spPr>
          <a:xfrm>
            <a:off x="247973" y="1317356"/>
            <a:ext cx="2533973" cy="14413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Nondisclosure of Positive Information</a:t>
            </a:r>
          </a:p>
        </p:txBody>
      </p:sp>
    </p:spTree>
    <p:extLst>
      <p:ext uri="{BB962C8B-B14F-4D97-AF65-F5344CB8AC3E}">
        <p14:creationId xmlns:p14="http://schemas.microsoft.com/office/powerpoint/2010/main" val="304767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74515"/>
            <a:ext cx="7729728" cy="1188720"/>
          </a:xfrm>
        </p:spPr>
        <p:txBody>
          <a:bodyPr/>
          <a:lstStyle/>
          <a:p>
            <a:r>
              <a:rPr lang="en-US"/>
              <a:t>Who Loses?</a:t>
            </a:r>
            <a:endParaRPr lang="en-US" dirty="0"/>
          </a:p>
        </p:txBody>
      </p:sp>
      <p:pic>
        <p:nvPicPr>
          <p:cNvPr id="4" name="Content Placeholder 3"/>
          <p:cNvPicPr>
            <a:picLocks noGrp="1" noChangeAspect="1"/>
          </p:cNvPicPr>
          <p:nvPr>
            <p:ph idx="1"/>
          </p:nvPr>
        </p:nvPicPr>
        <p:blipFill>
          <a:blip r:embed="rId2"/>
          <a:stretch>
            <a:fillRect/>
          </a:stretch>
        </p:blipFill>
        <p:spPr>
          <a:xfrm>
            <a:off x="1629974" y="1385045"/>
            <a:ext cx="8932052" cy="5296785"/>
          </a:xfrm>
          <a:prstGeom prst="rect">
            <a:avLst/>
          </a:prstGeom>
        </p:spPr>
      </p:pic>
      <p:sp>
        <p:nvSpPr>
          <p:cNvPr id="5" name="Right Arrow 4"/>
          <p:cNvSpPr/>
          <p:nvPr/>
        </p:nvSpPr>
        <p:spPr>
          <a:xfrm rot="9541971">
            <a:off x="5728626" y="1943857"/>
            <a:ext cx="908344" cy="181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15692" y="1568408"/>
            <a:ext cx="1671354" cy="646331"/>
          </a:xfrm>
          <a:prstGeom prst="rect">
            <a:avLst/>
          </a:prstGeom>
          <a:noFill/>
          <a:ln>
            <a:solidFill>
              <a:schemeClr val="tx1"/>
            </a:solidFill>
          </a:ln>
        </p:spPr>
        <p:txBody>
          <a:bodyPr wrap="square" rtlCol="0">
            <a:spAutoFit/>
          </a:bodyPr>
          <a:lstStyle/>
          <a:p>
            <a:r>
              <a:rPr lang="en-US" dirty="0"/>
              <a:t>“LIE” that hid positive news</a:t>
            </a:r>
          </a:p>
        </p:txBody>
      </p:sp>
      <p:sp>
        <p:nvSpPr>
          <p:cNvPr id="7" name="TextBox 6"/>
          <p:cNvSpPr txBox="1"/>
          <p:nvPr/>
        </p:nvSpPr>
        <p:spPr>
          <a:xfrm>
            <a:off x="7914706" y="5232063"/>
            <a:ext cx="1719799" cy="923330"/>
          </a:xfrm>
          <a:prstGeom prst="rect">
            <a:avLst/>
          </a:prstGeom>
          <a:noFill/>
          <a:ln>
            <a:solidFill>
              <a:schemeClr val="tx1"/>
            </a:solidFill>
          </a:ln>
        </p:spPr>
        <p:txBody>
          <a:bodyPr wrap="square" rtlCol="0">
            <a:spAutoFit/>
          </a:bodyPr>
          <a:lstStyle/>
          <a:p>
            <a:r>
              <a:rPr lang="en-US" dirty="0"/>
              <a:t>Disclosure of “LIE” that hid positive news</a:t>
            </a:r>
          </a:p>
        </p:txBody>
      </p:sp>
      <p:pic>
        <p:nvPicPr>
          <p:cNvPr id="9" name="Picture 8"/>
          <p:cNvPicPr>
            <a:picLocks noChangeAspect="1"/>
          </p:cNvPicPr>
          <p:nvPr/>
        </p:nvPicPr>
        <p:blipFill>
          <a:blip r:embed="rId3"/>
          <a:stretch>
            <a:fillRect/>
          </a:stretch>
        </p:blipFill>
        <p:spPr>
          <a:xfrm rot="15475309">
            <a:off x="7162623" y="4157559"/>
            <a:ext cx="883997" cy="445047"/>
          </a:xfrm>
          <a:prstGeom prst="rect">
            <a:avLst/>
          </a:prstGeom>
        </p:spPr>
      </p:pic>
      <p:sp>
        <p:nvSpPr>
          <p:cNvPr id="8" name="Oval 7"/>
          <p:cNvSpPr/>
          <p:nvPr/>
        </p:nvSpPr>
        <p:spPr>
          <a:xfrm>
            <a:off x="247973" y="1317356"/>
            <a:ext cx="2533973" cy="14413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Nondisclosure of Positive Information</a:t>
            </a:r>
          </a:p>
        </p:txBody>
      </p:sp>
      <p:sp>
        <p:nvSpPr>
          <p:cNvPr id="10" name="TextBox 9"/>
          <p:cNvSpPr txBox="1"/>
          <p:nvPr/>
        </p:nvSpPr>
        <p:spPr>
          <a:xfrm>
            <a:off x="3924731" y="2574032"/>
            <a:ext cx="658678" cy="369332"/>
          </a:xfrm>
          <a:prstGeom prst="rect">
            <a:avLst/>
          </a:prstGeom>
          <a:noFill/>
          <a:ln>
            <a:solidFill>
              <a:schemeClr val="tx1"/>
            </a:solidFill>
          </a:ln>
        </p:spPr>
        <p:txBody>
          <a:bodyPr wrap="square" rtlCol="0">
            <a:spAutoFit/>
          </a:bodyPr>
          <a:lstStyle/>
          <a:p>
            <a:pPr algn="ctr"/>
            <a:r>
              <a:rPr lang="en-US" dirty="0"/>
              <a:t>Buy</a:t>
            </a:r>
          </a:p>
        </p:txBody>
      </p:sp>
      <p:sp>
        <p:nvSpPr>
          <p:cNvPr id="11" name="Right Arrow 10"/>
          <p:cNvSpPr/>
          <p:nvPr/>
        </p:nvSpPr>
        <p:spPr>
          <a:xfrm rot="8931962">
            <a:off x="6288573" y="4872706"/>
            <a:ext cx="520508" cy="156498"/>
          </a:xfrm>
          <a:prstGeom prst="rightArrow">
            <a:avLst>
              <a:gd name="adj1" fmla="val 41119"/>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3264774">
            <a:off x="4055860" y="3176807"/>
            <a:ext cx="520508" cy="156498"/>
          </a:xfrm>
          <a:prstGeom prst="rightArrow">
            <a:avLst>
              <a:gd name="adj1" fmla="val 41119"/>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310062" y="4380082"/>
            <a:ext cx="658678" cy="369332"/>
          </a:xfrm>
          <a:prstGeom prst="rect">
            <a:avLst/>
          </a:prstGeom>
          <a:noFill/>
          <a:ln>
            <a:solidFill>
              <a:schemeClr val="tx1"/>
            </a:solidFill>
          </a:ln>
        </p:spPr>
        <p:txBody>
          <a:bodyPr wrap="square" rtlCol="0">
            <a:spAutoFit/>
          </a:bodyPr>
          <a:lstStyle/>
          <a:p>
            <a:pPr algn="ctr"/>
            <a:r>
              <a:rPr lang="en-US" dirty="0"/>
              <a:t>Sell</a:t>
            </a:r>
          </a:p>
        </p:txBody>
      </p:sp>
    </p:spTree>
    <p:extLst>
      <p:ext uri="{BB962C8B-B14F-4D97-AF65-F5344CB8AC3E}">
        <p14:creationId xmlns:p14="http://schemas.microsoft.com/office/powerpoint/2010/main" val="366355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a:solidFill>
                  <a:srgbClr val="FFFFFF"/>
                </a:solidFill>
              </a:rPr>
              <a:t>When do you have to speak?</a:t>
            </a:r>
            <a:br>
              <a:rPr lang="en-US" sz="2600">
                <a:solidFill>
                  <a:srgbClr val="FFFFFF"/>
                </a:solidFill>
              </a:rPr>
            </a:br>
            <a:r>
              <a:rPr lang="en-US" sz="2600">
                <a:solidFill>
                  <a:srgbClr val="FFFFFF"/>
                </a:solidFill>
              </a:rPr>
              <a:t>When is a lie material?</a:t>
            </a:r>
          </a:p>
        </p:txBody>
      </p:sp>
      <p:sp>
        <p:nvSpPr>
          <p:cNvPr id="3" name="Content Placeholder 2"/>
          <p:cNvSpPr>
            <a:spLocks noGrp="1"/>
          </p:cNvSpPr>
          <p:nvPr>
            <p:ph idx="1"/>
          </p:nvPr>
        </p:nvSpPr>
        <p:spPr>
          <a:xfrm>
            <a:off x="5232806" y="731520"/>
            <a:ext cx="6796634" cy="5783580"/>
          </a:xfrm>
        </p:spPr>
        <p:txBody>
          <a:bodyPr anchor="ctr">
            <a:noAutofit/>
          </a:bodyPr>
          <a:lstStyle/>
          <a:p>
            <a:pPr marL="0" indent="0">
              <a:buNone/>
            </a:pPr>
            <a:r>
              <a:rPr lang="en-US" sz="2800" dirty="0"/>
              <a:t>Basic never had to speak</a:t>
            </a:r>
          </a:p>
          <a:p>
            <a:pPr marL="0" indent="0">
              <a:buNone/>
            </a:pPr>
            <a:endParaRPr lang="en-US" sz="2800" dirty="0"/>
          </a:p>
          <a:p>
            <a:pPr marL="0" indent="0">
              <a:buNone/>
            </a:pPr>
            <a:r>
              <a:rPr lang="en-US" sz="2800" dirty="0"/>
              <a:t>Basic chose to answer question – then had to be honest if MATERIAL</a:t>
            </a:r>
          </a:p>
          <a:p>
            <a:pPr marL="0" indent="0">
              <a:buNone/>
            </a:pPr>
            <a:endParaRPr lang="en-US" sz="2800" dirty="0"/>
          </a:p>
          <a:p>
            <a:pPr marL="0" indent="0">
              <a:buNone/>
            </a:pPr>
            <a:r>
              <a:rPr lang="en-US" sz="2800" dirty="0"/>
              <a:t>	</a:t>
            </a:r>
            <a:r>
              <a:rPr lang="en-US" sz="2800" dirty="0">
                <a:solidFill>
                  <a:schemeClr val="accent2">
                    <a:lumMod val="75000"/>
                  </a:schemeClr>
                </a:solidFill>
              </a:rPr>
              <a:t>Total Mix Test: would a reasonable investor believe this to be important given the total mix of information in the marketplace?</a:t>
            </a:r>
          </a:p>
          <a:p>
            <a:pPr marL="0" indent="0">
              <a:buNone/>
            </a:pPr>
            <a:endParaRPr lang="en-US" sz="2800" dirty="0"/>
          </a:p>
          <a:p>
            <a:pPr marL="0" indent="0">
              <a:buNone/>
            </a:pPr>
            <a:r>
              <a:rPr lang="en-US" sz="2800" dirty="0"/>
              <a:t>What is particularly interesting about merger discussions?</a:t>
            </a:r>
          </a:p>
        </p:txBody>
      </p:sp>
    </p:spTree>
    <p:extLst>
      <p:ext uri="{BB962C8B-B14F-4D97-AF65-F5344CB8AC3E}">
        <p14:creationId xmlns:p14="http://schemas.microsoft.com/office/powerpoint/2010/main" val="170320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6964533" y="4310702"/>
            <a:ext cx="1462460" cy="1474480"/>
          </a:xfrm>
          <a:prstGeom prst="rect">
            <a:avLst/>
          </a:prstGeom>
        </p:spPr>
      </p:pic>
      <p:sp>
        <p:nvSpPr>
          <p:cNvPr id="2" name="Title 1"/>
          <p:cNvSpPr>
            <a:spLocks noGrp="1"/>
          </p:cNvSpPr>
          <p:nvPr>
            <p:ph type="title"/>
          </p:nvPr>
        </p:nvSpPr>
        <p:spPr/>
        <p:txBody>
          <a:bodyPr/>
          <a:lstStyle/>
          <a:p>
            <a:r>
              <a:rPr lang="en-US" dirty="0"/>
              <a:t>“total mix” of information</a:t>
            </a:r>
          </a:p>
        </p:txBody>
      </p:sp>
      <p:pic>
        <p:nvPicPr>
          <p:cNvPr id="5" name="Content Placeholder 4"/>
          <p:cNvPicPr>
            <a:picLocks noGrp="1" noChangeAspect="1"/>
          </p:cNvPicPr>
          <p:nvPr>
            <p:ph idx="1"/>
          </p:nvPr>
        </p:nvPicPr>
        <p:blipFill>
          <a:blip r:embed="rId3"/>
          <a:stretch>
            <a:fillRect/>
          </a:stretch>
        </p:blipFill>
        <p:spPr>
          <a:xfrm>
            <a:off x="5367465" y="3671207"/>
            <a:ext cx="1457070" cy="1036410"/>
          </a:xfrm>
          <a:prstGeom prst="rect">
            <a:avLst/>
          </a:prstGeom>
        </p:spPr>
      </p:pic>
      <p:sp>
        <p:nvSpPr>
          <p:cNvPr id="4" name="Oval 3"/>
          <p:cNvSpPr/>
          <p:nvPr/>
        </p:nvSpPr>
        <p:spPr>
          <a:xfrm>
            <a:off x="2429163" y="3163799"/>
            <a:ext cx="1440873" cy="102523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115368" y="2469742"/>
            <a:ext cx="1689117" cy="1201464"/>
          </a:xfrm>
          <a:prstGeom prst="rect">
            <a:avLst/>
          </a:prstGeom>
        </p:spPr>
      </p:pic>
      <p:sp>
        <p:nvSpPr>
          <p:cNvPr id="7" name="TextBox 6"/>
          <p:cNvSpPr txBox="1"/>
          <p:nvPr/>
        </p:nvSpPr>
        <p:spPr>
          <a:xfrm>
            <a:off x="2493817" y="3348041"/>
            <a:ext cx="1311563" cy="646331"/>
          </a:xfrm>
          <a:prstGeom prst="rect">
            <a:avLst/>
          </a:prstGeom>
          <a:noFill/>
        </p:spPr>
        <p:txBody>
          <a:bodyPr wrap="square" rtlCol="0">
            <a:spAutoFit/>
          </a:bodyPr>
          <a:lstStyle/>
          <a:p>
            <a:pPr algn="ctr"/>
            <a:r>
              <a:rPr lang="en-US" dirty="0"/>
              <a:t>Research reports</a:t>
            </a:r>
          </a:p>
        </p:txBody>
      </p:sp>
      <p:sp>
        <p:nvSpPr>
          <p:cNvPr id="8" name="TextBox 7"/>
          <p:cNvSpPr txBox="1"/>
          <p:nvPr/>
        </p:nvSpPr>
        <p:spPr>
          <a:xfrm>
            <a:off x="3893127" y="2636510"/>
            <a:ext cx="2133600" cy="646331"/>
          </a:xfrm>
          <a:prstGeom prst="rect">
            <a:avLst/>
          </a:prstGeom>
          <a:noFill/>
        </p:spPr>
        <p:txBody>
          <a:bodyPr wrap="square" rtlCol="0">
            <a:spAutoFit/>
          </a:bodyPr>
          <a:lstStyle/>
          <a:p>
            <a:pPr algn="ctr"/>
            <a:r>
              <a:rPr lang="en-US" dirty="0"/>
              <a:t>Analyst Recommendations</a:t>
            </a:r>
          </a:p>
        </p:txBody>
      </p:sp>
      <p:sp>
        <p:nvSpPr>
          <p:cNvPr id="9" name="TextBox 8"/>
          <p:cNvSpPr txBox="1"/>
          <p:nvPr/>
        </p:nvSpPr>
        <p:spPr>
          <a:xfrm>
            <a:off x="5440787" y="3865869"/>
            <a:ext cx="1310426" cy="646331"/>
          </a:xfrm>
          <a:prstGeom prst="rect">
            <a:avLst/>
          </a:prstGeom>
          <a:noFill/>
        </p:spPr>
        <p:txBody>
          <a:bodyPr wrap="square" rtlCol="0">
            <a:spAutoFit/>
          </a:bodyPr>
          <a:lstStyle/>
          <a:p>
            <a:pPr algn="ctr"/>
            <a:r>
              <a:rPr lang="en-US" dirty="0"/>
              <a:t>SEC</a:t>
            </a:r>
          </a:p>
          <a:p>
            <a:pPr algn="ctr"/>
            <a:r>
              <a:rPr lang="en-US" dirty="0"/>
              <a:t>Documents</a:t>
            </a:r>
          </a:p>
        </p:txBody>
      </p:sp>
      <p:cxnSp>
        <p:nvCxnSpPr>
          <p:cNvPr id="11" name="Straight Arrow Connector 10"/>
          <p:cNvCxnSpPr/>
          <p:nvPr/>
        </p:nvCxnSpPr>
        <p:spPr>
          <a:xfrm flipH="1" flipV="1">
            <a:off x="5514109" y="3542223"/>
            <a:ext cx="64655" cy="295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05380" y="3449609"/>
            <a:ext cx="542035" cy="73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733230" y="4310702"/>
            <a:ext cx="1707557" cy="119417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00498" y="4585346"/>
            <a:ext cx="1173019" cy="646331"/>
          </a:xfrm>
          <a:prstGeom prst="rect">
            <a:avLst/>
          </a:prstGeom>
          <a:noFill/>
        </p:spPr>
        <p:txBody>
          <a:bodyPr wrap="square" rtlCol="0">
            <a:spAutoFit/>
          </a:bodyPr>
          <a:lstStyle/>
          <a:p>
            <a:pPr algn="ctr"/>
            <a:r>
              <a:rPr lang="en-US" dirty="0"/>
              <a:t>Financial News</a:t>
            </a:r>
          </a:p>
        </p:txBody>
      </p:sp>
      <p:cxnSp>
        <p:nvCxnSpPr>
          <p:cNvPr id="17" name="Straight Arrow Connector 16"/>
          <p:cNvCxnSpPr/>
          <p:nvPr/>
        </p:nvCxnSpPr>
        <p:spPr>
          <a:xfrm flipV="1">
            <a:off x="4186384" y="3624899"/>
            <a:ext cx="320961" cy="806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stretch>
            <a:fillRect/>
          </a:stretch>
        </p:blipFill>
        <p:spPr>
          <a:xfrm>
            <a:off x="9892145" y="2469742"/>
            <a:ext cx="1395825" cy="1649990"/>
          </a:xfrm>
          <a:prstGeom prst="rect">
            <a:avLst/>
          </a:prstGeom>
        </p:spPr>
      </p:pic>
      <p:pic>
        <p:nvPicPr>
          <p:cNvPr id="19" name="Picture 18"/>
          <p:cNvPicPr>
            <a:picLocks noChangeAspect="1"/>
          </p:cNvPicPr>
          <p:nvPr/>
        </p:nvPicPr>
        <p:blipFill>
          <a:blip r:embed="rId5"/>
          <a:stretch>
            <a:fillRect/>
          </a:stretch>
        </p:blipFill>
        <p:spPr>
          <a:xfrm>
            <a:off x="8650369" y="3865869"/>
            <a:ext cx="2414225" cy="2298391"/>
          </a:xfrm>
          <a:prstGeom prst="rect">
            <a:avLst/>
          </a:prstGeom>
        </p:spPr>
      </p:pic>
      <p:sp>
        <p:nvSpPr>
          <p:cNvPr id="20" name="Rectangle 19"/>
          <p:cNvSpPr/>
          <p:nvPr/>
        </p:nvSpPr>
        <p:spPr>
          <a:xfrm>
            <a:off x="9528447" y="3837974"/>
            <a:ext cx="1536147" cy="1186607"/>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6"/>
          <a:stretch>
            <a:fillRect/>
          </a:stretch>
        </p:blipFill>
        <p:spPr>
          <a:xfrm>
            <a:off x="7345537" y="2697288"/>
            <a:ext cx="2200834" cy="2010329"/>
          </a:xfrm>
          <a:prstGeom prst="rect">
            <a:avLst/>
          </a:prstGeom>
        </p:spPr>
      </p:pic>
      <p:sp>
        <p:nvSpPr>
          <p:cNvPr id="22" name="Rectangle 21"/>
          <p:cNvSpPr/>
          <p:nvPr/>
        </p:nvSpPr>
        <p:spPr>
          <a:xfrm>
            <a:off x="8788346" y="2698295"/>
            <a:ext cx="740101" cy="465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404598" y="4310702"/>
            <a:ext cx="1190407" cy="2746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91212" y="4458577"/>
            <a:ext cx="656572" cy="338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5898209" y="2667286"/>
            <a:ext cx="1490233" cy="239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157765" y="2241329"/>
            <a:ext cx="1599347" cy="109178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350469" y="2472477"/>
            <a:ext cx="1106181" cy="646331"/>
          </a:xfrm>
          <a:prstGeom prst="rect">
            <a:avLst/>
          </a:prstGeom>
          <a:noFill/>
        </p:spPr>
        <p:txBody>
          <a:bodyPr wrap="square" rtlCol="0">
            <a:spAutoFit/>
          </a:bodyPr>
          <a:lstStyle/>
          <a:p>
            <a:pPr algn="ctr"/>
            <a:r>
              <a:rPr lang="en-US" dirty="0"/>
              <a:t>Investor</a:t>
            </a:r>
          </a:p>
          <a:p>
            <a:pPr algn="ctr"/>
            <a:r>
              <a:rPr lang="en-US" dirty="0"/>
              <a:t>Calls</a:t>
            </a:r>
          </a:p>
        </p:txBody>
      </p:sp>
      <p:cxnSp>
        <p:nvCxnSpPr>
          <p:cNvPr id="32" name="Straight Arrow Connector 31"/>
          <p:cNvCxnSpPr/>
          <p:nvPr/>
        </p:nvCxnSpPr>
        <p:spPr>
          <a:xfrm>
            <a:off x="2757112" y="2907162"/>
            <a:ext cx="1358256" cy="52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884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for speculative events;</a:t>
            </a:r>
            <a:br>
              <a:rPr lang="en-US" dirty="0"/>
            </a:br>
            <a:r>
              <a:rPr lang="en-US" dirty="0"/>
              <a:t>SEC v. Texas Gulf Sulphur Co. </a:t>
            </a:r>
          </a:p>
        </p:txBody>
      </p:sp>
      <p:sp>
        <p:nvSpPr>
          <p:cNvPr id="3" name="Content Placeholder 2"/>
          <p:cNvSpPr>
            <a:spLocks noGrp="1"/>
          </p:cNvSpPr>
          <p:nvPr>
            <p:ph idx="1"/>
          </p:nvPr>
        </p:nvSpPr>
        <p:spPr>
          <a:xfrm>
            <a:off x="1171103" y="2444315"/>
            <a:ext cx="9849793" cy="4041725"/>
          </a:xfrm>
        </p:spPr>
        <p:txBody>
          <a:bodyPr>
            <a:normAutofit/>
          </a:bodyPr>
          <a:lstStyle/>
          <a:p>
            <a:r>
              <a:rPr lang="en-US" sz="2400" dirty="0"/>
              <a:t>Materiality will depend at any given time upon a balancing of both the indicated probability that the event will occur and the anticipated magnitude of the event in light of the totality of the company activity</a:t>
            </a:r>
          </a:p>
          <a:p>
            <a:endParaRPr lang="en-US" sz="2400" dirty="0"/>
          </a:p>
          <a:p>
            <a:r>
              <a:rPr lang="en-US" sz="2400" dirty="0"/>
              <a:t>Balancing</a:t>
            </a:r>
          </a:p>
          <a:p>
            <a:r>
              <a:rPr lang="en-US" sz="2400" dirty="0"/>
              <a:t>Probability</a:t>
            </a:r>
          </a:p>
          <a:p>
            <a:r>
              <a:rPr lang="en-US" sz="2400" dirty="0"/>
              <a:t>Magnitude</a:t>
            </a:r>
          </a:p>
          <a:p>
            <a:r>
              <a:rPr lang="en-US" sz="2400" dirty="0"/>
              <a:t>Totality</a:t>
            </a:r>
          </a:p>
          <a:p>
            <a:endParaRPr lang="en-US" dirty="0"/>
          </a:p>
        </p:txBody>
      </p:sp>
    </p:spTree>
    <p:extLst>
      <p:ext uri="{BB962C8B-B14F-4D97-AF65-F5344CB8AC3E}">
        <p14:creationId xmlns:p14="http://schemas.microsoft.com/office/powerpoint/2010/main" val="331212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Materiality:  total mix test</a:t>
            </a:r>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4856136" y="2766446"/>
            <a:ext cx="2479728" cy="584775"/>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sz="3200" dirty="0"/>
              <a:t>Total Mix Test</a:t>
            </a:r>
          </a:p>
        </p:txBody>
      </p:sp>
      <p:sp>
        <p:nvSpPr>
          <p:cNvPr id="6" name="TextBox 5"/>
          <p:cNvSpPr txBox="1"/>
          <p:nvPr/>
        </p:nvSpPr>
        <p:spPr>
          <a:xfrm>
            <a:off x="3490994" y="3835854"/>
            <a:ext cx="1976033" cy="954107"/>
          </a:xfrm>
          <a:prstGeom prst="rect">
            <a:avLst/>
          </a:prstGeom>
          <a:noFill/>
          <a:ln>
            <a:solidFill>
              <a:srgbClr val="C00000"/>
            </a:solidFill>
          </a:ln>
        </p:spPr>
        <p:txBody>
          <a:bodyPr wrap="square" rtlCol="0">
            <a:spAutoFit/>
          </a:bodyPr>
          <a:lstStyle/>
          <a:p>
            <a:pPr algn="ctr"/>
            <a:r>
              <a:rPr lang="en-US" sz="2800" dirty="0"/>
              <a:t>Current Events</a:t>
            </a:r>
          </a:p>
        </p:txBody>
      </p:sp>
      <p:sp>
        <p:nvSpPr>
          <p:cNvPr id="8" name="TextBox 7"/>
          <p:cNvSpPr txBox="1"/>
          <p:nvPr/>
        </p:nvSpPr>
        <p:spPr>
          <a:xfrm>
            <a:off x="6725929" y="3835853"/>
            <a:ext cx="1976033" cy="954107"/>
          </a:xfrm>
          <a:prstGeom prst="rect">
            <a:avLst/>
          </a:prstGeom>
          <a:noFill/>
          <a:ln>
            <a:solidFill>
              <a:srgbClr val="C00000"/>
            </a:solidFill>
          </a:ln>
        </p:spPr>
        <p:txBody>
          <a:bodyPr wrap="square" rtlCol="0">
            <a:spAutoFit/>
          </a:bodyPr>
          <a:lstStyle/>
          <a:p>
            <a:pPr algn="ctr"/>
            <a:r>
              <a:rPr lang="en-US" sz="2800" dirty="0"/>
              <a:t>Speculative</a:t>
            </a:r>
          </a:p>
          <a:p>
            <a:pPr algn="ctr"/>
            <a:r>
              <a:rPr lang="en-US" sz="2800" dirty="0"/>
              <a:t>Events</a:t>
            </a:r>
          </a:p>
        </p:txBody>
      </p:sp>
      <p:cxnSp>
        <p:nvCxnSpPr>
          <p:cNvPr id="10" name="Straight Connector 9"/>
          <p:cNvCxnSpPr>
            <a:stCxn id="5" idx="2"/>
            <a:endCxn id="6" idx="0"/>
          </p:cNvCxnSpPr>
          <p:nvPr/>
        </p:nvCxnSpPr>
        <p:spPr>
          <a:xfrm flipH="1">
            <a:off x="4479011" y="3351221"/>
            <a:ext cx="1616989" cy="48463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3351221"/>
            <a:ext cx="1617945" cy="4846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252847" y="4408182"/>
            <a:ext cx="1836549" cy="1488923"/>
          </a:xfrm>
          <a:prstGeom prst="ellipse">
            <a:avLst/>
          </a:prstGeom>
          <a:solidFill>
            <a:srgbClr val="0099FF">
              <a:alpha val="47843"/>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304818" y="4967977"/>
            <a:ext cx="1720312" cy="369332"/>
          </a:xfrm>
          <a:prstGeom prst="rect">
            <a:avLst/>
          </a:prstGeom>
          <a:noFill/>
        </p:spPr>
        <p:txBody>
          <a:bodyPr wrap="square" rtlCol="0">
            <a:spAutoFit/>
          </a:bodyPr>
          <a:lstStyle/>
          <a:p>
            <a:pPr algn="ctr"/>
            <a:r>
              <a:rPr lang="en-US" dirty="0"/>
              <a:t>Balancing Test</a:t>
            </a:r>
          </a:p>
        </p:txBody>
      </p:sp>
    </p:spTree>
    <p:extLst>
      <p:ext uri="{BB962C8B-B14F-4D97-AF65-F5344CB8AC3E}">
        <p14:creationId xmlns:p14="http://schemas.microsoft.com/office/powerpoint/2010/main" val="2904905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794" y="145118"/>
            <a:ext cx="7729728" cy="1188720"/>
          </a:xfrm>
        </p:spPr>
        <p:txBody>
          <a:bodyPr/>
          <a:lstStyle/>
          <a:p>
            <a:r>
              <a:rPr lang="en-US" dirty="0"/>
              <a:t>WHICH STATEMENT IS TRUE REGARDING </a:t>
            </a:r>
            <a:r>
              <a:rPr lang="en-US" i="1" dirty="0"/>
              <a:t>Basic v. Levinson</a:t>
            </a:r>
            <a:r>
              <a:rPr lang="en-US" dirty="0"/>
              <a:t>?</a:t>
            </a:r>
          </a:p>
        </p:txBody>
      </p:sp>
      <p:sp>
        <p:nvSpPr>
          <p:cNvPr id="3" name="Content Placeholder 2"/>
          <p:cNvSpPr>
            <a:spLocks noGrp="1"/>
          </p:cNvSpPr>
          <p:nvPr>
            <p:ph idx="1"/>
          </p:nvPr>
        </p:nvSpPr>
        <p:spPr>
          <a:xfrm>
            <a:off x="975360" y="1767840"/>
            <a:ext cx="10028597" cy="5090159"/>
          </a:xfrm>
        </p:spPr>
        <p:txBody>
          <a:bodyPr/>
          <a:lstStyle/>
          <a:p>
            <a:r>
              <a:rPr lang="en-US" dirty="0">
                <a:latin typeface="Calisto MT" panose="02040603050505030304" pitchFamily="18" charset="0"/>
              </a:rPr>
              <a:t>a.	The Basic CEO did not have a duty to speak about the merger negotiations.</a:t>
            </a:r>
          </a:p>
          <a:p>
            <a:pPr marL="0" indent="0">
              <a:buNone/>
            </a:pPr>
            <a:r>
              <a:rPr lang="en-US" dirty="0">
                <a:latin typeface="Calisto MT" panose="02040603050505030304" pitchFamily="18" charset="0"/>
              </a:rPr>
              <a:t> </a:t>
            </a:r>
          </a:p>
          <a:p>
            <a:r>
              <a:rPr lang="en-US" dirty="0">
                <a:latin typeface="Calisto MT" panose="02040603050505030304" pitchFamily="18" charset="0"/>
              </a:rPr>
              <a:t>b.	The Basic CEO had a duty to file a Form 8-K once the merger negotiations made it seem 	probable that the merger would occur.</a:t>
            </a:r>
          </a:p>
          <a:p>
            <a:pPr marL="0" indent="0">
              <a:buNone/>
            </a:pPr>
            <a:r>
              <a:rPr lang="en-US" dirty="0">
                <a:latin typeface="Calisto MT" panose="02040603050505030304" pitchFamily="18" charset="0"/>
              </a:rPr>
              <a:t> </a:t>
            </a:r>
          </a:p>
          <a:p>
            <a:r>
              <a:rPr lang="en-US" dirty="0">
                <a:latin typeface="Calisto MT" panose="02040603050505030304" pitchFamily="18" charset="0"/>
              </a:rPr>
              <a:t>c.	The Basic CEO did not have a duty to speak about the merger negotiations, but could lie 	about them if asked because of confidentiality.</a:t>
            </a:r>
          </a:p>
          <a:p>
            <a:pPr marL="0" indent="0">
              <a:buNone/>
            </a:pPr>
            <a:r>
              <a:rPr lang="en-US" dirty="0">
                <a:latin typeface="Calisto MT" panose="02040603050505030304" pitchFamily="18" charset="0"/>
              </a:rPr>
              <a:t> </a:t>
            </a:r>
          </a:p>
          <a:p>
            <a:r>
              <a:rPr lang="en-US" dirty="0">
                <a:latin typeface="Calisto MT" panose="02040603050505030304" pitchFamily="18" charset="0"/>
              </a:rPr>
              <a:t>d.	The Basic CEO did not have a duty to speak about the merger negotiations, but had a 	general duty to be truthful when speaking to the public.</a:t>
            </a:r>
          </a:p>
          <a:p>
            <a:pPr marL="0" indent="0">
              <a:buNone/>
            </a:pPr>
            <a:r>
              <a:rPr lang="en-US" dirty="0">
                <a:latin typeface="Calisto MT" panose="02040603050505030304" pitchFamily="18" charset="0"/>
              </a:rPr>
              <a:t> </a:t>
            </a:r>
          </a:p>
          <a:p>
            <a:r>
              <a:rPr lang="en-US" dirty="0">
                <a:latin typeface="Calisto MT" panose="02040603050505030304" pitchFamily="18" charset="0"/>
              </a:rPr>
              <a:t>e. 	None of the above.</a:t>
            </a:r>
          </a:p>
          <a:p>
            <a:endParaRPr lang="en-US" dirty="0"/>
          </a:p>
        </p:txBody>
      </p:sp>
    </p:spTree>
    <p:extLst>
      <p:ext uri="{BB962C8B-B14F-4D97-AF65-F5344CB8AC3E}">
        <p14:creationId xmlns:p14="http://schemas.microsoft.com/office/powerpoint/2010/main" val="148808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794" y="145118"/>
            <a:ext cx="7729728" cy="1188720"/>
          </a:xfrm>
        </p:spPr>
        <p:txBody>
          <a:bodyPr/>
          <a:lstStyle/>
          <a:p>
            <a:r>
              <a:rPr lang="en-US" dirty="0"/>
              <a:t>WHICH STATEMENT IS TRUE REGARDING </a:t>
            </a:r>
            <a:r>
              <a:rPr lang="en-US" i="1" dirty="0"/>
              <a:t>Basic v. Levinson</a:t>
            </a:r>
            <a:r>
              <a:rPr lang="en-US" dirty="0"/>
              <a:t>?</a:t>
            </a:r>
          </a:p>
        </p:txBody>
      </p:sp>
      <p:sp>
        <p:nvSpPr>
          <p:cNvPr id="3" name="Content Placeholder 2"/>
          <p:cNvSpPr>
            <a:spLocks noGrp="1"/>
          </p:cNvSpPr>
          <p:nvPr>
            <p:ph idx="1"/>
          </p:nvPr>
        </p:nvSpPr>
        <p:spPr>
          <a:xfrm>
            <a:off x="975360" y="1767840"/>
            <a:ext cx="10028597" cy="5090159"/>
          </a:xfrm>
        </p:spPr>
        <p:txBody>
          <a:bodyPr/>
          <a:lstStyle/>
          <a:p>
            <a:r>
              <a:rPr lang="en-US" b="1" dirty="0">
                <a:latin typeface="Calisto MT" panose="02040603050505030304" pitchFamily="18" charset="0"/>
              </a:rPr>
              <a:t>a.	The Basic CEO did not have a duty to speak about the merger negotiations.</a:t>
            </a:r>
          </a:p>
          <a:p>
            <a:pPr marL="0" indent="0">
              <a:buNone/>
            </a:pPr>
            <a:r>
              <a:rPr lang="en-US" dirty="0">
                <a:latin typeface="Calisto MT" panose="02040603050505030304" pitchFamily="18" charset="0"/>
              </a:rPr>
              <a:t> </a:t>
            </a:r>
          </a:p>
          <a:p>
            <a:r>
              <a:rPr lang="en-US" dirty="0">
                <a:latin typeface="Calisto MT" panose="02040603050505030304" pitchFamily="18" charset="0"/>
              </a:rPr>
              <a:t>b.	The Basic CEO had a duty to file a Form 8-K once the merger negotiations made it seem 	probable that the merger would occur.</a:t>
            </a:r>
          </a:p>
          <a:p>
            <a:pPr marL="0" indent="0">
              <a:buNone/>
            </a:pPr>
            <a:r>
              <a:rPr lang="en-US" dirty="0">
                <a:latin typeface="Calisto MT" panose="02040603050505030304" pitchFamily="18" charset="0"/>
              </a:rPr>
              <a:t> </a:t>
            </a:r>
          </a:p>
          <a:p>
            <a:r>
              <a:rPr lang="en-US" dirty="0">
                <a:latin typeface="Calisto MT" panose="02040603050505030304" pitchFamily="18" charset="0"/>
              </a:rPr>
              <a:t>c.	The Basic CEO did not have a duty to speak about the merger negotiations, but could lie 	about them if asked because of confidentiality.</a:t>
            </a:r>
          </a:p>
          <a:p>
            <a:pPr marL="0" indent="0">
              <a:buNone/>
            </a:pPr>
            <a:r>
              <a:rPr lang="en-US" dirty="0">
                <a:latin typeface="Calisto MT" panose="02040603050505030304" pitchFamily="18" charset="0"/>
              </a:rPr>
              <a:t> </a:t>
            </a:r>
          </a:p>
          <a:p>
            <a:r>
              <a:rPr lang="en-US" dirty="0">
                <a:latin typeface="Calisto MT" panose="02040603050505030304" pitchFamily="18" charset="0"/>
              </a:rPr>
              <a:t>d.	The Basic CEO did not have a duty to speak about the merger negotiations, but had a 	general duty to be truthful when speaking to the public.</a:t>
            </a:r>
          </a:p>
          <a:p>
            <a:pPr marL="0" indent="0">
              <a:buNone/>
            </a:pPr>
            <a:r>
              <a:rPr lang="en-US" dirty="0">
                <a:latin typeface="Calisto MT" panose="02040603050505030304" pitchFamily="18" charset="0"/>
              </a:rPr>
              <a:t> </a:t>
            </a:r>
          </a:p>
          <a:p>
            <a:r>
              <a:rPr lang="en-US" dirty="0">
                <a:latin typeface="Calisto MT" panose="02040603050505030304" pitchFamily="18" charset="0"/>
              </a:rPr>
              <a:t>e. 	None of the above.</a:t>
            </a:r>
          </a:p>
          <a:p>
            <a:endParaRPr lang="en-US" dirty="0"/>
          </a:p>
        </p:txBody>
      </p:sp>
    </p:spTree>
    <p:extLst>
      <p:ext uri="{BB962C8B-B14F-4D97-AF65-F5344CB8AC3E}">
        <p14:creationId xmlns:p14="http://schemas.microsoft.com/office/powerpoint/2010/main" val="534090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415" y="239665"/>
            <a:ext cx="8287169" cy="1188720"/>
          </a:xfrm>
        </p:spPr>
        <p:txBody>
          <a:bodyPr/>
          <a:lstStyle/>
          <a:p>
            <a:r>
              <a:rPr lang="en-US" dirty="0"/>
              <a:t>SEC Staff accounting bulletin No. 99</a:t>
            </a:r>
          </a:p>
        </p:txBody>
      </p:sp>
      <p:sp>
        <p:nvSpPr>
          <p:cNvPr id="3" name="Content Placeholder 2"/>
          <p:cNvSpPr>
            <a:spLocks noGrp="1"/>
          </p:cNvSpPr>
          <p:nvPr>
            <p:ph idx="1"/>
          </p:nvPr>
        </p:nvSpPr>
        <p:spPr>
          <a:xfrm>
            <a:off x="2231136" y="1574500"/>
            <a:ext cx="7729728" cy="4165528"/>
          </a:xfrm>
        </p:spPr>
        <p:txBody>
          <a:bodyPr/>
          <a:lstStyle/>
          <a:p>
            <a:r>
              <a:rPr lang="en-US" dirty="0"/>
              <a:t>Can issuers and their accountants rely on a “rule of thumb” of 5% that any event or discrepancy that falls below that threshold is immaterial?</a:t>
            </a:r>
          </a:p>
          <a:p>
            <a:endParaRPr lang="en-US" dirty="0"/>
          </a:p>
          <a:p>
            <a:r>
              <a:rPr lang="en-US" dirty="0"/>
              <a:t>FASB “Material” = “The omission of misstatement of an item in a financial report is material if, in the light of surrounding circumstances, the magnitude of the item is such that it is probable that the judgment of a reasonable person relying upon the report would have been changed or influenced by the inclusion or correction of the item.”</a:t>
            </a:r>
          </a:p>
        </p:txBody>
      </p:sp>
    </p:spTree>
    <p:extLst>
      <p:ext uri="{BB962C8B-B14F-4D97-AF65-F5344CB8AC3E}">
        <p14:creationId xmlns:p14="http://schemas.microsoft.com/office/powerpoint/2010/main" val="157229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8940" y="274217"/>
            <a:ext cx="11389420" cy="6555641"/>
          </a:xfrm>
          <a:prstGeom prst="rect">
            <a:avLst/>
          </a:prstGeom>
        </p:spPr>
        <p:txBody>
          <a:bodyPr wrap="square">
            <a:spAutoFit/>
          </a:bodyPr>
          <a:lstStyle/>
          <a:p>
            <a:pPr>
              <a:buFont typeface="Arial" panose="020B0604020202020204" pitchFamily="34" charset="0"/>
              <a:buChar char="•"/>
            </a:pPr>
            <a:r>
              <a:rPr lang="en-US" sz="2000" dirty="0">
                <a:solidFill>
                  <a:srgbClr val="454545"/>
                </a:solidFill>
                <a:latin typeface="+mj-lt"/>
              </a:rPr>
              <a:t>whether the misstatement arises from an item capable of precise measurement or whether it arises from an estimate and, if so, the degree of imprecision inherent in the estimate</a:t>
            </a:r>
            <a:r>
              <a:rPr lang="en-US" sz="2000" u="sng" baseline="30000" dirty="0">
                <a:solidFill>
                  <a:srgbClr val="BF0023"/>
                </a:solidFill>
                <a:latin typeface="+mj-lt"/>
                <a:hlinkClick r:id="rId2"/>
              </a:rPr>
              <a:t>14</a:t>
            </a:r>
            <a:endParaRPr lang="en-US" sz="2000" u="sng" baseline="30000" dirty="0">
              <a:solidFill>
                <a:srgbClr val="BF0023"/>
              </a:solidFill>
              <a:latin typeface="+mj-lt"/>
            </a:endParaRP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masks a change in earnings or other trends</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hides a failure to meet analysts' consensus expectations for the enterprise</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changes a loss into income or vice versa</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concerns a segment or other portion of the registrant's business that has been identified as playing a significant role in the registrant's operations or profitability</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affects the registrant's compliance with regulatory requirements</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affects the registrant's compliance with loan covenants or other contractual requirements</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has the effect of increasing management's compensation – for example, by satisfying requirements for the award of bonuses or other forms of incentive compensation</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involves concealment of an unlawful transaction.</a:t>
            </a:r>
          </a:p>
        </p:txBody>
      </p:sp>
    </p:spTree>
    <p:extLst>
      <p:ext uri="{BB962C8B-B14F-4D97-AF65-F5344CB8AC3E}">
        <p14:creationId xmlns:p14="http://schemas.microsoft.com/office/powerpoint/2010/main" val="335121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misstatements and omissions</a:t>
            </a:r>
          </a:p>
        </p:txBody>
      </p:sp>
      <p:sp>
        <p:nvSpPr>
          <p:cNvPr id="3" name="Content Placeholder 2"/>
          <p:cNvSpPr>
            <a:spLocks noGrp="1"/>
          </p:cNvSpPr>
          <p:nvPr>
            <p:ph idx="1"/>
          </p:nvPr>
        </p:nvSpPr>
        <p:spPr>
          <a:xfrm>
            <a:off x="1147856" y="2400956"/>
            <a:ext cx="9896288" cy="4142050"/>
          </a:xfrm>
        </p:spPr>
        <p:txBody>
          <a:bodyPr>
            <a:normAutofit/>
          </a:bodyPr>
          <a:lstStyle/>
          <a:p>
            <a:r>
              <a:rPr lang="en-US" sz="2000" dirty="0"/>
              <a:t>If no duty to disclose, then SILENCE IS GOLDEN</a:t>
            </a:r>
          </a:p>
          <a:p>
            <a:pPr lvl="1"/>
            <a:r>
              <a:rPr lang="en-US" sz="2000" dirty="0"/>
              <a:t>Duty:  8-K; 10-K; 10-Q; S-1; S-3, etc.</a:t>
            </a:r>
          </a:p>
          <a:p>
            <a:endParaRPr lang="en-US" sz="2000" dirty="0"/>
          </a:p>
          <a:p>
            <a:r>
              <a:rPr lang="en-US" sz="2000" dirty="0"/>
              <a:t>However, if an issuer chooses to speak, then what is spoken must be truthful</a:t>
            </a:r>
          </a:p>
          <a:p>
            <a:endParaRPr lang="en-US" sz="2000" dirty="0"/>
          </a:p>
          <a:p>
            <a:r>
              <a:rPr lang="en-US" sz="2000" dirty="0"/>
              <a:t>Rule 10b-5 (Exchange Act Rule under Section 10(b)); Section 11 of Securities Act (registration statements); Section 12 of Securities Act (prospectus)</a:t>
            </a:r>
          </a:p>
          <a:p>
            <a:pPr lvl="1"/>
            <a:r>
              <a:rPr lang="en-US" sz="2000" dirty="0"/>
              <a:t>Any untrue statement of a </a:t>
            </a:r>
            <a:r>
              <a:rPr lang="en-US" sz="2000" b="1" dirty="0">
                <a:solidFill>
                  <a:srgbClr val="C00000"/>
                </a:solidFill>
              </a:rPr>
              <a:t>material</a:t>
            </a:r>
            <a:r>
              <a:rPr lang="en-US" sz="2000" b="1" dirty="0"/>
              <a:t> </a:t>
            </a:r>
            <a:r>
              <a:rPr lang="en-US" sz="2000" dirty="0"/>
              <a:t>fact</a:t>
            </a:r>
          </a:p>
          <a:p>
            <a:pPr lvl="1"/>
            <a:r>
              <a:rPr lang="en-US" sz="2000" dirty="0"/>
              <a:t>Omissions – failure to state a </a:t>
            </a:r>
            <a:r>
              <a:rPr lang="en-US" sz="2000" b="1" dirty="0">
                <a:solidFill>
                  <a:srgbClr val="C00000"/>
                </a:solidFill>
              </a:rPr>
              <a:t>material</a:t>
            </a:r>
            <a:r>
              <a:rPr lang="en-US" sz="2000" dirty="0"/>
              <a:t> fact necessary in order the make the statements made, in the light of the circumstances under which they were made, not misleading.</a:t>
            </a:r>
          </a:p>
        </p:txBody>
      </p:sp>
    </p:spTree>
    <p:extLst>
      <p:ext uri="{BB962C8B-B14F-4D97-AF65-F5344CB8AC3E}">
        <p14:creationId xmlns:p14="http://schemas.microsoft.com/office/powerpoint/2010/main" val="2414879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1136" y="109809"/>
            <a:ext cx="7729728" cy="1188720"/>
          </a:xfrm>
        </p:spPr>
        <p:txBody>
          <a:bodyPr/>
          <a:lstStyle/>
          <a:p>
            <a:r>
              <a:rPr lang="en-US" dirty="0" err="1"/>
              <a:t>Litwin</a:t>
            </a:r>
            <a:r>
              <a:rPr lang="en-US" dirty="0"/>
              <a:t> v. Blackstone Group, L.P.</a:t>
            </a:r>
          </a:p>
        </p:txBody>
      </p:sp>
      <p:pic>
        <p:nvPicPr>
          <p:cNvPr id="5" name="Content Placeholder 4"/>
          <p:cNvPicPr>
            <a:picLocks noGrp="1" noChangeAspect="1"/>
          </p:cNvPicPr>
          <p:nvPr>
            <p:ph idx="1"/>
          </p:nvPr>
        </p:nvPicPr>
        <p:blipFill>
          <a:blip r:embed="rId2"/>
          <a:stretch>
            <a:fillRect/>
          </a:stretch>
        </p:blipFill>
        <p:spPr>
          <a:xfrm>
            <a:off x="2232014" y="1701739"/>
            <a:ext cx="7728850" cy="4615989"/>
          </a:xfrm>
          <a:prstGeom prst="rect">
            <a:avLst/>
          </a:prstGeom>
        </p:spPr>
      </p:pic>
      <p:sp>
        <p:nvSpPr>
          <p:cNvPr id="6" name="TextBox 5"/>
          <p:cNvSpPr txBox="1"/>
          <p:nvPr/>
        </p:nvSpPr>
        <p:spPr>
          <a:xfrm>
            <a:off x="8813806" y="2645809"/>
            <a:ext cx="2294116" cy="369332"/>
          </a:xfrm>
          <a:prstGeom prst="rect">
            <a:avLst/>
          </a:prstGeom>
          <a:noFill/>
        </p:spPr>
        <p:txBody>
          <a:bodyPr wrap="square" rtlCol="0">
            <a:spAutoFit/>
          </a:bodyPr>
          <a:lstStyle/>
          <a:p>
            <a:r>
              <a:rPr lang="en-US" dirty="0"/>
              <a:t>Blackstone Group, L.P.</a:t>
            </a:r>
          </a:p>
        </p:txBody>
      </p:sp>
      <p:cxnSp>
        <p:nvCxnSpPr>
          <p:cNvPr id="8" name="Straight Arrow Connector 7"/>
          <p:cNvCxnSpPr/>
          <p:nvPr/>
        </p:nvCxnSpPr>
        <p:spPr>
          <a:xfrm flipH="1">
            <a:off x="7850710" y="2847724"/>
            <a:ext cx="963096" cy="54107"/>
          </a:xfrm>
          <a:prstGeom prst="straightConnector1">
            <a:avLst/>
          </a:prstGeom>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034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544" y="0"/>
            <a:ext cx="12169456" cy="5940572"/>
          </a:xfrm>
          <a:prstGeom prst="rect">
            <a:avLst/>
          </a:prstGeom>
        </p:spPr>
      </p:pic>
    </p:spTree>
    <p:extLst>
      <p:ext uri="{BB962C8B-B14F-4D97-AF65-F5344CB8AC3E}">
        <p14:creationId xmlns:p14="http://schemas.microsoft.com/office/powerpoint/2010/main" val="681679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1136" y="109809"/>
            <a:ext cx="7729728" cy="1188720"/>
          </a:xfrm>
        </p:spPr>
        <p:txBody>
          <a:bodyPr/>
          <a:lstStyle/>
          <a:p>
            <a:r>
              <a:rPr lang="en-US" dirty="0" err="1"/>
              <a:t>Litwin</a:t>
            </a:r>
            <a:r>
              <a:rPr lang="en-US" dirty="0"/>
              <a:t> v. Blackstone Group, L.P.</a:t>
            </a:r>
          </a:p>
        </p:txBody>
      </p:sp>
      <p:pic>
        <p:nvPicPr>
          <p:cNvPr id="5" name="Content Placeholder 4"/>
          <p:cNvPicPr>
            <a:picLocks noGrp="1" noChangeAspect="1"/>
          </p:cNvPicPr>
          <p:nvPr>
            <p:ph idx="1"/>
          </p:nvPr>
        </p:nvPicPr>
        <p:blipFill>
          <a:blip r:embed="rId2"/>
          <a:stretch>
            <a:fillRect/>
          </a:stretch>
        </p:blipFill>
        <p:spPr>
          <a:xfrm>
            <a:off x="2232014" y="1701739"/>
            <a:ext cx="7728850" cy="4615989"/>
          </a:xfrm>
          <a:prstGeom prst="rect">
            <a:avLst/>
          </a:prstGeom>
        </p:spPr>
      </p:pic>
      <p:sp>
        <p:nvSpPr>
          <p:cNvPr id="6" name="TextBox 5"/>
          <p:cNvSpPr txBox="1"/>
          <p:nvPr/>
        </p:nvSpPr>
        <p:spPr>
          <a:xfrm>
            <a:off x="8813806" y="2645809"/>
            <a:ext cx="2294116" cy="369332"/>
          </a:xfrm>
          <a:prstGeom prst="rect">
            <a:avLst/>
          </a:prstGeom>
          <a:noFill/>
        </p:spPr>
        <p:txBody>
          <a:bodyPr wrap="square" rtlCol="0">
            <a:spAutoFit/>
          </a:bodyPr>
          <a:lstStyle/>
          <a:p>
            <a:r>
              <a:rPr lang="en-US" dirty="0"/>
              <a:t>Blackstone Group, L.P.</a:t>
            </a:r>
          </a:p>
        </p:txBody>
      </p:sp>
      <p:cxnSp>
        <p:nvCxnSpPr>
          <p:cNvPr id="8" name="Straight Arrow Connector 7"/>
          <p:cNvCxnSpPr/>
          <p:nvPr/>
        </p:nvCxnSpPr>
        <p:spPr>
          <a:xfrm flipH="1">
            <a:off x="7850710" y="2847724"/>
            <a:ext cx="963096" cy="54107"/>
          </a:xfrm>
          <a:prstGeom prst="straightConnector1">
            <a:avLst/>
          </a:prstGeom>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80321" y="4604465"/>
            <a:ext cx="1652810" cy="646331"/>
          </a:xfrm>
          <a:prstGeom prst="rect">
            <a:avLst/>
          </a:prstGeom>
          <a:solidFill>
            <a:schemeClr val="accent3">
              <a:lumMod val="20000"/>
              <a:lumOff val="80000"/>
            </a:schemeClr>
          </a:solidFill>
        </p:spPr>
        <p:txBody>
          <a:bodyPr wrap="square" rtlCol="0">
            <a:spAutoFit/>
          </a:bodyPr>
          <a:lstStyle/>
          <a:p>
            <a:pPr algn="ctr"/>
            <a:r>
              <a:rPr lang="en-US" dirty="0"/>
              <a:t>Corporate Private Equity</a:t>
            </a:r>
          </a:p>
        </p:txBody>
      </p:sp>
      <p:sp>
        <p:nvSpPr>
          <p:cNvPr id="4" name="TextBox 3"/>
          <p:cNvSpPr txBox="1"/>
          <p:nvPr/>
        </p:nvSpPr>
        <p:spPr>
          <a:xfrm>
            <a:off x="5437704" y="4701855"/>
            <a:ext cx="1471697" cy="369332"/>
          </a:xfrm>
          <a:prstGeom prst="rect">
            <a:avLst/>
          </a:prstGeom>
          <a:solidFill>
            <a:schemeClr val="accent3">
              <a:lumMod val="20000"/>
              <a:lumOff val="80000"/>
            </a:schemeClr>
          </a:solidFill>
        </p:spPr>
        <p:txBody>
          <a:bodyPr wrap="square" rtlCol="0">
            <a:spAutoFit/>
          </a:bodyPr>
          <a:lstStyle/>
          <a:p>
            <a:pPr algn="ctr"/>
            <a:r>
              <a:rPr lang="en-US" dirty="0"/>
              <a:t>Real Estate</a:t>
            </a:r>
          </a:p>
        </p:txBody>
      </p:sp>
      <p:sp>
        <p:nvSpPr>
          <p:cNvPr id="7" name="TextBox 6"/>
          <p:cNvSpPr txBox="1"/>
          <p:nvPr/>
        </p:nvSpPr>
        <p:spPr>
          <a:xfrm>
            <a:off x="2990798" y="4701855"/>
            <a:ext cx="1915370" cy="523220"/>
          </a:xfrm>
          <a:prstGeom prst="rect">
            <a:avLst/>
          </a:prstGeom>
          <a:solidFill>
            <a:schemeClr val="accent3">
              <a:lumMod val="20000"/>
              <a:lumOff val="80000"/>
            </a:schemeClr>
          </a:solidFill>
        </p:spPr>
        <p:txBody>
          <a:bodyPr wrap="square" rtlCol="0">
            <a:spAutoFit/>
          </a:bodyPr>
          <a:lstStyle/>
          <a:p>
            <a:pPr algn="ctr"/>
            <a:r>
              <a:rPr lang="en-US" sz="1400" dirty="0"/>
              <a:t>Marketable Alternative Asset Management</a:t>
            </a:r>
          </a:p>
        </p:txBody>
      </p:sp>
    </p:spTree>
    <p:extLst>
      <p:ext uri="{BB962C8B-B14F-4D97-AF65-F5344CB8AC3E}">
        <p14:creationId xmlns:p14="http://schemas.microsoft.com/office/powerpoint/2010/main" val="587137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58613" y="136319"/>
            <a:ext cx="10430934" cy="6434935"/>
          </a:xfrm>
          <a:prstGeom prst="rect">
            <a:avLst/>
          </a:prstGeom>
        </p:spPr>
      </p:pic>
    </p:spTree>
    <p:extLst>
      <p:ext uri="{BB962C8B-B14F-4D97-AF65-F5344CB8AC3E}">
        <p14:creationId xmlns:p14="http://schemas.microsoft.com/office/powerpoint/2010/main" val="1870618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7258050" cy="5429250"/>
          </a:xfrm>
          <a:prstGeom prst="rect">
            <a:avLst/>
          </a:prstGeom>
        </p:spPr>
      </p:pic>
      <p:pic>
        <p:nvPicPr>
          <p:cNvPr id="5" name="Picture 4"/>
          <p:cNvPicPr>
            <a:picLocks noChangeAspect="1"/>
          </p:cNvPicPr>
          <p:nvPr/>
        </p:nvPicPr>
        <p:blipFill>
          <a:blip r:embed="rId3"/>
          <a:stretch>
            <a:fillRect/>
          </a:stretch>
        </p:blipFill>
        <p:spPr>
          <a:xfrm>
            <a:off x="5095875" y="3600450"/>
            <a:ext cx="7096125" cy="3257550"/>
          </a:xfrm>
          <a:prstGeom prst="rect">
            <a:avLst/>
          </a:prstGeom>
        </p:spPr>
      </p:pic>
      <p:pic>
        <p:nvPicPr>
          <p:cNvPr id="6" name="Picture 5"/>
          <p:cNvPicPr>
            <a:picLocks noChangeAspect="1"/>
          </p:cNvPicPr>
          <p:nvPr/>
        </p:nvPicPr>
        <p:blipFill>
          <a:blip r:embed="rId4"/>
          <a:stretch>
            <a:fillRect/>
          </a:stretch>
        </p:blipFill>
        <p:spPr>
          <a:xfrm>
            <a:off x="8277223" y="496443"/>
            <a:ext cx="3295650" cy="247650"/>
          </a:xfrm>
          <a:prstGeom prst="rect">
            <a:avLst/>
          </a:prstGeom>
        </p:spPr>
      </p:pic>
      <p:pic>
        <p:nvPicPr>
          <p:cNvPr id="7" name="Picture 6"/>
          <p:cNvPicPr>
            <a:picLocks noChangeAspect="1"/>
          </p:cNvPicPr>
          <p:nvPr/>
        </p:nvPicPr>
        <p:blipFill>
          <a:blip r:embed="rId5"/>
          <a:stretch>
            <a:fillRect/>
          </a:stretch>
        </p:blipFill>
        <p:spPr>
          <a:xfrm>
            <a:off x="5129212" y="976122"/>
            <a:ext cx="7029450" cy="342900"/>
          </a:xfrm>
          <a:prstGeom prst="rect">
            <a:avLst/>
          </a:prstGeom>
        </p:spPr>
      </p:pic>
      <p:pic>
        <p:nvPicPr>
          <p:cNvPr id="8" name="Picture 7"/>
          <p:cNvPicPr>
            <a:picLocks noChangeAspect="1"/>
          </p:cNvPicPr>
          <p:nvPr/>
        </p:nvPicPr>
        <p:blipFill>
          <a:blip r:embed="rId6"/>
          <a:stretch>
            <a:fillRect/>
          </a:stretch>
        </p:blipFill>
        <p:spPr>
          <a:xfrm>
            <a:off x="7691437" y="1551432"/>
            <a:ext cx="4467225" cy="266700"/>
          </a:xfrm>
          <a:prstGeom prst="rect">
            <a:avLst/>
          </a:prstGeom>
        </p:spPr>
      </p:pic>
      <p:pic>
        <p:nvPicPr>
          <p:cNvPr id="9" name="Picture 8"/>
          <p:cNvPicPr>
            <a:picLocks noChangeAspect="1"/>
          </p:cNvPicPr>
          <p:nvPr/>
        </p:nvPicPr>
        <p:blipFill>
          <a:blip r:embed="rId7"/>
          <a:stretch>
            <a:fillRect/>
          </a:stretch>
        </p:blipFill>
        <p:spPr>
          <a:xfrm>
            <a:off x="9196386" y="2061591"/>
            <a:ext cx="1457325" cy="190500"/>
          </a:xfrm>
          <a:prstGeom prst="rect">
            <a:avLst/>
          </a:prstGeom>
        </p:spPr>
      </p:pic>
      <p:pic>
        <p:nvPicPr>
          <p:cNvPr id="10" name="Picture 9"/>
          <p:cNvPicPr>
            <a:picLocks noChangeAspect="1"/>
          </p:cNvPicPr>
          <p:nvPr/>
        </p:nvPicPr>
        <p:blipFill>
          <a:blip r:embed="rId8"/>
          <a:stretch>
            <a:fillRect/>
          </a:stretch>
        </p:blipFill>
        <p:spPr>
          <a:xfrm>
            <a:off x="8715373" y="2495550"/>
            <a:ext cx="2419350" cy="219075"/>
          </a:xfrm>
          <a:prstGeom prst="rect">
            <a:avLst/>
          </a:prstGeom>
        </p:spPr>
      </p:pic>
    </p:spTree>
    <p:extLst>
      <p:ext uri="{BB962C8B-B14F-4D97-AF65-F5344CB8AC3E}">
        <p14:creationId xmlns:p14="http://schemas.microsoft.com/office/powerpoint/2010/main" val="4086831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new shares?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23452" y="3356017"/>
            <a:ext cx="10120468" cy="1210056"/>
          </a:xfrm>
          <a:prstGeom prst="rect">
            <a:avLst/>
          </a:prstGeom>
        </p:spPr>
      </p:pic>
      <p:pic>
        <p:nvPicPr>
          <p:cNvPr id="5" name="Picture 4"/>
          <p:cNvPicPr>
            <a:picLocks noChangeAspect="1"/>
          </p:cNvPicPr>
          <p:nvPr/>
        </p:nvPicPr>
        <p:blipFill>
          <a:blip r:embed="rId3"/>
          <a:stretch>
            <a:fillRect/>
          </a:stretch>
        </p:blipFill>
        <p:spPr>
          <a:xfrm>
            <a:off x="542925" y="4986409"/>
            <a:ext cx="11106150" cy="1238250"/>
          </a:xfrm>
          <a:prstGeom prst="rect">
            <a:avLst/>
          </a:prstGeom>
        </p:spPr>
      </p:pic>
      <p:sp>
        <p:nvSpPr>
          <p:cNvPr id="6" name="Rectangle 5"/>
          <p:cNvSpPr/>
          <p:nvPr/>
        </p:nvSpPr>
        <p:spPr>
          <a:xfrm>
            <a:off x="2704838" y="3664373"/>
            <a:ext cx="932442" cy="2438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875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1136" y="109809"/>
            <a:ext cx="7729728" cy="1188720"/>
          </a:xfrm>
        </p:spPr>
        <p:txBody>
          <a:bodyPr/>
          <a:lstStyle/>
          <a:p>
            <a:r>
              <a:rPr lang="en-US" dirty="0" err="1"/>
              <a:t>Litwin</a:t>
            </a:r>
            <a:r>
              <a:rPr lang="en-US" dirty="0"/>
              <a:t> v. Blackstone Group, L.P.</a:t>
            </a:r>
          </a:p>
        </p:txBody>
      </p:sp>
      <p:pic>
        <p:nvPicPr>
          <p:cNvPr id="5" name="Content Placeholder 4"/>
          <p:cNvPicPr>
            <a:picLocks noGrp="1" noChangeAspect="1"/>
          </p:cNvPicPr>
          <p:nvPr>
            <p:ph idx="1"/>
          </p:nvPr>
        </p:nvPicPr>
        <p:blipFill>
          <a:blip r:embed="rId2"/>
          <a:stretch>
            <a:fillRect/>
          </a:stretch>
        </p:blipFill>
        <p:spPr>
          <a:xfrm>
            <a:off x="2232014" y="1701739"/>
            <a:ext cx="7728850" cy="4615989"/>
          </a:xfrm>
          <a:prstGeom prst="rect">
            <a:avLst/>
          </a:prstGeom>
        </p:spPr>
      </p:pic>
      <p:sp>
        <p:nvSpPr>
          <p:cNvPr id="6" name="TextBox 5"/>
          <p:cNvSpPr txBox="1"/>
          <p:nvPr/>
        </p:nvSpPr>
        <p:spPr>
          <a:xfrm>
            <a:off x="8813806" y="2645809"/>
            <a:ext cx="2294116" cy="369332"/>
          </a:xfrm>
          <a:prstGeom prst="rect">
            <a:avLst/>
          </a:prstGeom>
          <a:noFill/>
        </p:spPr>
        <p:txBody>
          <a:bodyPr wrap="square" rtlCol="0">
            <a:spAutoFit/>
          </a:bodyPr>
          <a:lstStyle/>
          <a:p>
            <a:r>
              <a:rPr lang="en-US" dirty="0"/>
              <a:t>Blackstone Group, L.P.</a:t>
            </a:r>
          </a:p>
        </p:txBody>
      </p:sp>
      <p:cxnSp>
        <p:nvCxnSpPr>
          <p:cNvPr id="8" name="Straight Arrow Connector 7"/>
          <p:cNvCxnSpPr/>
          <p:nvPr/>
        </p:nvCxnSpPr>
        <p:spPr>
          <a:xfrm flipH="1">
            <a:off x="7850710" y="2847724"/>
            <a:ext cx="963096" cy="54107"/>
          </a:xfrm>
          <a:prstGeom prst="straightConnector1">
            <a:avLst/>
          </a:prstGeom>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80321" y="4604465"/>
            <a:ext cx="1652810" cy="646331"/>
          </a:xfrm>
          <a:prstGeom prst="rect">
            <a:avLst/>
          </a:prstGeom>
          <a:solidFill>
            <a:schemeClr val="accent3">
              <a:lumMod val="20000"/>
              <a:lumOff val="80000"/>
            </a:schemeClr>
          </a:solidFill>
        </p:spPr>
        <p:txBody>
          <a:bodyPr wrap="square" rtlCol="0">
            <a:spAutoFit/>
          </a:bodyPr>
          <a:lstStyle/>
          <a:p>
            <a:pPr algn="ctr"/>
            <a:r>
              <a:rPr lang="en-US" dirty="0"/>
              <a:t>Corporate Private Equity</a:t>
            </a:r>
          </a:p>
        </p:txBody>
      </p:sp>
      <p:sp>
        <p:nvSpPr>
          <p:cNvPr id="4" name="TextBox 3"/>
          <p:cNvSpPr txBox="1"/>
          <p:nvPr/>
        </p:nvSpPr>
        <p:spPr>
          <a:xfrm>
            <a:off x="5437704" y="4701855"/>
            <a:ext cx="1471697" cy="369332"/>
          </a:xfrm>
          <a:prstGeom prst="rect">
            <a:avLst/>
          </a:prstGeom>
          <a:solidFill>
            <a:schemeClr val="accent3">
              <a:lumMod val="20000"/>
              <a:lumOff val="80000"/>
            </a:schemeClr>
          </a:solidFill>
        </p:spPr>
        <p:txBody>
          <a:bodyPr wrap="square" rtlCol="0">
            <a:spAutoFit/>
          </a:bodyPr>
          <a:lstStyle/>
          <a:p>
            <a:pPr algn="ctr"/>
            <a:r>
              <a:rPr lang="en-US" dirty="0"/>
              <a:t>Real Estate</a:t>
            </a:r>
          </a:p>
        </p:txBody>
      </p:sp>
      <p:sp>
        <p:nvSpPr>
          <p:cNvPr id="7" name="TextBox 6"/>
          <p:cNvSpPr txBox="1"/>
          <p:nvPr/>
        </p:nvSpPr>
        <p:spPr>
          <a:xfrm>
            <a:off x="2990798" y="4701855"/>
            <a:ext cx="1915370" cy="523220"/>
          </a:xfrm>
          <a:prstGeom prst="rect">
            <a:avLst/>
          </a:prstGeom>
          <a:solidFill>
            <a:schemeClr val="accent3">
              <a:lumMod val="20000"/>
              <a:lumOff val="80000"/>
            </a:schemeClr>
          </a:solidFill>
        </p:spPr>
        <p:txBody>
          <a:bodyPr wrap="square" rtlCol="0">
            <a:spAutoFit/>
          </a:bodyPr>
          <a:lstStyle/>
          <a:p>
            <a:pPr algn="ctr"/>
            <a:r>
              <a:rPr lang="en-US" sz="1400" dirty="0"/>
              <a:t>Marketable Alternative Asset Management</a:t>
            </a:r>
          </a:p>
        </p:txBody>
      </p:sp>
      <p:cxnSp>
        <p:nvCxnSpPr>
          <p:cNvPr id="10" name="Straight Connector 9"/>
          <p:cNvCxnSpPr/>
          <p:nvPr/>
        </p:nvCxnSpPr>
        <p:spPr>
          <a:xfrm>
            <a:off x="8505543" y="5250796"/>
            <a:ext cx="367924" cy="9227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505543" y="6173553"/>
            <a:ext cx="860294" cy="470726"/>
          </a:xfrm>
          <a:prstGeom prst="rect">
            <a:avLst/>
          </a:prstGeom>
          <a:solidFill>
            <a:srgbClr val="C22B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575308" y="6205150"/>
            <a:ext cx="720764" cy="369332"/>
          </a:xfrm>
          <a:prstGeom prst="rect">
            <a:avLst/>
          </a:prstGeom>
          <a:noFill/>
        </p:spPr>
        <p:txBody>
          <a:bodyPr wrap="square" rtlCol="0">
            <a:spAutoFit/>
          </a:bodyPr>
          <a:lstStyle/>
          <a:p>
            <a:pPr algn="ctr"/>
            <a:r>
              <a:rPr lang="en-US" dirty="0"/>
              <a:t>FGIC</a:t>
            </a:r>
          </a:p>
        </p:txBody>
      </p:sp>
      <p:cxnSp>
        <p:nvCxnSpPr>
          <p:cNvPr id="13" name="Straight Connector 12"/>
          <p:cNvCxnSpPr/>
          <p:nvPr/>
        </p:nvCxnSpPr>
        <p:spPr>
          <a:xfrm flipH="1">
            <a:off x="7777810" y="5237023"/>
            <a:ext cx="374760" cy="9365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428250" y="6173553"/>
            <a:ext cx="779134" cy="470726"/>
          </a:xfrm>
          <a:prstGeom prst="rect">
            <a:avLst/>
          </a:prstGeom>
          <a:solidFill>
            <a:srgbClr val="C22B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229202" y="6173553"/>
            <a:ext cx="1206575" cy="461665"/>
          </a:xfrm>
          <a:prstGeom prst="rect">
            <a:avLst/>
          </a:prstGeom>
          <a:noFill/>
        </p:spPr>
        <p:txBody>
          <a:bodyPr wrap="square" rtlCol="0">
            <a:spAutoFit/>
          </a:bodyPr>
          <a:lstStyle/>
          <a:p>
            <a:pPr algn="ctr"/>
            <a:r>
              <a:rPr lang="en-US" sz="1200" dirty="0"/>
              <a:t>Freescale</a:t>
            </a:r>
          </a:p>
          <a:p>
            <a:pPr algn="ctr"/>
            <a:r>
              <a:rPr lang="en-US" sz="1200" dirty="0"/>
              <a:t>Semiconductor</a:t>
            </a:r>
          </a:p>
        </p:txBody>
      </p:sp>
    </p:spTree>
    <p:extLst>
      <p:ext uri="{BB962C8B-B14F-4D97-AF65-F5344CB8AC3E}">
        <p14:creationId xmlns:p14="http://schemas.microsoft.com/office/powerpoint/2010/main" val="3646095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635399" y="3771224"/>
            <a:ext cx="1331020" cy="438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966845" y="1827047"/>
            <a:ext cx="2137208" cy="49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37028" y="74515"/>
            <a:ext cx="7729728" cy="1188720"/>
          </a:xfrm>
        </p:spPr>
        <p:txBody>
          <a:bodyPr/>
          <a:lstStyle/>
          <a:p>
            <a:r>
              <a:rPr lang="en-US" dirty="0"/>
              <a:t>Financial guaranty – sold credit default swaps on </a:t>
            </a:r>
            <a:r>
              <a:rPr lang="en-US" dirty="0" err="1"/>
              <a:t>cdo’S</a:t>
            </a:r>
            <a:r>
              <a:rPr lang="en-US" dirty="0"/>
              <a:t> AND </a:t>
            </a:r>
            <a:r>
              <a:rPr lang="en-US" dirty="0" err="1"/>
              <a:t>rmbs</a:t>
            </a:r>
            <a:endParaRPr lang="en-US" dirty="0"/>
          </a:p>
        </p:txBody>
      </p:sp>
      <p:pic>
        <p:nvPicPr>
          <p:cNvPr id="4" name="Content Placeholder 3"/>
          <p:cNvPicPr>
            <a:picLocks noGrp="1" noChangeAspect="1"/>
          </p:cNvPicPr>
          <p:nvPr>
            <p:ph idx="1"/>
          </p:nvPr>
        </p:nvPicPr>
        <p:blipFill>
          <a:blip r:embed="rId2"/>
          <a:stretch>
            <a:fillRect/>
          </a:stretch>
        </p:blipFill>
        <p:spPr>
          <a:xfrm>
            <a:off x="440571" y="1481238"/>
            <a:ext cx="7365610" cy="4307943"/>
          </a:xfrm>
          <a:prstGeom prst="rect">
            <a:avLst/>
          </a:prstGeom>
        </p:spPr>
      </p:pic>
      <p:sp>
        <p:nvSpPr>
          <p:cNvPr id="5" name="Rectangle 4"/>
          <p:cNvSpPr/>
          <p:nvPr/>
        </p:nvSpPr>
        <p:spPr>
          <a:xfrm>
            <a:off x="357281" y="1417017"/>
            <a:ext cx="4462999" cy="526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7607949" y="4020114"/>
            <a:ext cx="1016629" cy="695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35399" y="3771224"/>
            <a:ext cx="1466286" cy="369332"/>
          </a:xfrm>
          <a:prstGeom prst="rect">
            <a:avLst/>
          </a:prstGeom>
          <a:noFill/>
        </p:spPr>
        <p:txBody>
          <a:bodyPr wrap="square" rtlCol="0">
            <a:spAutoFit/>
          </a:bodyPr>
          <a:lstStyle/>
          <a:p>
            <a:r>
              <a:rPr lang="en-US" dirty="0"/>
              <a:t>Bondholders</a:t>
            </a:r>
          </a:p>
        </p:txBody>
      </p:sp>
      <p:sp>
        <p:nvSpPr>
          <p:cNvPr id="10" name="TextBox 9"/>
          <p:cNvSpPr txBox="1"/>
          <p:nvPr/>
        </p:nvSpPr>
        <p:spPr>
          <a:xfrm>
            <a:off x="9018246" y="1888852"/>
            <a:ext cx="2034405" cy="369332"/>
          </a:xfrm>
          <a:prstGeom prst="rect">
            <a:avLst/>
          </a:prstGeom>
          <a:noFill/>
        </p:spPr>
        <p:txBody>
          <a:bodyPr wrap="square" rtlCol="0">
            <a:spAutoFit/>
          </a:bodyPr>
          <a:lstStyle/>
          <a:p>
            <a:pPr algn="ctr"/>
            <a:r>
              <a:rPr lang="en-US" dirty="0"/>
              <a:t>Financial Guaranty</a:t>
            </a:r>
          </a:p>
        </p:txBody>
      </p:sp>
      <p:cxnSp>
        <p:nvCxnSpPr>
          <p:cNvPr id="14" name="Straight Arrow Connector 13"/>
          <p:cNvCxnSpPr/>
          <p:nvPr/>
        </p:nvCxnSpPr>
        <p:spPr>
          <a:xfrm flipH="1">
            <a:off x="9122357" y="2505131"/>
            <a:ext cx="97392" cy="1130078"/>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806181" y="2040857"/>
            <a:ext cx="976969" cy="32661"/>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368541" y="2827979"/>
            <a:ext cx="1580036" cy="369332"/>
          </a:xfrm>
          <a:prstGeom prst="rect">
            <a:avLst/>
          </a:prstGeom>
          <a:noFill/>
        </p:spPr>
        <p:txBody>
          <a:bodyPr wrap="square" rtlCol="0">
            <a:spAutoFit/>
          </a:bodyPr>
          <a:lstStyle/>
          <a:p>
            <a:r>
              <a:rPr lang="en-US" dirty="0"/>
              <a:t>CDS ($13b)</a:t>
            </a:r>
          </a:p>
        </p:txBody>
      </p:sp>
      <p:sp>
        <p:nvSpPr>
          <p:cNvPr id="20" name="TextBox 19"/>
          <p:cNvSpPr txBox="1"/>
          <p:nvPr/>
        </p:nvSpPr>
        <p:spPr>
          <a:xfrm>
            <a:off x="7889471" y="2319989"/>
            <a:ext cx="745928" cy="369332"/>
          </a:xfrm>
          <a:prstGeom prst="rect">
            <a:avLst/>
          </a:prstGeom>
          <a:noFill/>
        </p:spPr>
        <p:txBody>
          <a:bodyPr wrap="square" rtlCol="0">
            <a:spAutoFit/>
          </a:bodyPr>
          <a:lstStyle/>
          <a:p>
            <a:r>
              <a:rPr lang="en-US" dirty="0"/>
              <a:t>CDS</a:t>
            </a:r>
          </a:p>
        </p:txBody>
      </p:sp>
    </p:spTree>
    <p:extLst>
      <p:ext uri="{BB962C8B-B14F-4D97-AF65-F5344CB8AC3E}">
        <p14:creationId xmlns:p14="http://schemas.microsoft.com/office/powerpoint/2010/main" val="1090899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1136" y="109809"/>
            <a:ext cx="7729728" cy="1188720"/>
          </a:xfrm>
        </p:spPr>
        <p:txBody>
          <a:bodyPr/>
          <a:lstStyle/>
          <a:p>
            <a:r>
              <a:rPr lang="en-US" dirty="0" err="1"/>
              <a:t>Litwin</a:t>
            </a:r>
            <a:r>
              <a:rPr lang="en-US" dirty="0"/>
              <a:t> v. Blackstone Group, L.P.</a:t>
            </a:r>
          </a:p>
        </p:txBody>
      </p:sp>
      <p:pic>
        <p:nvPicPr>
          <p:cNvPr id="5" name="Content Placeholder 4"/>
          <p:cNvPicPr>
            <a:picLocks noGrp="1" noChangeAspect="1"/>
          </p:cNvPicPr>
          <p:nvPr>
            <p:ph idx="1"/>
          </p:nvPr>
        </p:nvPicPr>
        <p:blipFill>
          <a:blip r:embed="rId2"/>
          <a:stretch>
            <a:fillRect/>
          </a:stretch>
        </p:blipFill>
        <p:spPr>
          <a:xfrm>
            <a:off x="2232014" y="1701739"/>
            <a:ext cx="7728850" cy="4615989"/>
          </a:xfrm>
          <a:prstGeom prst="rect">
            <a:avLst/>
          </a:prstGeom>
        </p:spPr>
      </p:pic>
      <p:sp>
        <p:nvSpPr>
          <p:cNvPr id="6" name="TextBox 5"/>
          <p:cNvSpPr txBox="1"/>
          <p:nvPr/>
        </p:nvSpPr>
        <p:spPr>
          <a:xfrm>
            <a:off x="8813806" y="2645809"/>
            <a:ext cx="2294116" cy="369332"/>
          </a:xfrm>
          <a:prstGeom prst="rect">
            <a:avLst/>
          </a:prstGeom>
          <a:noFill/>
        </p:spPr>
        <p:txBody>
          <a:bodyPr wrap="square" rtlCol="0">
            <a:spAutoFit/>
          </a:bodyPr>
          <a:lstStyle/>
          <a:p>
            <a:r>
              <a:rPr lang="en-US" dirty="0"/>
              <a:t>Blackstone Group, L.P.</a:t>
            </a:r>
          </a:p>
        </p:txBody>
      </p:sp>
      <p:cxnSp>
        <p:nvCxnSpPr>
          <p:cNvPr id="8" name="Straight Arrow Connector 7"/>
          <p:cNvCxnSpPr/>
          <p:nvPr/>
        </p:nvCxnSpPr>
        <p:spPr>
          <a:xfrm flipH="1">
            <a:off x="7850710" y="2847724"/>
            <a:ext cx="963096" cy="54107"/>
          </a:xfrm>
          <a:prstGeom prst="straightConnector1">
            <a:avLst/>
          </a:prstGeom>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80321" y="4604465"/>
            <a:ext cx="1652810" cy="646331"/>
          </a:xfrm>
          <a:prstGeom prst="rect">
            <a:avLst/>
          </a:prstGeom>
          <a:solidFill>
            <a:schemeClr val="accent3">
              <a:lumMod val="20000"/>
              <a:lumOff val="80000"/>
            </a:schemeClr>
          </a:solidFill>
        </p:spPr>
        <p:txBody>
          <a:bodyPr wrap="square" rtlCol="0">
            <a:spAutoFit/>
          </a:bodyPr>
          <a:lstStyle/>
          <a:p>
            <a:pPr algn="ctr"/>
            <a:r>
              <a:rPr lang="en-US" dirty="0"/>
              <a:t>Corporate Private Equity</a:t>
            </a:r>
          </a:p>
        </p:txBody>
      </p:sp>
      <p:sp>
        <p:nvSpPr>
          <p:cNvPr id="4" name="TextBox 3"/>
          <p:cNvSpPr txBox="1"/>
          <p:nvPr/>
        </p:nvSpPr>
        <p:spPr>
          <a:xfrm>
            <a:off x="5437704" y="4701855"/>
            <a:ext cx="1471697" cy="369332"/>
          </a:xfrm>
          <a:prstGeom prst="rect">
            <a:avLst/>
          </a:prstGeom>
          <a:solidFill>
            <a:schemeClr val="accent3">
              <a:lumMod val="20000"/>
              <a:lumOff val="80000"/>
            </a:schemeClr>
          </a:solidFill>
        </p:spPr>
        <p:txBody>
          <a:bodyPr wrap="square" rtlCol="0">
            <a:spAutoFit/>
          </a:bodyPr>
          <a:lstStyle/>
          <a:p>
            <a:pPr algn="ctr"/>
            <a:r>
              <a:rPr lang="en-US" dirty="0"/>
              <a:t>Real Estate</a:t>
            </a:r>
          </a:p>
        </p:txBody>
      </p:sp>
      <p:sp>
        <p:nvSpPr>
          <p:cNvPr id="7" name="TextBox 6"/>
          <p:cNvSpPr txBox="1"/>
          <p:nvPr/>
        </p:nvSpPr>
        <p:spPr>
          <a:xfrm>
            <a:off x="2990798" y="4701855"/>
            <a:ext cx="1915370" cy="523220"/>
          </a:xfrm>
          <a:prstGeom prst="rect">
            <a:avLst/>
          </a:prstGeom>
          <a:solidFill>
            <a:schemeClr val="accent3">
              <a:lumMod val="20000"/>
              <a:lumOff val="80000"/>
            </a:schemeClr>
          </a:solidFill>
        </p:spPr>
        <p:txBody>
          <a:bodyPr wrap="square" rtlCol="0">
            <a:spAutoFit/>
          </a:bodyPr>
          <a:lstStyle/>
          <a:p>
            <a:pPr algn="ctr"/>
            <a:r>
              <a:rPr lang="en-US" sz="1400" dirty="0"/>
              <a:t>Marketable Alternative Asset Management</a:t>
            </a:r>
          </a:p>
        </p:txBody>
      </p:sp>
      <p:cxnSp>
        <p:nvCxnSpPr>
          <p:cNvPr id="10" name="Straight Connector 9"/>
          <p:cNvCxnSpPr/>
          <p:nvPr/>
        </p:nvCxnSpPr>
        <p:spPr>
          <a:xfrm>
            <a:off x="8505543" y="5250796"/>
            <a:ext cx="367924" cy="9227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505543" y="6173553"/>
            <a:ext cx="860294" cy="470726"/>
          </a:xfrm>
          <a:prstGeom prst="rect">
            <a:avLst/>
          </a:prstGeom>
          <a:solidFill>
            <a:srgbClr val="C22B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575308" y="6205150"/>
            <a:ext cx="720764" cy="369332"/>
          </a:xfrm>
          <a:prstGeom prst="rect">
            <a:avLst/>
          </a:prstGeom>
          <a:noFill/>
        </p:spPr>
        <p:txBody>
          <a:bodyPr wrap="square" rtlCol="0">
            <a:spAutoFit/>
          </a:bodyPr>
          <a:lstStyle/>
          <a:p>
            <a:pPr algn="ctr"/>
            <a:r>
              <a:rPr lang="en-US" dirty="0"/>
              <a:t>FGIC</a:t>
            </a:r>
          </a:p>
        </p:txBody>
      </p:sp>
      <p:cxnSp>
        <p:nvCxnSpPr>
          <p:cNvPr id="13" name="Straight Connector 12"/>
          <p:cNvCxnSpPr/>
          <p:nvPr/>
        </p:nvCxnSpPr>
        <p:spPr>
          <a:xfrm flipH="1">
            <a:off x="7777810" y="5237023"/>
            <a:ext cx="374760" cy="9365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428250" y="6173553"/>
            <a:ext cx="779134" cy="470726"/>
          </a:xfrm>
          <a:prstGeom prst="rect">
            <a:avLst/>
          </a:prstGeom>
          <a:solidFill>
            <a:srgbClr val="C22B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229202" y="6173553"/>
            <a:ext cx="1206575" cy="461665"/>
          </a:xfrm>
          <a:prstGeom prst="rect">
            <a:avLst/>
          </a:prstGeom>
          <a:noFill/>
        </p:spPr>
        <p:txBody>
          <a:bodyPr wrap="square" rtlCol="0">
            <a:spAutoFit/>
          </a:bodyPr>
          <a:lstStyle/>
          <a:p>
            <a:pPr algn="ctr"/>
            <a:r>
              <a:rPr lang="en-US" sz="1200" dirty="0"/>
              <a:t>Freescale</a:t>
            </a:r>
          </a:p>
          <a:p>
            <a:pPr algn="ctr"/>
            <a:r>
              <a:rPr lang="en-US" sz="1200" dirty="0"/>
              <a:t>Semiconductor</a:t>
            </a:r>
          </a:p>
        </p:txBody>
      </p:sp>
      <p:sp>
        <p:nvSpPr>
          <p:cNvPr id="2" name="TextBox 1"/>
          <p:cNvSpPr txBox="1"/>
          <p:nvPr/>
        </p:nvSpPr>
        <p:spPr>
          <a:xfrm>
            <a:off x="9483258" y="5922475"/>
            <a:ext cx="1126204" cy="646331"/>
          </a:xfrm>
          <a:prstGeom prst="rect">
            <a:avLst/>
          </a:prstGeom>
          <a:noFill/>
          <a:ln>
            <a:solidFill>
              <a:schemeClr val="tx1"/>
            </a:solidFill>
          </a:ln>
        </p:spPr>
        <p:txBody>
          <a:bodyPr wrap="square" rtlCol="0">
            <a:spAutoFit/>
          </a:bodyPr>
          <a:lstStyle/>
          <a:p>
            <a:pPr algn="ctr"/>
            <a:r>
              <a:rPr lang="en-US" dirty="0"/>
              <a:t>$331MM</a:t>
            </a:r>
          </a:p>
          <a:p>
            <a:pPr algn="ctr"/>
            <a:r>
              <a:rPr lang="en-US" dirty="0"/>
              <a:t>(0.4%)</a:t>
            </a:r>
          </a:p>
        </p:txBody>
      </p:sp>
      <p:sp>
        <p:nvSpPr>
          <p:cNvPr id="17" name="TextBox 16"/>
          <p:cNvSpPr txBox="1"/>
          <p:nvPr/>
        </p:nvSpPr>
        <p:spPr>
          <a:xfrm>
            <a:off x="6267163" y="6351606"/>
            <a:ext cx="1126204" cy="369332"/>
          </a:xfrm>
          <a:prstGeom prst="rect">
            <a:avLst/>
          </a:prstGeom>
          <a:noFill/>
          <a:ln>
            <a:solidFill>
              <a:schemeClr val="tx1"/>
            </a:solidFill>
          </a:ln>
        </p:spPr>
        <p:txBody>
          <a:bodyPr wrap="square" rtlCol="0">
            <a:spAutoFit/>
          </a:bodyPr>
          <a:lstStyle/>
          <a:p>
            <a:pPr algn="ctr"/>
            <a:r>
              <a:rPr lang="en-US" dirty="0"/>
              <a:t>(3.5%)</a:t>
            </a:r>
          </a:p>
        </p:txBody>
      </p:sp>
    </p:spTree>
    <p:extLst>
      <p:ext uri="{BB962C8B-B14F-4D97-AF65-F5344CB8AC3E}">
        <p14:creationId xmlns:p14="http://schemas.microsoft.com/office/powerpoint/2010/main" val="3462582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916" y="225906"/>
            <a:ext cx="9014167" cy="1188720"/>
          </a:xfrm>
        </p:spPr>
        <p:txBody>
          <a:bodyPr/>
          <a:lstStyle/>
          <a:p>
            <a:r>
              <a:rPr lang="en-US" dirty="0"/>
              <a:t>Did Blackstone have a duty to disclose?</a:t>
            </a:r>
          </a:p>
        </p:txBody>
      </p:sp>
      <p:sp>
        <p:nvSpPr>
          <p:cNvPr id="3" name="Content Placeholder 2"/>
          <p:cNvSpPr>
            <a:spLocks noGrp="1"/>
          </p:cNvSpPr>
          <p:nvPr>
            <p:ph idx="1"/>
          </p:nvPr>
        </p:nvSpPr>
        <p:spPr>
          <a:xfrm>
            <a:off x="1588915" y="1707687"/>
            <a:ext cx="9014167" cy="5050395"/>
          </a:xfrm>
        </p:spPr>
        <p:txBody>
          <a:bodyPr>
            <a:noAutofit/>
          </a:bodyPr>
          <a:lstStyle/>
          <a:p>
            <a:r>
              <a:rPr lang="en-US" sz="2400" dirty="0"/>
              <a:t>Form S-1 (Registration Statement)</a:t>
            </a:r>
          </a:p>
          <a:p>
            <a:endParaRPr lang="en-US" sz="2400" dirty="0"/>
          </a:p>
          <a:p>
            <a:r>
              <a:rPr lang="en-US" sz="2400" dirty="0"/>
              <a:t>Regulation S-K</a:t>
            </a:r>
          </a:p>
          <a:p>
            <a:pPr lvl="1"/>
            <a:r>
              <a:rPr lang="en-US" sz="2400" dirty="0"/>
              <a:t>Item 303 – Management’s Discussion and Analysis of Financial Condition and Results of Operations</a:t>
            </a:r>
          </a:p>
          <a:p>
            <a:pPr lvl="2"/>
            <a:r>
              <a:rPr lang="en-US" sz="2400" dirty="0"/>
              <a:t>(MD&amp;A)</a:t>
            </a:r>
          </a:p>
          <a:p>
            <a:pPr lvl="2"/>
            <a:endParaRPr lang="en-US" sz="2400" dirty="0"/>
          </a:p>
          <a:p>
            <a:pPr lvl="1"/>
            <a:r>
              <a:rPr lang="en-US" sz="2400" dirty="0"/>
              <a:t>303(a)(3)(ii) – “Describe any known trends or uncertainties that have had or that the registrant reasonably expects will have a material favorable or unfavorable impact on net sales or revenues or income from continuing operations.”</a:t>
            </a:r>
          </a:p>
        </p:txBody>
      </p:sp>
    </p:spTree>
    <p:extLst>
      <p:ext uri="{BB962C8B-B14F-4D97-AF65-F5344CB8AC3E}">
        <p14:creationId xmlns:p14="http://schemas.microsoft.com/office/powerpoint/2010/main" val="3444521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 lie if it’s not material</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99059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00049" y="2983425"/>
            <a:ext cx="11391900" cy="3848100"/>
          </a:xfrm>
          <a:prstGeom prst="rect">
            <a:avLst/>
          </a:prstGeom>
        </p:spPr>
      </p:pic>
      <p:pic>
        <p:nvPicPr>
          <p:cNvPr id="5" name="Picture 4"/>
          <p:cNvPicPr>
            <a:picLocks noChangeAspect="1"/>
          </p:cNvPicPr>
          <p:nvPr/>
        </p:nvPicPr>
        <p:blipFill>
          <a:blip r:embed="rId3"/>
          <a:stretch>
            <a:fillRect/>
          </a:stretch>
        </p:blipFill>
        <p:spPr>
          <a:xfrm>
            <a:off x="176212" y="1"/>
            <a:ext cx="11839575" cy="2983424"/>
          </a:xfrm>
          <a:prstGeom prst="rect">
            <a:avLst/>
          </a:prstGeom>
        </p:spPr>
      </p:pic>
    </p:spTree>
    <p:extLst>
      <p:ext uri="{BB962C8B-B14F-4D97-AF65-F5344CB8AC3E}">
        <p14:creationId xmlns:p14="http://schemas.microsoft.com/office/powerpoint/2010/main" val="1105369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29728" cy="1188720"/>
          </a:xfrm>
        </p:spPr>
        <p:txBody>
          <a:bodyPr/>
          <a:lstStyle/>
          <a:p>
            <a:r>
              <a:rPr lang="en-US" dirty="0"/>
              <a:t>Instructions for 303(a)(3)</a:t>
            </a:r>
          </a:p>
        </p:txBody>
      </p:sp>
      <p:pic>
        <p:nvPicPr>
          <p:cNvPr id="4" name="Picture 3"/>
          <p:cNvPicPr>
            <a:picLocks noChangeAspect="1"/>
          </p:cNvPicPr>
          <p:nvPr/>
        </p:nvPicPr>
        <p:blipFill>
          <a:blip r:embed="rId2"/>
          <a:stretch>
            <a:fillRect/>
          </a:stretch>
        </p:blipFill>
        <p:spPr>
          <a:xfrm>
            <a:off x="325464" y="4955012"/>
            <a:ext cx="11734800" cy="1562100"/>
          </a:xfrm>
          <a:prstGeom prst="rect">
            <a:avLst/>
          </a:prstGeom>
        </p:spPr>
      </p:pic>
      <p:pic>
        <p:nvPicPr>
          <p:cNvPr id="5" name="Picture 4"/>
          <p:cNvPicPr>
            <a:picLocks noChangeAspect="1"/>
          </p:cNvPicPr>
          <p:nvPr/>
        </p:nvPicPr>
        <p:blipFill>
          <a:blip r:embed="rId3"/>
          <a:stretch>
            <a:fillRect/>
          </a:stretch>
        </p:blipFill>
        <p:spPr>
          <a:xfrm>
            <a:off x="193729" y="1416832"/>
            <a:ext cx="11998271" cy="993100"/>
          </a:xfrm>
          <a:prstGeom prst="rect">
            <a:avLst/>
          </a:prstGeom>
        </p:spPr>
      </p:pic>
      <p:sp>
        <p:nvSpPr>
          <p:cNvPr id="6" name="Title 1"/>
          <p:cNvSpPr txBox="1">
            <a:spLocks/>
          </p:cNvSpPr>
          <p:nvPr/>
        </p:nvSpPr>
        <p:spPr bwMode="black">
          <a:xfrm>
            <a:off x="0" y="3258556"/>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Safe harbor?</a:t>
            </a:r>
          </a:p>
        </p:txBody>
      </p:sp>
    </p:spTree>
    <p:extLst>
      <p:ext uri="{BB962C8B-B14F-4D97-AF65-F5344CB8AC3E}">
        <p14:creationId xmlns:p14="http://schemas.microsoft.com/office/powerpoint/2010/main" val="108303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53238"/>
            <a:ext cx="7729728" cy="1188720"/>
          </a:xfrm>
        </p:spPr>
        <p:txBody>
          <a:bodyPr/>
          <a:lstStyle/>
          <a:p>
            <a:r>
              <a:rPr lang="en-US" dirty="0"/>
              <a:t>Quantitative v. qualitative</a:t>
            </a:r>
          </a:p>
        </p:txBody>
      </p:sp>
      <p:sp>
        <p:nvSpPr>
          <p:cNvPr id="3" name="Content Placeholder 2"/>
          <p:cNvSpPr>
            <a:spLocks noGrp="1"/>
          </p:cNvSpPr>
          <p:nvPr>
            <p:ph idx="1"/>
          </p:nvPr>
        </p:nvSpPr>
        <p:spPr>
          <a:xfrm>
            <a:off x="2231136" y="1519964"/>
            <a:ext cx="7729728" cy="4220064"/>
          </a:xfrm>
        </p:spPr>
        <p:txBody>
          <a:bodyPr/>
          <a:lstStyle/>
          <a:p>
            <a:endParaRPr lang="en-US" dirty="0"/>
          </a:p>
        </p:txBody>
      </p:sp>
    </p:spTree>
    <p:extLst>
      <p:ext uri="{BB962C8B-B14F-4D97-AF65-F5344CB8AC3E}">
        <p14:creationId xmlns:p14="http://schemas.microsoft.com/office/powerpoint/2010/main" val="74909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8940" y="274217"/>
            <a:ext cx="11389420" cy="6555641"/>
          </a:xfrm>
          <a:prstGeom prst="rect">
            <a:avLst/>
          </a:prstGeom>
        </p:spPr>
        <p:txBody>
          <a:bodyPr wrap="square">
            <a:spAutoFit/>
          </a:bodyPr>
          <a:lstStyle/>
          <a:p>
            <a:pPr>
              <a:buFont typeface="Arial" panose="020B0604020202020204" pitchFamily="34" charset="0"/>
              <a:buChar char="•"/>
            </a:pPr>
            <a:r>
              <a:rPr lang="en-US" sz="2000" dirty="0">
                <a:solidFill>
                  <a:srgbClr val="454545"/>
                </a:solidFill>
                <a:latin typeface="+mj-lt"/>
              </a:rPr>
              <a:t>whether the misstatement arises from an item capable of precise measurement or whether it arises from an estimate and, if so, the degree of imprecision inherent in the estimate</a:t>
            </a:r>
            <a:r>
              <a:rPr lang="en-US" sz="2000" u="sng" baseline="30000" dirty="0">
                <a:solidFill>
                  <a:srgbClr val="BF0023"/>
                </a:solidFill>
                <a:latin typeface="+mj-lt"/>
                <a:hlinkClick r:id="rId2"/>
              </a:rPr>
              <a:t>14</a:t>
            </a:r>
            <a:endParaRPr lang="en-US" sz="2000" u="sng" baseline="30000" dirty="0">
              <a:solidFill>
                <a:srgbClr val="BF0023"/>
              </a:solidFill>
              <a:latin typeface="+mj-lt"/>
            </a:endParaRP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masks a change in earnings or other trends</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hides a failure to meet analysts' consensus expectations for the enterprise</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changes a loss into income or vice versa</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concerns a segment or other portion of the registrant's business that has been identified as playing a significant role in the registrant's operations or profitability</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affects the registrant's compliance with regulatory requirements</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affects the registrant's compliance with loan covenants or other contractual requirements</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C22B02"/>
                </a:solidFill>
                <a:latin typeface="+mj-lt"/>
              </a:rPr>
              <a:t>whether the misstatement has the effect of increasing management's compensation – for example, by satisfying requirements for the award of bonuses or other forms of incentive compensation</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involves concealment of an unlawful transaction.</a:t>
            </a:r>
          </a:p>
        </p:txBody>
      </p:sp>
      <p:sp>
        <p:nvSpPr>
          <p:cNvPr id="2" name="Oval 1"/>
          <p:cNvSpPr/>
          <p:nvPr/>
        </p:nvSpPr>
        <p:spPr>
          <a:xfrm>
            <a:off x="9713229" y="5976906"/>
            <a:ext cx="2125526" cy="1138458"/>
          </a:xfrm>
          <a:prstGeom prst="ellipse">
            <a:avLst/>
          </a:prstGeom>
          <a:solidFill>
            <a:srgbClr val="C22B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967565" y="6361469"/>
            <a:ext cx="1616853" cy="369332"/>
          </a:xfrm>
          <a:prstGeom prst="rect">
            <a:avLst/>
          </a:prstGeom>
          <a:noFill/>
        </p:spPr>
        <p:txBody>
          <a:bodyPr wrap="square" rtlCol="0">
            <a:spAutoFit/>
          </a:bodyPr>
          <a:lstStyle/>
          <a:p>
            <a:r>
              <a:rPr lang="en-US" dirty="0"/>
              <a:t>District Court</a:t>
            </a:r>
          </a:p>
        </p:txBody>
      </p:sp>
    </p:spTree>
    <p:extLst>
      <p:ext uri="{BB962C8B-B14F-4D97-AF65-F5344CB8AC3E}">
        <p14:creationId xmlns:p14="http://schemas.microsoft.com/office/powerpoint/2010/main" val="3771559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8940" y="274217"/>
            <a:ext cx="11389420" cy="6555641"/>
          </a:xfrm>
          <a:prstGeom prst="rect">
            <a:avLst/>
          </a:prstGeom>
        </p:spPr>
        <p:txBody>
          <a:bodyPr wrap="square">
            <a:spAutoFit/>
          </a:bodyPr>
          <a:lstStyle/>
          <a:p>
            <a:pPr>
              <a:buFont typeface="Arial" panose="020B0604020202020204" pitchFamily="34" charset="0"/>
              <a:buChar char="•"/>
            </a:pPr>
            <a:r>
              <a:rPr lang="en-US" sz="2000" dirty="0">
                <a:solidFill>
                  <a:srgbClr val="454545"/>
                </a:solidFill>
                <a:latin typeface="+mj-lt"/>
              </a:rPr>
              <a:t>whether the misstatement arises from an item capable of precise measurement or whether it arises from an estimate and, if so, the degree of imprecision inherent in the estimate</a:t>
            </a:r>
            <a:r>
              <a:rPr lang="en-US" sz="2000" u="sng" baseline="30000" dirty="0">
                <a:solidFill>
                  <a:srgbClr val="BF0023"/>
                </a:solidFill>
                <a:latin typeface="+mj-lt"/>
                <a:hlinkClick r:id="rId2"/>
              </a:rPr>
              <a:t>14</a:t>
            </a:r>
            <a:endParaRPr lang="en-US" sz="2000" u="sng" baseline="30000" dirty="0">
              <a:solidFill>
                <a:srgbClr val="BF0023"/>
              </a:solidFill>
              <a:latin typeface="+mj-lt"/>
            </a:endParaRP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7030A0"/>
                </a:solidFill>
                <a:latin typeface="+mj-lt"/>
              </a:rPr>
              <a:t>whether the misstatement masks a change in earnings or other trends</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hides a failure to meet analysts' consensus expectations for the enterprise</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changes a loss into income or vice versa</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7030A0"/>
                </a:solidFill>
                <a:latin typeface="+mj-lt"/>
              </a:rPr>
              <a:t>whether the misstatement concerns a segment or other portion of the registrant's business that has been identified as playing a significant role in the registrant's operations or profitability</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affects the registrant's compliance with regulatory requirements</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affects the registrant's compliance with loan covenants or other contractual requirements</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C22B02"/>
                </a:solidFill>
                <a:latin typeface="+mj-lt"/>
              </a:rPr>
              <a:t>whether the misstatement has the effect of increasing management's compensation – for example, by satisfying requirements for the award of bonuses or other forms of incentive compensation</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involves concealment of an unlawful transaction.</a:t>
            </a:r>
          </a:p>
        </p:txBody>
      </p:sp>
      <p:sp>
        <p:nvSpPr>
          <p:cNvPr id="2" name="Oval 1"/>
          <p:cNvSpPr/>
          <p:nvPr/>
        </p:nvSpPr>
        <p:spPr>
          <a:xfrm>
            <a:off x="9713229" y="5976906"/>
            <a:ext cx="2125526" cy="1138458"/>
          </a:xfrm>
          <a:prstGeom prst="ellipse">
            <a:avLst/>
          </a:prstGeom>
          <a:solidFill>
            <a:srgbClr val="C22B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967565" y="6361469"/>
            <a:ext cx="1616853" cy="369332"/>
          </a:xfrm>
          <a:prstGeom prst="rect">
            <a:avLst/>
          </a:prstGeom>
          <a:noFill/>
        </p:spPr>
        <p:txBody>
          <a:bodyPr wrap="square" rtlCol="0">
            <a:spAutoFit/>
          </a:bodyPr>
          <a:lstStyle/>
          <a:p>
            <a:r>
              <a:rPr lang="en-US" dirty="0"/>
              <a:t>District Court</a:t>
            </a:r>
          </a:p>
        </p:txBody>
      </p:sp>
      <p:sp>
        <p:nvSpPr>
          <p:cNvPr id="5" name="Oval 4"/>
          <p:cNvSpPr/>
          <p:nvPr/>
        </p:nvSpPr>
        <p:spPr>
          <a:xfrm>
            <a:off x="8538437" y="838734"/>
            <a:ext cx="2071025" cy="93256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89827" y="1120351"/>
            <a:ext cx="1768243" cy="369332"/>
          </a:xfrm>
          <a:prstGeom prst="rect">
            <a:avLst/>
          </a:prstGeom>
          <a:noFill/>
        </p:spPr>
        <p:txBody>
          <a:bodyPr wrap="square" rtlCol="0">
            <a:spAutoFit/>
          </a:bodyPr>
          <a:lstStyle/>
          <a:p>
            <a:pPr algn="ctr"/>
            <a:r>
              <a:rPr lang="en-US" dirty="0"/>
              <a:t>Second Circuit</a:t>
            </a:r>
          </a:p>
        </p:txBody>
      </p:sp>
    </p:spTree>
    <p:extLst>
      <p:ext uri="{BB962C8B-B14F-4D97-AF65-F5344CB8AC3E}">
        <p14:creationId xmlns:p14="http://schemas.microsoft.com/office/powerpoint/2010/main" val="2786341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8940" y="274217"/>
            <a:ext cx="11389420" cy="6555641"/>
          </a:xfrm>
          <a:prstGeom prst="rect">
            <a:avLst/>
          </a:prstGeom>
        </p:spPr>
        <p:txBody>
          <a:bodyPr wrap="square">
            <a:spAutoFit/>
          </a:bodyPr>
          <a:lstStyle/>
          <a:p>
            <a:pPr>
              <a:buFont typeface="Arial" panose="020B0604020202020204" pitchFamily="34" charset="0"/>
              <a:buChar char="•"/>
            </a:pPr>
            <a:r>
              <a:rPr lang="en-US" sz="2000" dirty="0">
                <a:solidFill>
                  <a:srgbClr val="454545"/>
                </a:solidFill>
                <a:latin typeface="+mj-lt"/>
              </a:rPr>
              <a:t>whether the misstatement arises from an item capable of precise measurement or whether it arises from an estimate and, if so, the degree of imprecision inherent in the estimate</a:t>
            </a:r>
            <a:r>
              <a:rPr lang="en-US" sz="2000" u="sng" baseline="30000" dirty="0">
                <a:solidFill>
                  <a:srgbClr val="BF0023"/>
                </a:solidFill>
                <a:latin typeface="+mj-lt"/>
                <a:hlinkClick r:id="rId2"/>
              </a:rPr>
              <a:t>14</a:t>
            </a:r>
            <a:endParaRPr lang="en-US" sz="2000" u="sng" baseline="30000" dirty="0">
              <a:solidFill>
                <a:srgbClr val="BF0023"/>
              </a:solidFill>
              <a:latin typeface="+mj-lt"/>
            </a:endParaRP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7030A0"/>
                </a:solidFill>
                <a:latin typeface="+mj-lt"/>
              </a:rPr>
              <a:t>whether the misstatement masks a change in earnings or other trends</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hides a failure to meet analysts' consensus expectations for the enterprise</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changes a loss into income or vice versa</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7030A0"/>
                </a:solidFill>
                <a:latin typeface="+mj-lt"/>
              </a:rPr>
              <a:t>whether the misstatement concerns a segment or other portion of the registrant's business that has been identified as playing a significant role in the registrant's operations or profitability</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affects the registrant's compliance with regulatory requirements</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affects the registrant's compliance with loan covenants or other contractual requirements</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C22B02"/>
                </a:solidFill>
                <a:latin typeface="+mj-lt"/>
              </a:rPr>
              <a:t>whether the misstatement has the effect of increasing management's compensation – for example, by satisfying requirements for the award of bonuses or other forms of incentive compensation</a:t>
            </a:r>
          </a:p>
          <a:p>
            <a:pPr>
              <a:buFont typeface="Arial" panose="020B0604020202020204" pitchFamily="34" charset="0"/>
              <a:buChar char="•"/>
            </a:pPr>
            <a:endParaRPr lang="en-US" sz="2000" dirty="0">
              <a:solidFill>
                <a:srgbClr val="454545"/>
              </a:solidFill>
              <a:latin typeface="+mj-lt"/>
            </a:endParaRPr>
          </a:p>
          <a:p>
            <a:pPr>
              <a:buFont typeface="Arial" panose="020B0604020202020204" pitchFamily="34" charset="0"/>
              <a:buChar char="•"/>
            </a:pPr>
            <a:r>
              <a:rPr lang="en-US" sz="2000" dirty="0">
                <a:solidFill>
                  <a:srgbClr val="454545"/>
                </a:solidFill>
                <a:latin typeface="+mj-lt"/>
              </a:rPr>
              <a:t>whether the misstatement involves concealment of an unlawful transaction.</a:t>
            </a:r>
          </a:p>
        </p:txBody>
      </p:sp>
      <p:sp>
        <p:nvSpPr>
          <p:cNvPr id="2" name="Oval 1"/>
          <p:cNvSpPr/>
          <p:nvPr/>
        </p:nvSpPr>
        <p:spPr>
          <a:xfrm>
            <a:off x="9713229" y="5976906"/>
            <a:ext cx="2125526" cy="1138458"/>
          </a:xfrm>
          <a:prstGeom prst="ellipse">
            <a:avLst/>
          </a:prstGeom>
          <a:solidFill>
            <a:srgbClr val="C22B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967565" y="6361469"/>
            <a:ext cx="1616853" cy="369332"/>
          </a:xfrm>
          <a:prstGeom prst="rect">
            <a:avLst/>
          </a:prstGeom>
          <a:noFill/>
        </p:spPr>
        <p:txBody>
          <a:bodyPr wrap="square" rtlCol="0">
            <a:spAutoFit/>
          </a:bodyPr>
          <a:lstStyle/>
          <a:p>
            <a:r>
              <a:rPr lang="en-US" dirty="0"/>
              <a:t>District Court</a:t>
            </a:r>
          </a:p>
        </p:txBody>
      </p:sp>
      <p:sp>
        <p:nvSpPr>
          <p:cNvPr id="5" name="Oval 4"/>
          <p:cNvSpPr/>
          <p:nvPr/>
        </p:nvSpPr>
        <p:spPr>
          <a:xfrm>
            <a:off x="8538437" y="838734"/>
            <a:ext cx="2071025" cy="93256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89827" y="1120351"/>
            <a:ext cx="1768243" cy="369332"/>
          </a:xfrm>
          <a:prstGeom prst="rect">
            <a:avLst/>
          </a:prstGeom>
          <a:noFill/>
        </p:spPr>
        <p:txBody>
          <a:bodyPr wrap="square" rtlCol="0">
            <a:spAutoFit/>
          </a:bodyPr>
          <a:lstStyle/>
          <a:p>
            <a:pPr algn="ctr"/>
            <a:r>
              <a:rPr lang="en-US" dirty="0"/>
              <a:t>Second Circuit</a:t>
            </a:r>
          </a:p>
        </p:txBody>
      </p:sp>
    </p:spTree>
    <p:extLst>
      <p:ext uri="{BB962C8B-B14F-4D97-AF65-F5344CB8AC3E}">
        <p14:creationId xmlns:p14="http://schemas.microsoft.com/office/powerpoint/2010/main" val="2698749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774" y="238017"/>
            <a:ext cx="9480452" cy="1188720"/>
          </a:xfrm>
        </p:spPr>
        <p:txBody>
          <a:bodyPr/>
          <a:lstStyle/>
          <a:p>
            <a:r>
              <a:rPr lang="en-US" dirty="0"/>
              <a:t>In re Merck &amp; co., </a:t>
            </a:r>
            <a:r>
              <a:rPr lang="en-US" dirty="0" err="1"/>
              <a:t>inc.</a:t>
            </a:r>
            <a:r>
              <a:rPr lang="en-US" dirty="0"/>
              <a:t> securities litigation</a:t>
            </a:r>
          </a:p>
        </p:txBody>
      </p:sp>
      <p:sp>
        <p:nvSpPr>
          <p:cNvPr id="3" name="Content Placeholder 2"/>
          <p:cNvSpPr>
            <a:spLocks noGrp="1"/>
          </p:cNvSpPr>
          <p:nvPr>
            <p:ph idx="1"/>
          </p:nvPr>
        </p:nvSpPr>
        <p:spPr>
          <a:xfrm>
            <a:off x="1355774" y="1695576"/>
            <a:ext cx="9480452" cy="4195841"/>
          </a:xfrm>
        </p:spPr>
        <p:txBody>
          <a:bodyPr/>
          <a:lstStyle/>
          <a:p>
            <a:endParaRPr lang="en-US" dirty="0"/>
          </a:p>
        </p:txBody>
      </p:sp>
      <p:sp>
        <p:nvSpPr>
          <p:cNvPr id="5" name="Rectangle 4"/>
          <p:cNvSpPr/>
          <p:nvPr/>
        </p:nvSpPr>
        <p:spPr>
          <a:xfrm>
            <a:off x="4396387" y="2010469"/>
            <a:ext cx="1810633" cy="932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17171" y="3584932"/>
            <a:ext cx="1277738" cy="8841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81166" y="2071025"/>
            <a:ext cx="1653186" cy="369332"/>
          </a:xfrm>
          <a:prstGeom prst="rect">
            <a:avLst/>
          </a:prstGeom>
          <a:noFill/>
        </p:spPr>
        <p:txBody>
          <a:bodyPr wrap="square" rtlCol="0">
            <a:spAutoFit/>
          </a:bodyPr>
          <a:lstStyle/>
          <a:p>
            <a:pPr algn="ctr"/>
            <a:r>
              <a:rPr lang="en-US" dirty="0"/>
              <a:t>Merck &amp; Co.</a:t>
            </a:r>
          </a:p>
        </p:txBody>
      </p:sp>
      <p:sp>
        <p:nvSpPr>
          <p:cNvPr id="8" name="TextBox 7"/>
          <p:cNvSpPr txBox="1"/>
          <p:nvPr/>
        </p:nvSpPr>
        <p:spPr>
          <a:xfrm>
            <a:off x="4989838" y="3724212"/>
            <a:ext cx="1144514" cy="369332"/>
          </a:xfrm>
          <a:prstGeom prst="rect">
            <a:avLst/>
          </a:prstGeom>
          <a:noFill/>
        </p:spPr>
        <p:txBody>
          <a:bodyPr wrap="square" rtlCol="0">
            <a:spAutoFit/>
          </a:bodyPr>
          <a:lstStyle/>
          <a:p>
            <a:pPr algn="ctr"/>
            <a:r>
              <a:rPr lang="en-US" dirty="0"/>
              <a:t>Medco</a:t>
            </a:r>
          </a:p>
        </p:txBody>
      </p:sp>
      <p:cxnSp>
        <p:nvCxnSpPr>
          <p:cNvPr id="10" name="Straight Connector 9"/>
          <p:cNvCxnSpPr/>
          <p:nvPr/>
        </p:nvCxnSpPr>
        <p:spPr>
          <a:xfrm>
            <a:off x="5195730" y="2943036"/>
            <a:ext cx="218002" cy="684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28953" y="3039926"/>
            <a:ext cx="726675" cy="369332"/>
          </a:xfrm>
          <a:prstGeom prst="rect">
            <a:avLst/>
          </a:prstGeom>
          <a:noFill/>
        </p:spPr>
        <p:txBody>
          <a:bodyPr wrap="square" rtlCol="0">
            <a:spAutoFit/>
          </a:bodyPr>
          <a:lstStyle/>
          <a:p>
            <a:r>
              <a:rPr lang="en-US" dirty="0"/>
              <a:t>100%</a:t>
            </a:r>
          </a:p>
        </p:txBody>
      </p:sp>
    </p:spTree>
    <p:extLst>
      <p:ext uri="{BB962C8B-B14F-4D97-AF65-F5344CB8AC3E}">
        <p14:creationId xmlns:p14="http://schemas.microsoft.com/office/powerpoint/2010/main" val="762057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774" y="238017"/>
            <a:ext cx="9480452" cy="1188720"/>
          </a:xfrm>
        </p:spPr>
        <p:txBody>
          <a:bodyPr/>
          <a:lstStyle/>
          <a:p>
            <a:r>
              <a:rPr lang="en-US" dirty="0"/>
              <a:t>In re Merck &amp; co., </a:t>
            </a:r>
            <a:r>
              <a:rPr lang="en-US" dirty="0" err="1"/>
              <a:t>inc.</a:t>
            </a:r>
            <a:r>
              <a:rPr lang="en-US" dirty="0"/>
              <a:t> securities litigation</a:t>
            </a:r>
          </a:p>
        </p:txBody>
      </p:sp>
      <p:pic>
        <p:nvPicPr>
          <p:cNvPr id="4" name="Content Placeholder 3"/>
          <p:cNvPicPr>
            <a:picLocks noGrp="1" noChangeAspect="1"/>
          </p:cNvPicPr>
          <p:nvPr>
            <p:ph idx="1"/>
          </p:nvPr>
        </p:nvPicPr>
        <p:blipFill>
          <a:blip r:embed="rId2"/>
          <a:stretch>
            <a:fillRect/>
          </a:stretch>
        </p:blipFill>
        <p:spPr>
          <a:xfrm rot="2321043" flipH="1">
            <a:off x="6733859" y="2385495"/>
            <a:ext cx="399671" cy="1970506"/>
          </a:xfrm>
          <a:prstGeom prst="rect">
            <a:avLst/>
          </a:prstGeom>
        </p:spPr>
      </p:pic>
      <p:sp>
        <p:nvSpPr>
          <p:cNvPr id="5" name="Rectangle 4"/>
          <p:cNvSpPr/>
          <p:nvPr/>
        </p:nvSpPr>
        <p:spPr>
          <a:xfrm>
            <a:off x="4396387" y="2010469"/>
            <a:ext cx="1810633" cy="932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17171" y="3584932"/>
            <a:ext cx="1277738" cy="8841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81166" y="2071025"/>
            <a:ext cx="1653186" cy="369332"/>
          </a:xfrm>
          <a:prstGeom prst="rect">
            <a:avLst/>
          </a:prstGeom>
          <a:noFill/>
        </p:spPr>
        <p:txBody>
          <a:bodyPr wrap="square" rtlCol="0">
            <a:spAutoFit/>
          </a:bodyPr>
          <a:lstStyle/>
          <a:p>
            <a:pPr algn="ctr"/>
            <a:r>
              <a:rPr lang="en-US" dirty="0"/>
              <a:t>Merck &amp; Co.</a:t>
            </a:r>
          </a:p>
        </p:txBody>
      </p:sp>
      <p:sp>
        <p:nvSpPr>
          <p:cNvPr id="8" name="TextBox 7"/>
          <p:cNvSpPr txBox="1"/>
          <p:nvPr/>
        </p:nvSpPr>
        <p:spPr>
          <a:xfrm>
            <a:off x="4989838" y="3724212"/>
            <a:ext cx="1144514" cy="369332"/>
          </a:xfrm>
          <a:prstGeom prst="rect">
            <a:avLst/>
          </a:prstGeom>
          <a:noFill/>
        </p:spPr>
        <p:txBody>
          <a:bodyPr wrap="square" rtlCol="0">
            <a:spAutoFit/>
          </a:bodyPr>
          <a:lstStyle/>
          <a:p>
            <a:pPr algn="ctr"/>
            <a:r>
              <a:rPr lang="en-US" dirty="0"/>
              <a:t>Medco</a:t>
            </a:r>
          </a:p>
        </p:txBody>
      </p:sp>
      <p:sp>
        <p:nvSpPr>
          <p:cNvPr id="9" name="Oval 8"/>
          <p:cNvSpPr/>
          <p:nvPr/>
        </p:nvSpPr>
        <p:spPr>
          <a:xfrm>
            <a:off x="7642204" y="1913579"/>
            <a:ext cx="2270861" cy="1713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811761" y="2440357"/>
            <a:ext cx="1901468" cy="369332"/>
          </a:xfrm>
          <a:prstGeom prst="rect">
            <a:avLst/>
          </a:prstGeom>
          <a:noFill/>
        </p:spPr>
        <p:txBody>
          <a:bodyPr wrap="square" rtlCol="0">
            <a:spAutoFit/>
          </a:bodyPr>
          <a:lstStyle/>
          <a:p>
            <a:pPr algn="ctr"/>
            <a:r>
              <a:rPr lang="en-US" dirty="0"/>
              <a:t>Public Investors</a:t>
            </a:r>
          </a:p>
        </p:txBody>
      </p:sp>
    </p:spTree>
    <p:extLst>
      <p:ext uri="{BB962C8B-B14F-4D97-AF65-F5344CB8AC3E}">
        <p14:creationId xmlns:p14="http://schemas.microsoft.com/office/powerpoint/2010/main" val="2524253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Merck have a duty to speak?</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04565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idx="1"/>
          </p:nvPr>
        </p:nvSpPr>
        <p:spPr>
          <a:xfrm>
            <a:off x="1956978" y="2240583"/>
            <a:ext cx="8278044" cy="3505500"/>
          </a:xfrm>
        </p:spPr>
        <p:txBody>
          <a:bodyPr/>
          <a:lstStyle/>
          <a:p>
            <a:r>
              <a:rPr lang="en-US" dirty="0"/>
              <a:t>1999 Form 10-K:  recognized revenue “for the amount billed to the plan sponsor.”</a:t>
            </a:r>
          </a:p>
          <a:p>
            <a:r>
              <a:rPr lang="en-US" dirty="0"/>
              <a:t>2001 Form 10-K:  recognized revenue “based on the prescription drug price negotiated with the plan sponsor.”</a:t>
            </a:r>
          </a:p>
          <a:p>
            <a:r>
              <a:rPr lang="en-US" dirty="0"/>
              <a:t>April 17, 2002 Form S-1:  disclosed that it had erroneously recognized revenue, but without quantifying the amount</a:t>
            </a:r>
          </a:p>
          <a:p>
            <a:r>
              <a:rPr lang="en-US" dirty="0"/>
              <a:t>June 21, 2002 WSJ article:  estimated that $4.6 billion was erroneously recognized</a:t>
            </a:r>
          </a:p>
          <a:p>
            <a:r>
              <a:rPr lang="en-US" dirty="0"/>
              <a:t>July 5, 2002:  Form S-1/A:  disclosed $12.4 billion was erroneously recognized</a:t>
            </a:r>
          </a:p>
          <a:p>
            <a:r>
              <a:rPr lang="en-US" dirty="0"/>
              <a:t>July 9, 2002:  Postponed IPO indefinitely</a:t>
            </a:r>
          </a:p>
        </p:txBody>
      </p:sp>
      <p:sp>
        <p:nvSpPr>
          <p:cNvPr id="4" name="TextBox 3">
            <a:extLst>
              <a:ext uri="{FF2B5EF4-FFF2-40B4-BE49-F238E27FC236}">
                <a16:creationId xmlns:a16="http://schemas.microsoft.com/office/drawing/2014/main" id="{86EF7058-7EA7-45A0-AB14-EE291A7729BB}"/>
              </a:ext>
            </a:extLst>
          </p:cNvPr>
          <p:cNvSpPr txBox="1"/>
          <p:nvPr/>
        </p:nvSpPr>
        <p:spPr>
          <a:xfrm>
            <a:off x="2733675" y="2240583"/>
            <a:ext cx="1133475" cy="350217"/>
          </a:xfrm>
          <a:prstGeom prst="rect">
            <a:avLst/>
          </a:prstGeom>
          <a:noFill/>
          <a:ln w="38100">
            <a:solidFill>
              <a:srgbClr val="C00000"/>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06781443-1451-4018-BD6D-46EFE6CEE50A}"/>
              </a:ext>
            </a:extLst>
          </p:cNvPr>
          <p:cNvSpPr txBox="1"/>
          <p:nvPr/>
        </p:nvSpPr>
        <p:spPr>
          <a:xfrm>
            <a:off x="2733675" y="2677971"/>
            <a:ext cx="1133475" cy="350217"/>
          </a:xfrm>
          <a:prstGeom prst="rect">
            <a:avLst/>
          </a:prstGeom>
          <a:noFill/>
          <a:ln w="38100">
            <a:solidFill>
              <a:srgbClr val="C00000"/>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1A562DAC-8897-437B-9856-3EF5A6100227}"/>
              </a:ext>
            </a:extLst>
          </p:cNvPr>
          <p:cNvSpPr txBox="1"/>
          <p:nvPr/>
        </p:nvSpPr>
        <p:spPr>
          <a:xfrm>
            <a:off x="3562351" y="3337251"/>
            <a:ext cx="1047750" cy="350217"/>
          </a:xfrm>
          <a:prstGeom prst="rect">
            <a:avLst/>
          </a:prstGeom>
          <a:noFill/>
          <a:ln w="38100">
            <a:solidFill>
              <a:srgbClr val="C000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7B09943C-E602-4A08-BC06-A326EC0C9BBB}"/>
              </a:ext>
            </a:extLst>
          </p:cNvPr>
          <p:cNvSpPr txBox="1"/>
          <p:nvPr/>
        </p:nvSpPr>
        <p:spPr>
          <a:xfrm>
            <a:off x="3419475" y="4406637"/>
            <a:ext cx="1190625" cy="377499"/>
          </a:xfrm>
          <a:prstGeom prst="rect">
            <a:avLst/>
          </a:prstGeom>
          <a:noFill/>
          <a:ln w="38100">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81106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83436" y="1613532"/>
            <a:ext cx="4270248" cy="704087"/>
          </a:xfrm>
        </p:spPr>
        <p:txBody>
          <a:bodyPr>
            <a:noAutofit/>
          </a:bodyPr>
          <a:lstStyle/>
          <a:p>
            <a:r>
              <a:rPr lang="en-US" sz="2800" dirty="0"/>
              <a:t>STATUTE</a:t>
            </a:r>
          </a:p>
        </p:txBody>
      </p:sp>
      <p:sp>
        <p:nvSpPr>
          <p:cNvPr id="4" name="Content Placeholder 3"/>
          <p:cNvSpPr>
            <a:spLocks noGrp="1"/>
          </p:cNvSpPr>
          <p:nvPr>
            <p:ph sz="half" idx="2"/>
          </p:nvPr>
        </p:nvSpPr>
        <p:spPr>
          <a:xfrm>
            <a:off x="1583435" y="2448731"/>
            <a:ext cx="4584889" cy="4200041"/>
          </a:xfrm>
        </p:spPr>
        <p:txBody>
          <a:bodyPr>
            <a:normAutofit/>
          </a:bodyPr>
          <a:lstStyle/>
          <a:p>
            <a:r>
              <a:rPr lang="en-US" dirty="0"/>
              <a:t>It shall be unlawful for any person. . . .</a:t>
            </a:r>
          </a:p>
          <a:p>
            <a:r>
              <a:rPr lang="en-US" dirty="0"/>
              <a:t>To use or employ, in connection with the purchase or sale of any security registered on a national securities exchange or any security not so registered. . .any manipulative or deceptive device of contrivance in contravention of such rules and regulations as the commission may prescribe as necessary or appropriate in the public interest or for the protection of investors</a:t>
            </a:r>
          </a:p>
          <a:p>
            <a:endParaRPr lang="en-US" dirty="0"/>
          </a:p>
        </p:txBody>
      </p:sp>
      <p:sp>
        <p:nvSpPr>
          <p:cNvPr id="5" name="Content Placeholder 4"/>
          <p:cNvSpPr>
            <a:spLocks noGrp="1"/>
          </p:cNvSpPr>
          <p:nvPr>
            <p:ph sz="quarter" idx="4"/>
          </p:nvPr>
        </p:nvSpPr>
        <p:spPr>
          <a:xfrm>
            <a:off x="6338315" y="2448731"/>
            <a:ext cx="5262165" cy="4091553"/>
          </a:xfrm>
        </p:spPr>
        <p:txBody>
          <a:bodyPr>
            <a:normAutofit/>
          </a:bodyPr>
          <a:lstStyle/>
          <a:p>
            <a:r>
              <a:rPr lang="en-US" dirty="0"/>
              <a:t>It shall be unlawful for any person. . .</a:t>
            </a:r>
          </a:p>
          <a:p>
            <a:r>
              <a:rPr lang="en-US" dirty="0"/>
              <a:t>(a) To employ any device, scheme, or artifice to defraud</a:t>
            </a:r>
          </a:p>
          <a:p>
            <a:r>
              <a:rPr lang="en-US" dirty="0"/>
              <a:t>(b) To make any untrue statement of a material fact or to omit to state a material fact necessary in order to make the statements made, in the light of the circumstances under which they were made, not misleading, or</a:t>
            </a:r>
          </a:p>
          <a:p>
            <a:r>
              <a:rPr lang="en-US" dirty="0"/>
              <a:t>(c) To engage in any act, practice, or course of business which operates or would operate as a fraud or deceit upon any person.</a:t>
            </a:r>
          </a:p>
        </p:txBody>
      </p:sp>
      <p:sp>
        <p:nvSpPr>
          <p:cNvPr id="6" name="Text Placeholder 5"/>
          <p:cNvSpPr>
            <a:spLocks noGrp="1"/>
          </p:cNvSpPr>
          <p:nvPr>
            <p:ph type="body" sz="quarter" idx="13"/>
          </p:nvPr>
        </p:nvSpPr>
        <p:spPr>
          <a:xfrm>
            <a:off x="6338316" y="1613532"/>
            <a:ext cx="4270248" cy="704087"/>
          </a:xfrm>
        </p:spPr>
        <p:txBody>
          <a:bodyPr>
            <a:normAutofit/>
          </a:bodyPr>
          <a:lstStyle/>
          <a:p>
            <a:r>
              <a:rPr lang="en-US" sz="2800" dirty="0" err="1"/>
              <a:t>rULE</a:t>
            </a:r>
            <a:endParaRPr lang="en-US" sz="2800" dirty="0"/>
          </a:p>
        </p:txBody>
      </p:sp>
      <p:sp>
        <p:nvSpPr>
          <p:cNvPr id="2" name="Title 1"/>
          <p:cNvSpPr>
            <a:spLocks noGrp="1"/>
          </p:cNvSpPr>
          <p:nvPr>
            <p:ph type="title"/>
          </p:nvPr>
        </p:nvSpPr>
        <p:spPr>
          <a:xfrm>
            <a:off x="2161393" y="166529"/>
            <a:ext cx="7729728" cy="1188720"/>
          </a:xfrm>
        </p:spPr>
        <p:txBody>
          <a:bodyPr/>
          <a:lstStyle/>
          <a:p>
            <a:r>
              <a:rPr lang="en-US" dirty="0"/>
              <a:t>Section 10(b)</a:t>
            </a:r>
            <a:br>
              <a:rPr lang="en-US" dirty="0"/>
            </a:br>
            <a:r>
              <a:rPr lang="en-US" dirty="0"/>
              <a:t>rule 10b-5</a:t>
            </a:r>
          </a:p>
        </p:txBody>
      </p:sp>
    </p:spTree>
    <p:extLst>
      <p:ext uri="{BB962C8B-B14F-4D97-AF65-F5344CB8AC3E}">
        <p14:creationId xmlns:p14="http://schemas.microsoft.com/office/powerpoint/2010/main" val="1461203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court decide if the misstatement was “material”?</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17795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176" y="541158"/>
            <a:ext cx="10363200" cy="5848350"/>
          </a:xfrm>
          <a:prstGeom prst="rect">
            <a:avLst/>
          </a:prstGeom>
        </p:spPr>
      </p:pic>
      <p:cxnSp>
        <p:nvCxnSpPr>
          <p:cNvPr id="6" name="Straight Arrow Connector 5"/>
          <p:cNvCxnSpPr/>
          <p:nvPr/>
        </p:nvCxnSpPr>
        <p:spPr>
          <a:xfrm flipH="1" flipV="1">
            <a:off x="5559068" y="4093605"/>
            <a:ext cx="536932" cy="53289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9446781" y="4711279"/>
            <a:ext cx="254337" cy="67823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76742" y="4626500"/>
            <a:ext cx="1247459" cy="369332"/>
          </a:xfrm>
          <a:prstGeom prst="rect">
            <a:avLst/>
          </a:prstGeom>
          <a:noFill/>
        </p:spPr>
        <p:txBody>
          <a:bodyPr wrap="square" rtlCol="0">
            <a:spAutoFit/>
          </a:bodyPr>
          <a:lstStyle/>
          <a:p>
            <a:r>
              <a:rPr lang="en-US" dirty="0"/>
              <a:t>Form S-1</a:t>
            </a:r>
          </a:p>
        </p:txBody>
      </p:sp>
      <p:sp>
        <p:nvSpPr>
          <p:cNvPr id="16" name="TextBox 15"/>
          <p:cNvSpPr txBox="1"/>
          <p:nvPr/>
        </p:nvSpPr>
        <p:spPr>
          <a:xfrm>
            <a:off x="8884617" y="4995832"/>
            <a:ext cx="799343" cy="369332"/>
          </a:xfrm>
          <a:prstGeom prst="rect">
            <a:avLst/>
          </a:prstGeom>
          <a:noFill/>
        </p:spPr>
        <p:txBody>
          <a:bodyPr wrap="square" rtlCol="0">
            <a:spAutoFit/>
          </a:bodyPr>
          <a:lstStyle/>
          <a:p>
            <a:r>
              <a:rPr lang="en-US" dirty="0"/>
              <a:t>WSJ</a:t>
            </a:r>
          </a:p>
        </p:txBody>
      </p:sp>
    </p:spTree>
    <p:extLst>
      <p:ext uri="{BB962C8B-B14F-4D97-AF65-F5344CB8AC3E}">
        <p14:creationId xmlns:p14="http://schemas.microsoft.com/office/powerpoint/2010/main" val="4209773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637" y="528637"/>
            <a:ext cx="10372725" cy="5800725"/>
          </a:xfrm>
          <a:prstGeom prst="rect">
            <a:avLst/>
          </a:prstGeom>
        </p:spPr>
      </p:pic>
      <p:cxnSp>
        <p:nvCxnSpPr>
          <p:cNvPr id="3" name="Straight Arrow Connector 2"/>
          <p:cNvCxnSpPr/>
          <p:nvPr/>
        </p:nvCxnSpPr>
        <p:spPr>
          <a:xfrm flipH="1" flipV="1">
            <a:off x="5668069" y="4420609"/>
            <a:ext cx="536932" cy="53289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9313558" y="5038283"/>
            <a:ext cx="472339" cy="502618"/>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05001" y="4768838"/>
            <a:ext cx="1247459" cy="369332"/>
          </a:xfrm>
          <a:prstGeom prst="rect">
            <a:avLst/>
          </a:prstGeom>
          <a:noFill/>
        </p:spPr>
        <p:txBody>
          <a:bodyPr wrap="square" rtlCol="0">
            <a:spAutoFit/>
          </a:bodyPr>
          <a:lstStyle/>
          <a:p>
            <a:r>
              <a:rPr lang="en-US" dirty="0"/>
              <a:t>Form S-1</a:t>
            </a:r>
          </a:p>
        </p:txBody>
      </p:sp>
      <p:sp>
        <p:nvSpPr>
          <p:cNvPr id="7" name="TextBox 6"/>
          <p:cNvSpPr txBox="1"/>
          <p:nvPr/>
        </p:nvSpPr>
        <p:spPr>
          <a:xfrm>
            <a:off x="8750384" y="5289592"/>
            <a:ext cx="799343" cy="369332"/>
          </a:xfrm>
          <a:prstGeom prst="rect">
            <a:avLst/>
          </a:prstGeom>
          <a:noFill/>
        </p:spPr>
        <p:txBody>
          <a:bodyPr wrap="square" rtlCol="0">
            <a:spAutoFit/>
          </a:bodyPr>
          <a:lstStyle/>
          <a:p>
            <a:r>
              <a:rPr lang="en-US" dirty="0"/>
              <a:t>WSJ</a:t>
            </a:r>
          </a:p>
        </p:txBody>
      </p:sp>
    </p:spTree>
    <p:extLst>
      <p:ext uri="{BB962C8B-B14F-4D97-AF65-F5344CB8AC3E}">
        <p14:creationId xmlns:p14="http://schemas.microsoft.com/office/powerpoint/2010/main" val="1005251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88DAA0-12C7-4B26-9332-807C16C686DE}"/>
              </a:ext>
            </a:extLst>
          </p:cNvPr>
          <p:cNvSpPr>
            <a:spLocks noGrp="1"/>
          </p:cNvSpPr>
          <p:nvPr>
            <p:ph type="title"/>
          </p:nvPr>
        </p:nvSpPr>
        <p:spPr>
          <a:xfrm>
            <a:off x="2231136" y="467418"/>
            <a:ext cx="7729728" cy="1188720"/>
          </a:xfrm>
          <a:solidFill>
            <a:srgbClr val="FFFFFF"/>
          </a:solidFill>
        </p:spPr>
        <p:txBody>
          <a:bodyPr>
            <a:normAutofit/>
          </a:bodyPr>
          <a:lstStyle/>
          <a:p>
            <a:r>
              <a:rPr lang="en-US" dirty="0"/>
              <a:t>What does price movement have to do with materiality?</a:t>
            </a:r>
          </a:p>
        </p:txBody>
      </p:sp>
      <p:sp>
        <p:nvSpPr>
          <p:cNvPr id="3" name="Content Placeholder 2">
            <a:extLst>
              <a:ext uri="{FF2B5EF4-FFF2-40B4-BE49-F238E27FC236}">
                <a16:creationId xmlns:a16="http://schemas.microsoft.com/office/drawing/2014/main" id="{B15F4698-C7D4-46E8-9AEF-96E73D29D22D}"/>
              </a:ext>
            </a:extLst>
          </p:cNvPr>
          <p:cNvSpPr>
            <a:spLocks noGrp="1"/>
          </p:cNvSpPr>
          <p:nvPr>
            <p:ph idx="1"/>
          </p:nvPr>
        </p:nvSpPr>
        <p:spPr>
          <a:xfrm>
            <a:off x="1706062" y="2291262"/>
            <a:ext cx="8779512" cy="2879256"/>
          </a:xfrm>
        </p:spPr>
        <p:txBody>
          <a:bodyPr>
            <a:normAutofit/>
          </a:bodyPr>
          <a:lstStyle/>
          <a:p>
            <a:r>
              <a:rPr lang="en-US">
                <a:solidFill>
                  <a:srgbClr val="404040"/>
                </a:solidFill>
              </a:rPr>
              <a:t>If reasonable investors think information is material</a:t>
            </a:r>
          </a:p>
          <a:p>
            <a:endParaRPr lang="en-US">
              <a:solidFill>
                <a:srgbClr val="404040"/>
              </a:solidFill>
            </a:endParaRPr>
          </a:p>
          <a:p>
            <a:r>
              <a:rPr lang="en-US">
                <a:solidFill>
                  <a:srgbClr val="404040"/>
                </a:solidFill>
              </a:rPr>
              <a:t>Then the information will have a “price impact”</a:t>
            </a:r>
          </a:p>
        </p:txBody>
      </p:sp>
    </p:spTree>
    <p:extLst>
      <p:ext uri="{BB962C8B-B14F-4D97-AF65-F5344CB8AC3E}">
        <p14:creationId xmlns:p14="http://schemas.microsoft.com/office/powerpoint/2010/main" val="1551749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DAA0-12C7-4B26-9332-807C16C686DE}"/>
              </a:ext>
            </a:extLst>
          </p:cNvPr>
          <p:cNvSpPr>
            <a:spLocks noGrp="1"/>
          </p:cNvSpPr>
          <p:nvPr>
            <p:ph type="title"/>
          </p:nvPr>
        </p:nvSpPr>
        <p:spPr>
          <a:xfrm>
            <a:off x="6438122" y="964692"/>
            <a:ext cx="4793758" cy="1188720"/>
          </a:xfrm>
        </p:spPr>
        <p:txBody>
          <a:bodyPr>
            <a:normAutofit/>
          </a:bodyPr>
          <a:lstStyle/>
          <a:p>
            <a:r>
              <a:rPr lang="en-US" sz="2000" dirty="0"/>
              <a:t>Positive information</a:t>
            </a:r>
          </a:p>
        </p:txBody>
      </p:sp>
      <p:sp>
        <p:nvSpPr>
          <p:cNvPr id="37" name="Rectangle 26">
            <a:extLst>
              <a:ext uri="{FF2B5EF4-FFF2-40B4-BE49-F238E27FC236}">
                <a16:creationId xmlns:a16="http://schemas.microsoft.com/office/drawing/2014/main" id="{09A89921-1164-45C1-A0BD-D886ED81D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8">
            <a:extLst>
              <a:ext uri="{FF2B5EF4-FFF2-40B4-BE49-F238E27FC236}">
                <a16:creationId xmlns:a16="http://schemas.microsoft.com/office/drawing/2014/main" id="{151D10BB-9AE8-4E9F-9216-28410D42E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1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EEA0A723-767F-431F-AD54-8BF0BBFDD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4322" y="321731"/>
            <a:ext cx="2111317" cy="2065869"/>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2">
            <a:extLst>
              <a:ext uri="{FF2B5EF4-FFF2-40B4-BE49-F238E27FC236}">
                <a16:creationId xmlns:a16="http://schemas.microsoft.com/office/drawing/2014/main" id="{60D227EF-9CD8-446C-B588-658A93092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83" y="4157447"/>
            <a:ext cx="3206709" cy="2378820"/>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4">
            <a:extLst>
              <a:ext uri="{FF2B5EF4-FFF2-40B4-BE49-F238E27FC236}">
                <a16:creationId xmlns:a16="http://schemas.microsoft.com/office/drawing/2014/main" id="{A6CBDC65-9EA1-469B-A825-5AF7F31A2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4322" y="2548467"/>
            <a:ext cx="2111317" cy="28726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0B472FD-C215-4A91-8BBC-57DF183D79B9}"/>
              </a:ext>
            </a:extLst>
          </p:cNvPr>
          <p:cNvPicPr>
            <a:picLocks noChangeAspect="1"/>
          </p:cNvPicPr>
          <p:nvPr/>
        </p:nvPicPr>
        <p:blipFill>
          <a:blip r:embed="rId2"/>
          <a:stretch>
            <a:fillRect/>
          </a:stretch>
        </p:blipFill>
        <p:spPr>
          <a:xfrm>
            <a:off x="455166" y="813146"/>
            <a:ext cx="2888795" cy="2680532"/>
          </a:xfrm>
          <a:prstGeom prst="rect">
            <a:avLst/>
          </a:prstGeom>
        </p:spPr>
      </p:pic>
      <p:sp>
        <p:nvSpPr>
          <p:cNvPr id="3" name="Content Placeholder 2">
            <a:extLst>
              <a:ext uri="{FF2B5EF4-FFF2-40B4-BE49-F238E27FC236}">
                <a16:creationId xmlns:a16="http://schemas.microsoft.com/office/drawing/2014/main" id="{B15F4698-C7D4-46E8-9AEF-96E73D29D22D}"/>
              </a:ext>
            </a:extLst>
          </p:cNvPr>
          <p:cNvSpPr>
            <a:spLocks noGrp="1"/>
          </p:cNvSpPr>
          <p:nvPr>
            <p:ph idx="1"/>
          </p:nvPr>
        </p:nvSpPr>
        <p:spPr>
          <a:xfrm>
            <a:off x="6438122" y="2475145"/>
            <a:ext cx="4793757" cy="3409259"/>
          </a:xfrm>
        </p:spPr>
        <p:txBody>
          <a:bodyPr>
            <a:normAutofit/>
          </a:bodyPr>
          <a:lstStyle/>
          <a:p>
            <a:r>
              <a:rPr lang="en-US" dirty="0"/>
              <a:t>More buyers than sellers</a:t>
            </a:r>
          </a:p>
          <a:p>
            <a:endParaRPr lang="en-US" dirty="0"/>
          </a:p>
          <a:p>
            <a:endParaRPr lang="en-US" dirty="0"/>
          </a:p>
          <a:p>
            <a:r>
              <a:rPr lang="en-US" dirty="0"/>
              <a:t>Price goes up</a:t>
            </a:r>
          </a:p>
        </p:txBody>
      </p:sp>
      <p:pic>
        <p:nvPicPr>
          <p:cNvPr id="22" name="Picture 21">
            <a:extLst>
              <a:ext uri="{FF2B5EF4-FFF2-40B4-BE49-F238E27FC236}">
                <a16:creationId xmlns:a16="http://schemas.microsoft.com/office/drawing/2014/main" id="{181AB40E-7744-44B5-B126-419E541BBDE9}"/>
              </a:ext>
            </a:extLst>
          </p:cNvPr>
          <p:cNvPicPr>
            <a:picLocks noChangeAspect="1"/>
          </p:cNvPicPr>
          <p:nvPr/>
        </p:nvPicPr>
        <p:blipFill>
          <a:blip r:embed="rId3"/>
          <a:stretch>
            <a:fillRect/>
          </a:stretch>
        </p:blipFill>
        <p:spPr>
          <a:xfrm>
            <a:off x="3828149" y="3157603"/>
            <a:ext cx="1783661" cy="1654345"/>
          </a:xfrm>
          <a:prstGeom prst="rect">
            <a:avLst/>
          </a:prstGeom>
        </p:spPr>
      </p:pic>
    </p:spTree>
    <p:extLst>
      <p:ext uri="{BB962C8B-B14F-4D97-AF65-F5344CB8AC3E}">
        <p14:creationId xmlns:p14="http://schemas.microsoft.com/office/powerpoint/2010/main" val="2056854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DAA0-12C7-4B26-9332-807C16C686DE}"/>
              </a:ext>
            </a:extLst>
          </p:cNvPr>
          <p:cNvSpPr>
            <a:spLocks noGrp="1"/>
          </p:cNvSpPr>
          <p:nvPr>
            <p:ph type="title"/>
          </p:nvPr>
        </p:nvSpPr>
        <p:spPr>
          <a:xfrm>
            <a:off x="6438122" y="964692"/>
            <a:ext cx="4793758" cy="1188720"/>
          </a:xfrm>
        </p:spPr>
        <p:txBody>
          <a:bodyPr>
            <a:normAutofit/>
          </a:bodyPr>
          <a:lstStyle/>
          <a:p>
            <a:r>
              <a:rPr lang="en-US" sz="2000" dirty="0"/>
              <a:t>Negative information</a:t>
            </a:r>
          </a:p>
        </p:txBody>
      </p:sp>
      <p:sp>
        <p:nvSpPr>
          <p:cNvPr id="37" name="Rectangle 26">
            <a:extLst>
              <a:ext uri="{FF2B5EF4-FFF2-40B4-BE49-F238E27FC236}">
                <a16:creationId xmlns:a16="http://schemas.microsoft.com/office/drawing/2014/main" id="{09A89921-1164-45C1-A0BD-D886ED81D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8">
            <a:extLst>
              <a:ext uri="{FF2B5EF4-FFF2-40B4-BE49-F238E27FC236}">
                <a16:creationId xmlns:a16="http://schemas.microsoft.com/office/drawing/2014/main" id="{151D10BB-9AE8-4E9F-9216-28410D42E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1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81AB40E-7744-44B5-B126-419E541BBDE9}"/>
              </a:ext>
            </a:extLst>
          </p:cNvPr>
          <p:cNvPicPr>
            <a:picLocks noChangeAspect="1"/>
          </p:cNvPicPr>
          <p:nvPr/>
        </p:nvPicPr>
        <p:blipFill>
          <a:blip r:embed="rId2"/>
          <a:stretch>
            <a:fillRect/>
          </a:stretch>
        </p:blipFill>
        <p:spPr>
          <a:xfrm>
            <a:off x="467172" y="823388"/>
            <a:ext cx="2880360" cy="2671533"/>
          </a:xfrm>
          <a:prstGeom prst="rect">
            <a:avLst/>
          </a:prstGeom>
        </p:spPr>
      </p:pic>
      <p:sp>
        <p:nvSpPr>
          <p:cNvPr id="39" name="Rectangle 30">
            <a:extLst>
              <a:ext uri="{FF2B5EF4-FFF2-40B4-BE49-F238E27FC236}">
                <a16:creationId xmlns:a16="http://schemas.microsoft.com/office/drawing/2014/main" id="{EEA0A723-767F-431F-AD54-8BF0BBFDD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4322" y="321731"/>
            <a:ext cx="2111317" cy="2065869"/>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2">
            <a:extLst>
              <a:ext uri="{FF2B5EF4-FFF2-40B4-BE49-F238E27FC236}">
                <a16:creationId xmlns:a16="http://schemas.microsoft.com/office/drawing/2014/main" id="{60D227EF-9CD8-446C-B588-658A93092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83" y="4157447"/>
            <a:ext cx="3206709" cy="2378820"/>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4">
            <a:extLst>
              <a:ext uri="{FF2B5EF4-FFF2-40B4-BE49-F238E27FC236}">
                <a16:creationId xmlns:a16="http://schemas.microsoft.com/office/drawing/2014/main" id="{A6CBDC65-9EA1-469B-A825-5AF7F31A2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4322" y="2548467"/>
            <a:ext cx="2111317" cy="28726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0B472FD-C215-4A91-8BBC-57DF183D79B9}"/>
              </a:ext>
            </a:extLst>
          </p:cNvPr>
          <p:cNvPicPr>
            <a:picLocks noChangeAspect="1"/>
          </p:cNvPicPr>
          <p:nvPr/>
        </p:nvPicPr>
        <p:blipFill>
          <a:blip r:embed="rId3"/>
          <a:stretch>
            <a:fillRect/>
          </a:stretch>
        </p:blipFill>
        <p:spPr>
          <a:xfrm>
            <a:off x="3828150" y="3157240"/>
            <a:ext cx="1783661" cy="1655071"/>
          </a:xfrm>
          <a:prstGeom prst="rect">
            <a:avLst/>
          </a:prstGeom>
        </p:spPr>
      </p:pic>
      <p:sp>
        <p:nvSpPr>
          <p:cNvPr id="3" name="Content Placeholder 2">
            <a:extLst>
              <a:ext uri="{FF2B5EF4-FFF2-40B4-BE49-F238E27FC236}">
                <a16:creationId xmlns:a16="http://schemas.microsoft.com/office/drawing/2014/main" id="{B15F4698-C7D4-46E8-9AEF-96E73D29D22D}"/>
              </a:ext>
            </a:extLst>
          </p:cNvPr>
          <p:cNvSpPr>
            <a:spLocks noGrp="1"/>
          </p:cNvSpPr>
          <p:nvPr>
            <p:ph idx="1"/>
          </p:nvPr>
        </p:nvSpPr>
        <p:spPr>
          <a:xfrm>
            <a:off x="6438122" y="2475145"/>
            <a:ext cx="4793757" cy="3409259"/>
          </a:xfrm>
        </p:spPr>
        <p:txBody>
          <a:bodyPr>
            <a:normAutofit/>
          </a:bodyPr>
          <a:lstStyle/>
          <a:p>
            <a:r>
              <a:rPr lang="en-US" dirty="0"/>
              <a:t>More sellers than buyers</a:t>
            </a:r>
          </a:p>
          <a:p>
            <a:endParaRPr lang="en-US" dirty="0"/>
          </a:p>
          <a:p>
            <a:endParaRPr lang="en-US" dirty="0"/>
          </a:p>
          <a:p>
            <a:r>
              <a:rPr lang="en-US" dirty="0"/>
              <a:t>Price goes down</a:t>
            </a:r>
          </a:p>
        </p:txBody>
      </p:sp>
    </p:spTree>
    <p:extLst>
      <p:ext uri="{BB962C8B-B14F-4D97-AF65-F5344CB8AC3E}">
        <p14:creationId xmlns:p14="http://schemas.microsoft.com/office/powerpoint/2010/main" val="2734613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820010"/>
            <a:ext cx="3415288" cy="3212654"/>
          </a:xfrm>
          <a:noFill/>
          <a:ln>
            <a:solidFill>
              <a:schemeClr val="bg1"/>
            </a:solidFill>
          </a:ln>
        </p:spPr>
        <p:txBody>
          <a:bodyPr vert="horz" lIns="274320" tIns="182880" rIns="274320" bIns="182880" rtlCol="0" anchor="ctr" anchorCtr="1">
            <a:normAutofit/>
          </a:bodyPr>
          <a:lstStyle/>
          <a:p>
            <a:r>
              <a:rPr lang="en-US">
                <a:solidFill>
                  <a:schemeClr val="bg1"/>
                </a:solidFill>
              </a:rPr>
              <a:t>Event studies</a:t>
            </a:r>
          </a:p>
        </p:txBody>
      </p:sp>
      <p:sp>
        <p:nvSpPr>
          <p:cNvPr id="3" name="Text Placeholder 2"/>
          <p:cNvSpPr>
            <a:spLocks noGrp="1"/>
          </p:cNvSpPr>
          <p:nvPr>
            <p:ph type="body" idx="1"/>
          </p:nvPr>
        </p:nvSpPr>
        <p:spPr>
          <a:xfrm>
            <a:off x="699777" y="4352544"/>
            <a:ext cx="3415288" cy="1239894"/>
          </a:xfrm>
        </p:spPr>
        <p:txBody>
          <a:bodyPr vert="horz" lIns="91440" tIns="45720" rIns="91440" bIns="45720" rtlCol="0">
            <a:normAutofit/>
          </a:bodyPr>
          <a:lstStyle/>
          <a:p>
            <a:pPr algn="ctr"/>
            <a:endParaRPr lang="en-US">
              <a:solidFill>
                <a:schemeClr val="bg1"/>
              </a:solidFill>
            </a:endParaRPr>
          </a:p>
        </p:txBody>
      </p:sp>
      <p:pic>
        <p:nvPicPr>
          <p:cNvPr id="5" name="Picture 4" descr="Writing an appointment on a paper agenda">
            <a:extLst>
              <a:ext uri="{FF2B5EF4-FFF2-40B4-BE49-F238E27FC236}">
                <a16:creationId xmlns:a16="http://schemas.microsoft.com/office/drawing/2014/main" id="{7C8EBC3D-2B01-43EA-97F5-F652FDCCB83B}"/>
              </a:ext>
            </a:extLst>
          </p:cNvPr>
          <p:cNvPicPr>
            <a:picLocks noChangeAspect="1"/>
          </p:cNvPicPr>
          <p:nvPr/>
        </p:nvPicPr>
        <p:blipFill rotWithShape="1">
          <a:blip r:embed="rId2"/>
          <a:srcRect r="26633" b="-1"/>
          <a:stretch/>
        </p:blipFill>
        <p:spPr>
          <a:xfrm>
            <a:off x="4654297" y="10"/>
            <a:ext cx="7537702" cy="6857989"/>
          </a:xfrm>
          <a:prstGeom prst="rect">
            <a:avLst/>
          </a:prstGeom>
        </p:spPr>
      </p:pic>
    </p:spTree>
    <p:extLst>
      <p:ext uri="{BB962C8B-B14F-4D97-AF65-F5344CB8AC3E}">
        <p14:creationId xmlns:p14="http://schemas.microsoft.com/office/powerpoint/2010/main" val="12764479"/>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1736" y="22860"/>
            <a:ext cx="5160264" cy="909400"/>
          </a:xfrm>
        </p:spPr>
        <p:txBody>
          <a:bodyPr/>
          <a:lstStyle/>
          <a:p>
            <a:r>
              <a:rPr lang="en-US" dirty="0"/>
              <a:t>Royal Caribbean</a:t>
            </a: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577840" y="2350009"/>
            <a:ext cx="6614160" cy="4401205"/>
          </a:xfrm>
          <a:prstGeom prst="rect">
            <a:avLst/>
          </a:prstGeom>
        </p:spPr>
        <p:txBody>
          <a:bodyPr wrap="square">
            <a:spAutoFit/>
          </a:bodyPr>
          <a:lstStyle/>
          <a:p>
            <a:r>
              <a:rPr lang="en-US" sz="2000" dirty="0"/>
              <a:t>40. The Class Period begins on February 4, 2020, when Royal Caribbean issued a press release with 2019 financial results, 2020 earnings guidance, and COVID-19 updates. The Company held an earnings call with investors on the same day. The press release read, “</a:t>
            </a:r>
            <a:r>
              <a:rPr lang="en-US" sz="2000" b="1" dirty="0"/>
              <a:t>The company is very encouraged about the demand environment for 2020. Wave Season has started on a strong note with overall rates higher than same time last year</a:t>
            </a:r>
            <a:r>
              <a:rPr lang="en-US" sz="2000" dirty="0"/>
              <a:t> and booked load factors ahead of same time last year on a like-for-like basis.” During the conference call with investors later that day, CEO Fain discussed the impact of COVID-19, stating: </a:t>
            </a:r>
            <a:r>
              <a:rPr lang="en-US" sz="2000" b="1" dirty="0"/>
              <a:t>“[o]ne important bright spot is that looking beyond the current outbreak we aren't seeing a big impact on overall bookings elsewhere</a:t>
            </a:r>
            <a:r>
              <a:rPr lang="en-US" sz="2000" dirty="0"/>
              <a:t>.” </a:t>
            </a:r>
          </a:p>
        </p:txBody>
      </p:sp>
      <p:pic>
        <p:nvPicPr>
          <p:cNvPr id="5" name="Picture 4"/>
          <p:cNvPicPr>
            <a:picLocks noChangeAspect="1"/>
          </p:cNvPicPr>
          <p:nvPr/>
        </p:nvPicPr>
        <p:blipFill>
          <a:blip r:embed="rId2"/>
          <a:stretch>
            <a:fillRect/>
          </a:stretch>
        </p:blipFill>
        <p:spPr>
          <a:xfrm>
            <a:off x="67818" y="22860"/>
            <a:ext cx="5397968" cy="4558284"/>
          </a:xfrm>
          <a:prstGeom prst="rect">
            <a:avLst/>
          </a:prstGeom>
        </p:spPr>
      </p:pic>
    </p:spTree>
    <p:extLst>
      <p:ext uri="{BB962C8B-B14F-4D97-AF65-F5344CB8AC3E}">
        <p14:creationId xmlns:p14="http://schemas.microsoft.com/office/powerpoint/2010/main" val="2572540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2998982"/>
            <a:ext cx="6096000" cy="3477875"/>
          </a:xfrm>
          <a:prstGeom prst="rect">
            <a:avLst/>
          </a:prstGeom>
          <a:ln>
            <a:solidFill>
              <a:schemeClr val="tx1"/>
            </a:solidFill>
          </a:ln>
        </p:spPr>
        <p:txBody>
          <a:bodyPr>
            <a:spAutoFit/>
          </a:bodyPr>
          <a:lstStyle/>
          <a:p>
            <a:r>
              <a:rPr lang="en-US" sz="2000" dirty="0"/>
              <a:t>46. On or around February 7, 2020, four passengers disembarking from one of the Company’s cruise ships in New Jersey displayed COVID-19 symptoms and were subsequently tested. In response, the Company stated: “</a:t>
            </a:r>
            <a:r>
              <a:rPr lang="en-US" sz="2000" b="1" dirty="0"/>
              <a:t>we are closely monitoring developments regarding coronavirus and have rigorous medical protocols in place onboard our ships</a:t>
            </a:r>
            <a:r>
              <a:rPr lang="en-US" sz="2000" dirty="0"/>
              <a:t>.” Further, the Company assured that </a:t>
            </a:r>
            <a:r>
              <a:rPr lang="en-US" sz="2000" b="1" dirty="0"/>
              <a:t>“[</a:t>
            </a:r>
            <a:r>
              <a:rPr lang="en-US" sz="2000" b="1" dirty="0" err="1"/>
              <a:t>i</a:t>
            </a:r>
            <a:r>
              <a:rPr lang="en-US" sz="2000" b="1" dirty="0"/>
              <a:t>]n alignment with new stricter CDC protocols, we are tightening our measures to protect guests and crew. These steps are intentionally conservative</a:t>
            </a:r>
            <a:r>
              <a:rPr lang="en-US" sz="2000" dirty="0"/>
              <a:t>.” </a:t>
            </a:r>
          </a:p>
        </p:txBody>
      </p:sp>
      <p:sp>
        <p:nvSpPr>
          <p:cNvPr id="5" name="Rectangle 4"/>
          <p:cNvSpPr/>
          <p:nvPr/>
        </p:nvSpPr>
        <p:spPr>
          <a:xfrm>
            <a:off x="64008" y="0"/>
            <a:ext cx="6096000" cy="5324535"/>
          </a:xfrm>
          <a:prstGeom prst="rect">
            <a:avLst/>
          </a:prstGeom>
          <a:ln>
            <a:solidFill>
              <a:schemeClr val="tx1"/>
            </a:solidFill>
          </a:ln>
        </p:spPr>
        <p:txBody>
          <a:bodyPr>
            <a:spAutoFit/>
          </a:bodyPr>
          <a:lstStyle/>
          <a:p>
            <a:r>
              <a:rPr lang="en-US" sz="2000" dirty="0"/>
              <a:t>45. In addition to the misstatements about customer bookings during the earnings call on February 4, 2020, Defendants misled investors regarding the Company’s safety protocols and exposure to the virus. For example, CEO Fain stated: “[</a:t>
            </a:r>
            <a:r>
              <a:rPr lang="en-US" sz="2000" dirty="0" err="1"/>
              <a:t>i</a:t>
            </a:r>
            <a:r>
              <a:rPr lang="en-US" sz="2000" dirty="0"/>
              <a:t>]n conjunction with CLIA, our industry trade group, </a:t>
            </a:r>
            <a:r>
              <a:rPr lang="en-US" sz="2000" b="1" dirty="0"/>
              <a:t>we have initiated strong safeguards to help contain the spread of the disease and to protect our guests and crew</a:t>
            </a:r>
            <a:r>
              <a:rPr lang="en-US" sz="2000" dirty="0"/>
              <a:t>.” He assured investors that </a:t>
            </a:r>
            <a:r>
              <a:rPr lang="en-US" sz="2000" b="1" dirty="0"/>
              <a:t>“[a]</a:t>
            </a:r>
            <a:r>
              <a:rPr lang="en-US" sz="2000" b="1" dirty="0" err="1"/>
              <a:t>ll</a:t>
            </a:r>
            <a:r>
              <a:rPr lang="en-US" sz="2000" b="1" dirty="0"/>
              <a:t> these steps that we’re taking and others are taking are expected to ultimately contain the virus, but we don’t know how long that will take</a:t>
            </a:r>
            <a:r>
              <a:rPr lang="en-US" sz="2000" dirty="0"/>
              <a:t>.” Downplaying the risk of the virus to the business, especially one as serious as COVID-19, Bayley stated that the Company is “</a:t>
            </a:r>
            <a:r>
              <a:rPr lang="en-US" sz="2000" b="1" dirty="0"/>
              <a:t>taking a series of what we believe to be very prudent and sensible actions that will not entirely eliminate the risk but massively minimize this risk</a:t>
            </a:r>
            <a:r>
              <a:rPr lang="en-US" sz="2000" dirty="0"/>
              <a:t>.”</a:t>
            </a:r>
          </a:p>
        </p:txBody>
      </p:sp>
    </p:spTree>
    <p:extLst>
      <p:ext uri="{BB962C8B-B14F-4D97-AF65-F5344CB8AC3E}">
        <p14:creationId xmlns:p14="http://schemas.microsoft.com/office/powerpoint/2010/main" val="1995553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far:</a:t>
            </a:r>
            <a:br>
              <a:rPr lang="en-US" dirty="0"/>
            </a:br>
            <a:r>
              <a:rPr lang="en-US" dirty="0"/>
              <a:t>Materiality tests</a:t>
            </a:r>
          </a:p>
        </p:txBody>
      </p:sp>
      <p:sp>
        <p:nvSpPr>
          <p:cNvPr id="3" name="Content Placeholder 2"/>
          <p:cNvSpPr>
            <a:spLocks noGrp="1"/>
          </p:cNvSpPr>
          <p:nvPr>
            <p:ph idx="1"/>
          </p:nvPr>
        </p:nvSpPr>
        <p:spPr/>
        <p:txBody>
          <a:bodyPr>
            <a:normAutofit/>
          </a:bodyPr>
          <a:lstStyle/>
          <a:p>
            <a:r>
              <a:rPr lang="en-US" sz="3200" dirty="0"/>
              <a:t>Total Mix Test (</a:t>
            </a:r>
            <a:r>
              <a:rPr lang="en-US" sz="3200" i="1" dirty="0"/>
              <a:t>Basic</a:t>
            </a:r>
            <a:r>
              <a:rPr lang="en-US" sz="3200" dirty="0"/>
              <a:t> balancing test for speculative events)</a:t>
            </a:r>
          </a:p>
          <a:p>
            <a:r>
              <a:rPr lang="en-US" sz="3200" dirty="0"/>
              <a:t>Qualitative Factors</a:t>
            </a:r>
          </a:p>
          <a:p>
            <a:r>
              <a:rPr lang="en-US" sz="3200" dirty="0"/>
              <a:t>Market Test</a:t>
            </a:r>
          </a:p>
        </p:txBody>
      </p:sp>
    </p:spTree>
    <p:extLst>
      <p:ext uri="{BB962C8B-B14F-4D97-AF65-F5344CB8AC3E}">
        <p14:creationId xmlns:p14="http://schemas.microsoft.com/office/powerpoint/2010/main" val="29748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83436" y="1613532"/>
            <a:ext cx="4270248" cy="704087"/>
          </a:xfrm>
        </p:spPr>
        <p:txBody>
          <a:bodyPr>
            <a:noAutofit/>
          </a:bodyPr>
          <a:lstStyle/>
          <a:p>
            <a:r>
              <a:rPr lang="en-US" sz="2800" dirty="0"/>
              <a:t>STATUTE</a:t>
            </a:r>
          </a:p>
        </p:txBody>
      </p:sp>
      <p:sp>
        <p:nvSpPr>
          <p:cNvPr id="4" name="Content Placeholder 3"/>
          <p:cNvSpPr>
            <a:spLocks noGrp="1"/>
          </p:cNvSpPr>
          <p:nvPr>
            <p:ph sz="half" idx="2"/>
          </p:nvPr>
        </p:nvSpPr>
        <p:spPr>
          <a:xfrm>
            <a:off x="1583435" y="2448731"/>
            <a:ext cx="4584889" cy="4200041"/>
          </a:xfrm>
        </p:spPr>
        <p:txBody>
          <a:bodyPr>
            <a:normAutofit/>
          </a:bodyPr>
          <a:lstStyle/>
          <a:p>
            <a:r>
              <a:rPr lang="en-US" dirty="0"/>
              <a:t>It shall be unlawful for any person. . . .</a:t>
            </a:r>
          </a:p>
          <a:p>
            <a:r>
              <a:rPr lang="en-US" dirty="0"/>
              <a:t>To use or employ, in connection with the purchase or sale of any security registered on a national securities exchange or any security not so registered. . .any manipulative or deceptive device of contrivance in contravention of such rules and regulations as the commission may prescribe as necessary or appropriate in the public interest or for the protection of investors</a:t>
            </a:r>
          </a:p>
          <a:p>
            <a:endParaRPr lang="en-US" dirty="0"/>
          </a:p>
        </p:txBody>
      </p:sp>
      <p:sp>
        <p:nvSpPr>
          <p:cNvPr id="5" name="Content Placeholder 4"/>
          <p:cNvSpPr>
            <a:spLocks noGrp="1"/>
          </p:cNvSpPr>
          <p:nvPr>
            <p:ph sz="quarter" idx="4"/>
          </p:nvPr>
        </p:nvSpPr>
        <p:spPr>
          <a:xfrm>
            <a:off x="6338315" y="2448731"/>
            <a:ext cx="5262165" cy="4091553"/>
          </a:xfrm>
        </p:spPr>
        <p:txBody>
          <a:bodyPr>
            <a:normAutofit/>
          </a:bodyPr>
          <a:lstStyle/>
          <a:p>
            <a:r>
              <a:rPr lang="en-US" dirty="0"/>
              <a:t>It shall be unlawful for any person. . .</a:t>
            </a:r>
          </a:p>
          <a:p>
            <a:r>
              <a:rPr lang="en-US" dirty="0"/>
              <a:t>(a) To employ any device, scheme, or artifice to defraud</a:t>
            </a:r>
          </a:p>
          <a:p>
            <a:r>
              <a:rPr lang="en-US" dirty="0"/>
              <a:t>(b) To make any untrue statement of a material  fact or to omit to state a  material fact necessary in order to make the statements made, in the light of the circumstances under which they were made, not misleading, or</a:t>
            </a:r>
          </a:p>
          <a:p>
            <a:r>
              <a:rPr lang="en-US" dirty="0"/>
              <a:t>(c) To engage in any act, practice, or course of business which operates or would operate as a fraud or deceit upon any person.</a:t>
            </a:r>
          </a:p>
        </p:txBody>
      </p:sp>
      <p:sp>
        <p:nvSpPr>
          <p:cNvPr id="6" name="Text Placeholder 5"/>
          <p:cNvSpPr>
            <a:spLocks noGrp="1"/>
          </p:cNvSpPr>
          <p:nvPr>
            <p:ph type="body" sz="quarter" idx="13"/>
          </p:nvPr>
        </p:nvSpPr>
        <p:spPr>
          <a:xfrm>
            <a:off x="6338316" y="1613532"/>
            <a:ext cx="4270248" cy="704087"/>
          </a:xfrm>
        </p:spPr>
        <p:txBody>
          <a:bodyPr>
            <a:normAutofit/>
          </a:bodyPr>
          <a:lstStyle/>
          <a:p>
            <a:r>
              <a:rPr lang="en-US" sz="2800" dirty="0" err="1"/>
              <a:t>rULE</a:t>
            </a:r>
            <a:endParaRPr lang="en-US" sz="2800" dirty="0"/>
          </a:p>
        </p:txBody>
      </p:sp>
      <p:sp>
        <p:nvSpPr>
          <p:cNvPr id="2" name="Title 1"/>
          <p:cNvSpPr>
            <a:spLocks noGrp="1"/>
          </p:cNvSpPr>
          <p:nvPr>
            <p:ph type="title"/>
          </p:nvPr>
        </p:nvSpPr>
        <p:spPr>
          <a:xfrm>
            <a:off x="2161393" y="166529"/>
            <a:ext cx="7729728" cy="1188720"/>
          </a:xfrm>
        </p:spPr>
        <p:txBody>
          <a:bodyPr/>
          <a:lstStyle/>
          <a:p>
            <a:r>
              <a:rPr lang="en-US" dirty="0"/>
              <a:t>Section 10(b)</a:t>
            </a:r>
            <a:br>
              <a:rPr lang="en-US" dirty="0"/>
            </a:br>
            <a:r>
              <a:rPr lang="en-US" dirty="0"/>
              <a:t>rule 10b-5</a:t>
            </a:r>
          </a:p>
        </p:txBody>
      </p:sp>
      <p:sp>
        <p:nvSpPr>
          <p:cNvPr id="7" name="Rectangle 6"/>
          <p:cNvSpPr/>
          <p:nvPr/>
        </p:nvSpPr>
        <p:spPr>
          <a:xfrm>
            <a:off x="10221132" y="3549112"/>
            <a:ext cx="821410" cy="3487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67181" y="3825499"/>
            <a:ext cx="821410" cy="3487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094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3499" y="746689"/>
            <a:ext cx="9105002" cy="1188720"/>
          </a:xfrm>
        </p:spPr>
        <p:txBody>
          <a:bodyPr/>
          <a:lstStyle/>
          <a:p>
            <a:r>
              <a:rPr lang="en-US" dirty="0" err="1"/>
              <a:t>Matrixx</a:t>
            </a:r>
            <a:r>
              <a:rPr lang="en-US" dirty="0"/>
              <a:t> Initiatives, Inc. v. </a:t>
            </a:r>
            <a:r>
              <a:rPr lang="en-US" dirty="0" err="1"/>
              <a:t>Siracusano</a:t>
            </a:r>
            <a:endParaRPr lang="en-US" dirty="0"/>
          </a:p>
        </p:txBody>
      </p:sp>
      <p:sp>
        <p:nvSpPr>
          <p:cNvPr id="9" name="Content Placeholder 8"/>
          <p:cNvSpPr>
            <a:spLocks noGrp="1"/>
          </p:cNvSpPr>
          <p:nvPr>
            <p:ph idx="1"/>
          </p:nvPr>
        </p:nvSpPr>
        <p:spPr/>
        <p:txBody>
          <a:bodyPr/>
          <a:lstStyle/>
          <a:p>
            <a:endParaRPr lang="en-US" dirty="0"/>
          </a:p>
        </p:txBody>
      </p:sp>
      <p:pic>
        <p:nvPicPr>
          <p:cNvPr id="2056" name="Picture 8" descr="Image result for zic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3236535"/>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599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694" y="728522"/>
            <a:ext cx="9062612" cy="1188720"/>
          </a:xfrm>
        </p:spPr>
        <p:txBody>
          <a:bodyPr/>
          <a:lstStyle/>
          <a:p>
            <a:r>
              <a:rPr lang="en-US" dirty="0"/>
              <a:t>After receiving “adverse event reports”</a:t>
            </a:r>
          </a:p>
        </p:txBody>
      </p:sp>
      <p:sp>
        <p:nvSpPr>
          <p:cNvPr id="3" name="Content Placeholder 2"/>
          <p:cNvSpPr>
            <a:spLocks noGrp="1"/>
          </p:cNvSpPr>
          <p:nvPr>
            <p:ph idx="1"/>
          </p:nvPr>
        </p:nvSpPr>
        <p:spPr>
          <a:xfrm>
            <a:off x="1564694" y="2216360"/>
            <a:ext cx="9062612" cy="3523668"/>
          </a:xfrm>
        </p:spPr>
        <p:txBody>
          <a:bodyPr>
            <a:normAutofit/>
          </a:bodyPr>
          <a:lstStyle/>
          <a:p>
            <a:r>
              <a:rPr lang="en-US" sz="2400" dirty="0"/>
              <a:t>“Poised for growth in the upcoming cough and cold season”</a:t>
            </a:r>
          </a:p>
          <a:p>
            <a:r>
              <a:rPr lang="en-US" sz="2400" dirty="0"/>
              <a:t>“very strong momentum”</a:t>
            </a:r>
          </a:p>
          <a:p>
            <a:r>
              <a:rPr lang="en-US" sz="2400" dirty="0"/>
              <a:t>Revenues would “be up in excess of 50%”</a:t>
            </a:r>
          </a:p>
          <a:p>
            <a:r>
              <a:rPr lang="en-US" sz="2400" dirty="0"/>
              <a:t>“reports of anosmia were “completely unfounded and misleading”</a:t>
            </a:r>
          </a:p>
          <a:p>
            <a:r>
              <a:rPr lang="en-US" sz="2400" dirty="0"/>
              <a:t>“the safety and efficacy of zinc gluconate for the treatment of symptoms related to the common cold have been well established”</a:t>
            </a:r>
          </a:p>
        </p:txBody>
      </p:sp>
    </p:spTree>
    <p:extLst>
      <p:ext uri="{BB962C8B-B14F-4D97-AF65-F5344CB8AC3E}">
        <p14:creationId xmlns:p14="http://schemas.microsoft.com/office/powerpoint/2010/main" val="7763515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662" y="401518"/>
            <a:ext cx="9722676" cy="1188720"/>
          </a:xfrm>
        </p:spPr>
        <p:txBody>
          <a:bodyPr/>
          <a:lstStyle/>
          <a:p>
            <a:r>
              <a:rPr lang="en-US" dirty="0"/>
              <a:t>What test does court use for “materiality?”</a:t>
            </a:r>
          </a:p>
        </p:txBody>
      </p:sp>
      <p:sp>
        <p:nvSpPr>
          <p:cNvPr id="3" name="Content Placeholder 2"/>
          <p:cNvSpPr>
            <a:spLocks noGrp="1"/>
          </p:cNvSpPr>
          <p:nvPr>
            <p:ph idx="1"/>
          </p:nvPr>
        </p:nvSpPr>
        <p:spPr>
          <a:xfrm>
            <a:off x="1234662" y="2077081"/>
            <a:ext cx="9722676" cy="3790823"/>
          </a:xfrm>
        </p:spPr>
        <p:txBody>
          <a:bodyPr>
            <a:normAutofit/>
          </a:bodyPr>
          <a:lstStyle/>
          <a:p>
            <a:r>
              <a:rPr lang="en-US" sz="3200" dirty="0"/>
              <a:t>A.  Total Mix Test</a:t>
            </a:r>
          </a:p>
          <a:p>
            <a:r>
              <a:rPr lang="en-US" sz="3200" dirty="0"/>
              <a:t>B.  Market Test</a:t>
            </a:r>
          </a:p>
          <a:p>
            <a:r>
              <a:rPr lang="en-US" sz="3200" dirty="0"/>
              <a:t>C. 5% Rule of Thumb</a:t>
            </a:r>
          </a:p>
        </p:txBody>
      </p:sp>
    </p:spTree>
    <p:extLst>
      <p:ext uri="{BB962C8B-B14F-4D97-AF65-F5344CB8AC3E}">
        <p14:creationId xmlns:p14="http://schemas.microsoft.com/office/powerpoint/2010/main" val="2054295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Longman v. Food Lion, </a:t>
            </a:r>
            <a:r>
              <a:rPr lang="en-US" dirty="0" err="1"/>
              <a:t>inc.</a:t>
            </a:r>
            <a:endParaRPr lang="en-US" dirty="0"/>
          </a:p>
        </p:txBody>
      </p:sp>
      <p:sp>
        <p:nvSpPr>
          <p:cNvPr id="3" name="Content Placeholder 2"/>
          <p:cNvSpPr>
            <a:spLocks noGrp="1"/>
          </p:cNvSpPr>
          <p:nvPr>
            <p:ph idx="1"/>
          </p:nvPr>
        </p:nvSpPr>
        <p:spPr/>
        <p:txBody>
          <a:bodyPr/>
          <a:lstStyle/>
          <a:p>
            <a:endParaRPr lang="en-US"/>
          </a:p>
        </p:txBody>
      </p:sp>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0962" y="2769810"/>
            <a:ext cx="441007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112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Derivative lawsuit</a:t>
            </a:r>
          </a:p>
        </p:txBody>
      </p:sp>
      <p:sp>
        <p:nvSpPr>
          <p:cNvPr id="6" name="Content Placeholder 5"/>
          <p:cNvSpPr>
            <a:spLocks noGrp="1"/>
          </p:cNvSpPr>
          <p:nvPr>
            <p:ph sz="half" idx="2"/>
          </p:nvPr>
        </p:nvSpPr>
        <p:spPr/>
        <p:txBody>
          <a:bodyPr/>
          <a:lstStyle/>
          <a:p>
            <a:r>
              <a:rPr lang="en-US" dirty="0"/>
              <a:t>Breach of Duty</a:t>
            </a:r>
          </a:p>
          <a:p>
            <a:pPr lvl="1"/>
            <a:r>
              <a:rPr lang="en-US" dirty="0"/>
              <a:t>Duty of Care?</a:t>
            </a:r>
          </a:p>
          <a:p>
            <a:pPr lvl="1"/>
            <a:r>
              <a:rPr lang="en-US" dirty="0"/>
              <a:t>Duty of Loyalty?</a:t>
            </a:r>
          </a:p>
          <a:p>
            <a:pPr lvl="2"/>
            <a:r>
              <a:rPr lang="en-US" dirty="0"/>
              <a:t>Conflicted Transaction?</a:t>
            </a:r>
          </a:p>
          <a:p>
            <a:pPr lvl="2"/>
            <a:r>
              <a:rPr lang="en-US" dirty="0"/>
              <a:t>Self-Dealing?</a:t>
            </a:r>
          </a:p>
          <a:p>
            <a:pPr lvl="2"/>
            <a:r>
              <a:rPr lang="en-US" dirty="0"/>
              <a:t>Oversight?</a:t>
            </a:r>
          </a:p>
        </p:txBody>
      </p:sp>
      <p:sp>
        <p:nvSpPr>
          <p:cNvPr id="7" name="Content Placeholder 6"/>
          <p:cNvSpPr>
            <a:spLocks noGrp="1"/>
          </p:cNvSpPr>
          <p:nvPr>
            <p:ph sz="quarter" idx="4"/>
          </p:nvPr>
        </p:nvSpPr>
        <p:spPr/>
        <p:txBody>
          <a:bodyPr/>
          <a:lstStyle/>
          <a:p>
            <a:r>
              <a:rPr lang="en-US" dirty="0"/>
              <a:t>Misstatement or Omission?</a:t>
            </a:r>
          </a:p>
          <a:p>
            <a:endParaRPr lang="en-US" dirty="0"/>
          </a:p>
        </p:txBody>
      </p:sp>
      <p:sp>
        <p:nvSpPr>
          <p:cNvPr id="8" name="Text Placeholder 7"/>
          <p:cNvSpPr>
            <a:spLocks noGrp="1"/>
          </p:cNvSpPr>
          <p:nvPr>
            <p:ph type="body" sz="quarter" idx="13"/>
          </p:nvPr>
        </p:nvSpPr>
        <p:spPr/>
        <p:txBody>
          <a:bodyPr/>
          <a:lstStyle/>
          <a:p>
            <a:r>
              <a:rPr lang="en-US" dirty="0"/>
              <a:t>Securities fraud lawsuit</a:t>
            </a:r>
          </a:p>
        </p:txBody>
      </p:sp>
      <p:sp>
        <p:nvSpPr>
          <p:cNvPr id="4" name="Title 3"/>
          <p:cNvSpPr>
            <a:spLocks noGrp="1"/>
          </p:cNvSpPr>
          <p:nvPr>
            <p:ph type="title"/>
          </p:nvPr>
        </p:nvSpPr>
        <p:spPr>
          <a:xfrm>
            <a:off x="2279672" y="316740"/>
            <a:ext cx="7729728" cy="1188720"/>
          </a:xfrm>
        </p:spPr>
        <p:txBody>
          <a:bodyPr>
            <a:normAutofit fontScale="90000"/>
          </a:bodyPr>
          <a:lstStyle/>
          <a:p>
            <a:r>
              <a:rPr lang="en-US" dirty="0"/>
              <a:t>How Can a shareholder recover the loss when the stock price drops?</a:t>
            </a:r>
          </a:p>
        </p:txBody>
      </p:sp>
    </p:spTree>
    <p:extLst>
      <p:ext uri="{BB962C8B-B14F-4D97-AF65-F5344CB8AC3E}">
        <p14:creationId xmlns:p14="http://schemas.microsoft.com/office/powerpoint/2010/main" val="2658281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But remember. . .</a:t>
            </a:r>
          </a:p>
        </p:txBody>
      </p:sp>
      <p:sp>
        <p:nvSpPr>
          <p:cNvPr id="8" name="Content Placeholder 7"/>
          <p:cNvSpPr>
            <a:spLocks noGrp="1"/>
          </p:cNvSpPr>
          <p:nvPr>
            <p:ph idx="1"/>
          </p:nvPr>
        </p:nvSpPr>
        <p:spPr/>
        <p:txBody>
          <a:bodyPr/>
          <a:lstStyle/>
          <a:p>
            <a:r>
              <a:rPr lang="en-US" dirty="0"/>
              <a:t>The federal securities laws deal with false or misleading statements in connection with investments. The federal securities laws do not create liability for poor business judgment or failed operations. </a:t>
            </a:r>
          </a:p>
          <a:p>
            <a:endParaRPr lang="en-US" dirty="0"/>
          </a:p>
          <a:p>
            <a:r>
              <a:rPr lang="en-US" dirty="0"/>
              <a:t>See </a:t>
            </a:r>
            <a:r>
              <a:rPr lang="en-US" dirty="0">
                <a:hlinkClick r:id="rId2"/>
              </a:rPr>
              <a:t>Santa Fe Indus., Inc. v. Green, 430 U.S. 462, 479, 97 </a:t>
            </a:r>
            <a:r>
              <a:rPr lang="en-US" dirty="0" err="1">
                <a:hlinkClick r:id="rId2"/>
              </a:rPr>
              <a:t>S.Ct</a:t>
            </a:r>
            <a:r>
              <a:rPr lang="en-US" dirty="0">
                <a:hlinkClick r:id="rId2"/>
              </a:rPr>
              <a:t>. 1292, 51 L.Ed.2d 480 (1977)</a:t>
            </a:r>
            <a:r>
              <a:rPr lang="en-US" dirty="0"/>
              <a:t>. </a:t>
            </a:r>
          </a:p>
        </p:txBody>
      </p:sp>
    </p:spTree>
    <p:extLst>
      <p:ext uri="{BB962C8B-B14F-4D97-AF65-F5344CB8AC3E}">
        <p14:creationId xmlns:p14="http://schemas.microsoft.com/office/powerpoint/2010/main" val="3714752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31136" y="62403"/>
            <a:ext cx="7729728" cy="1188720"/>
          </a:xfrm>
        </p:spPr>
        <p:txBody>
          <a:bodyPr/>
          <a:lstStyle/>
          <a:p>
            <a:r>
              <a:rPr lang="en-US" dirty="0"/>
              <a:t>What are the misstatements?</a:t>
            </a:r>
          </a:p>
        </p:txBody>
      </p:sp>
      <p:sp>
        <p:nvSpPr>
          <p:cNvPr id="8" name="Content Placeholder 7"/>
          <p:cNvSpPr>
            <a:spLocks noGrp="1"/>
          </p:cNvSpPr>
          <p:nvPr>
            <p:ph idx="1"/>
          </p:nvPr>
        </p:nvSpPr>
        <p:spPr>
          <a:xfrm>
            <a:off x="2231136" y="1326183"/>
            <a:ext cx="7729728" cy="5431899"/>
          </a:xfrm>
        </p:spPr>
        <p:txBody>
          <a:bodyPr>
            <a:normAutofit fontScale="92500" lnSpcReduction="20000"/>
          </a:bodyPr>
          <a:lstStyle/>
          <a:p>
            <a:r>
              <a:rPr lang="en-US" dirty="0"/>
              <a:t>1989 10-K:  “continues to insure that Food Lion employees receive competitive wages and excellent benefits”</a:t>
            </a:r>
          </a:p>
          <a:p>
            <a:r>
              <a:rPr lang="en-US" dirty="0"/>
              <a:t>“we will continue to pay close attention to service levels and cleanliness in our stores and believe we will achieve high marks from customers in these areas.”</a:t>
            </a:r>
          </a:p>
          <a:p>
            <a:endParaRPr lang="en-US" dirty="0"/>
          </a:p>
          <a:p>
            <a:r>
              <a:rPr lang="en-US" dirty="0"/>
              <a:t>August 1990 Press Release:  “competitive wages and excellent benefits”</a:t>
            </a:r>
          </a:p>
          <a:p>
            <a:r>
              <a:rPr lang="en-US" dirty="0"/>
              <a:t>September 1991 Press Release:  “Food Lion has a very clear policy against working off the clock.”</a:t>
            </a:r>
          </a:p>
          <a:p>
            <a:r>
              <a:rPr lang="en-US" dirty="0"/>
              <a:t>“denies claims of employee mistreatment”</a:t>
            </a:r>
          </a:p>
          <a:p>
            <a:endParaRPr lang="en-US" dirty="0"/>
          </a:p>
          <a:p>
            <a:r>
              <a:rPr lang="en-US" dirty="0"/>
              <a:t>1991 10-K:  “clean and conveniently located stores”  “job security, good wages, good working conditions and some of the best benefits”</a:t>
            </a:r>
          </a:p>
          <a:p>
            <a:endParaRPr lang="en-US" dirty="0"/>
          </a:p>
          <a:p>
            <a:r>
              <a:rPr lang="en-US" dirty="0"/>
              <a:t>August 1990:  Union called for a Food </a:t>
            </a:r>
            <a:r>
              <a:rPr lang="en-US"/>
              <a:t>Lion boycott</a:t>
            </a:r>
            <a:endParaRPr lang="en-US" dirty="0"/>
          </a:p>
          <a:p>
            <a:r>
              <a:rPr lang="en-US" dirty="0"/>
              <a:t>September 1991:  Union filed a complaint with DOL</a:t>
            </a:r>
          </a:p>
          <a:p>
            <a:r>
              <a:rPr lang="en-US" dirty="0"/>
              <a:t>November 1992:  </a:t>
            </a:r>
            <a:r>
              <a:rPr lang="en-US" dirty="0" err="1"/>
              <a:t>PrimeTime</a:t>
            </a:r>
            <a:r>
              <a:rPr lang="en-US" dirty="0"/>
              <a:t> Live</a:t>
            </a:r>
          </a:p>
          <a:p>
            <a:r>
              <a:rPr lang="en-US" dirty="0"/>
              <a:t>August 1993:  DOL Settlement regarding union complaints</a:t>
            </a:r>
          </a:p>
        </p:txBody>
      </p:sp>
    </p:spTree>
    <p:extLst>
      <p:ext uri="{BB962C8B-B14F-4D97-AF65-F5344CB8AC3E}">
        <p14:creationId xmlns:p14="http://schemas.microsoft.com/office/powerpoint/2010/main" val="4289811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arguments</a:t>
            </a:r>
          </a:p>
        </p:txBody>
      </p:sp>
      <p:sp>
        <p:nvSpPr>
          <p:cNvPr id="3" name="Content Placeholder 2"/>
          <p:cNvSpPr>
            <a:spLocks noGrp="1"/>
          </p:cNvSpPr>
          <p:nvPr>
            <p:ph idx="1"/>
          </p:nvPr>
        </p:nvSpPr>
        <p:spPr/>
        <p:txBody>
          <a:bodyPr>
            <a:normAutofit/>
          </a:bodyPr>
          <a:lstStyle/>
          <a:p>
            <a:r>
              <a:rPr lang="en-US" sz="3200" dirty="0" err="1"/>
              <a:t>PrimeTime</a:t>
            </a:r>
            <a:r>
              <a:rPr lang="en-US" sz="3200" dirty="0"/>
              <a:t> </a:t>
            </a:r>
            <a:r>
              <a:rPr lang="en-US" sz="3200"/>
              <a:t>Live  Cleanliness issues</a:t>
            </a:r>
            <a:endParaRPr lang="en-US" sz="3200" dirty="0"/>
          </a:p>
          <a:p>
            <a:endParaRPr lang="en-US" sz="3200" dirty="0"/>
          </a:p>
          <a:p>
            <a:endParaRPr lang="en-US" sz="3200" dirty="0"/>
          </a:p>
          <a:p>
            <a:endParaRPr lang="en-US" sz="3200" dirty="0"/>
          </a:p>
          <a:p>
            <a:r>
              <a:rPr lang="en-US" sz="3200" dirty="0"/>
              <a:t>Labor issues</a:t>
            </a:r>
          </a:p>
        </p:txBody>
      </p:sp>
    </p:spTree>
    <p:extLst>
      <p:ext uri="{BB962C8B-B14F-4D97-AF65-F5344CB8AC3E}">
        <p14:creationId xmlns:p14="http://schemas.microsoft.com/office/powerpoint/2010/main" val="28859271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issues</a:t>
            </a:r>
          </a:p>
        </p:txBody>
      </p:sp>
      <p:sp>
        <p:nvSpPr>
          <p:cNvPr id="3" name="Content Placeholder 2"/>
          <p:cNvSpPr>
            <a:spLocks noGrp="1"/>
          </p:cNvSpPr>
          <p:nvPr>
            <p:ph idx="1"/>
          </p:nvPr>
        </p:nvSpPr>
        <p:spPr/>
        <p:txBody>
          <a:bodyPr/>
          <a:lstStyle/>
          <a:p>
            <a:r>
              <a:rPr lang="en-US" sz="3200" dirty="0"/>
              <a:t>Truth on the Market Defense</a:t>
            </a:r>
          </a:p>
          <a:p>
            <a:endParaRPr lang="en-US" sz="3200" dirty="0"/>
          </a:p>
          <a:p>
            <a:pPr lvl="2"/>
            <a:r>
              <a:rPr lang="en-US" sz="3000" dirty="0"/>
              <a:t>The truth is already in the market</a:t>
            </a:r>
          </a:p>
          <a:p>
            <a:pPr lvl="2"/>
            <a:r>
              <a:rPr lang="en-US" sz="3000" dirty="0"/>
              <a:t>Given the total mix, our lies were discounted</a:t>
            </a:r>
          </a:p>
        </p:txBody>
      </p:sp>
    </p:spTree>
    <p:extLst>
      <p:ext uri="{BB962C8B-B14F-4D97-AF65-F5344CB8AC3E}">
        <p14:creationId xmlns:p14="http://schemas.microsoft.com/office/powerpoint/2010/main" val="33604152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The efficient capital market hypothesis</a:t>
            </a:r>
          </a:p>
        </p:txBody>
      </p:sp>
      <p:sp>
        <p:nvSpPr>
          <p:cNvPr id="3" name="Content Placeholder 2"/>
          <p:cNvSpPr>
            <a:spLocks noGrp="1"/>
          </p:cNvSpPr>
          <p:nvPr>
            <p:ph idx="1"/>
          </p:nvPr>
        </p:nvSpPr>
        <p:spPr>
          <a:xfrm>
            <a:off x="2231136" y="2416371"/>
            <a:ext cx="7729728" cy="4113738"/>
          </a:xfrm>
        </p:spPr>
        <p:txBody>
          <a:bodyPr>
            <a:normAutofit/>
          </a:bodyPr>
          <a:lstStyle/>
          <a:p>
            <a:r>
              <a:rPr lang="en-US" dirty="0"/>
              <a:t>The price of a publicly-held stock should reflect all public information in the “total mix”</a:t>
            </a:r>
          </a:p>
          <a:p>
            <a:endParaRPr lang="en-US" dirty="0"/>
          </a:p>
          <a:p>
            <a:r>
              <a:rPr lang="en-US" dirty="0"/>
              <a:t>An investor buying such a stock at its market price is buying at a price that incorporates the “total mix”</a:t>
            </a:r>
          </a:p>
          <a:p>
            <a:endParaRPr lang="en-US" dirty="0"/>
          </a:p>
          <a:p>
            <a:r>
              <a:rPr lang="en-US" dirty="0"/>
              <a:t>If an issuer has omitted a material fact when they have a duty to disclose or misstated a fact, the stock price already reflects the true fact if it the true fact is already in the “total mix”</a:t>
            </a:r>
          </a:p>
          <a:p>
            <a:endParaRPr lang="en-US" dirty="0"/>
          </a:p>
          <a:p>
            <a:r>
              <a:rPr lang="en-US" dirty="0"/>
              <a:t>The “truth on the market” defense</a:t>
            </a:r>
          </a:p>
        </p:txBody>
      </p:sp>
    </p:spTree>
    <p:extLst>
      <p:ext uri="{BB962C8B-B14F-4D97-AF65-F5344CB8AC3E}">
        <p14:creationId xmlns:p14="http://schemas.microsoft.com/office/powerpoint/2010/main" val="127170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ya basic meme"/>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619"/>
                    </a14:imgEffect>
                    <a14:imgEffect>
                      <a14:saturation sat="136000"/>
                    </a14:imgEffect>
                  </a14:imgLayer>
                </a14:imgProps>
              </a:ext>
              <a:ext uri="{28A0092B-C50C-407E-A947-70E740481C1C}">
                <a14:useLocalDpi xmlns:a14="http://schemas.microsoft.com/office/drawing/2010/main" val="0"/>
              </a:ext>
            </a:extLst>
          </a:blip>
          <a:srcRect/>
          <a:stretch>
            <a:fillRect/>
          </a:stretch>
        </p:blipFill>
        <p:spPr bwMode="auto">
          <a:xfrm>
            <a:off x="1" y="-1541"/>
            <a:ext cx="12192000" cy="68595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62273" y="0"/>
            <a:ext cx="7729728" cy="1188720"/>
          </a:xfrm>
        </p:spPr>
        <p:txBody>
          <a:bodyPr/>
          <a:lstStyle/>
          <a:p>
            <a:r>
              <a:rPr lang="en-US" dirty="0"/>
              <a:t>Basic v. Levinson</a:t>
            </a:r>
          </a:p>
        </p:txBody>
      </p:sp>
    </p:spTree>
    <p:extLst>
      <p:ext uri="{BB962C8B-B14F-4D97-AF65-F5344CB8AC3E}">
        <p14:creationId xmlns:p14="http://schemas.microsoft.com/office/powerpoint/2010/main" val="368117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583436" y="872560"/>
            <a:ext cx="4270248" cy="704087"/>
          </a:xfrm>
        </p:spPr>
        <p:txBody>
          <a:bodyPr/>
          <a:lstStyle/>
          <a:p>
            <a:r>
              <a:rPr lang="en-US" dirty="0"/>
              <a:t>Fraud on the market</a:t>
            </a:r>
          </a:p>
        </p:txBody>
      </p:sp>
      <p:sp>
        <p:nvSpPr>
          <p:cNvPr id="6" name="Content Placeholder 5"/>
          <p:cNvSpPr>
            <a:spLocks noGrp="1"/>
          </p:cNvSpPr>
          <p:nvPr>
            <p:ph sz="half" idx="2"/>
          </p:nvPr>
        </p:nvSpPr>
        <p:spPr>
          <a:xfrm>
            <a:off x="1583436" y="1847273"/>
            <a:ext cx="4270248" cy="3892753"/>
          </a:xfrm>
        </p:spPr>
        <p:txBody>
          <a:bodyPr>
            <a:normAutofit fontScale="92500" lnSpcReduction="10000"/>
          </a:bodyPr>
          <a:lstStyle/>
          <a:p>
            <a:r>
              <a:rPr lang="en-US" dirty="0"/>
              <a:t>All misstatements by an issuer are automatically incorporated into the stock price of a publicly-held stock</a:t>
            </a:r>
          </a:p>
          <a:p>
            <a:endParaRPr lang="en-US" dirty="0"/>
          </a:p>
          <a:p>
            <a:r>
              <a:rPr lang="en-US" dirty="0"/>
              <a:t>An investor does not have to read the particular misstatement in order to prove reliance or causation between their purchase of the stock and the stock price drop</a:t>
            </a:r>
          </a:p>
          <a:p>
            <a:endParaRPr lang="en-US" dirty="0"/>
          </a:p>
          <a:p>
            <a:r>
              <a:rPr lang="en-US" dirty="0"/>
              <a:t>Because they purchased at the market price, which incorporated the misstatement,  they relied on the market price and they are harmed by the misstatement</a:t>
            </a:r>
          </a:p>
        </p:txBody>
      </p:sp>
      <p:sp>
        <p:nvSpPr>
          <p:cNvPr id="7" name="Content Placeholder 6"/>
          <p:cNvSpPr>
            <a:spLocks noGrp="1"/>
          </p:cNvSpPr>
          <p:nvPr>
            <p:ph sz="quarter" idx="4"/>
          </p:nvPr>
        </p:nvSpPr>
        <p:spPr>
          <a:xfrm>
            <a:off x="6338316" y="1847273"/>
            <a:ext cx="4253484" cy="4257963"/>
          </a:xfrm>
        </p:spPr>
        <p:txBody>
          <a:bodyPr>
            <a:normAutofit fontScale="92500" lnSpcReduction="20000"/>
          </a:bodyPr>
          <a:lstStyle/>
          <a:p>
            <a:r>
              <a:rPr lang="en-US" dirty="0"/>
              <a:t>All public facts are incorporated into the stock of a publicly-held stock</a:t>
            </a:r>
          </a:p>
          <a:p>
            <a:endParaRPr lang="en-US" dirty="0"/>
          </a:p>
          <a:p>
            <a:r>
              <a:rPr lang="en-US" dirty="0"/>
              <a:t>If a fact is known to the marketplace, it is incorporated into the price</a:t>
            </a:r>
          </a:p>
          <a:p>
            <a:endParaRPr lang="en-US" dirty="0"/>
          </a:p>
          <a:p>
            <a:r>
              <a:rPr lang="en-US" dirty="0"/>
              <a:t>The issuer may have omitted a material fact, or misstated the fact, but if the true fact is in the marketplace, the stock price already incorporates it</a:t>
            </a:r>
          </a:p>
          <a:p>
            <a:endParaRPr lang="en-US" dirty="0"/>
          </a:p>
          <a:p>
            <a:r>
              <a:rPr lang="en-US" dirty="0"/>
              <a:t>An investor buying the stock at the market price is not harmed by not having the true fact restated by the issuer or by having the issuer deny the true fact.</a:t>
            </a:r>
          </a:p>
        </p:txBody>
      </p:sp>
      <p:sp>
        <p:nvSpPr>
          <p:cNvPr id="8" name="Text Placeholder 7"/>
          <p:cNvSpPr>
            <a:spLocks noGrp="1"/>
          </p:cNvSpPr>
          <p:nvPr>
            <p:ph type="body" sz="quarter" idx="13"/>
          </p:nvPr>
        </p:nvSpPr>
        <p:spPr>
          <a:xfrm>
            <a:off x="6329934" y="872560"/>
            <a:ext cx="4270248" cy="704087"/>
          </a:xfrm>
        </p:spPr>
        <p:txBody>
          <a:bodyPr/>
          <a:lstStyle/>
          <a:p>
            <a:r>
              <a:rPr lang="en-US" dirty="0"/>
              <a:t>Truth on the market</a:t>
            </a:r>
          </a:p>
        </p:txBody>
      </p:sp>
    </p:spTree>
    <p:extLst>
      <p:ext uri="{BB962C8B-B14F-4D97-AF65-F5344CB8AC3E}">
        <p14:creationId xmlns:p14="http://schemas.microsoft.com/office/powerpoint/2010/main" val="3560444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28801" y="1338723"/>
            <a:ext cx="8746836" cy="5389595"/>
          </a:xfrm>
          <a:prstGeom prst="rect">
            <a:avLst/>
          </a:prstGeom>
        </p:spPr>
      </p:pic>
      <p:sp>
        <p:nvSpPr>
          <p:cNvPr id="8" name="Title 7"/>
          <p:cNvSpPr>
            <a:spLocks noGrp="1"/>
          </p:cNvSpPr>
          <p:nvPr>
            <p:ph type="title"/>
          </p:nvPr>
        </p:nvSpPr>
        <p:spPr>
          <a:xfrm>
            <a:off x="2268082" y="150003"/>
            <a:ext cx="7729728" cy="1188720"/>
          </a:xfrm>
        </p:spPr>
        <p:txBody>
          <a:bodyPr/>
          <a:lstStyle/>
          <a:p>
            <a:r>
              <a:rPr lang="en-US" dirty="0"/>
              <a:t>Market test?</a:t>
            </a:r>
          </a:p>
        </p:txBody>
      </p:sp>
      <p:sp>
        <p:nvSpPr>
          <p:cNvPr id="9" name="Content Placeholder 8"/>
          <p:cNvSpPr>
            <a:spLocks noGrp="1"/>
          </p:cNvSpPr>
          <p:nvPr>
            <p:ph idx="1"/>
          </p:nvPr>
        </p:nvSpPr>
        <p:spPr>
          <a:xfrm>
            <a:off x="2471281" y="3626335"/>
            <a:ext cx="7729728" cy="3101983"/>
          </a:xfrm>
        </p:spPr>
        <p:txBody>
          <a:bodyPr/>
          <a:lstStyle/>
          <a:p>
            <a:endParaRPr lang="en-US"/>
          </a:p>
        </p:txBody>
      </p:sp>
    </p:spTree>
    <p:extLst>
      <p:ext uri="{BB962C8B-B14F-4D97-AF65-F5344CB8AC3E}">
        <p14:creationId xmlns:p14="http://schemas.microsoft.com/office/powerpoint/2010/main" val="8459163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a:t>
            </a:r>
            <a:r>
              <a:rPr lang="en-US" dirty="0" err="1"/>
              <a:t>tv</a:t>
            </a:r>
            <a:r>
              <a:rPr lang="en-US" dirty="0"/>
              <a:t> show?</a:t>
            </a:r>
          </a:p>
        </p:txBody>
      </p:sp>
      <p:sp>
        <p:nvSpPr>
          <p:cNvPr id="3" name="Content Placeholder 2"/>
          <p:cNvSpPr>
            <a:spLocks noGrp="1"/>
          </p:cNvSpPr>
          <p:nvPr>
            <p:ph idx="1"/>
          </p:nvPr>
        </p:nvSpPr>
        <p:spPr/>
        <p:txBody>
          <a:bodyPr>
            <a:normAutofit lnSpcReduction="10000"/>
          </a:bodyPr>
          <a:lstStyle/>
          <a:p>
            <a:r>
              <a:rPr lang="en-US" sz="3600" dirty="0"/>
              <a:t>Puffery</a:t>
            </a:r>
          </a:p>
          <a:p>
            <a:endParaRPr lang="en-US" sz="3600" dirty="0"/>
          </a:p>
          <a:p>
            <a:r>
              <a:rPr lang="en-US" sz="3600" dirty="0"/>
              <a:t>Reasonable investors do not add puffery into the “total mix”</a:t>
            </a:r>
          </a:p>
          <a:p>
            <a:r>
              <a:rPr lang="en-US" sz="3600" dirty="0"/>
              <a:t>The market discounts puffery</a:t>
            </a:r>
          </a:p>
        </p:txBody>
      </p:sp>
    </p:spTree>
    <p:extLst>
      <p:ext uri="{BB962C8B-B14F-4D97-AF65-F5344CB8AC3E}">
        <p14:creationId xmlns:p14="http://schemas.microsoft.com/office/powerpoint/2010/main" val="81797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6"/>
            <a:ext cx="4475747" cy="1188720"/>
          </a:xfrm>
        </p:spPr>
        <p:txBody>
          <a:bodyPr/>
          <a:lstStyle/>
          <a:p>
            <a:r>
              <a:rPr lang="en-US" dirty="0"/>
              <a:t>Securities fraud – “bad fact”</a:t>
            </a:r>
          </a:p>
        </p:txBody>
      </p:sp>
      <p:sp>
        <p:nvSpPr>
          <p:cNvPr id="4" name="TextBox 3"/>
          <p:cNvSpPr txBox="1"/>
          <p:nvPr/>
        </p:nvSpPr>
        <p:spPr>
          <a:xfrm>
            <a:off x="124935" y="2437123"/>
            <a:ext cx="2156059" cy="1200329"/>
          </a:xfrm>
          <a:prstGeom prst="rect">
            <a:avLst/>
          </a:prstGeom>
          <a:solidFill>
            <a:schemeClr val="accent2"/>
          </a:solidFill>
          <a:ln>
            <a:solidFill>
              <a:schemeClr val="tx1"/>
            </a:solidFill>
          </a:ln>
        </p:spPr>
        <p:txBody>
          <a:bodyPr wrap="square" rtlCol="0">
            <a:spAutoFit/>
          </a:bodyPr>
          <a:lstStyle/>
          <a:p>
            <a:pPr algn="ctr"/>
            <a:r>
              <a:rPr lang="en-US" sz="2400" dirty="0"/>
              <a:t>Was there a duty to speak about the fact?</a:t>
            </a:r>
          </a:p>
        </p:txBody>
      </p:sp>
      <p:sp>
        <p:nvSpPr>
          <p:cNvPr id="5" name="TextBox 4"/>
          <p:cNvSpPr txBox="1"/>
          <p:nvPr/>
        </p:nvSpPr>
        <p:spPr>
          <a:xfrm>
            <a:off x="2969393" y="1356576"/>
            <a:ext cx="1641105" cy="646331"/>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dirty="0"/>
              <a:t>Fraudulent Misstatement?</a:t>
            </a:r>
          </a:p>
        </p:txBody>
      </p:sp>
      <p:sp>
        <p:nvSpPr>
          <p:cNvPr id="6" name="TextBox 5"/>
          <p:cNvSpPr txBox="1"/>
          <p:nvPr/>
        </p:nvSpPr>
        <p:spPr>
          <a:xfrm>
            <a:off x="253609" y="4730713"/>
            <a:ext cx="1967194" cy="646331"/>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dirty="0"/>
              <a:t>Was Issuer Silent about the Fact?</a:t>
            </a:r>
          </a:p>
        </p:txBody>
      </p:sp>
      <p:cxnSp>
        <p:nvCxnSpPr>
          <p:cNvPr id="8" name="Straight Connector 7"/>
          <p:cNvCxnSpPr>
            <a:stCxn id="4" idx="0"/>
            <a:endCxn id="5" idx="1"/>
          </p:cNvCxnSpPr>
          <p:nvPr/>
        </p:nvCxnSpPr>
        <p:spPr>
          <a:xfrm flipV="1">
            <a:off x="1202965" y="1679742"/>
            <a:ext cx="1766428" cy="757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2"/>
            <a:endCxn id="6" idx="0"/>
          </p:cNvCxnSpPr>
          <p:nvPr/>
        </p:nvCxnSpPr>
        <p:spPr>
          <a:xfrm>
            <a:off x="1202965" y="3637452"/>
            <a:ext cx="34241" cy="1093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3"/>
            <a:endCxn id="16" idx="1"/>
          </p:cNvCxnSpPr>
          <p:nvPr/>
        </p:nvCxnSpPr>
        <p:spPr>
          <a:xfrm flipV="1">
            <a:off x="4610498" y="1140098"/>
            <a:ext cx="1871963" cy="5396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82461" y="724599"/>
            <a:ext cx="2032535" cy="830997"/>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400" dirty="0"/>
              <a:t>Was Fact Material?</a:t>
            </a:r>
          </a:p>
        </p:txBody>
      </p:sp>
      <p:cxnSp>
        <p:nvCxnSpPr>
          <p:cNvPr id="19" name="Straight Connector 18"/>
          <p:cNvCxnSpPr>
            <a:stCxn id="5" idx="2"/>
            <a:endCxn id="22" idx="1"/>
          </p:cNvCxnSpPr>
          <p:nvPr/>
        </p:nvCxnSpPr>
        <p:spPr>
          <a:xfrm>
            <a:off x="3789946" y="2002907"/>
            <a:ext cx="2416744" cy="813021"/>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06690" y="2400429"/>
            <a:ext cx="2032535" cy="830997"/>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400" dirty="0"/>
              <a:t>Was Omitted Fact Material?</a:t>
            </a:r>
          </a:p>
        </p:txBody>
      </p:sp>
      <p:sp>
        <p:nvSpPr>
          <p:cNvPr id="24" name="TextBox 23"/>
          <p:cNvSpPr txBox="1"/>
          <p:nvPr/>
        </p:nvSpPr>
        <p:spPr>
          <a:xfrm>
            <a:off x="1779712" y="1924928"/>
            <a:ext cx="738257" cy="369332"/>
          </a:xfrm>
          <a:prstGeom prst="rect">
            <a:avLst/>
          </a:prstGeom>
          <a:solidFill>
            <a:schemeClr val="tx1"/>
          </a:solidFill>
        </p:spPr>
        <p:txBody>
          <a:bodyPr wrap="square" rtlCol="0">
            <a:spAutoFit/>
          </a:bodyPr>
          <a:lstStyle/>
          <a:p>
            <a:pPr algn="ctr"/>
            <a:r>
              <a:rPr lang="en-US" dirty="0">
                <a:solidFill>
                  <a:schemeClr val="bg1"/>
                </a:solidFill>
              </a:rPr>
              <a:t>Yes.</a:t>
            </a:r>
          </a:p>
        </p:txBody>
      </p:sp>
      <p:sp>
        <p:nvSpPr>
          <p:cNvPr id="25" name="TextBox 24"/>
          <p:cNvSpPr txBox="1"/>
          <p:nvPr/>
        </p:nvSpPr>
        <p:spPr>
          <a:xfrm>
            <a:off x="5132192" y="1234327"/>
            <a:ext cx="738257" cy="369332"/>
          </a:xfrm>
          <a:prstGeom prst="rect">
            <a:avLst/>
          </a:prstGeom>
          <a:solidFill>
            <a:schemeClr val="tx1"/>
          </a:solidFill>
        </p:spPr>
        <p:txBody>
          <a:bodyPr wrap="square" rtlCol="0">
            <a:spAutoFit/>
          </a:bodyPr>
          <a:lstStyle/>
          <a:p>
            <a:pPr algn="ctr"/>
            <a:r>
              <a:rPr lang="en-US" dirty="0">
                <a:solidFill>
                  <a:schemeClr val="bg1"/>
                </a:solidFill>
              </a:rPr>
              <a:t>Yes.</a:t>
            </a:r>
          </a:p>
        </p:txBody>
      </p:sp>
      <p:sp>
        <p:nvSpPr>
          <p:cNvPr id="26" name="TextBox 25"/>
          <p:cNvSpPr txBox="1"/>
          <p:nvPr/>
        </p:nvSpPr>
        <p:spPr>
          <a:xfrm>
            <a:off x="833835" y="4025501"/>
            <a:ext cx="738257" cy="369332"/>
          </a:xfrm>
          <a:prstGeom prst="rect">
            <a:avLst/>
          </a:prstGeom>
          <a:solidFill>
            <a:schemeClr val="tx1"/>
          </a:solidFill>
        </p:spPr>
        <p:txBody>
          <a:bodyPr wrap="square" rtlCol="0">
            <a:spAutoFit/>
          </a:bodyPr>
          <a:lstStyle/>
          <a:p>
            <a:pPr algn="ctr"/>
            <a:r>
              <a:rPr lang="en-US" dirty="0">
                <a:solidFill>
                  <a:schemeClr val="bg1"/>
                </a:solidFill>
              </a:rPr>
              <a:t>No.</a:t>
            </a:r>
          </a:p>
        </p:txBody>
      </p:sp>
      <p:sp>
        <p:nvSpPr>
          <p:cNvPr id="27" name="TextBox 26"/>
          <p:cNvSpPr txBox="1"/>
          <p:nvPr/>
        </p:nvSpPr>
        <p:spPr>
          <a:xfrm>
            <a:off x="4763063" y="2348400"/>
            <a:ext cx="738257" cy="369332"/>
          </a:xfrm>
          <a:prstGeom prst="rect">
            <a:avLst/>
          </a:prstGeom>
          <a:solidFill>
            <a:schemeClr val="tx1"/>
          </a:solidFill>
        </p:spPr>
        <p:txBody>
          <a:bodyPr wrap="square" rtlCol="0">
            <a:spAutoFit/>
          </a:bodyPr>
          <a:lstStyle/>
          <a:p>
            <a:pPr algn="ctr"/>
            <a:r>
              <a:rPr lang="en-US" dirty="0">
                <a:solidFill>
                  <a:schemeClr val="bg1"/>
                </a:solidFill>
              </a:rPr>
              <a:t>No.</a:t>
            </a:r>
          </a:p>
        </p:txBody>
      </p:sp>
      <p:cxnSp>
        <p:nvCxnSpPr>
          <p:cNvPr id="28" name="Straight Connector 27"/>
          <p:cNvCxnSpPr>
            <a:stCxn id="22" idx="3"/>
            <a:endCxn id="34" idx="1"/>
          </p:cNvCxnSpPr>
          <p:nvPr/>
        </p:nvCxnSpPr>
        <p:spPr>
          <a:xfrm flipV="1">
            <a:off x="8239225" y="2815927"/>
            <a:ext cx="86184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6" idx="0"/>
            <a:endCxn id="22" idx="2"/>
          </p:cNvCxnSpPr>
          <p:nvPr/>
        </p:nvCxnSpPr>
        <p:spPr>
          <a:xfrm flipH="1" flipV="1">
            <a:off x="7222958" y="3231426"/>
            <a:ext cx="1447189" cy="539883"/>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101070" y="2631261"/>
            <a:ext cx="738257" cy="369332"/>
          </a:xfrm>
          <a:prstGeom prst="rect">
            <a:avLst/>
          </a:prstGeom>
          <a:solidFill>
            <a:schemeClr val="tx1"/>
          </a:solidFill>
        </p:spPr>
        <p:txBody>
          <a:bodyPr wrap="square" rtlCol="0">
            <a:spAutoFit/>
          </a:bodyPr>
          <a:lstStyle/>
          <a:p>
            <a:pPr algn="ctr"/>
            <a:r>
              <a:rPr lang="en-US" dirty="0">
                <a:solidFill>
                  <a:schemeClr val="bg1"/>
                </a:solidFill>
              </a:rPr>
              <a:t>No.</a:t>
            </a:r>
          </a:p>
        </p:txBody>
      </p:sp>
      <p:sp>
        <p:nvSpPr>
          <p:cNvPr id="36" name="TextBox 35"/>
          <p:cNvSpPr txBox="1"/>
          <p:nvPr/>
        </p:nvSpPr>
        <p:spPr>
          <a:xfrm>
            <a:off x="8301018" y="3771309"/>
            <a:ext cx="738257" cy="369332"/>
          </a:xfrm>
          <a:prstGeom prst="rect">
            <a:avLst/>
          </a:prstGeom>
          <a:solidFill>
            <a:schemeClr val="tx1"/>
          </a:solidFill>
        </p:spPr>
        <p:txBody>
          <a:bodyPr wrap="square" rtlCol="0">
            <a:spAutoFit/>
          </a:bodyPr>
          <a:lstStyle/>
          <a:p>
            <a:pPr algn="ctr"/>
            <a:r>
              <a:rPr lang="en-US" dirty="0">
                <a:solidFill>
                  <a:schemeClr val="bg1"/>
                </a:solidFill>
              </a:rPr>
              <a:t>Yes.</a:t>
            </a:r>
          </a:p>
        </p:txBody>
      </p:sp>
      <p:sp>
        <p:nvSpPr>
          <p:cNvPr id="38" name="TextBox 37"/>
          <p:cNvSpPr txBox="1"/>
          <p:nvPr/>
        </p:nvSpPr>
        <p:spPr>
          <a:xfrm>
            <a:off x="10516058" y="3271436"/>
            <a:ext cx="1414916" cy="646331"/>
          </a:xfrm>
          <a:prstGeom prst="rect">
            <a:avLst/>
          </a:prstGeom>
          <a:solidFill>
            <a:schemeClr val="accent4">
              <a:lumMod val="60000"/>
              <a:lumOff val="40000"/>
            </a:schemeClr>
          </a:solidFill>
        </p:spPr>
        <p:txBody>
          <a:bodyPr wrap="square" rtlCol="0">
            <a:spAutoFit/>
          </a:bodyPr>
          <a:lstStyle/>
          <a:p>
            <a:pPr algn="ctr"/>
            <a:r>
              <a:rPr lang="en-US" dirty="0"/>
              <a:t>Not Actionable</a:t>
            </a:r>
          </a:p>
        </p:txBody>
      </p:sp>
      <p:cxnSp>
        <p:nvCxnSpPr>
          <p:cNvPr id="43" name="Straight Connector 42"/>
          <p:cNvCxnSpPr>
            <a:stCxn id="36" idx="3"/>
            <a:endCxn id="54" idx="1"/>
          </p:cNvCxnSpPr>
          <p:nvPr/>
        </p:nvCxnSpPr>
        <p:spPr>
          <a:xfrm>
            <a:off x="9039275" y="3955975"/>
            <a:ext cx="1476783" cy="1069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4" idx="3"/>
            <a:endCxn id="38" idx="1"/>
          </p:cNvCxnSpPr>
          <p:nvPr/>
        </p:nvCxnSpPr>
        <p:spPr>
          <a:xfrm>
            <a:off x="9839327" y="2815927"/>
            <a:ext cx="676731" cy="778675"/>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516058" y="4840803"/>
            <a:ext cx="1414916" cy="369332"/>
          </a:xfrm>
          <a:prstGeom prst="rect">
            <a:avLst/>
          </a:prstGeom>
          <a:solidFill>
            <a:schemeClr val="accent4">
              <a:lumMod val="60000"/>
              <a:lumOff val="40000"/>
            </a:schemeClr>
          </a:solidFill>
        </p:spPr>
        <p:txBody>
          <a:bodyPr wrap="square" rtlCol="0">
            <a:spAutoFit/>
          </a:bodyPr>
          <a:lstStyle/>
          <a:p>
            <a:pPr algn="ctr"/>
            <a:r>
              <a:rPr lang="en-US" dirty="0"/>
              <a:t>Actionable</a:t>
            </a:r>
          </a:p>
        </p:txBody>
      </p:sp>
      <p:cxnSp>
        <p:nvCxnSpPr>
          <p:cNvPr id="84" name="Straight Connector 83"/>
          <p:cNvCxnSpPr>
            <a:stCxn id="97" idx="0"/>
            <a:endCxn id="6" idx="3"/>
          </p:cNvCxnSpPr>
          <p:nvPr/>
        </p:nvCxnSpPr>
        <p:spPr>
          <a:xfrm flipH="1">
            <a:off x="2220803" y="3859787"/>
            <a:ext cx="1124394" cy="1194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4" idx="1"/>
            <a:endCxn id="6" idx="2"/>
          </p:cNvCxnSpPr>
          <p:nvPr/>
        </p:nvCxnSpPr>
        <p:spPr>
          <a:xfrm flipH="1" flipV="1">
            <a:off x="1237206" y="5377044"/>
            <a:ext cx="2738571" cy="743764"/>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975777" y="5797642"/>
            <a:ext cx="1414916" cy="646331"/>
          </a:xfrm>
          <a:prstGeom prst="rect">
            <a:avLst/>
          </a:prstGeom>
          <a:solidFill>
            <a:schemeClr val="accent4">
              <a:lumMod val="60000"/>
              <a:lumOff val="40000"/>
            </a:schemeClr>
          </a:solidFill>
        </p:spPr>
        <p:txBody>
          <a:bodyPr wrap="square" rtlCol="0">
            <a:spAutoFit/>
          </a:bodyPr>
          <a:lstStyle/>
          <a:p>
            <a:pPr algn="ctr"/>
            <a:r>
              <a:rPr lang="en-US" dirty="0"/>
              <a:t>Not Actionable</a:t>
            </a:r>
          </a:p>
        </p:txBody>
      </p:sp>
      <p:sp>
        <p:nvSpPr>
          <p:cNvPr id="96" name="TextBox 95"/>
          <p:cNvSpPr txBox="1"/>
          <p:nvPr/>
        </p:nvSpPr>
        <p:spPr>
          <a:xfrm>
            <a:off x="2517969" y="5612976"/>
            <a:ext cx="738257" cy="369332"/>
          </a:xfrm>
          <a:prstGeom prst="rect">
            <a:avLst/>
          </a:prstGeom>
          <a:solidFill>
            <a:schemeClr val="tx1"/>
          </a:solidFill>
        </p:spPr>
        <p:txBody>
          <a:bodyPr wrap="square" rtlCol="0">
            <a:spAutoFit/>
          </a:bodyPr>
          <a:lstStyle/>
          <a:p>
            <a:pPr algn="ctr"/>
            <a:r>
              <a:rPr lang="en-US" dirty="0">
                <a:solidFill>
                  <a:schemeClr val="bg1"/>
                </a:solidFill>
              </a:rPr>
              <a:t>Yes.</a:t>
            </a:r>
          </a:p>
        </p:txBody>
      </p:sp>
      <p:sp>
        <p:nvSpPr>
          <p:cNvPr id="97" name="TextBox 96"/>
          <p:cNvSpPr txBox="1"/>
          <p:nvPr/>
        </p:nvSpPr>
        <p:spPr>
          <a:xfrm>
            <a:off x="2976068" y="3859787"/>
            <a:ext cx="738257" cy="369332"/>
          </a:xfrm>
          <a:prstGeom prst="rect">
            <a:avLst/>
          </a:prstGeom>
          <a:solidFill>
            <a:schemeClr val="tx1"/>
          </a:solidFill>
        </p:spPr>
        <p:txBody>
          <a:bodyPr wrap="square" rtlCol="0">
            <a:spAutoFit/>
          </a:bodyPr>
          <a:lstStyle/>
          <a:p>
            <a:pPr algn="ctr"/>
            <a:r>
              <a:rPr lang="en-US" dirty="0">
                <a:solidFill>
                  <a:schemeClr val="bg1"/>
                </a:solidFill>
              </a:rPr>
              <a:t>No.</a:t>
            </a:r>
          </a:p>
        </p:txBody>
      </p:sp>
      <p:sp>
        <p:nvSpPr>
          <p:cNvPr id="56" name="TextBox 55"/>
          <p:cNvSpPr txBox="1"/>
          <p:nvPr/>
        </p:nvSpPr>
        <p:spPr>
          <a:xfrm>
            <a:off x="8566118" y="5274700"/>
            <a:ext cx="1414916" cy="646331"/>
          </a:xfrm>
          <a:prstGeom prst="rect">
            <a:avLst/>
          </a:prstGeom>
          <a:solidFill>
            <a:schemeClr val="accent4">
              <a:lumMod val="60000"/>
              <a:lumOff val="40000"/>
            </a:schemeClr>
          </a:solidFill>
        </p:spPr>
        <p:txBody>
          <a:bodyPr wrap="square" rtlCol="0">
            <a:spAutoFit/>
          </a:bodyPr>
          <a:lstStyle/>
          <a:p>
            <a:pPr algn="ctr"/>
            <a:r>
              <a:rPr lang="en-US" dirty="0"/>
              <a:t>Not Actionable</a:t>
            </a:r>
          </a:p>
        </p:txBody>
      </p:sp>
      <p:sp>
        <p:nvSpPr>
          <p:cNvPr id="58" name="TextBox 57"/>
          <p:cNvSpPr txBox="1"/>
          <p:nvPr/>
        </p:nvSpPr>
        <p:spPr>
          <a:xfrm>
            <a:off x="4404533" y="3613436"/>
            <a:ext cx="1317525" cy="64633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dirty="0"/>
              <a:t>Was Fact Material?</a:t>
            </a:r>
          </a:p>
        </p:txBody>
      </p:sp>
      <p:cxnSp>
        <p:nvCxnSpPr>
          <p:cNvPr id="85" name="Straight Connector 84"/>
          <p:cNvCxnSpPr>
            <a:stCxn id="58" idx="1"/>
            <a:endCxn id="97" idx="3"/>
          </p:cNvCxnSpPr>
          <p:nvPr/>
        </p:nvCxnSpPr>
        <p:spPr>
          <a:xfrm flipH="1">
            <a:off x="3714325" y="3936602"/>
            <a:ext cx="690208" cy="10785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546910" y="4210167"/>
            <a:ext cx="738257" cy="369332"/>
          </a:xfrm>
          <a:prstGeom prst="rect">
            <a:avLst/>
          </a:prstGeom>
          <a:solidFill>
            <a:schemeClr val="tx1"/>
          </a:solidFill>
        </p:spPr>
        <p:txBody>
          <a:bodyPr wrap="square" rtlCol="0">
            <a:spAutoFit/>
          </a:bodyPr>
          <a:lstStyle/>
          <a:p>
            <a:pPr algn="ctr"/>
            <a:r>
              <a:rPr lang="en-US" dirty="0">
                <a:solidFill>
                  <a:schemeClr val="bg1"/>
                </a:solidFill>
              </a:rPr>
              <a:t>No.</a:t>
            </a:r>
          </a:p>
        </p:txBody>
      </p:sp>
      <p:cxnSp>
        <p:nvCxnSpPr>
          <p:cNvPr id="111" name="Straight Connector 110"/>
          <p:cNvCxnSpPr>
            <a:stCxn id="91" idx="0"/>
            <a:endCxn id="58" idx="3"/>
          </p:cNvCxnSpPr>
          <p:nvPr/>
        </p:nvCxnSpPr>
        <p:spPr>
          <a:xfrm flipH="1" flipV="1">
            <a:off x="5722058" y="3936602"/>
            <a:ext cx="1193981" cy="2735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91" idx="3"/>
            <a:endCxn id="56" idx="0"/>
          </p:cNvCxnSpPr>
          <p:nvPr/>
        </p:nvCxnSpPr>
        <p:spPr>
          <a:xfrm>
            <a:off x="7285167" y="4394833"/>
            <a:ext cx="1988409" cy="879867"/>
          </a:xfrm>
          <a:prstGeom prst="line">
            <a:avLst/>
          </a:prstGeom>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585723" y="5059892"/>
            <a:ext cx="738257" cy="369332"/>
          </a:xfrm>
          <a:prstGeom prst="rect">
            <a:avLst/>
          </a:prstGeom>
          <a:solidFill>
            <a:schemeClr val="tx1"/>
          </a:solidFill>
        </p:spPr>
        <p:txBody>
          <a:bodyPr wrap="square" rtlCol="0">
            <a:spAutoFit/>
          </a:bodyPr>
          <a:lstStyle/>
          <a:p>
            <a:pPr algn="ctr"/>
            <a:r>
              <a:rPr lang="en-US" dirty="0">
                <a:solidFill>
                  <a:schemeClr val="bg1"/>
                </a:solidFill>
              </a:rPr>
              <a:t>Yes.</a:t>
            </a:r>
          </a:p>
        </p:txBody>
      </p:sp>
      <p:cxnSp>
        <p:nvCxnSpPr>
          <p:cNvPr id="123" name="Straight Connector 122"/>
          <p:cNvCxnSpPr>
            <a:stCxn id="58" idx="2"/>
            <a:endCxn id="122" idx="0"/>
          </p:cNvCxnSpPr>
          <p:nvPr/>
        </p:nvCxnSpPr>
        <p:spPr>
          <a:xfrm>
            <a:off x="5063296" y="4259767"/>
            <a:ext cx="891556" cy="800125"/>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6714348" y="6120807"/>
            <a:ext cx="1414916" cy="369332"/>
          </a:xfrm>
          <a:prstGeom prst="rect">
            <a:avLst/>
          </a:prstGeom>
          <a:solidFill>
            <a:schemeClr val="accent4">
              <a:lumMod val="60000"/>
              <a:lumOff val="40000"/>
            </a:schemeClr>
          </a:solidFill>
        </p:spPr>
        <p:txBody>
          <a:bodyPr wrap="square" rtlCol="0">
            <a:spAutoFit/>
          </a:bodyPr>
          <a:lstStyle/>
          <a:p>
            <a:pPr algn="ctr"/>
            <a:r>
              <a:rPr lang="en-US" dirty="0"/>
              <a:t>Actionable</a:t>
            </a:r>
          </a:p>
        </p:txBody>
      </p:sp>
      <p:cxnSp>
        <p:nvCxnSpPr>
          <p:cNvPr id="127" name="Straight Connector 126"/>
          <p:cNvCxnSpPr>
            <a:stCxn id="122" idx="2"/>
            <a:endCxn id="126" idx="0"/>
          </p:cNvCxnSpPr>
          <p:nvPr/>
        </p:nvCxnSpPr>
        <p:spPr>
          <a:xfrm>
            <a:off x="5954852" y="5429224"/>
            <a:ext cx="1466954" cy="6915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38" idx="0"/>
            <a:endCxn id="16" idx="3"/>
          </p:cNvCxnSpPr>
          <p:nvPr/>
        </p:nvCxnSpPr>
        <p:spPr>
          <a:xfrm flipH="1">
            <a:off x="8514996" y="539933"/>
            <a:ext cx="1143888" cy="600165"/>
          </a:xfrm>
          <a:prstGeom prst="line">
            <a:avLst/>
          </a:prstGeom>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9289755" y="539933"/>
            <a:ext cx="738257" cy="369332"/>
          </a:xfrm>
          <a:prstGeom prst="rect">
            <a:avLst/>
          </a:prstGeom>
          <a:solidFill>
            <a:schemeClr val="tx1"/>
          </a:solidFill>
        </p:spPr>
        <p:txBody>
          <a:bodyPr wrap="square" rtlCol="0">
            <a:spAutoFit/>
          </a:bodyPr>
          <a:lstStyle/>
          <a:p>
            <a:pPr algn="ctr"/>
            <a:r>
              <a:rPr lang="en-US" dirty="0">
                <a:solidFill>
                  <a:schemeClr val="bg1"/>
                </a:solidFill>
              </a:rPr>
              <a:t>No.</a:t>
            </a:r>
          </a:p>
        </p:txBody>
      </p:sp>
      <p:sp>
        <p:nvSpPr>
          <p:cNvPr id="141" name="TextBox 140"/>
          <p:cNvSpPr txBox="1"/>
          <p:nvPr/>
        </p:nvSpPr>
        <p:spPr>
          <a:xfrm>
            <a:off x="9346997" y="1599572"/>
            <a:ext cx="738257" cy="369332"/>
          </a:xfrm>
          <a:prstGeom prst="rect">
            <a:avLst/>
          </a:prstGeom>
          <a:solidFill>
            <a:schemeClr val="tx1"/>
          </a:solidFill>
        </p:spPr>
        <p:txBody>
          <a:bodyPr wrap="square" rtlCol="0">
            <a:spAutoFit/>
          </a:bodyPr>
          <a:lstStyle/>
          <a:p>
            <a:pPr algn="ctr"/>
            <a:r>
              <a:rPr lang="en-US" dirty="0">
                <a:solidFill>
                  <a:schemeClr val="bg1"/>
                </a:solidFill>
              </a:rPr>
              <a:t>Yes.</a:t>
            </a:r>
          </a:p>
        </p:txBody>
      </p:sp>
      <p:cxnSp>
        <p:nvCxnSpPr>
          <p:cNvPr id="142" name="Straight Connector 141"/>
          <p:cNvCxnSpPr>
            <a:stCxn id="16" idx="3"/>
            <a:endCxn id="141" idx="0"/>
          </p:cNvCxnSpPr>
          <p:nvPr/>
        </p:nvCxnSpPr>
        <p:spPr>
          <a:xfrm>
            <a:off x="8514996" y="1140098"/>
            <a:ext cx="1201130" cy="459474"/>
          </a:xfrm>
          <a:prstGeom prst="line">
            <a:avLst/>
          </a:prstGeom>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0516058" y="402629"/>
            <a:ext cx="1414916" cy="646331"/>
          </a:xfrm>
          <a:prstGeom prst="rect">
            <a:avLst/>
          </a:prstGeom>
          <a:solidFill>
            <a:schemeClr val="accent4">
              <a:lumMod val="60000"/>
              <a:lumOff val="40000"/>
            </a:schemeClr>
          </a:solidFill>
        </p:spPr>
        <p:txBody>
          <a:bodyPr wrap="square" rtlCol="0">
            <a:spAutoFit/>
          </a:bodyPr>
          <a:lstStyle/>
          <a:p>
            <a:pPr algn="ctr"/>
            <a:r>
              <a:rPr lang="en-US" dirty="0"/>
              <a:t>Not Actionable</a:t>
            </a:r>
          </a:p>
        </p:txBody>
      </p:sp>
      <p:sp>
        <p:nvSpPr>
          <p:cNvPr id="147" name="TextBox 146"/>
          <p:cNvSpPr txBox="1"/>
          <p:nvPr/>
        </p:nvSpPr>
        <p:spPr>
          <a:xfrm>
            <a:off x="10516058" y="1979068"/>
            <a:ext cx="1414916" cy="369332"/>
          </a:xfrm>
          <a:prstGeom prst="rect">
            <a:avLst/>
          </a:prstGeom>
          <a:solidFill>
            <a:schemeClr val="accent4">
              <a:lumMod val="60000"/>
              <a:lumOff val="40000"/>
            </a:schemeClr>
          </a:solidFill>
        </p:spPr>
        <p:txBody>
          <a:bodyPr wrap="square" rtlCol="0">
            <a:spAutoFit/>
          </a:bodyPr>
          <a:lstStyle/>
          <a:p>
            <a:pPr algn="ctr"/>
            <a:r>
              <a:rPr lang="en-US" dirty="0"/>
              <a:t>Actionable</a:t>
            </a:r>
          </a:p>
        </p:txBody>
      </p:sp>
      <p:cxnSp>
        <p:nvCxnSpPr>
          <p:cNvPr id="148" name="Straight Connector 147"/>
          <p:cNvCxnSpPr>
            <a:stCxn id="146" idx="1"/>
          </p:cNvCxnSpPr>
          <p:nvPr/>
        </p:nvCxnSpPr>
        <p:spPr>
          <a:xfrm flipH="1" flipV="1">
            <a:off x="9905812" y="708641"/>
            <a:ext cx="610246" cy="17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41" idx="3"/>
            <a:endCxn id="147" idx="0"/>
          </p:cNvCxnSpPr>
          <p:nvPr/>
        </p:nvCxnSpPr>
        <p:spPr>
          <a:xfrm>
            <a:off x="10085254" y="1784238"/>
            <a:ext cx="1138262" cy="1948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574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090672"/>
          </a:xfrm>
        </p:spPr>
        <p:txBody>
          <a:bodyPr>
            <a:normAutofit fontScale="90000"/>
          </a:bodyPr>
          <a:lstStyle/>
          <a:p>
            <a:r>
              <a:rPr lang="en-US" dirty="0"/>
              <a:t>Julie invested money in a Young Living Essential Oils, LLC distributorship ($100/month). This investment gave her product she could resell for $132, but most months she could not sell most of the product. She could also make a 24% commission on product sold by those she recruited, but it was also hard to recruit others. Julie believes that the recruiting materials contain false statements. What is YLEO’s strongest defense against a securities law class action?</a:t>
            </a:r>
          </a:p>
        </p:txBody>
      </p:sp>
      <p:sp>
        <p:nvSpPr>
          <p:cNvPr id="3" name="Content Placeholder 2"/>
          <p:cNvSpPr>
            <a:spLocks noGrp="1"/>
          </p:cNvSpPr>
          <p:nvPr>
            <p:ph idx="1"/>
          </p:nvPr>
        </p:nvSpPr>
        <p:spPr>
          <a:xfrm>
            <a:off x="115824" y="3182113"/>
            <a:ext cx="11960352" cy="3675888"/>
          </a:xfrm>
        </p:spPr>
        <p:txBody>
          <a:bodyPr>
            <a:normAutofit fontScale="92500" lnSpcReduction="20000"/>
          </a:bodyPr>
          <a:lstStyle/>
          <a:p>
            <a:r>
              <a:rPr lang="en-US" dirty="0"/>
              <a:t> </a:t>
            </a:r>
            <a:endParaRPr lang="en-US" sz="1900" dirty="0"/>
          </a:p>
          <a:p>
            <a:pPr lvl="0"/>
            <a:r>
              <a:rPr lang="en-US" sz="1900" dirty="0"/>
              <a:t>Julie’s distributor interest is not a security because it is an LLC interest.</a:t>
            </a:r>
          </a:p>
          <a:p>
            <a:r>
              <a:rPr lang="en-US" sz="1900" dirty="0"/>
              <a:t> </a:t>
            </a:r>
          </a:p>
          <a:p>
            <a:pPr lvl="0"/>
            <a:r>
              <a:rPr lang="en-US" sz="1900" dirty="0"/>
              <a:t>Julie’s distributor interest is not a security because the profitability depends more on her efforts than on YLOE’s efforts.</a:t>
            </a:r>
          </a:p>
          <a:p>
            <a:r>
              <a:rPr lang="en-US" sz="1900" dirty="0"/>
              <a:t> </a:t>
            </a:r>
          </a:p>
          <a:p>
            <a:pPr lvl="0"/>
            <a:r>
              <a:rPr lang="en-US" sz="1900" dirty="0"/>
              <a:t>Julie’s distributor interest is not a security because there is no vertical commonality between her and YLEO.</a:t>
            </a:r>
          </a:p>
          <a:p>
            <a:r>
              <a:rPr lang="en-US" sz="1900" dirty="0"/>
              <a:t> </a:t>
            </a:r>
          </a:p>
          <a:p>
            <a:pPr lvl="0"/>
            <a:r>
              <a:rPr lang="en-US" sz="1900" dirty="0"/>
              <a:t>Julie’s distributor interest is not a security because what she bought was for her consumption not for profit.</a:t>
            </a:r>
          </a:p>
          <a:p>
            <a:r>
              <a:rPr lang="en-US" sz="1900" dirty="0"/>
              <a:t> </a:t>
            </a:r>
          </a:p>
          <a:p>
            <a:pPr lvl="0"/>
            <a:r>
              <a:rPr lang="en-US" sz="1900" dirty="0"/>
              <a:t>Julie’s distributor interest is not a security because the PSLRA exempts intrastate securities from federal anti-fraud regulation.</a:t>
            </a:r>
          </a:p>
          <a:p>
            <a:endParaRPr lang="en-US" dirty="0"/>
          </a:p>
        </p:txBody>
      </p:sp>
    </p:spTree>
    <p:extLst>
      <p:ext uri="{BB962C8B-B14F-4D97-AF65-F5344CB8AC3E}">
        <p14:creationId xmlns:p14="http://schemas.microsoft.com/office/powerpoint/2010/main" val="2686967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0"/>
            <a:ext cx="11951208" cy="3108960"/>
          </a:xfrm>
        </p:spPr>
        <p:txBody>
          <a:bodyPr>
            <a:normAutofit fontScale="90000"/>
          </a:bodyPr>
          <a:lstStyle/>
          <a:p>
            <a:pPr lvl="0" algn="just"/>
            <a:r>
              <a:rPr lang="en-US" dirty="0"/>
              <a:t>the recruiting portion of YLEO’s website has statements such as “</a:t>
            </a:r>
            <a:r>
              <a:rPr lang="en-US" b="1" dirty="0"/>
              <a:t>At the intersection of cutting-edge research and traditional wisdom, Young Living’s essential oils and oil-infused products empower you to claim your best life</a:t>
            </a:r>
            <a:r>
              <a:rPr lang="en-US" dirty="0"/>
              <a:t>” and members have “</a:t>
            </a:r>
            <a:r>
              <a:rPr lang="en-US" b="1" dirty="0"/>
              <a:t>the opportunity to bring life-changing solutions to homes around the world</a:t>
            </a:r>
            <a:r>
              <a:rPr lang="en-US" dirty="0"/>
              <a:t>.” However, according to the FDA, YLEO do not have any medicinal purposes. What is YLEO’s strongest defense to Section 12(a)(2) claim?</a:t>
            </a:r>
          </a:p>
        </p:txBody>
      </p:sp>
      <p:sp>
        <p:nvSpPr>
          <p:cNvPr id="3" name="Content Placeholder 2"/>
          <p:cNvSpPr>
            <a:spLocks noGrp="1"/>
          </p:cNvSpPr>
          <p:nvPr>
            <p:ph idx="1"/>
          </p:nvPr>
        </p:nvSpPr>
        <p:spPr>
          <a:xfrm>
            <a:off x="91440" y="3172968"/>
            <a:ext cx="11951208" cy="3582043"/>
          </a:xfrm>
        </p:spPr>
        <p:txBody>
          <a:bodyPr>
            <a:normAutofit fontScale="85000" lnSpcReduction="10000"/>
          </a:bodyPr>
          <a:lstStyle/>
          <a:p>
            <a:pPr lvl="0"/>
            <a:r>
              <a:rPr lang="en-US" sz="2100" dirty="0"/>
              <a:t>Those statements are mere puffery, and the reasonable market disregards puffery given the total mix of information.</a:t>
            </a:r>
          </a:p>
          <a:p>
            <a:r>
              <a:rPr lang="en-US" sz="2100" dirty="0"/>
              <a:t> </a:t>
            </a:r>
          </a:p>
          <a:p>
            <a:pPr lvl="0"/>
            <a:r>
              <a:rPr lang="en-US" sz="2100" dirty="0"/>
              <a:t>Those statements are not material because whether the products have successful wellness solutions is forward-looking.</a:t>
            </a:r>
          </a:p>
          <a:p>
            <a:r>
              <a:rPr lang="en-US" sz="2100" dirty="0"/>
              <a:t> </a:t>
            </a:r>
          </a:p>
          <a:p>
            <a:pPr lvl="0"/>
            <a:r>
              <a:rPr lang="en-US" sz="2100" dirty="0"/>
              <a:t>Those statements are not material because they are merely the opinions of the company.</a:t>
            </a:r>
          </a:p>
          <a:p>
            <a:r>
              <a:rPr lang="en-US" sz="2100" dirty="0"/>
              <a:t> </a:t>
            </a:r>
          </a:p>
          <a:p>
            <a:pPr lvl="0"/>
            <a:r>
              <a:rPr lang="en-US" sz="2100" dirty="0"/>
              <a:t>Those statements are not material unless O’Shaughnessy actually believed them.</a:t>
            </a:r>
          </a:p>
          <a:p>
            <a:r>
              <a:rPr lang="en-US" sz="2100" dirty="0"/>
              <a:t> </a:t>
            </a:r>
          </a:p>
          <a:p>
            <a:pPr lvl="0"/>
            <a:r>
              <a:rPr lang="en-US" sz="2100" dirty="0"/>
              <a:t>Even if the statements are material, they are not actionable unless O’Shaughnessy proves a but, for relationship between the statements and her purchase.</a:t>
            </a:r>
          </a:p>
          <a:p>
            <a:endParaRPr lang="en-US" dirty="0"/>
          </a:p>
        </p:txBody>
      </p:sp>
    </p:spTree>
    <p:extLst>
      <p:ext uri="{BB962C8B-B14F-4D97-AF65-F5344CB8AC3E}">
        <p14:creationId xmlns:p14="http://schemas.microsoft.com/office/powerpoint/2010/main" val="97912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v. Levinson (1988)</a:t>
            </a:r>
          </a:p>
        </p:txBody>
      </p:sp>
      <p:sp>
        <p:nvSpPr>
          <p:cNvPr id="3" name="Content Placeholder 2"/>
          <p:cNvSpPr>
            <a:spLocks noGrp="1"/>
          </p:cNvSpPr>
          <p:nvPr>
            <p:ph idx="1"/>
          </p:nvPr>
        </p:nvSpPr>
        <p:spPr/>
        <p:txBody>
          <a:bodyPr/>
          <a:lstStyle/>
          <a:p>
            <a:r>
              <a:rPr lang="en-US" dirty="0"/>
              <a:t>Combustion Engineering, Inc. expressed interest in acquiring Basic starting in 1976</a:t>
            </a:r>
          </a:p>
          <a:p>
            <a:r>
              <a:rPr lang="en-US" dirty="0"/>
              <a:t>1976 – conversations regarding a merger</a:t>
            </a:r>
          </a:p>
          <a:p>
            <a:r>
              <a:rPr lang="en-US" dirty="0"/>
              <a:t>10/21/77 – denial</a:t>
            </a:r>
          </a:p>
          <a:p>
            <a:r>
              <a:rPr lang="en-US" dirty="0"/>
              <a:t>9/25/78 – denial</a:t>
            </a:r>
          </a:p>
          <a:p>
            <a:r>
              <a:rPr lang="en-US" dirty="0"/>
              <a:t>11/6/78 – denial</a:t>
            </a:r>
          </a:p>
          <a:p>
            <a:endParaRPr lang="en-US" dirty="0"/>
          </a:p>
          <a:p>
            <a:r>
              <a:rPr lang="en-US" dirty="0"/>
              <a:t>12/18-19/78 – announcement of merger</a:t>
            </a:r>
          </a:p>
        </p:txBody>
      </p:sp>
    </p:spTree>
    <p:extLst>
      <p:ext uri="{BB962C8B-B14F-4D97-AF65-F5344CB8AC3E}">
        <p14:creationId xmlns:p14="http://schemas.microsoft.com/office/powerpoint/2010/main" val="3218831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74515"/>
            <a:ext cx="7729728" cy="1188720"/>
          </a:xfrm>
        </p:spPr>
        <p:txBody>
          <a:bodyPr/>
          <a:lstStyle/>
          <a:p>
            <a:r>
              <a:rPr lang="en-US" dirty="0"/>
              <a:t>Who Loses from nondisclosure?</a:t>
            </a:r>
          </a:p>
        </p:txBody>
      </p:sp>
      <p:pic>
        <p:nvPicPr>
          <p:cNvPr id="4" name="Content Placeholder 3"/>
          <p:cNvPicPr>
            <a:picLocks noGrp="1" noChangeAspect="1"/>
          </p:cNvPicPr>
          <p:nvPr>
            <p:ph idx="1"/>
          </p:nvPr>
        </p:nvPicPr>
        <p:blipFill>
          <a:blip r:embed="rId2"/>
          <a:stretch>
            <a:fillRect/>
          </a:stretch>
        </p:blipFill>
        <p:spPr>
          <a:xfrm>
            <a:off x="1629974" y="1385045"/>
            <a:ext cx="8932052" cy="5296785"/>
          </a:xfrm>
          <a:prstGeom prst="rect">
            <a:avLst/>
          </a:prstGeom>
        </p:spPr>
      </p:pic>
      <p:sp>
        <p:nvSpPr>
          <p:cNvPr id="5" name="Right Arrow 4"/>
          <p:cNvSpPr/>
          <p:nvPr/>
        </p:nvSpPr>
        <p:spPr>
          <a:xfrm rot="9541971">
            <a:off x="5728626" y="1943857"/>
            <a:ext cx="908344" cy="181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15692" y="1568408"/>
            <a:ext cx="1671354" cy="646331"/>
          </a:xfrm>
          <a:prstGeom prst="rect">
            <a:avLst/>
          </a:prstGeom>
          <a:noFill/>
          <a:ln>
            <a:solidFill>
              <a:schemeClr val="tx1"/>
            </a:solidFill>
          </a:ln>
        </p:spPr>
        <p:txBody>
          <a:bodyPr wrap="square" rtlCol="0">
            <a:spAutoFit/>
          </a:bodyPr>
          <a:lstStyle/>
          <a:p>
            <a:r>
              <a:rPr lang="en-US" dirty="0"/>
              <a:t>Disclosure of  positive “LIE”</a:t>
            </a:r>
          </a:p>
        </p:txBody>
      </p:sp>
      <p:sp>
        <p:nvSpPr>
          <p:cNvPr id="7" name="TextBox 6"/>
          <p:cNvSpPr txBox="1"/>
          <p:nvPr/>
        </p:nvSpPr>
        <p:spPr>
          <a:xfrm>
            <a:off x="3766601" y="5777070"/>
            <a:ext cx="1719799" cy="646331"/>
          </a:xfrm>
          <a:prstGeom prst="rect">
            <a:avLst/>
          </a:prstGeom>
          <a:noFill/>
          <a:ln>
            <a:solidFill>
              <a:schemeClr val="tx1"/>
            </a:solidFill>
          </a:ln>
        </p:spPr>
        <p:txBody>
          <a:bodyPr wrap="square" rtlCol="0">
            <a:spAutoFit/>
          </a:bodyPr>
          <a:lstStyle/>
          <a:p>
            <a:r>
              <a:rPr lang="en-US" dirty="0"/>
              <a:t>“LIE” that hid negative news</a:t>
            </a:r>
          </a:p>
        </p:txBody>
      </p:sp>
      <p:pic>
        <p:nvPicPr>
          <p:cNvPr id="9" name="Picture 8"/>
          <p:cNvPicPr>
            <a:picLocks noChangeAspect="1"/>
          </p:cNvPicPr>
          <p:nvPr/>
        </p:nvPicPr>
        <p:blipFill>
          <a:blip r:embed="rId3"/>
          <a:stretch>
            <a:fillRect/>
          </a:stretch>
        </p:blipFill>
        <p:spPr>
          <a:xfrm rot="11112141">
            <a:off x="2534848" y="6089657"/>
            <a:ext cx="883997" cy="445047"/>
          </a:xfrm>
          <a:prstGeom prst="rect">
            <a:avLst/>
          </a:prstGeom>
        </p:spPr>
      </p:pic>
      <p:sp>
        <p:nvSpPr>
          <p:cNvPr id="3" name="Oval 2"/>
          <p:cNvSpPr/>
          <p:nvPr/>
        </p:nvSpPr>
        <p:spPr>
          <a:xfrm>
            <a:off x="247973" y="1317356"/>
            <a:ext cx="2533973" cy="14413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Nondisclosure of Negative Information</a:t>
            </a:r>
          </a:p>
        </p:txBody>
      </p:sp>
    </p:spTree>
    <p:extLst>
      <p:ext uri="{BB962C8B-B14F-4D97-AF65-F5344CB8AC3E}">
        <p14:creationId xmlns:p14="http://schemas.microsoft.com/office/powerpoint/2010/main" val="3034004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74515"/>
            <a:ext cx="7729728" cy="1188720"/>
          </a:xfrm>
        </p:spPr>
        <p:txBody>
          <a:bodyPr/>
          <a:lstStyle/>
          <a:p>
            <a:r>
              <a:rPr lang="en-US" dirty="0"/>
              <a:t>Who Loses from nondisclosure?</a:t>
            </a:r>
          </a:p>
        </p:txBody>
      </p:sp>
      <p:pic>
        <p:nvPicPr>
          <p:cNvPr id="4" name="Content Placeholder 3"/>
          <p:cNvPicPr>
            <a:picLocks noGrp="1" noChangeAspect="1"/>
          </p:cNvPicPr>
          <p:nvPr>
            <p:ph idx="1"/>
          </p:nvPr>
        </p:nvPicPr>
        <p:blipFill>
          <a:blip r:embed="rId2"/>
          <a:stretch>
            <a:fillRect/>
          </a:stretch>
        </p:blipFill>
        <p:spPr>
          <a:xfrm>
            <a:off x="1629974" y="1385045"/>
            <a:ext cx="8932052" cy="5296785"/>
          </a:xfrm>
          <a:prstGeom prst="rect">
            <a:avLst/>
          </a:prstGeom>
        </p:spPr>
      </p:pic>
      <p:sp>
        <p:nvSpPr>
          <p:cNvPr id="5" name="Right Arrow 4"/>
          <p:cNvSpPr/>
          <p:nvPr/>
        </p:nvSpPr>
        <p:spPr>
          <a:xfrm rot="9541971">
            <a:off x="5728626" y="1943857"/>
            <a:ext cx="908344" cy="181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15692" y="1568408"/>
            <a:ext cx="1671354" cy="646331"/>
          </a:xfrm>
          <a:prstGeom prst="rect">
            <a:avLst/>
          </a:prstGeom>
          <a:noFill/>
          <a:ln>
            <a:solidFill>
              <a:schemeClr val="tx1"/>
            </a:solidFill>
          </a:ln>
        </p:spPr>
        <p:txBody>
          <a:bodyPr wrap="square" rtlCol="0">
            <a:spAutoFit/>
          </a:bodyPr>
          <a:lstStyle/>
          <a:p>
            <a:r>
              <a:rPr lang="en-US" dirty="0"/>
              <a:t>Disclosure of  positive “LIE”</a:t>
            </a:r>
          </a:p>
        </p:txBody>
      </p:sp>
      <p:sp>
        <p:nvSpPr>
          <p:cNvPr id="7" name="TextBox 6"/>
          <p:cNvSpPr txBox="1"/>
          <p:nvPr/>
        </p:nvSpPr>
        <p:spPr>
          <a:xfrm>
            <a:off x="3766601" y="5777070"/>
            <a:ext cx="1719799" cy="646331"/>
          </a:xfrm>
          <a:prstGeom prst="rect">
            <a:avLst/>
          </a:prstGeom>
          <a:noFill/>
          <a:ln>
            <a:solidFill>
              <a:schemeClr val="tx1"/>
            </a:solidFill>
          </a:ln>
        </p:spPr>
        <p:txBody>
          <a:bodyPr wrap="square" rtlCol="0">
            <a:spAutoFit/>
          </a:bodyPr>
          <a:lstStyle/>
          <a:p>
            <a:r>
              <a:rPr lang="en-US" dirty="0"/>
              <a:t>“LIE” that hid negative news</a:t>
            </a:r>
          </a:p>
        </p:txBody>
      </p:sp>
      <p:pic>
        <p:nvPicPr>
          <p:cNvPr id="9" name="Picture 8"/>
          <p:cNvPicPr>
            <a:picLocks noChangeAspect="1"/>
          </p:cNvPicPr>
          <p:nvPr/>
        </p:nvPicPr>
        <p:blipFill>
          <a:blip r:embed="rId3"/>
          <a:stretch>
            <a:fillRect/>
          </a:stretch>
        </p:blipFill>
        <p:spPr>
          <a:xfrm rot="11112141">
            <a:off x="2534848" y="6089657"/>
            <a:ext cx="883997" cy="445047"/>
          </a:xfrm>
          <a:prstGeom prst="rect">
            <a:avLst/>
          </a:prstGeom>
        </p:spPr>
      </p:pic>
      <p:sp>
        <p:nvSpPr>
          <p:cNvPr id="3" name="Oval 2"/>
          <p:cNvSpPr/>
          <p:nvPr/>
        </p:nvSpPr>
        <p:spPr>
          <a:xfrm>
            <a:off x="247973" y="1317356"/>
            <a:ext cx="2533973" cy="14413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Nondisclosure of Negative Information</a:t>
            </a:r>
          </a:p>
        </p:txBody>
      </p:sp>
      <p:sp>
        <p:nvSpPr>
          <p:cNvPr id="8" name="Right Arrow 7"/>
          <p:cNvSpPr/>
          <p:nvPr/>
        </p:nvSpPr>
        <p:spPr>
          <a:xfrm rot="3947827">
            <a:off x="4396823" y="2409079"/>
            <a:ext cx="520508" cy="156498"/>
          </a:xfrm>
          <a:prstGeom prst="rightArrow">
            <a:avLst>
              <a:gd name="adj1" fmla="val 41119"/>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14061" y="1787353"/>
            <a:ext cx="658678" cy="369332"/>
          </a:xfrm>
          <a:prstGeom prst="rect">
            <a:avLst/>
          </a:prstGeom>
          <a:noFill/>
          <a:ln>
            <a:solidFill>
              <a:schemeClr val="tx1"/>
            </a:solidFill>
          </a:ln>
        </p:spPr>
        <p:txBody>
          <a:bodyPr wrap="square" rtlCol="0">
            <a:spAutoFit/>
          </a:bodyPr>
          <a:lstStyle/>
          <a:p>
            <a:pPr algn="ctr"/>
            <a:r>
              <a:rPr lang="en-US" dirty="0"/>
              <a:t>Buy</a:t>
            </a:r>
          </a:p>
        </p:txBody>
      </p:sp>
      <p:sp>
        <p:nvSpPr>
          <p:cNvPr id="11" name="Right Arrow 10"/>
          <p:cNvSpPr/>
          <p:nvPr/>
        </p:nvSpPr>
        <p:spPr>
          <a:xfrm rot="2747975" flipH="1">
            <a:off x="6216737" y="4394989"/>
            <a:ext cx="346460" cy="173881"/>
          </a:xfrm>
          <a:prstGeom prst="rightArrow">
            <a:avLst>
              <a:gd name="adj1" fmla="val 41119"/>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91207" y="4020804"/>
            <a:ext cx="658678" cy="369332"/>
          </a:xfrm>
          <a:prstGeom prst="rect">
            <a:avLst/>
          </a:prstGeom>
          <a:noFill/>
          <a:ln>
            <a:solidFill>
              <a:schemeClr val="tx1"/>
            </a:solidFill>
          </a:ln>
        </p:spPr>
        <p:txBody>
          <a:bodyPr wrap="square" rtlCol="0">
            <a:spAutoFit/>
          </a:bodyPr>
          <a:lstStyle/>
          <a:p>
            <a:pPr algn="ctr"/>
            <a:r>
              <a:rPr lang="en-US" dirty="0"/>
              <a:t>Sell</a:t>
            </a:r>
          </a:p>
        </p:txBody>
      </p:sp>
    </p:spTree>
    <p:extLst>
      <p:ext uri="{BB962C8B-B14F-4D97-AF65-F5344CB8AC3E}">
        <p14:creationId xmlns:p14="http://schemas.microsoft.com/office/powerpoint/2010/main" val="361092274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5</TotalTime>
  <Words>3745</Words>
  <Application>Microsoft Office PowerPoint</Application>
  <PresentationFormat>Widescreen</PresentationFormat>
  <Paragraphs>397</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Calisto MT</vt:lpstr>
      <vt:lpstr>Gill Sans MT</vt:lpstr>
      <vt:lpstr>Parcel</vt:lpstr>
      <vt:lpstr>Securities regulation #11</vt:lpstr>
      <vt:lpstr>Material misstatements and omissions</vt:lpstr>
      <vt:lpstr>You can lie if it’s not material</vt:lpstr>
      <vt:lpstr>Section 10(b) rule 10b-5</vt:lpstr>
      <vt:lpstr>Section 10(b) rule 10b-5</vt:lpstr>
      <vt:lpstr>Basic v. Levinson</vt:lpstr>
      <vt:lpstr>Basic v. Levinson (1988)</vt:lpstr>
      <vt:lpstr>Who Loses from nondisclosure?</vt:lpstr>
      <vt:lpstr>Who Loses from nondisclosure?</vt:lpstr>
      <vt:lpstr>Who Loses?</vt:lpstr>
      <vt:lpstr>Who Loses?</vt:lpstr>
      <vt:lpstr>When do you have to speak? When is a lie material?</vt:lpstr>
      <vt:lpstr>“total mix” of information</vt:lpstr>
      <vt:lpstr>Just for speculative events; SEC v. Texas Gulf Sulphur Co. </vt:lpstr>
      <vt:lpstr>Materiality:  total mix test</vt:lpstr>
      <vt:lpstr>WHICH STATEMENT IS TRUE REGARDING Basic v. Levinson?</vt:lpstr>
      <vt:lpstr>WHICH STATEMENT IS TRUE REGARDING Basic v. Levinson?</vt:lpstr>
      <vt:lpstr>SEC Staff accounting bulletin No. 99</vt:lpstr>
      <vt:lpstr>PowerPoint Presentation</vt:lpstr>
      <vt:lpstr>Litwin v. Blackstone Group, L.P.</vt:lpstr>
      <vt:lpstr>PowerPoint Presentation</vt:lpstr>
      <vt:lpstr>Litwin v. Blackstone Group, L.P.</vt:lpstr>
      <vt:lpstr>PowerPoint Presentation</vt:lpstr>
      <vt:lpstr>PowerPoint Presentation</vt:lpstr>
      <vt:lpstr>What about the new shares?</vt:lpstr>
      <vt:lpstr>Litwin v. Blackstone Group, L.P.</vt:lpstr>
      <vt:lpstr>Financial guaranty – sold credit default swaps on cdo’S AND rmbs</vt:lpstr>
      <vt:lpstr>Litwin v. Blackstone Group, L.P.</vt:lpstr>
      <vt:lpstr>Did Blackstone have a duty to disclose?</vt:lpstr>
      <vt:lpstr>PowerPoint Presentation</vt:lpstr>
      <vt:lpstr>Instructions for 303(a)(3)</vt:lpstr>
      <vt:lpstr>Quantitative v. qualitative</vt:lpstr>
      <vt:lpstr>PowerPoint Presentation</vt:lpstr>
      <vt:lpstr>PowerPoint Presentation</vt:lpstr>
      <vt:lpstr>PowerPoint Presentation</vt:lpstr>
      <vt:lpstr>In re Merck &amp; co., inc. securities litigation</vt:lpstr>
      <vt:lpstr>In re Merck &amp; co., inc. securities litigation</vt:lpstr>
      <vt:lpstr>Did Merck have a duty to speak?</vt:lpstr>
      <vt:lpstr>Timeline</vt:lpstr>
      <vt:lpstr>How did court decide if the misstatement was “material”?</vt:lpstr>
      <vt:lpstr>PowerPoint Presentation</vt:lpstr>
      <vt:lpstr>PowerPoint Presentation</vt:lpstr>
      <vt:lpstr>What does price movement have to do with materiality?</vt:lpstr>
      <vt:lpstr>Positive information</vt:lpstr>
      <vt:lpstr>Negative information</vt:lpstr>
      <vt:lpstr>Event studies</vt:lpstr>
      <vt:lpstr>Royal Caribbean</vt:lpstr>
      <vt:lpstr>PowerPoint Presentation</vt:lpstr>
      <vt:lpstr>So far: Materiality tests</vt:lpstr>
      <vt:lpstr>Matrixx Initiatives, Inc. v. Siracusano</vt:lpstr>
      <vt:lpstr>After receiving “adverse event reports”</vt:lpstr>
      <vt:lpstr>What test does court use for “materiality?”</vt:lpstr>
      <vt:lpstr>Longman v. Food Lion, inc.</vt:lpstr>
      <vt:lpstr>How Can a shareholder recover the loss when the stock price drops?</vt:lpstr>
      <vt:lpstr>But remember. . .</vt:lpstr>
      <vt:lpstr>What are the misstatements?</vt:lpstr>
      <vt:lpstr>Two arguments</vt:lpstr>
      <vt:lpstr>Labor issues</vt:lpstr>
      <vt:lpstr>Remember:  The efficient capital market hypothesis</vt:lpstr>
      <vt:lpstr>PowerPoint Presentation</vt:lpstr>
      <vt:lpstr>Market test?</vt:lpstr>
      <vt:lpstr>What about the tv show?</vt:lpstr>
      <vt:lpstr>Securities fraud – “bad fact”</vt:lpstr>
      <vt:lpstr>Julie invested money in a Young Living Essential Oils, LLC distributorship ($100/month). This investment gave her product she could resell for $132, but most months she could not sell most of the product. She could also make a 24% commission on product sold by those she recruited, but it was also hard to recruit others. Julie believes that the recruiting materials contain false statements. What is YLEO’s strongest defense against a securities law class action?</vt:lpstr>
      <vt:lpstr>the recruiting portion of YLEO’s website has statements such as “At the intersection of cutting-edge research and traditional wisdom, Young Living’s essential oils and oil-infused products empower you to claim your best life” and members have “the opportunity to bring life-changing solutions to homes around the world.” However, according to the FDA, YLEO do not have any medicinal purposes. What is YLEO’s strongest defense to Section 12(a)(2) claim?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Securities regulation #11</dc:title>
  <dc:creator>Christine Hurt</dc:creator>
  <cp:lastModifiedBy>Christine Hurt</cp:lastModifiedBy>
  <cp:revision>3</cp:revision>
  <dcterms:created xsi:type="dcterms:W3CDTF">2021-02-10T04:11:04Z</dcterms:created>
  <dcterms:modified xsi:type="dcterms:W3CDTF">2021-02-11T03:34:41Z</dcterms:modified>
</cp:coreProperties>
</file>