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76"/>
  </p:notesMasterIdLst>
  <p:sldIdLst>
    <p:sldId id="279" r:id="rId2"/>
    <p:sldId id="442" r:id="rId3"/>
    <p:sldId id="443" r:id="rId4"/>
    <p:sldId id="444" r:id="rId5"/>
    <p:sldId id="441" r:id="rId6"/>
    <p:sldId id="271" r:id="rId7"/>
    <p:sldId id="275" r:id="rId8"/>
    <p:sldId id="440" r:id="rId9"/>
    <p:sldId id="436" r:id="rId10"/>
    <p:sldId id="437" r:id="rId11"/>
    <p:sldId id="439" r:id="rId12"/>
    <p:sldId id="434" r:id="rId13"/>
    <p:sldId id="366" r:id="rId14"/>
    <p:sldId id="367" r:id="rId15"/>
    <p:sldId id="368" r:id="rId16"/>
    <p:sldId id="369" r:id="rId17"/>
    <p:sldId id="435" r:id="rId18"/>
    <p:sldId id="370" r:id="rId19"/>
    <p:sldId id="371" r:id="rId20"/>
    <p:sldId id="372" r:id="rId21"/>
    <p:sldId id="373" r:id="rId22"/>
    <p:sldId id="374" r:id="rId23"/>
    <p:sldId id="375" r:id="rId24"/>
    <p:sldId id="445" r:id="rId25"/>
    <p:sldId id="449" r:id="rId26"/>
    <p:sldId id="446" r:id="rId27"/>
    <p:sldId id="447" r:id="rId28"/>
    <p:sldId id="448" r:id="rId29"/>
    <p:sldId id="426" r:id="rId30"/>
    <p:sldId id="427" r:id="rId31"/>
    <p:sldId id="428" r:id="rId32"/>
    <p:sldId id="429" r:id="rId33"/>
    <p:sldId id="430" r:id="rId34"/>
    <p:sldId id="438" r:id="rId35"/>
    <p:sldId id="378" r:id="rId36"/>
    <p:sldId id="379" r:id="rId37"/>
    <p:sldId id="380" r:id="rId38"/>
    <p:sldId id="381" r:id="rId39"/>
    <p:sldId id="382" r:id="rId40"/>
    <p:sldId id="383" r:id="rId41"/>
    <p:sldId id="384" r:id="rId42"/>
    <p:sldId id="258" r:id="rId43"/>
    <p:sldId id="257" r:id="rId44"/>
    <p:sldId id="266" r:id="rId45"/>
    <p:sldId id="267" r:id="rId46"/>
    <p:sldId id="268" r:id="rId47"/>
    <p:sldId id="269" r:id="rId48"/>
    <p:sldId id="270" r:id="rId49"/>
    <p:sldId id="272" r:id="rId50"/>
    <p:sldId id="450" r:id="rId51"/>
    <p:sldId id="273" r:id="rId52"/>
    <p:sldId id="274" r:id="rId53"/>
    <p:sldId id="451" r:id="rId54"/>
    <p:sldId id="276" r:id="rId55"/>
    <p:sldId id="452" r:id="rId56"/>
    <p:sldId id="453" r:id="rId57"/>
    <p:sldId id="259" r:id="rId58"/>
    <p:sldId id="260" r:id="rId59"/>
    <p:sldId id="261" r:id="rId60"/>
    <p:sldId id="262" r:id="rId61"/>
    <p:sldId id="263" r:id="rId62"/>
    <p:sldId id="264" r:id="rId63"/>
    <p:sldId id="265" r:id="rId64"/>
    <p:sldId id="454" r:id="rId65"/>
    <p:sldId id="455" r:id="rId66"/>
    <p:sldId id="456" r:id="rId67"/>
    <p:sldId id="457" r:id="rId68"/>
    <p:sldId id="458" r:id="rId69"/>
    <p:sldId id="459" r:id="rId70"/>
    <p:sldId id="460" r:id="rId71"/>
    <p:sldId id="464" r:id="rId72"/>
    <p:sldId id="277" r:id="rId73"/>
    <p:sldId id="278" r:id="rId74"/>
    <p:sldId id="465"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886D1-F380-4122-909A-8BB724A93E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51F748-635F-4D41-BD68-D9AE8611F595}">
      <dgm:prSet/>
      <dgm:spPr/>
      <dgm:t>
        <a:bodyPr/>
        <a:lstStyle/>
        <a:p>
          <a:r>
            <a:rPr lang="en-US"/>
            <a:t>12/1 – stock price $16.</a:t>
          </a:r>
        </a:p>
      </dgm:t>
    </dgm:pt>
    <dgm:pt modelId="{7103E9CD-16DE-4278-8E2D-7A131713799E}" type="parTrans" cxnId="{C1831E62-CF4E-4C07-AC32-18CFD7E7D334}">
      <dgm:prSet/>
      <dgm:spPr/>
      <dgm:t>
        <a:bodyPr/>
        <a:lstStyle/>
        <a:p>
          <a:endParaRPr lang="en-US"/>
        </a:p>
      </dgm:t>
    </dgm:pt>
    <dgm:pt modelId="{938887D3-DCFA-495A-8AC2-CA2F4C161608}" type="sibTrans" cxnId="{C1831E62-CF4E-4C07-AC32-18CFD7E7D334}">
      <dgm:prSet/>
      <dgm:spPr/>
      <dgm:t>
        <a:bodyPr/>
        <a:lstStyle/>
        <a:p>
          <a:endParaRPr lang="en-US"/>
        </a:p>
      </dgm:t>
    </dgm:pt>
    <dgm:pt modelId="{56EEEF93-6630-478B-8C0E-B40E520BDBFB}">
      <dgm:prSet/>
      <dgm:spPr/>
      <dgm:t>
        <a:bodyPr/>
        <a:lstStyle/>
        <a:p>
          <a:r>
            <a:rPr lang="en-US"/>
            <a:t>I think it will fall to $10.</a:t>
          </a:r>
        </a:p>
      </dgm:t>
    </dgm:pt>
    <dgm:pt modelId="{BB084A6A-C897-487D-8340-C68D92F0B48A}" type="parTrans" cxnId="{43ECD76F-400A-48F3-953B-FFD58A60395C}">
      <dgm:prSet/>
      <dgm:spPr/>
      <dgm:t>
        <a:bodyPr/>
        <a:lstStyle/>
        <a:p>
          <a:endParaRPr lang="en-US"/>
        </a:p>
      </dgm:t>
    </dgm:pt>
    <dgm:pt modelId="{EB000AD2-42B4-4215-94E4-9F88343CB4AC}" type="sibTrans" cxnId="{43ECD76F-400A-48F3-953B-FFD58A60395C}">
      <dgm:prSet/>
      <dgm:spPr/>
      <dgm:t>
        <a:bodyPr/>
        <a:lstStyle/>
        <a:p>
          <a:endParaRPr lang="en-US"/>
        </a:p>
      </dgm:t>
    </dgm:pt>
    <dgm:pt modelId="{6F6CFF5E-0A1A-4626-8F91-2D7832A04D96}">
      <dgm:prSet/>
      <dgm:spPr/>
      <dgm:t>
        <a:bodyPr/>
        <a:lstStyle/>
        <a:p>
          <a:r>
            <a:rPr lang="en-US"/>
            <a:t>I can buy a put option to sell on 3/1 for $13. </a:t>
          </a:r>
        </a:p>
      </dgm:t>
    </dgm:pt>
    <dgm:pt modelId="{726632B8-D8FE-448D-9676-A0498A8AADFD}" type="parTrans" cxnId="{1E330288-D757-4B0C-9A72-EB95524815CD}">
      <dgm:prSet/>
      <dgm:spPr/>
      <dgm:t>
        <a:bodyPr/>
        <a:lstStyle/>
        <a:p>
          <a:endParaRPr lang="en-US"/>
        </a:p>
      </dgm:t>
    </dgm:pt>
    <dgm:pt modelId="{B46B578D-2B0C-4C91-B5E7-227D44C2E955}" type="sibTrans" cxnId="{1E330288-D757-4B0C-9A72-EB95524815CD}">
      <dgm:prSet/>
      <dgm:spPr/>
      <dgm:t>
        <a:bodyPr/>
        <a:lstStyle/>
        <a:p>
          <a:endParaRPr lang="en-US"/>
        </a:p>
      </dgm:t>
    </dgm:pt>
    <dgm:pt modelId="{C036785D-A4CF-4E76-87F0-D85C84E6BFD3}">
      <dgm:prSet/>
      <dgm:spPr/>
      <dgm:t>
        <a:bodyPr/>
        <a:lstStyle/>
        <a:p>
          <a:r>
            <a:rPr lang="en-US"/>
            <a:t>I have to pay the premium for the option</a:t>
          </a:r>
        </a:p>
      </dgm:t>
    </dgm:pt>
    <dgm:pt modelId="{80EC2A86-0A14-4B1E-8F83-21AFB8B62B2D}" type="parTrans" cxnId="{06EC8EBA-FA2A-408B-8EEE-5FCA2EC61D16}">
      <dgm:prSet/>
      <dgm:spPr/>
      <dgm:t>
        <a:bodyPr/>
        <a:lstStyle/>
        <a:p>
          <a:endParaRPr lang="en-US"/>
        </a:p>
      </dgm:t>
    </dgm:pt>
    <dgm:pt modelId="{46E92B0A-A913-49C6-8A07-E4FD8F318F02}" type="sibTrans" cxnId="{06EC8EBA-FA2A-408B-8EEE-5FCA2EC61D16}">
      <dgm:prSet/>
      <dgm:spPr/>
      <dgm:t>
        <a:bodyPr/>
        <a:lstStyle/>
        <a:p>
          <a:endParaRPr lang="en-US"/>
        </a:p>
      </dgm:t>
    </dgm:pt>
    <dgm:pt modelId="{E6D705CB-EA11-4E42-96EC-A2E0B35BF0F5}">
      <dgm:prSet/>
      <dgm:spPr/>
      <dgm:t>
        <a:bodyPr/>
        <a:lstStyle/>
        <a:p>
          <a:r>
            <a:rPr lang="en-US"/>
            <a:t>If the price falls to $10, my option is worth $3</a:t>
          </a:r>
        </a:p>
      </dgm:t>
    </dgm:pt>
    <dgm:pt modelId="{AA139B73-9C4E-4C4B-BD37-DBB29A8D437C}" type="parTrans" cxnId="{935AEA2F-E3C2-4AB3-AEC1-315B4C4DE5F0}">
      <dgm:prSet/>
      <dgm:spPr/>
      <dgm:t>
        <a:bodyPr/>
        <a:lstStyle/>
        <a:p>
          <a:endParaRPr lang="en-US"/>
        </a:p>
      </dgm:t>
    </dgm:pt>
    <dgm:pt modelId="{551B82A8-1EC0-4362-8829-492FFFA42979}" type="sibTrans" cxnId="{935AEA2F-E3C2-4AB3-AEC1-315B4C4DE5F0}">
      <dgm:prSet/>
      <dgm:spPr/>
      <dgm:t>
        <a:bodyPr/>
        <a:lstStyle/>
        <a:p>
          <a:endParaRPr lang="en-US"/>
        </a:p>
      </dgm:t>
    </dgm:pt>
    <dgm:pt modelId="{B8446E87-F223-4EE8-B97D-63D0568FFF5F}">
      <dgm:prSet/>
      <dgm:spPr/>
      <dgm:t>
        <a:bodyPr/>
        <a:lstStyle/>
        <a:p>
          <a:r>
            <a:rPr lang="en-US"/>
            <a:t>I can sell a call option for Purchaser to buy on 3/1 for $13.</a:t>
          </a:r>
        </a:p>
      </dgm:t>
    </dgm:pt>
    <dgm:pt modelId="{AE2CB862-E808-4FB3-97CB-2415335C98CE}" type="parTrans" cxnId="{332CC4FE-98ED-439E-81C0-82290DF996CD}">
      <dgm:prSet/>
      <dgm:spPr/>
      <dgm:t>
        <a:bodyPr/>
        <a:lstStyle/>
        <a:p>
          <a:endParaRPr lang="en-US"/>
        </a:p>
      </dgm:t>
    </dgm:pt>
    <dgm:pt modelId="{E1FD870D-0F3B-4B98-996F-C976D213CC96}" type="sibTrans" cxnId="{332CC4FE-98ED-439E-81C0-82290DF996CD}">
      <dgm:prSet/>
      <dgm:spPr/>
      <dgm:t>
        <a:bodyPr/>
        <a:lstStyle/>
        <a:p>
          <a:endParaRPr lang="en-US"/>
        </a:p>
      </dgm:t>
    </dgm:pt>
    <dgm:pt modelId="{36650FB7-2973-4381-93C3-405919C5EDED}">
      <dgm:prSet/>
      <dgm:spPr/>
      <dgm:t>
        <a:bodyPr/>
        <a:lstStyle/>
        <a:p>
          <a:r>
            <a:rPr lang="en-US"/>
            <a:t>I will receive the premium for the option</a:t>
          </a:r>
        </a:p>
      </dgm:t>
    </dgm:pt>
    <dgm:pt modelId="{F27C5087-A8B1-41E5-B54F-2F1AB8C9174B}" type="parTrans" cxnId="{5E7552F1-C9B2-45CA-9065-2567EE674FD5}">
      <dgm:prSet/>
      <dgm:spPr/>
      <dgm:t>
        <a:bodyPr/>
        <a:lstStyle/>
        <a:p>
          <a:endParaRPr lang="en-US"/>
        </a:p>
      </dgm:t>
    </dgm:pt>
    <dgm:pt modelId="{F54D55BB-3FDD-4121-9092-0396E54E2C16}" type="sibTrans" cxnId="{5E7552F1-C9B2-45CA-9065-2567EE674FD5}">
      <dgm:prSet/>
      <dgm:spPr/>
      <dgm:t>
        <a:bodyPr/>
        <a:lstStyle/>
        <a:p>
          <a:endParaRPr lang="en-US"/>
        </a:p>
      </dgm:t>
    </dgm:pt>
    <dgm:pt modelId="{EEF76185-10E0-4F79-923E-57AE4AEE5B07}" type="pres">
      <dgm:prSet presAssocID="{D19886D1-F380-4122-909A-8BB724A93EAE}" presName="root" presStyleCnt="0">
        <dgm:presLayoutVars>
          <dgm:dir/>
          <dgm:resizeHandles val="exact"/>
        </dgm:presLayoutVars>
      </dgm:prSet>
      <dgm:spPr/>
    </dgm:pt>
    <dgm:pt modelId="{DB9E6275-C9E7-4081-85C2-84EDF204F43C}" type="pres">
      <dgm:prSet presAssocID="{F551F748-635F-4D41-BD68-D9AE8611F595}" presName="compNode" presStyleCnt="0"/>
      <dgm:spPr/>
    </dgm:pt>
    <dgm:pt modelId="{2C0B21B8-1F09-4CAA-9628-6E3F580894E4}" type="pres">
      <dgm:prSet presAssocID="{F551F748-635F-4D41-BD68-D9AE8611F595}" presName="bgRect" presStyleLbl="bgShp" presStyleIdx="0" presStyleCnt="4"/>
      <dgm:spPr/>
    </dgm:pt>
    <dgm:pt modelId="{FBA1394B-07BA-4649-ADEC-BC4A746C51D0}" type="pres">
      <dgm:prSet presAssocID="{F551F748-635F-4D41-BD68-D9AE8611F59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ame controller with solid fill"/>
        </a:ext>
      </dgm:extLst>
    </dgm:pt>
    <dgm:pt modelId="{EB3D4049-2AF5-4CF0-8BEA-CD6F97D99A1B}" type="pres">
      <dgm:prSet presAssocID="{F551F748-635F-4D41-BD68-D9AE8611F595}" presName="spaceRect" presStyleCnt="0"/>
      <dgm:spPr/>
    </dgm:pt>
    <dgm:pt modelId="{73074A96-AE04-4C4E-84B7-4EFD28D85839}" type="pres">
      <dgm:prSet presAssocID="{F551F748-635F-4D41-BD68-D9AE8611F595}" presName="parTx" presStyleLbl="revTx" presStyleIdx="0" presStyleCnt="6">
        <dgm:presLayoutVars>
          <dgm:chMax val="0"/>
          <dgm:chPref val="0"/>
        </dgm:presLayoutVars>
      </dgm:prSet>
      <dgm:spPr/>
    </dgm:pt>
    <dgm:pt modelId="{80E7D703-2F73-4FAE-A460-8D272D027CC2}" type="pres">
      <dgm:prSet presAssocID="{938887D3-DCFA-495A-8AC2-CA2F4C161608}" presName="sibTrans" presStyleCnt="0"/>
      <dgm:spPr/>
    </dgm:pt>
    <dgm:pt modelId="{F2823D5E-52E6-4D41-91A7-9710AB44739C}" type="pres">
      <dgm:prSet presAssocID="{56EEEF93-6630-478B-8C0E-B40E520BDBFB}" presName="compNode" presStyleCnt="0"/>
      <dgm:spPr/>
    </dgm:pt>
    <dgm:pt modelId="{BA671649-DCDD-4972-8184-D4761EBC7EDE}" type="pres">
      <dgm:prSet presAssocID="{56EEEF93-6630-478B-8C0E-B40E520BDBFB}" presName="bgRect" presStyleLbl="bgShp" presStyleIdx="1" presStyleCnt="4"/>
      <dgm:spPr/>
    </dgm:pt>
    <dgm:pt modelId="{F59C7917-188F-4C9C-8185-697836E196A1}" type="pres">
      <dgm:prSet presAssocID="{56EEEF93-6630-478B-8C0E-B40E520BDBFB}" presName="iconRect" presStyleLbl="node1" presStyleIdx="1" presStyleCnt="4" custLinFactY="200000" custLinFactNeighborX="-8245" custLinFactNeighborY="24521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116F6D0C-488E-407F-8637-DBC426BE60B5}" type="pres">
      <dgm:prSet presAssocID="{56EEEF93-6630-478B-8C0E-B40E520BDBFB}" presName="spaceRect" presStyleCnt="0"/>
      <dgm:spPr/>
    </dgm:pt>
    <dgm:pt modelId="{57E0162E-18D5-4F91-A486-6EE565A44D1B}" type="pres">
      <dgm:prSet presAssocID="{56EEEF93-6630-478B-8C0E-B40E520BDBFB}" presName="parTx" presStyleLbl="revTx" presStyleIdx="1" presStyleCnt="6">
        <dgm:presLayoutVars>
          <dgm:chMax val="0"/>
          <dgm:chPref val="0"/>
        </dgm:presLayoutVars>
      </dgm:prSet>
      <dgm:spPr/>
    </dgm:pt>
    <dgm:pt modelId="{C2DDEDA5-2267-452C-B632-C0DAA97F5EE2}" type="pres">
      <dgm:prSet presAssocID="{EB000AD2-42B4-4215-94E4-9F88343CB4AC}" presName="sibTrans" presStyleCnt="0"/>
      <dgm:spPr/>
    </dgm:pt>
    <dgm:pt modelId="{151D9CAB-8B02-497C-A64A-1EDD2C6A0F3F}" type="pres">
      <dgm:prSet presAssocID="{6F6CFF5E-0A1A-4626-8F91-2D7832A04D96}" presName="compNode" presStyleCnt="0"/>
      <dgm:spPr/>
    </dgm:pt>
    <dgm:pt modelId="{DEB1C967-684F-4F3B-A39F-407422728048}" type="pres">
      <dgm:prSet presAssocID="{6F6CFF5E-0A1A-4626-8F91-2D7832A04D96}" presName="bgRect" presStyleLbl="bgShp" presStyleIdx="2" presStyleCnt="4"/>
      <dgm:spPr/>
    </dgm:pt>
    <dgm:pt modelId="{67DAB4C2-E358-44CF-B7F8-2EF251B63A4D}" type="pres">
      <dgm:prSet presAssocID="{6F6CFF5E-0A1A-4626-8F91-2D7832A04D96}"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94ADF56-9767-4E92-8BC8-C4F483CA3899}" type="pres">
      <dgm:prSet presAssocID="{6F6CFF5E-0A1A-4626-8F91-2D7832A04D96}" presName="spaceRect" presStyleCnt="0"/>
      <dgm:spPr/>
    </dgm:pt>
    <dgm:pt modelId="{E1F4E53F-E5BC-44A1-8685-118A25DE6C07}" type="pres">
      <dgm:prSet presAssocID="{6F6CFF5E-0A1A-4626-8F91-2D7832A04D96}" presName="parTx" presStyleLbl="revTx" presStyleIdx="2" presStyleCnt="6">
        <dgm:presLayoutVars>
          <dgm:chMax val="0"/>
          <dgm:chPref val="0"/>
        </dgm:presLayoutVars>
      </dgm:prSet>
      <dgm:spPr/>
    </dgm:pt>
    <dgm:pt modelId="{318ED5B3-DAF1-4BA4-9567-390B241D9262}" type="pres">
      <dgm:prSet presAssocID="{6F6CFF5E-0A1A-4626-8F91-2D7832A04D96}" presName="desTx" presStyleLbl="revTx" presStyleIdx="3" presStyleCnt="6">
        <dgm:presLayoutVars/>
      </dgm:prSet>
      <dgm:spPr/>
    </dgm:pt>
    <dgm:pt modelId="{F623E7E9-02E4-4FD2-9021-FF63FF85D5B4}" type="pres">
      <dgm:prSet presAssocID="{B46B578D-2B0C-4C91-B5E7-227D44C2E955}" presName="sibTrans" presStyleCnt="0"/>
      <dgm:spPr/>
    </dgm:pt>
    <dgm:pt modelId="{C1FA2F83-40E5-45F7-B338-000DAC87AE66}" type="pres">
      <dgm:prSet presAssocID="{B8446E87-F223-4EE8-B97D-63D0568FFF5F}" presName="compNode" presStyleCnt="0"/>
      <dgm:spPr/>
    </dgm:pt>
    <dgm:pt modelId="{1C175F14-0021-4F0D-8EB5-518C7B09A128}" type="pres">
      <dgm:prSet presAssocID="{B8446E87-F223-4EE8-B97D-63D0568FFF5F}" presName="bgRect" presStyleLbl="bgShp" presStyleIdx="3" presStyleCnt="4"/>
      <dgm:spPr/>
    </dgm:pt>
    <dgm:pt modelId="{68EE2FC5-0319-42F0-BA92-F2D5AC04F8DC}" type="pres">
      <dgm:prSet presAssocID="{B8446E87-F223-4EE8-B97D-63D0568FFF5F}" presName="iconRect" presStyleLbl="node1" presStyleIdx="3"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938ECBD3-6D76-436F-83DB-A19485B8ABF3}" type="pres">
      <dgm:prSet presAssocID="{B8446E87-F223-4EE8-B97D-63D0568FFF5F}" presName="spaceRect" presStyleCnt="0"/>
      <dgm:spPr/>
    </dgm:pt>
    <dgm:pt modelId="{D0BA9012-DC48-4BA4-A6C6-BCE84EADF0E0}" type="pres">
      <dgm:prSet presAssocID="{B8446E87-F223-4EE8-B97D-63D0568FFF5F}" presName="parTx" presStyleLbl="revTx" presStyleIdx="4" presStyleCnt="6">
        <dgm:presLayoutVars>
          <dgm:chMax val="0"/>
          <dgm:chPref val="0"/>
        </dgm:presLayoutVars>
      </dgm:prSet>
      <dgm:spPr/>
    </dgm:pt>
    <dgm:pt modelId="{24560865-6A8D-4488-AD73-406ADF43CBD5}" type="pres">
      <dgm:prSet presAssocID="{B8446E87-F223-4EE8-B97D-63D0568FFF5F}" presName="desTx" presStyleLbl="revTx" presStyleIdx="5" presStyleCnt="6">
        <dgm:presLayoutVars/>
      </dgm:prSet>
      <dgm:spPr/>
    </dgm:pt>
  </dgm:ptLst>
  <dgm:cxnLst>
    <dgm:cxn modelId="{36DF6708-59D4-4C6C-BB65-C93376F67EE7}" type="presOf" srcId="{B8446E87-F223-4EE8-B97D-63D0568FFF5F}" destId="{D0BA9012-DC48-4BA4-A6C6-BCE84EADF0E0}" srcOrd="0" destOrd="0" presId="urn:microsoft.com/office/officeart/2018/2/layout/IconVerticalSolidList"/>
    <dgm:cxn modelId="{DC8AEB0F-8DC1-4FF5-9C3A-3B33E0D7366A}" type="presOf" srcId="{36650FB7-2973-4381-93C3-405919C5EDED}" destId="{24560865-6A8D-4488-AD73-406ADF43CBD5}" srcOrd="0" destOrd="0" presId="urn:microsoft.com/office/officeart/2018/2/layout/IconVerticalSolidList"/>
    <dgm:cxn modelId="{935AEA2F-E3C2-4AB3-AEC1-315B4C4DE5F0}" srcId="{6F6CFF5E-0A1A-4626-8F91-2D7832A04D96}" destId="{E6D705CB-EA11-4E42-96EC-A2E0B35BF0F5}" srcOrd="1" destOrd="0" parTransId="{AA139B73-9C4E-4C4B-BD37-DBB29A8D437C}" sibTransId="{551B82A8-1EC0-4362-8829-492FFFA42979}"/>
    <dgm:cxn modelId="{04E34E35-4211-41DF-B9A9-449CFB7710EF}" type="presOf" srcId="{6F6CFF5E-0A1A-4626-8F91-2D7832A04D96}" destId="{E1F4E53F-E5BC-44A1-8685-118A25DE6C07}" srcOrd="0" destOrd="0" presId="urn:microsoft.com/office/officeart/2018/2/layout/IconVerticalSolidList"/>
    <dgm:cxn modelId="{F26FC83E-9B4E-4283-9587-B6BAB282528B}" type="presOf" srcId="{E6D705CB-EA11-4E42-96EC-A2E0B35BF0F5}" destId="{318ED5B3-DAF1-4BA4-9567-390B241D9262}" srcOrd="0" destOrd="1" presId="urn:microsoft.com/office/officeart/2018/2/layout/IconVerticalSolidList"/>
    <dgm:cxn modelId="{6EAD385F-F27B-4802-95E5-AD46C25CAA50}" type="presOf" srcId="{F551F748-635F-4D41-BD68-D9AE8611F595}" destId="{73074A96-AE04-4C4E-84B7-4EFD28D85839}" srcOrd="0" destOrd="0" presId="urn:microsoft.com/office/officeart/2018/2/layout/IconVerticalSolidList"/>
    <dgm:cxn modelId="{C1831E62-CF4E-4C07-AC32-18CFD7E7D334}" srcId="{D19886D1-F380-4122-909A-8BB724A93EAE}" destId="{F551F748-635F-4D41-BD68-D9AE8611F595}" srcOrd="0" destOrd="0" parTransId="{7103E9CD-16DE-4278-8E2D-7A131713799E}" sibTransId="{938887D3-DCFA-495A-8AC2-CA2F4C161608}"/>
    <dgm:cxn modelId="{52C04744-DAF0-42D7-9B6C-E5ED01B7E101}" type="presOf" srcId="{C036785D-A4CF-4E76-87F0-D85C84E6BFD3}" destId="{318ED5B3-DAF1-4BA4-9567-390B241D9262}" srcOrd="0" destOrd="0" presId="urn:microsoft.com/office/officeart/2018/2/layout/IconVerticalSolidList"/>
    <dgm:cxn modelId="{43ECD76F-400A-48F3-953B-FFD58A60395C}" srcId="{D19886D1-F380-4122-909A-8BB724A93EAE}" destId="{56EEEF93-6630-478B-8C0E-B40E520BDBFB}" srcOrd="1" destOrd="0" parTransId="{BB084A6A-C897-487D-8340-C68D92F0B48A}" sibTransId="{EB000AD2-42B4-4215-94E4-9F88343CB4AC}"/>
    <dgm:cxn modelId="{4C05E681-F1BD-4DD7-9C86-3E4D688E7118}" type="presOf" srcId="{56EEEF93-6630-478B-8C0E-B40E520BDBFB}" destId="{57E0162E-18D5-4F91-A486-6EE565A44D1B}" srcOrd="0" destOrd="0" presId="urn:microsoft.com/office/officeart/2018/2/layout/IconVerticalSolidList"/>
    <dgm:cxn modelId="{1E330288-D757-4B0C-9A72-EB95524815CD}" srcId="{D19886D1-F380-4122-909A-8BB724A93EAE}" destId="{6F6CFF5E-0A1A-4626-8F91-2D7832A04D96}" srcOrd="2" destOrd="0" parTransId="{726632B8-D8FE-448D-9676-A0498A8AADFD}" sibTransId="{B46B578D-2B0C-4C91-B5E7-227D44C2E955}"/>
    <dgm:cxn modelId="{58A75E95-76A0-4094-A57C-8E2A0E087FDF}" type="presOf" srcId="{D19886D1-F380-4122-909A-8BB724A93EAE}" destId="{EEF76185-10E0-4F79-923E-57AE4AEE5B07}" srcOrd="0" destOrd="0" presId="urn:microsoft.com/office/officeart/2018/2/layout/IconVerticalSolidList"/>
    <dgm:cxn modelId="{06EC8EBA-FA2A-408B-8EEE-5FCA2EC61D16}" srcId="{6F6CFF5E-0A1A-4626-8F91-2D7832A04D96}" destId="{C036785D-A4CF-4E76-87F0-D85C84E6BFD3}" srcOrd="0" destOrd="0" parTransId="{80EC2A86-0A14-4B1E-8F83-21AFB8B62B2D}" sibTransId="{46E92B0A-A913-49C6-8A07-E4FD8F318F02}"/>
    <dgm:cxn modelId="{5E7552F1-C9B2-45CA-9065-2567EE674FD5}" srcId="{B8446E87-F223-4EE8-B97D-63D0568FFF5F}" destId="{36650FB7-2973-4381-93C3-405919C5EDED}" srcOrd="0" destOrd="0" parTransId="{F27C5087-A8B1-41E5-B54F-2F1AB8C9174B}" sibTransId="{F54D55BB-3FDD-4121-9092-0396E54E2C16}"/>
    <dgm:cxn modelId="{332CC4FE-98ED-439E-81C0-82290DF996CD}" srcId="{D19886D1-F380-4122-909A-8BB724A93EAE}" destId="{B8446E87-F223-4EE8-B97D-63D0568FFF5F}" srcOrd="3" destOrd="0" parTransId="{AE2CB862-E808-4FB3-97CB-2415335C98CE}" sibTransId="{E1FD870D-0F3B-4B98-996F-C976D213CC96}"/>
    <dgm:cxn modelId="{3BA4F9B2-F406-4229-B723-B28B55AC17EB}" type="presParOf" srcId="{EEF76185-10E0-4F79-923E-57AE4AEE5B07}" destId="{DB9E6275-C9E7-4081-85C2-84EDF204F43C}" srcOrd="0" destOrd="0" presId="urn:microsoft.com/office/officeart/2018/2/layout/IconVerticalSolidList"/>
    <dgm:cxn modelId="{2C3CFA94-36D6-475B-A683-B94DAA1B4826}" type="presParOf" srcId="{DB9E6275-C9E7-4081-85C2-84EDF204F43C}" destId="{2C0B21B8-1F09-4CAA-9628-6E3F580894E4}" srcOrd="0" destOrd="0" presId="urn:microsoft.com/office/officeart/2018/2/layout/IconVerticalSolidList"/>
    <dgm:cxn modelId="{091A788A-CA7E-462B-9570-7A59B14DF439}" type="presParOf" srcId="{DB9E6275-C9E7-4081-85C2-84EDF204F43C}" destId="{FBA1394B-07BA-4649-ADEC-BC4A746C51D0}" srcOrd="1" destOrd="0" presId="urn:microsoft.com/office/officeart/2018/2/layout/IconVerticalSolidList"/>
    <dgm:cxn modelId="{94A708BE-DF20-4DE3-84C2-87FDDB738325}" type="presParOf" srcId="{DB9E6275-C9E7-4081-85C2-84EDF204F43C}" destId="{EB3D4049-2AF5-4CF0-8BEA-CD6F97D99A1B}" srcOrd="2" destOrd="0" presId="urn:microsoft.com/office/officeart/2018/2/layout/IconVerticalSolidList"/>
    <dgm:cxn modelId="{FD906F86-A6A2-4048-8E4D-B06BD702A99E}" type="presParOf" srcId="{DB9E6275-C9E7-4081-85C2-84EDF204F43C}" destId="{73074A96-AE04-4C4E-84B7-4EFD28D85839}" srcOrd="3" destOrd="0" presId="urn:microsoft.com/office/officeart/2018/2/layout/IconVerticalSolidList"/>
    <dgm:cxn modelId="{4663C364-FAEC-4CFF-B179-2FCF29EB7F86}" type="presParOf" srcId="{EEF76185-10E0-4F79-923E-57AE4AEE5B07}" destId="{80E7D703-2F73-4FAE-A460-8D272D027CC2}" srcOrd="1" destOrd="0" presId="urn:microsoft.com/office/officeart/2018/2/layout/IconVerticalSolidList"/>
    <dgm:cxn modelId="{53226917-6ED5-4512-8E42-FEC19C72B751}" type="presParOf" srcId="{EEF76185-10E0-4F79-923E-57AE4AEE5B07}" destId="{F2823D5E-52E6-4D41-91A7-9710AB44739C}" srcOrd="2" destOrd="0" presId="urn:microsoft.com/office/officeart/2018/2/layout/IconVerticalSolidList"/>
    <dgm:cxn modelId="{91C7B79F-1280-486E-BC43-65614522FBE3}" type="presParOf" srcId="{F2823D5E-52E6-4D41-91A7-9710AB44739C}" destId="{BA671649-DCDD-4972-8184-D4761EBC7EDE}" srcOrd="0" destOrd="0" presId="urn:microsoft.com/office/officeart/2018/2/layout/IconVerticalSolidList"/>
    <dgm:cxn modelId="{D4AEE6FB-70B4-4933-B0F0-955398455027}" type="presParOf" srcId="{F2823D5E-52E6-4D41-91A7-9710AB44739C}" destId="{F59C7917-188F-4C9C-8185-697836E196A1}" srcOrd="1" destOrd="0" presId="urn:microsoft.com/office/officeart/2018/2/layout/IconVerticalSolidList"/>
    <dgm:cxn modelId="{454E0E5A-B824-4F9E-AE4A-7D49D5829187}" type="presParOf" srcId="{F2823D5E-52E6-4D41-91A7-9710AB44739C}" destId="{116F6D0C-488E-407F-8637-DBC426BE60B5}" srcOrd="2" destOrd="0" presId="urn:microsoft.com/office/officeart/2018/2/layout/IconVerticalSolidList"/>
    <dgm:cxn modelId="{1F2FD466-42C2-49CA-BAA5-4933EFA9C533}" type="presParOf" srcId="{F2823D5E-52E6-4D41-91A7-9710AB44739C}" destId="{57E0162E-18D5-4F91-A486-6EE565A44D1B}" srcOrd="3" destOrd="0" presId="urn:microsoft.com/office/officeart/2018/2/layout/IconVerticalSolidList"/>
    <dgm:cxn modelId="{1E1632A2-D71F-4499-9449-E499748584AC}" type="presParOf" srcId="{EEF76185-10E0-4F79-923E-57AE4AEE5B07}" destId="{C2DDEDA5-2267-452C-B632-C0DAA97F5EE2}" srcOrd="3" destOrd="0" presId="urn:microsoft.com/office/officeart/2018/2/layout/IconVerticalSolidList"/>
    <dgm:cxn modelId="{6123DD2A-8F83-4125-9E45-C9A625E50F09}" type="presParOf" srcId="{EEF76185-10E0-4F79-923E-57AE4AEE5B07}" destId="{151D9CAB-8B02-497C-A64A-1EDD2C6A0F3F}" srcOrd="4" destOrd="0" presId="urn:microsoft.com/office/officeart/2018/2/layout/IconVerticalSolidList"/>
    <dgm:cxn modelId="{07F780B7-F471-4145-931F-4A894086B43B}" type="presParOf" srcId="{151D9CAB-8B02-497C-A64A-1EDD2C6A0F3F}" destId="{DEB1C967-684F-4F3B-A39F-407422728048}" srcOrd="0" destOrd="0" presId="urn:microsoft.com/office/officeart/2018/2/layout/IconVerticalSolidList"/>
    <dgm:cxn modelId="{84E4A04D-6CFC-47F2-BF16-6560FF0C1DD8}" type="presParOf" srcId="{151D9CAB-8B02-497C-A64A-1EDD2C6A0F3F}" destId="{67DAB4C2-E358-44CF-B7F8-2EF251B63A4D}" srcOrd="1" destOrd="0" presId="urn:microsoft.com/office/officeart/2018/2/layout/IconVerticalSolidList"/>
    <dgm:cxn modelId="{5ADA6C52-AAF7-42DF-8B56-0D773B8BFEDC}" type="presParOf" srcId="{151D9CAB-8B02-497C-A64A-1EDD2C6A0F3F}" destId="{294ADF56-9767-4E92-8BC8-C4F483CA3899}" srcOrd="2" destOrd="0" presId="urn:microsoft.com/office/officeart/2018/2/layout/IconVerticalSolidList"/>
    <dgm:cxn modelId="{E5E6E839-C8C5-48FE-8A6D-7481BA9A794E}" type="presParOf" srcId="{151D9CAB-8B02-497C-A64A-1EDD2C6A0F3F}" destId="{E1F4E53F-E5BC-44A1-8685-118A25DE6C07}" srcOrd="3" destOrd="0" presId="urn:microsoft.com/office/officeart/2018/2/layout/IconVerticalSolidList"/>
    <dgm:cxn modelId="{02BC3BED-6CFE-40F7-97B4-FFAA5090D9E3}" type="presParOf" srcId="{151D9CAB-8B02-497C-A64A-1EDD2C6A0F3F}" destId="{318ED5B3-DAF1-4BA4-9567-390B241D9262}" srcOrd="4" destOrd="0" presId="urn:microsoft.com/office/officeart/2018/2/layout/IconVerticalSolidList"/>
    <dgm:cxn modelId="{8EC616EA-4710-4616-8AAA-A0BC0B48158C}" type="presParOf" srcId="{EEF76185-10E0-4F79-923E-57AE4AEE5B07}" destId="{F623E7E9-02E4-4FD2-9021-FF63FF85D5B4}" srcOrd="5" destOrd="0" presId="urn:microsoft.com/office/officeart/2018/2/layout/IconVerticalSolidList"/>
    <dgm:cxn modelId="{12E8D3EA-4F6E-4A04-A207-C474F0E22B80}" type="presParOf" srcId="{EEF76185-10E0-4F79-923E-57AE4AEE5B07}" destId="{C1FA2F83-40E5-45F7-B338-000DAC87AE66}" srcOrd="6" destOrd="0" presId="urn:microsoft.com/office/officeart/2018/2/layout/IconVerticalSolidList"/>
    <dgm:cxn modelId="{1305F6A3-9330-4952-A199-595EA8B4EF6C}" type="presParOf" srcId="{C1FA2F83-40E5-45F7-B338-000DAC87AE66}" destId="{1C175F14-0021-4F0D-8EB5-518C7B09A128}" srcOrd="0" destOrd="0" presId="urn:microsoft.com/office/officeart/2018/2/layout/IconVerticalSolidList"/>
    <dgm:cxn modelId="{F2CBE1C1-E948-4411-BD0B-FAA4F7428C4E}" type="presParOf" srcId="{C1FA2F83-40E5-45F7-B338-000DAC87AE66}" destId="{68EE2FC5-0319-42F0-BA92-F2D5AC04F8DC}" srcOrd="1" destOrd="0" presId="urn:microsoft.com/office/officeart/2018/2/layout/IconVerticalSolidList"/>
    <dgm:cxn modelId="{4FB0135E-A845-4D21-BAEA-ABC33A3D8545}" type="presParOf" srcId="{C1FA2F83-40E5-45F7-B338-000DAC87AE66}" destId="{938ECBD3-6D76-436F-83DB-A19485B8ABF3}" srcOrd="2" destOrd="0" presId="urn:microsoft.com/office/officeart/2018/2/layout/IconVerticalSolidList"/>
    <dgm:cxn modelId="{88C1D377-6117-4336-AA6F-485AD784E9C8}" type="presParOf" srcId="{C1FA2F83-40E5-45F7-B338-000DAC87AE66}" destId="{D0BA9012-DC48-4BA4-A6C6-BCE84EADF0E0}" srcOrd="3" destOrd="0" presId="urn:microsoft.com/office/officeart/2018/2/layout/IconVerticalSolidList"/>
    <dgm:cxn modelId="{BD8BF1CF-6D17-4147-B316-426BA3915176}" type="presParOf" srcId="{C1FA2F83-40E5-45F7-B338-000DAC87AE66}" destId="{24560865-6A8D-4488-AD73-406ADF43CBD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886D1-F380-4122-909A-8BB724A93E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51F748-635F-4D41-BD68-D9AE8611F595}">
      <dgm:prSet/>
      <dgm:spPr/>
      <dgm:t>
        <a:bodyPr/>
        <a:lstStyle/>
        <a:p>
          <a:pPr>
            <a:lnSpc>
              <a:spcPct val="100000"/>
            </a:lnSpc>
          </a:pPr>
          <a:r>
            <a:rPr lang="en-US" dirty="0"/>
            <a:t>If I bought a put option to sell on 3/1 for $13, my option is decreasing in value to become worthless.</a:t>
          </a:r>
        </a:p>
      </dgm:t>
    </dgm:pt>
    <dgm:pt modelId="{7103E9CD-16DE-4278-8E2D-7A131713799E}" type="parTrans" cxnId="{C1831E62-CF4E-4C07-AC32-18CFD7E7D334}">
      <dgm:prSet/>
      <dgm:spPr/>
      <dgm:t>
        <a:bodyPr/>
        <a:lstStyle/>
        <a:p>
          <a:endParaRPr lang="en-US"/>
        </a:p>
      </dgm:t>
    </dgm:pt>
    <dgm:pt modelId="{938887D3-DCFA-495A-8AC2-CA2F4C161608}" type="sibTrans" cxnId="{C1831E62-CF4E-4C07-AC32-18CFD7E7D334}">
      <dgm:prSet/>
      <dgm:spPr/>
      <dgm:t>
        <a:bodyPr/>
        <a:lstStyle/>
        <a:p>
          <a:endParaRPr lang="en-US"/>
        </a:p>
      </dgm:t>
    </dgm:pt>
    <dgm:pt modelId="{56EEEF93-6630-478B-8C0E-B40E520BDBFB}">
      <dgm:prSet/>
      <dgm:spPr/>
      <dgm:t>
        <a:bodyPr/>
        <a:lstStyle/>
        <a:p>
          <a:pPr>
            <a:lnSpc>
              <a:spcPct val="100000"/>
            </a:lnSpc>
          </a:pPr>
          <a:r>
            <a:rPr lang="en-US" dirty="0"/>
            <a:t>If the stock price is over $13 on 3/1, I will not exercise. </a:t>
          </a:r>
        </a:p>
        <a:p>
          <a:pPr>
            <a:lnSpc>
              <a:spcPct val="100000"/>
            </a:lnSpc>
          </a:pPr>
          <a:r>
            <a:rPr lang="en-US" dirty="0"/>
            <a:t>Regardless of the 3/1 price, my loss is capped at the premium.</a:t>
          </a:r>
        </a:p>
      </dgm:t>
    </dgm:pt>
    <dgm:pt modelId="{BB084A6A-C897-487D-8340-C68D92F0B48A}" type="parTrans" cxnId="{43ECD76F-400A-48F3-953B-FFD58A60395C}">
      <dgm:prSet/>
      <dgm:spPr/>
      <dgm:t>
        <a:bodyPr/>
        <a:lstStyle/>
        <a:p>
          <a:endParaRPr lang="en-US"/>
        </a:p>
      </dgm:t>
    </dgm:pt>
    <dgm:pt modelId="{EB000AD2-42B4-4215-94E4-9F88343CB4AC}" type="sibTrans" cxnId="{43ECD76F-400A-48F3-953B-FFD58A60395C}">
      <dgm:prSet/>
      <dgm:spPr/>
      <dgm:t>
        <a:bodyPr/>
        <a:lstStyle/>
        <a:p>
          <a:endParaRPr lang="en-US"/>
        </a:p>
      </dgm:t>
    </dgm:pt>
    <dgm:pt modelId="{6F6CFF5E-0A1A-4626-8F91-2D7832A04D96}">
      <dgm:prSet/>
      <dgm:spPr/>
      <dgm:t>
        <a:bodyPr/>
        <a:lstStyle/>
        <a:p>
          <a:pPr>
            <a:lnSpc>
              <a:spcPct val="100000"/>
            </a:lnSpc>
          </a:pPr>
          <a:r>
            <a:rPr lang="en-US" dirty="0"/>
            <a:t>If I sold the call option, the Purchaser has the right to purchase the stock from me at $13 on 3/1, no matter what the market price is.  As the price increases, the value of the option increases to the Purchaser, but decreases for me.</a:t>
          </a:r>
        </a:p>
      </dgm:t>
    </dgm:pt>
    <dgm:pt modelId="{726632B8-D8FE-448D-9676-A0498A8AADFD}" type="parTrans" cxnId="{1E330288-D757-4B0C-9A72-EB95524815CD}">
      <dgm:prSet/>
      <dgm:spPr/>
      <dgm:t>
        <a:bodyPr/>
        <a:lstStyle/>
        <a:p>
          <a:endParaRPr lang="en-US"/>
        </a:p>
      </dgm:t>
    </dgm:pt>
    <dgm:pt modelId="{B46B578D-2B0C-4C91-B5E7-227D44C2E955}" type="sibTrans" cxnId="{1E330288-D757-4B0C-9A72-EB95524815CD}">
      <dgm:prSet/>
      <dgm:spPr/>
      <dgm:t>
        <a:bodyPr/>
        <a:lstStyle/>
        <a:p>
          <a:endParaRPr lang="en-US"/>
        </a:p>
      </dgm:t>
    </dgm:pt>
    <dgm:pt modelId="{B8446E87-F223-4EE8-B97D-63D0568FFF5F}">
      <dgm:prSet/>
      <dgm:spPr/>
      <dgm:t>
        <a:bodyPr/>
        <a:lstStyle/>
        <a:p>
          <a:pPr>
            <a:lnSpc>
              <a:spcPct val="100000"/>
            </a:lnSpc>
          </a:pPr>
          <a:r>
            <a:rPr lang="en-US" dirty="0"/>
            <a:t>As the price approaches $350, the value to Purchaser is $333; the loss to me is $333 and rising. I will have to buy shares for $350 and sell for $13. The broker-dealer will require me to put up some security – either GameStop shares or cash.</a:t>
          </a:r>
        </a:p>
      </dgm:t>
    </dgm:pt>
    <dgm:pt modelId="{AE2CB862-E808-4FB3-97CB-2415335C98CE}" type="parTrans" cxnId="{332CC4FE-98ED-439E-81C0-82290DF996CD}">
      <dgm:prSet/>
      <dgm:spPr/>
      <dgm:t>
        <a:bodyPr/>
        <a:lstStyle/>
        <a:p>
          <a:endParaRPr lang="en-US"/>
        </a:p>
      </dgm:t>
    </dgm:pt>
    <dgm:pt modelId="{E1FD870D-0F3B-4B98-996F-C976D213CC96}" type="sibTrans" cxnId="{332CC4FE-98ED-439E-81C0-82290DF996CD}">
      <dgm:prSet/>
      <dgm:spPr/>
      <dgm:t>
        <a:bodyPr/>
        <a:lstStyle/>
        <a:p>
          <a:endParaRPr lang="en-US"/>
        </a:p>
      </dgm:t>
    </dgm:pt>
    <dgm:pt modelId="{EEF76185-10E0-4F79-923E-57AE4AEE5B07}" type="pres">
      <dgm:prSet presAssocID="{D19886D1-F380-4122-909A-8BB724A93EAE}" presName="root" presStyleCnt="0">
        <dgm:presLayoutVars>
          <dgm:dir/>
          <dgm:resizeHandles val="exact"/>
        </dgm:presLayoutVars>
      </dgm:prSet>
      <dgm:spPr/>
    </dgm:pt>
    <dgm:pt modelId="{DB9E6275-C9E7-4081-85C2-84EDF204F43C}" type="pres">
      <dgm:prSet presAssocID="{F551F748-635F-4D41-BD68-D9AE8611F595}" presName="compNode" presStyleCnt="0"/>
      <dgm:spPr/>
    </dgm:pt>
    <dgm:pt modelId="{2C0B21B8-1F09-4CAA-9628-6E3F580894E4}" type="pres">
      <dgm:prSet presAssocID="{F551F748-635F-4D41-BD68-D9AE8611F595}" presName="bgRect" presStyleLbl="bgShp" presStyleIdx="0" presStyleCnt="4"/>
      <dgm:spPr>
        <a:solidFill>
          <a:schemeClr val="tx2">
            <a:lumMod val="60000"/>
            <a:lumOff val="40000"/>
          </a:schemeClr>
        </a:solidFill>
      </dgm:spPr>
    </dgm:pt>
    <dgm:pt modelId="{FBA1394B-07BA-4649-ADEC-BC4A746C51D0}" type="pres">
      <dgm:prSet presAssocID="{F551F748-635F-4D41-BD68-D9AE8611F5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Upward Trend"/>
        </a:ext>
      </dgm:extLst>
    </dgm:pt>
    <dgm:pt modelId="{EB3D4049-2AF5-4CF0-8BEA-CD6F97D99A1B}" type="pres">
      <dgm:prSet presAssocID="{F551F748-635F-4D41-BD68-D9AE8611F595}" presName="spaceRect" presStyleCnt="0"/>
      <dgm:spPr/>
    </dgm:pt>
    <dgm:pt modelId="{73074A96-AE04-4C4E-84B7-4EFD28D85839}" type="pres">
      <dgm:prSet presAssocID="{F551F748-635F-4D41-BD68-D9AE8611F595}" presName="parTx" presStyleLbl="revTx" presStyleIdx="0" presStyleCnt="4">
        <dgm:presLayoutVars>
          <dgm:chMax val="0"/>
          <dgm:chPref val="0"/>
        </dgm:presLayoutVars>
      </dgm:prSet>
      <dgm:spPr/>
    </dgm:pt>
    <dgm:pt modelId="{80E7D703-2F73-4FAE-A460-8D272D027CC2}" type="pres">
      <dgm:prSet presAssocID="{938887D3-DCFA-495A-8AC2-CA2F4C161608}" presName="sibTrans" presStyleCnt="0"/>
      <dgm:spPr/>
    </dgm:pt>
    <dgm:pt modelId="{F2823D5E-52E6-4D41-91A7-9710AB44739C}" type="pres">
      <dgm:prSet presAssocID="{56EEEF93-6630-478B-8C0E-B40E520BDBFB}" presName="compNode" presStyleCnt="0"/>
      <dgm:spPr/>
    </dgm:pt>
    <dgm:pt modelId="{BA671649-DCDD-4972-8184-D4761EBC7EDE}" type="pres">
      <dgm:prSet presAssocID="{56EEEF93-6630-478B-8C0E-B40E520BDBFB}" presName="bgRect" presStyleLbl="bgShp" presStyleIdx="1" presStyleCnt="4"/>
      <dgm:spPr>
        <a:solidFill>
          <a:schemeClr val="tx2">
            <a:lumMod val="60000"/>
            <a:lumOff val="40000"/>
          </a:schemeClr>
        </a:solidFill>
      </dgm:spPr>
    </dgm:pt>
    <dgm:pt modelId="{F59C7917-188F-4C9C-8185-697836E196A1}" type="pres">
      <dgm:prSet presAssocID="{56EEEF93-6630-478B-8C0E-B40E520BDBFB}" presName="iconRect" presStyleLbl="node1" presStyleIdx="1" presStyleCnt="4" custLinFactY="200000" custLinFactNeighborX="-8245" custLinFactNeighborY="24521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116F6D0C-488E-407F-8637-DBC426BE60B5}" type="pres">
      <dgm:prSet presAssocID="{56EEEF93-6630-478B-8C0E-B40E520BDBFB}" presName="spaceRect" presStyleCnt="0"/>
      <dgm:spPr/>
    </dgm:pt>
    <dgm:pt modelId="{57E0162E-18D5-4F91-A486-6EE565A44D1B}" type="pres">
      <dgm:prSet presAssocID="{56EEEF93-6630-478B-8C0E-B40E520BDBFB}" presName="parTx" presStyleLbl="revTx" presStyleIdx="1" presStyleCnt="4">
        <dgm:presLayoutVars>
          <dgm:chMax val="0"/>
          <dgm:chPref val="0"/>
        </dgm:presLayoutVars>
      </dgm:prSet>
      <dgm:spPr/>
    </dgm:pt>
    <dgm:pt modelId="{C2DDEDA5-2267-452C-B632-C0DAA97F5EE2}" type="pres">
      <dgm:prSet presAssocID="{EB000AD2-42B4-4215-94E4-9F88343CB4AC}" presName="sibTrans" presStyleCnt="0"/>
      <dgm:spPr/>
    </dgm:pt>
    <dgm:pt modelId="{151D9CAB-8B02-497C-A64A-1EDD2C6A0F3F}" type="pres">
      <dgm:prSet presAssocID="{6F6CFF5E-0A1A-4626-8F91-2D7832A04D96}" presName="compNode" presStyleCnt="0"/>
      <dgm:spPr/>
    </dgm:pt>
    <dgm:pt modelId="{DEB1C967-684F-4F3B-A39F-407422728048}" type="pres">
      <dgm:prSet presAssocID="{6F6CFF5E-0A1A-4626-8F91-2D7832A04D96}" presName="bgRect" presStyleLbl="bgShp" presStyleIdx="2" presStyleCnt="4"/>
      <dgm:spPr/>
    </dgm:pt>
    <dgm:pt modelId="{67DAB4C2-E358-44CF-B7F8-2EF251B63A4D}" type="pres">
      <dgm:prSet presAssocID="{6F6CFF5E-0A1A-4626-8F91-2D7832A04D96}"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94ADF56-9767-4E92-8BC8-C4F483CA3899}" type="pres">
      <dgm:prSet presAssocID="{6F6CFF5E-0A1A-4626-8F91-2D7832A04D96}" presName="spaceRect" presStyleCnt="0"/>
      <dgm:spPr/>
    </dgm:pt>
    <dgm:pt modelId="{E1F4E53F-E5BC-44A1-8685-118A25DE6C07}" type="pres">
      <dgm:prSet presAssocID="{6F6CFF5E-0A1A-4626-8F91-2D7832A04D96}" presName="parTx" presStyleLbl="revTx" presStyleIdx="2" presStyleCnt="4" custLinFactNeighborX="-345" custLinFactNeighborY="1087">
        <dgm:presLayoutVars>
          <dgm:chMax val="0"/>
          <dgm:chPref val="0"/>
        </dgm:presLayoutVars>
      </dgm:prSet>
      <dgm:spPr/>
    </dgm:pt>
    <dgm:pt modelId="{F623E7E9-02E4-4FD2-9021-FF63FF85D5B4}" type="pres">
      <dgm:prSet presAssocID="{B46B578D-2B0C-4C91-B5E7-227D44C2E955}" presName="sibTrans" presStyleCnt="0"/>
      <dgm:spPr/>
    </dgm:pt>
    <dgm:pt modelId="{C1FA2F83-40E5-45F7-B338-000DAC87AE66}" type="pres">
      <dgm:prSet presAssocID="{B8446E87-F223-4EE8-B97D-63D0568FFF5F}" presName="compNode" presStyleCnt="0"/>
      <dgm:spPr/>
    </dgm:pt>
    <dgm:pt modelId="{1C175F14-0021-4F0D-8EB5-518C7B09A128}" type="pres">
      <dgm:prSet presAssocID="{B8446E87-F223-4EE8-B97D-63D0568FFF5F}" presName="bgRect" presStyleLbl="bgShp" presStyleIdx="3" presStyleCnt="4" custLinFactNeighborX="1227" custLinFactNeighborY="30986"/>
      <dgm:spPr/>
    </dgm:pt>
    <dgm:pt modelId="{68EE2FC5-0319-42F0-BA92-F2D5AC04F8DC}" type="pres">
      <dgm:prSet presAssocID="{B8446E87-F223-4EE8-B97D-63D0568FFF5F}" presName="iconRect" presStyleLbl="node1" presStyleIdx="3"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938ECBD3-6D76-436F-83DB-A19485B8ABF3}" type="pres">
      <dgm:prSet presAssocID="{B8446E87-F223-4EE8-B97D-63D0568FFF5F}" presName="spaceRect" presStyleCnt="0"/>
      <dgm:spPr/>
    </dgm:pt>
    <dgm:pt modelId="{D0BA9012-DC48-4BA4-A6C6-BCE84EADF0E0}" type="pres">
      <dgm:prSet presAssocID="{B8446E87-F223-4EE8-B97D-63D0568FFF5F}" presName="parTx" presStyleLbl="revTx" presStyleIdx="3" presStyleCnt="4" custLinFactNeighborX="-179" custLinFactNeighborY="-558">
        <dgm:presLayoutVars>
          <dgm:chMax val="0"/>
          <dgm:chPref val="0"/>
        </dgm:presLayoutVars>
      </dgm:prSet>
      <dgm:spPr/>
    </dgm:pt>
  </dgm:ptLst>
  <dgm:cxnLst>
    <dgm:cxn modelId="{0F40702E-C2AE-466B-9651-4E0FCAAD7861}" type="presOf" srcId="{B8446E87-F223-4EE8-B97D-63D0568FFF5F}" destId="{D0BA9012-DC48-4BA4-A6C6-BCE84EADF0E0}" srcOrd="0" destOrd="0" presId="urn:microsoft.com/office/officeart/2018/2/layout/IconVerticalSolidList"/>
    <dgm:cxn modelId="{B3037F5D-5C62-47A3-84AE-42989CAC7614}" type="presOf" srcId="{6F6CFF5E-0A1A-4626-8F91-2D7832A04D96}" destId="{E1F4E53F-E5BC-44A1-8685-118A25DE6C07}" srcOrd="0" destOrd="0" presId="urn:microsoft.com/office/officeart/2018/2/layout/IconVerticalSolidList"/>
    <dgm:cxn modelId="{C1831E62-CF4E-4C07-AC32-18CFD7E7D334}" srcId="{D19886D1-F380-4122-909A-8BB724A93EAE}" destId="{F551F748-635F-4D41-BD68-D9AE8611F595}" srcOrd="0" destOrd="0" parTransId="{7103E9CD-16DE-4278-8E2D-7A131713799E}" sibTransId="{938887D3-DCFA-495A-8AC2-CA2F4C161608}"/>
    <dgm:cxn modelId="{43ECD76F-400A-48F3-953B-FFD58A60395C}" srcId="{D19886D1-F380-4122-909A-8BB724A93EAE}" destId="{56EEEF93-6630-478B-8C0E-B40E520BDBFB}" srcOrd="1" destOrd="0" parTransId="{BB084A6A-C897-487D-8340-C68D92F0B48A}" sibTransId="{EB000AD2-42B4-4215-94E4-9F88343CB4AC}"/>
    <dgm:cxn modelId="{D7C91D71-AFB6-48AC-9B49-638DB58BEC09}" type="presOf" srcId="{F551F748-635F-4D41-BD68-D9AE8611F595}" destId="{73074A96-AE04-4C4E-84B7-4EFD28D85839}" srcOrd="0" destOrd="0" presId="urn:microsoft.com/office/officeart/2018/2/layout/IconVerticalSolidList"/>
    <dgm:cxn modelId="{4866F972-DBE4-4CFE-A560-497A58FD9FD2}" type="presOf" srcId="{56EEEF93-6630-478B-8C0E-B40E520BDBFB}" destId="{57E0162E-18D5-4F91-A486-6EE565A44D1B}" srcOrd="0" destOrd="0" presId="urn:microsoft.com/office/officeart/2018/2/layout/IconVerticalSolidList"/>
    <dgm:cxn modelId="{1E330288-D757-4B0C-9A72-EB95524815CD}" srcId="{D19886D1-F380-4122-909A-8BB724A93EAE}" destId="{6F6CFF5E-0A1A-4626-8F91-2D7832A04D96}" srcOrd="2" destOrd="0" parTransId="{726632B8-D8FE-448D-9676-A0498A8AADFD}" sibTransId="{B46B578D-2B0C-4C91-B5E7-227D44C2E955}"/>
    <dgm:cxn modelId="{264D95FB-04D7-4B67-B250-1B44EB36D744}" type="presOf" srcId="{D19886D1-F380-4122-909A-8BB724A93EAE}" destId="{EEF76185-10E0-4F79-923E-57AE4AEE5B07}" srcOrd="0" destOrd="0" presId="urn:microsoft.com/office/officeart/2018/2/layout/IconVerticalSolidList"/>
    <dgm:cxn modelId="{332CC4FE-98ED-439E-81C0-82290DF996CD}" srcId="{D19886D1-F380-4122-909A-8BB724A93EAE}" destId="{B8446E87-F223-4EE8-B97D-63D0568FFF5F}" srcOrd="3" destOrd="0" parTransId="{AE2CB862-E808-4FB3-97CB-2415335C98CE}" sibTransId="{E1FD870D-0F3B-4B98-996F-C976D213CC96}"/>
    <dgm:cxn modelId="{DA9D9C23-85AB-4B1C-8BF5-A811CC2DF86B}" type="presParOf" srcId="{EEF76185-10E0-4F79-923E-57AE4AEE5B07}" destId="{DB9E6275-C9E7-4081-85C2-84EDF204F43C}" srcOrd="0" destOrd="0" presId="urn:microsoft.com/office/officeart/2018/2/layout/IconVerticalSolidList"/>
    <dgm:cxn modelId="{4C44F4D8-8B48-499A-A88F-62E246061D94}" type="presParOf" srcId="{DB9E6275-C9E7-4081-85C2-84EDF204F43C}" destId="{2C0B21B8-1F09-4CAA-9628-6E3F580894E4}" srcOrd="0" destOrd="0" presId="urn:microsoft.com/office/officeart/2018/2/layout/IconVerticalSolidList"/>
    <dgm:cxn modelId="{484C17A3-9CF2-4ACF-B2CE-F9159A2457C4}" type="presParOf" srcId="{DB9E6275-C9E7-4081-85C2-84EDF204F43C}" destId="{FBA1394B-07BA-4649-ADEC-BC4A746C51D0}" srcOrd="1" destOrd="0" presId="urn:microsoft.com/office/officeart/2018/2/layout/IconVerticalSolidList"/>
    <dgm:cxn modelId="{42DE3550-3310-4567-AFD8-C3DEEF70DDB2}" type="presParOf" srcId="{DB9E6275-C9E7-4081-85C2-84EDF204F43C}" destId="{EB3D4049-2AF5-4CF0-8BEA-CD6F97D99A1B}" srcOrd="2" destOrd="0" presId="urn:microsoft.com/office/officeart/2018/2/layout/IconVerticalSolidList"/>
    <dgm:cxn modelId="{173A04EF-0BCE-4F41-BFE8-46F9DEE377AC}" type="presParOf" srcId="{DB9E6275-C9E7-4081-85C2-84EDF204F43C}" destId="{73074A96-AE04-4C4E-84B7-4EFD28D85839}" srcOrd="3" destOrd="0" presId="urn:microsoft.com/office/officeart/2018/2/layout/IconVerticalSolidList"/>
    <dgm:cxn modelId="{07F04BAA-470A-4D25-BC03-09A6B4CF2338}" type="presParOf" srcId="{EEF76185-10E0-4F79-923E-57AE4AEE5B07}" destId="{80E7D703-2F73-4FAE-A460-8D272D027CC2}" srcOrd="1" destOrd="0" presId="urn:microsoft.com/office/officeart/2018/2/layout/IconVerticalSolidList"/>
    <dgm:cxn modelId="{2DC74723-5623-4C03-9B96-563AC447C38A}" type="presParOf" srcId="{EEF76185-10E0-4F79-923E-57AE4AEE5B07}" destId="{F2823D5E-52E6-4D41-91A7-9710AB44739C}" srcOrd="2" destOrd="0" presId="urn:microsoft.com/office/officeart/2018/2/layout/IconVerticalSolidList"/>
    <dgm:cxn modelId="{D8A13707-9883-4054-9508-91B8E0735603}" type="presParOf" srcId="{F2823D5E-52E6-4D41-91A7-9710AB44739C}" destId="{BA671649-DCDD-4972-8184-D4761EBC7EDE}" srcOrd="0" destOrd="0" presId="urn:microsoft.com/office/officeart/2018/2/layout/IconVerticalSolidList"/>
    <dgm:cxn modelId="{114650DE-FECA-4B36-BAFB-D814F9A6EBAA}" type="presParOf" srcId="{F2823D5E-52E6-4D41-91A7-9710AB44739C}" destId="{F59C7917-188F-4C9C-8185-697836E196A1}" srcOrd="1" destOrd="0" presId="urn:microsoft.com/office/officeart/2018/2/layout/IconVerticalSolidList"/>
    <dgm:cxn modelId="{851340A8-3046-4BD1-AB75-6922A7FAE9D8}" type="presParOf" srcId="{F2823D5E-52E6-4D41-91A7-9710AB44739C}" destId="{116F6D0C-488E-407F-8637-DBC426BE60B5}" srcOrd="2" destOrd="0" presId="urn:microsoft.com/office/officeart/2018/2/layout/IconVerticalSolidList"/>
    <dgm:cxn modelId="{A753B0DE-03CF-426D-9F60-529224D7438B}" type="presParOf" srcId="{F2823D5E-52E6-4D41-91A7-9710AB44739C}" destId="{57E0162E-18D5-4F91-A486-6EE565A44D1B}" srcOrd="3" destOrd="0" presId="urn:microsoft.com/office/officeart/2018/2/layout/IconVerticalSolidList"/>
    <dgm:cxn modelId="{964C7876-144D-41CC-AFB7-935C47B88529}" type="presParOf" srcId="{EEF76185-10E0-4F79-923E-57AE4AEE5B07}" destId="{C2DDEDA5-2267-452C-B632-C0DAA97F5EE2}" srcOrd="3" destOrd="0" presId="urn:microsoft.com/office/officeart/2018/2/layout/IconVerticalSolidList"/>
    <dgm:cxn modelId="{9B8F9E6D-A7C0-4FA7-B315-443A1314EEC2}" type="presParOf" srcId="{EEF76185-10E0-4F79-923E-57AE4AEE5B07}" destId="{151D9CAB-8B02-497C-A64A-1EDD2C6A0F3F}" srcOrd="4" destOrd="0" presId="urn:microsoft.com/office/officeart/2018/2/layout/IconVerticalSolidList"/>
    <dgm:cxn modelId="{98E80F92-2623-4804-9284-C8A11A24CCCF}" type="presParOf" srcId="{151D9CAB-8B02-497C-A64A-1EDD2C6A0F3F}" destId="{DEB1C967-684F-4F3B-A39F-407422728048}" srcOrd="0" destOrd="0" presId="urn:microsoft.com/office/officeart/2018/2/layout/IconVerticalSolidList"/>
    <dgm:cxn modelId="{5E8CBF4B-D90D-4F95-8E1C-84E72E4ABB87}" type="presParOf" srcId="{151D9CAB-8B02-497C-A64A-1EDD2C6A0F3F}" destId="{67DAB4C2-E358-44CF-B7F8-2EF251B63A4D}" srcOrd="1" destOrd="0" presId="urn:microsoft.com/office/officeart/2018/2/layout/IconVerticalSolidList"/>
    <dgm:cxn modelId="{D7B534B6-0BE5-4D0E-A942-CD5CAA57618F}" type="presParOf" srcId="{151D9CAB-8B02-497C-A64A-1EDD2C6A0F3F}" destId="{294ADF56-9767-4E92-8BC8-C4F483CA3899}" srcOrd="2" destOrd="0" presId="urn:microsoft.com/office/officeart/2018/2/layout/IconVerticalSolidList"/>
    <dgm:cxn modelId="{FBA26996-021E-4A73-9E6F-10440D67CD93}" type="presParOf" srcId="{151D9CAB-8B02-497C-A64A-1EDD2C6A0F3F}" destId="{E1F4E53F-E5BC-44A1-8685-118A25DE6C07}" srcOrd="3" destOrd="0" presId="urn:microsoft.com/office/officeart/2018/2/layout/IconVerticalSolidList"/>
    <dgm:cxn modelId="{7FA63129-6ACE-426E-BCA7-F9128FFF21DE}" type="presParOf" srcId="{EEF76185-10E0-4F79-923E-57AE4AEE5B07}" destId="{F623E7E9-02E4-4FD2-9021-FF63FF85D5B4}" srcOrd="5" destOrd="0" presId="urn:microsoft.com/office/officeart/2018/2/layout/IconVerticalSolidList"/>
    <dgm:cxn modelId="{9C8EE065-841C-4904-B3EF-D196AA312780}" type="presParOf" srcId="{EEF76185-10E0-4F79-923E-57AE4AEE5B07}" destId="{C1FA2F83-40E5-45F7-B338-000DAC87AE66}" srcOrd="6" destOrd="0" presId="urn:microsoft.com/office/officeart/2018/2/layout/IconVerticalSolidList"/>
    <dgm:cxn modelId="{4498DD10-7040-4E17-A856-9D64D0F3334A}" type="presParOf" srcId="{C1FA2F83-40E5-45F7-B338-000DAC87AE66}" destId="{1C175F14-0021-4F0D-8EB5-518C7B09A128}" srcOrd="0" destOrd="0" presId="urn:microsoft.com/office/officeart/2018/2/layout/IconVerticalSolidList"/>
    <dgm:cxn modelId="{EC7B868A-F9A7-4B27-8772-9E3BF36608BB}" type="presParOf" srcId="{C1FA2F83-40E5-45F7-B338-000DAC87AE66}" destId="{68EE2FC5-0319-42F0-BA92-F2D5AC04F8DC}" srcOrd="1" destOrd="0" presId="urn:microsoft.com/office/officeart/2018/2/layout/IconVerticalSolidList"/>
    <dgm:cxn modelId="{27EEB842-A59B-41C9-B7FF-23D1A758C8FD}" type="presParOf" srcId="{C1FA2F83-40E5-45F7-B338-000DAC87AE66}" destId="{938ECBD3-6D76-436F-83DB-A19485B8ABF3}" srcOrd="2" destOrd="0" presId="urn:microsoft.com/office/officeart/2018/2/layout/IconVerticalSolidList"/>
    <dgm:cxn modelId="{249D2FDA-015E-43DF-A640-E76D42E653FA}" type="presParOf" srcId="{C1FA2F83-40E5-45F7-B338-000DAC87AE66}" destId="{D0BA9012-DC48-4BA4-A6C6-BCE84EADF0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E9604B-DDEF-4961-82FC-01A711192EB2}" type="doc">
      <dgm:prSet loTypeId="urn:microsoft.com/office/officeart/2005/8/layout/chevron1" loCatId="process" qsTypeId="urn:microsoft.com/office/officeart/2005/8/quickstyle/simple1" qsCatId="simple" csTypeId="urn:microsoft.com/office/officeart/2005/8/colors/accent1_2" csCatId="accent1" phldr="1"/>
      <dgm:spPr/>
    </dgm:pt>
    <dgm:pt modelId="{A2EE876C-39F9-4558-A22F-970E26473644}">
      <dgm:prSet phldrT="[Text]"/>
      <dgm:spPr>
        <a:solidFill>
          <a:schemeClr val="tx2">
            <a:lumMod val="40000"/>
            <a:lumOff val="60000"/>
          </a:schemeClr>
        </a:solidFill>
      </dgm:spPr>
      <dgm:t>
        <a:bodyPr/>
        <a:lstStyle/>
        <a:p>
          <a:r>
            <a:rPr lang="en-US" dirty="0"/>
            <a:t>Pre-Filing Period</a:t>
          </a:r>
        </a:p>
      </dgm:t>
    </dgm:pt>
    <dgm:pt modelId="{7B1BB8BB-2072-424C-B05F-396A464934EE}" type="parTrans" cxnId="{4B10BEA8-93E6-4B38-B39F-B3AAFB97B657}">
      <dgm:prSet/>
      <dgm:spPr/>
      <dgm:t>
        <a:bodyPr/>
        <a:lstStyle/>
        <a:p>
          <a:endParaRPr lang="en-US"/>
        </a:p>
      </dgm:t>
    </dgm:pt>
    <dgm:pt modelId="{CF069E45-03BA-4FFD-8EF3-4BB82E74980F}" type="sibTrans" cxnId="{4B10BEA8-93E6-4B38-B39F-B3AAFB97B657}">
      <dgm:prSet/>
      <dgm:spPr/>
      <dgm:t>
        <a:bodyPr/>
        <a:lstStyle/>
        <a:p>
          <a:endParaRPr lang="en-US"/>
        </a:p>
      </dgm:t>
    </dgm:pt>
    <dgm:pt modelId="{8573F726-14FE-4316-8358-D494D2E9B7B3}">
      <dgm:prSet phldrT="[Text]"/>
      <dgm:spPr>
        <a:solidFill>
          <a:srgbClr val="00B0F0"/>
        </a:solidFill>
      </dgm:spPr>
      <dgm:t>
        <a:bodyPr/>
        <a:lstStyle/>
        <a:p>
          <a:r>
            <a:rPr lang="en-US" dirty="0"/>
            <a:t>Waiting Period </a:t>
          </a:r>
        </a:p>
        <a:p>
          <a:r>
            <a:rPr lang="en-US" dirty="0"/>
            <a:t>(In registration)</a:t>
          </a:r>
        </a:p>
      </dgm:t>
    </dgm:pt>
    <dgm:pt modelId="{FFC301CE-83BF-40FF-AFEC-8BA306B82D50}" type="parTrans" cxnId="{76231EAB-0E32-475D-A6E2-495340471F6B}">
      <dgm:prSet/>
      <dgm:spPr/>
      <dgm:t>
        <a:bodyPr/>
        <a:lstStyle/>
        <a:p>
          <a:endParaRPr lang="en-US"/>
        </a:p>
      </dgm:t>
    </dgm:pt>
    <dgm:pt modelId="{B13C2D2F-8D43-4D8E-A4CA-A7077D27AD7A}" type="sibTrans" cxnId="{76231EAB-0E32-475D-A6E2-495340471F6B}">
      <dgm:prSet/>
      <dgm:spPr/>
      <dgm:t>
        <a:bodyPr/>
        <a:lstStyle/>
        <a:p>
          <a:endParaRPr lang="en-US"/>
        </a:p>
      </dgm:t>
    </dgm:pt>
    <dgm:pt modelId="{076B38EC-0E41-4447-9C1C-4A90618236F7}">
      <dgm:prSet phldrT="[Text]"/>
      <dgm:spPr>
        <a:solidFill>
          <a:schemeClr val="tx2">
            <a:lumMod val="60000"/>
            <a:lumOff val="40000"/>
          </a:schemeClr>
        </a:solidFill>
      </dgm:spPr>
      <dgm:t>
        <a:bodyPr/>
        <a:lstStyle/>
        <a:p>
          <a:r>
            <a:rPr lang="en-US" dirty="0"/>
            <a:t>Registration is effective</a:t>
          </a:r>
        </a:p>
      </dgm:t>
    </dgm:pt>
    <dgm:pt modelId="{9419E1E2-DAC7-4E7F-8D43-8F0049F8A462}" type="parTrans" cxnId="{3C9283E3-300E-4B56-8FD0-0D9198C585FF}">
      <dgm:prSet/>
      <dgm:spPr/>
      <dgm:t>
        <a:bodyPr/>
        <a:lstStyle/>
        <a:p>
          <a:endParaRPr lang="en-US"/>
        </a:p>
      </dgm:t>
    </dgm:pt>
    <dgm:pt modelId="{C9865B27-361C-4A60-BEAB-29419F7B1DB6}" type="sibTrans" cxnId="{3C9283E3-300E-4B56-8FD0-0D9198C585FF}">
      <dgm:prSet/>
      <dgm:spPr/>
      <dgm:t>
        <a:bodyPr/>
        <a:lstStyle/>
        <a:p>
          <a:endParaRPr lang="en-US"/>
        </a:p>
      </dgm:t>
    </dgm:pt>
    <dgm:pt modelId="{5E497837-1B86-4971-8CD9-C1FD59CA85F4}">
      <dgm:prSet/>
      <dgm:spPr/>
      <dgm:t>
        <a:bodyPr/>
        <a:lstStyle/>
        <a:p>
          <a:r>
            <a:rPr lang="en-US" dirty="0"/>
            <a:t>Sales &amp; Delivery</a:t>
          </a:r>
        </a:p>
      </dgm:t>
    </dgm:pt>
    <dgm:pt modelId="{0C3AA673-C1B1-4EF2-8B06-97898EBDFCD7}" type="parTrans" cxnId="{032D2400-8077-40B1-8B18-4D28FC3A8811}">
      <dgm:prSet/>
      <dgm:spPr/>
      <dgm:t>
        <a:bodyPr/>
        <a:lstStyle/>
        <a:p>
          <a:endParaRPr lang="en-US"/>
        </a:p>
      </dgm:t>
    </dgm:pt>
    <dgm:pt modelId="{5805534C-94CC-49CC-B6EA-AEF50F32A264}" type="sibTrans" cxnId="{032D2400-8077-40B1-8B18-4D28FC3A8811}">
      <dgm:prSet/>
      <dgm:spPr/>
      <dgm:t>
        <a:bodyPr/>
        <a:lstStyle/>
        <a:p>
          <a:endParaRPr lang="en-US"/>
        </a:p>
      </dgm:t>
    </dgm:pt>
    <dgm:pt modelId="{68F21F91-21B5-4D10-9C9B-9AAAADC43FCD}" type="pres">
      <dgm:prSet presAssocID="{95E9604B-DDEF-4961-82FC-01A711192EB2}" presName="Name0" presStyleCnt="0">
        <dgm:presLayoutVars>
          <dgm:dir/>
          <dgm:animLvl val="lvl"/>
          <dgm:resizeHandles val="exact"/>
        </dgm:presLayoutVars>
      </dgm:prSet>
      <dgm:spPr/>
    </dgm:pt>
    <dgm:pt modelId="{4D4A35D0-7514-4F0F-A960-26692EFA80C3}" type="pres">
      <dgm:prSet presAssocID="{A2EE876C-39F9-4558-A22F-970E26473644}" presName="parTxOnly" presStyleLbl="node1" presStyleIdx="0" presStyleCnt="4">
        <dgm:presLayoutVars>
          <dgm:chMax val="0"/>
          <dgm:chPref val="0"/>
          <dgm:bulletEnabled val="1"/>
        </dgm:presLayoutVars>
      </dgm:prSet>
      <dgm:spPr/>
    </dgm:pt>
    <dgm:pt modelId="{BDD0F83C-B8EF-4FEB-BAE0-7A530D89314F}" type="pres">
      <dgm:prSet presAssocID="{CF069E45-03BA-4FFD-8EF3-4BB82E74980F}" presName="parTxOnlySpace" presStyleCnt="0"/>
      <dgm:spPr/>
    </dgm:pt>
    <dgm:pt modelId="{9D648608-AB75-40FF-952C-E45B5DC73BB9}" type="pres">
      <dgm:prSet presAssocID="{8573F726-14FE-4316-8358-D494D2E9B7B3}" presName="parTxOnly" presStyleLbl="node1" presStyleIdx="1" presStyleCnt="4">
        <dgm:presLayoutVars>
          <dgm:chMax val="0"/>
          <dgm:chPref val="0"/>
          <dgm:bulletEnabled val="1"/>
        </dgm:presLayoutVars>
      </dgm:prSet>
      <dgm:spPr/>
    </dgm:pt>
    <dgm:pt modelId="{B6C593A6-4B52-4E29-B2A8-1B8BC17742A5}" type="pres">
      <dgm:prSet presAssocID="{B13C2D2F-8D43-4D8E-A4CA-A7077D27AD7A}" presName="parTxOnlySpace" presStyleCnt="0"/>
      <dgm:spPr/>
    </dgm:pt>
    <dgm:pt modelId="{3E961713-CF89-489D-BC98-CF8A34D95708}" type="pres">
      <dgm:prSet presAssocID="{076B38EC-0E41-4447-9C1C-4A90618236F7}" presName="parTxOnly" presStyleLbl="node1" presStyleIdx="2" presStyleCnt="4">
        <dgm:presLayoutVars>
          <dgm:chMax val="0"/>
          <dgm:chPref val="0"/>
          <dgm:bulletEnabled val="1"/>
        </dgm:presLayoutVars>
      </dgm:prSet>
      <dgm:spPr/>
    </dgm:pt>
    <dgm:pt modelId="{48D77E88-E20B-4EAB-9DEB-85B719186784}" type="pres">
      <dgm:prSet presAssocID="{C9865B27-361C-4A60-BEAB-29419F7B1DB6}" presName="parTxOnlySpace" presStyleCnt="0"/>
      <dgm:spPr/>
    </dgm:pt>
    <dgm:pt modelId="{D799983C-5214-4E63-86B8-40D67C8FFF34}" type="pres">
      <dgm:prSet presAssocID="{5E497837-1B86-4971-8CD9-C1FD59CA85F4}" presName="parTxOnly" presStyleLbl="node1" presStyleIdx="3" presStyleCnt="4">
        <dgm:presLayoutVars>
          <dgm:chMax val="0"/>
          <dgm:chPref val="0"/>
          <dgm:bulletEnabled val="1"/>
        </dgm:presLayoutVars>
      </dgm:prSet>
      <dgm:spPr/>
    </dgm:pt>
  </dgm:ptLst>
  <dgm:cxnLst>
    <dgm:cxn modelId="{032D2400-8077-40B1-8B18-4D28FC3A8811}" srcId="{95E9604B-DDEF-4961-82FC-01A711192EB2}" destId="{5E497837-1B86-4971-8CD9-C1FD59CA85F4}" srcOrd="3" destOrd="0" parTransId="{0C3AA673-C1B1-4EF2-8B06-97898EBDFCD7}" sibTransId="{5805534C-94CC-49CC-B6EA-AEF50F32A264}"/>
    <dgm:cxn modelId="{EDCADD77-5740-4920-81B0-B43C2735C62F}" type="presOf" srcId="{A2EE876C-39F9-4558-A22F-970E26473644}" destId="{4D4A35D0-7514-4F0F-A960-26692EFA80C3}" srcOrd="0" destOrd="0" presId="urn:microsoft.com/office/officeart/2005/8/layout/chevron1"/>
    <dgm:cxn modelId="{9B8BFF97-859C-4BBA-8E8D-54B9079B0165}" type="presOf" srcId="{5E497837-1B86-4971-8CD9-C1FD59CA85F4}" destId="{D799983C-5214-4E63-86B8-40D67C8FFF34}" srcOrd="0" destOrd="0" presId="urn:microsoft.com/office/officeart/2005/8/layout/chevron1"/>
    <dgm:cxn modelId="{A7FC879B-9FDA-42E3-B065-F2C15222A9B3}" type="presOf" srcId="{95E9604B-DDEF-4961-82FC-01A711192EB2}" destId="{68F21F91-21B5-4D10-9C9B-9AAAADC43FCD}" srcOrd="0" destOrd="0" presId="urn:microsoft.com/office/officeart/2005/8/layout/chevron1"/>
    <dgm:cxn modelId="{4B10BEA8-93E6-4B38-B39F-B3AAFB97B657}" srcId="{95E9604B-DDEF-4961-82FC-01A711192EB2}" destId="{A2EE876C-39F9-4558-A22F-970E26473644}" srcOrd="0" destOrd="0" parTransId="{7B1BB8BB-2072-424C-B05F-396A464934EE}" sibTransId="{CF069E45-03BA-4FFD-8EF3-4BB82E74980F}"/>
    <dgm:cxn modelId="{76231EAB-0E32-475D-A6E2-495340471F6B}" srcId="{95E9604B-DDEF-4961-82FC-01A711192EB2}" destId="{8573F726-14FE-4316-8358-D494D2E9B7B3}" srcOrd="1" destOrd="0" parTransId="{FFC301CE-83BF-40FF-AFEC-8BA306B82D50}" sibTransId="{B13C2D2F-8D43-4D8E-A4CA-A7077D27AD7A}"/>
    <dgm:cxn modelId="{3C9283E3-300E-4B56-8FD0-0D9198C585FF}" srcId="{95E9604B-DDEF-4961-82FC-01A711192EB2}" destId="{076B38EC-0E41-4447-9C1C-4A90618236F7}" srcOrd="2" destOrd="0" parTransId="{9419E1E2-DAC7-4E7F-8D43-8F0049F8A462}" sibTransId="{C9865B27-361C-4A60-BEAB-29419F7B1DB6}"/>
    <dgm:cxn modelId="{793595EA-3672-4F45-ABB7-EF51C1C93F3B}" type="presOf" srcId="{8573F726-14FE-4316-8358-D494D2E9B7B3}" destId="{9D648608-AB75-40FF-952C-E45B5DC73BB9}" srcOrd="0" destOrd="0" presId="urn:microsoft.com/office/officeart/2005/8/layout/chevron1"/>
    <dgm:cxn modelId="{3E01A3F6-101B-405E-8EB1-4CC1B0EDA23E}" type="presOf" srcId="{076B38EC-0E41-4447-9C1C-4A90618236F7}" destId="{3E961713-CF89-489D-BC98-CF8A34D95708}" srcOrd="0" destOrd="0" presId="urn:microsoft.com/office/officeart/2005/8/layout/chevron1"/>
    <dgm:cxn modelId="{99205BD1-D2A3-4B31-922E-6D2A9EB34DE3}" type="presParOf" srcId="{68F21F91-21B5-4D10-9C9B-9AAAADC43FCD}" destId="{4D4A35D0-7514-4F0F-A960-26692EFA80C3}" srcOrd="0" destOrd="0" presId="urn:microsoft.com/office/officeart/2005/8/layout/chevron1"/>
    <dgm:cxn modelId="{77353EAC-2A10-4D58-8E3A-30CF836E0F7D}" type="presParOf" srcId="{68F21F91-21B5-4D10-9C9B-9AAAADC43FCD}" destId="{BDD0F83C-B8EF-4FEB-BAE0-7A530D89314F}" srcOrd="1" destOrd="0" presId="urn:microsoft.com/office/officeart/2005/8/layout/chevron1"/>
    <dgm:cxn modelId="{7318B7EB-52A1-4548-84AA-B7FEFE20292F}" type="presParOf" srcId="{68F21F91-21B5-4D10-9C9B-9AAAADC43FCD}" destId="{9D648608-AB75-40FF-952C-E45B5DC73BB9}" srcOrd="2" destOrd="0" presId="urn:microsoft.com/office/officeart/2005/8/layout/chevron1"/>
    <dgm:cxn modelId="{9498C4F2-BB7A-451D-8FDA-113AEA1CC9B5}" type="presParOf" srcId="{68F21F91-21B5-4D10-9C9B-9AAAADC43FCD}" destId="{B6C593A6-4B52-4E29-B2A8-1B8BC17742A5}" srcOrd="3" destOrd="0" presId="urn:microsoft.com/office/officeart/2005/8/layout/chevron1"/>
    <dgm:cxn modelId="{711625D6-3A9E-42EF-A16E-39B56A84B36F}" type="presParOf" srcId="{68F21F91-21B5-4D10-9C9B-9AAAADC43FCD}" destId="{3E961713-CF89-489D-BC98-CF8A34D95708}" srcOrd="4" destOrd="0" presId="urn:microsoft.com/office/officeart/2005/8/layout/chevron1"/>
    <dgm:cxn modelId="{A8B7426F-6707-4017-9358-DCF8E3A4E5D8}" type="presParOf" srcId="{68F21F91-21B5-4D10-9C9B-9AAAADC43FCD}" destId="{48D77E88-E20B-4EAB-9DEB-85B719186784}" srcOrd="5" destOrd="0" presId="urn:microsoft.com/office/officeart/2005/8/layout/chevron1"/>
    <dgm:cxn modelId="{01D4BD66-BBAB-4F8E-92DD-D8860635E4FE}" type="presParOf" srcId="{68F21F91-21B5-4D10-9C9B-9AAAADC43FCD}" destId="{D799983C-5214-4E63-86B8-40D67C8FFF3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E9604B-DDEF-4961-82FC-01A711192EB2}" type="doc">
      <dgm:prSet loTypeId="urn:microsoft.com/office/officeart/2005/8/layout/chevron1" loCatId="process" qsTypeId="urn:microsoft.com/office/officeart/2005/8/quickstyle/simple1" qsCatId="simple" csTypeId="urn:microsoft.com/office/officeart/2005/8/colors/accent1_2" csCatId="accent1" phldr="1"/>
      <dgm:spPr/>
    </dgm:pt>
    <dgm:pt modelId="{A2EE876C-39F9-4558-A22F-970E26473644}">
      <dgm:prSet phldrT="[Text]"/>
      <dgm:spPr>
        <a:solidFill>
          <a:schemeClr val="accent4">
            <a:lumMod val="40000"/>
            <a:lumOff val="60000"/>
          </a:schemeClr>
        </a:solidFill>
      </dgm:spPr>
      <dgm:t>
        <a:bodyPr/>
        <a:lstStyle/>
        <a:p>
          <a:r>
            <a:rPr lang="en-US" dirty="0"/>
            <a:t>Pre-Filing Period</a:t>
          </a:r>
        </a:p>
      </dgm:t>
    </dgm:pt>
    <dgm:pt modelId="{7B1BB8BB-2072-424C-B05F-396A464934EE}" type="parTrans" cxnId="{4B10BEA8-93E6-4B38-B39F-B3AAFB97B657}">
      <dgm:prSet/>
      <dgm:spPr/>
      <dgm:t>
        <a:bodyPr/>
        <a:lstStyle/>
        <a:p>
          <a:endParaRPr lang="en-US"/>
        </a:p>
      </dgm:t>
    </dgm:pt>
    <dgm:pt modelId="{CF069E45-03BA-4FFD-8EF3-4BB82E74980F}" type="sibTrans" cxnId="{4B10BEA8-93E6-4B38-B39F-B3AAFB97B657}">
      <dgm:prSet/>
      <dgm:spPr/>
      <dgm:t>
        <a:bodyPr/>
        <a:lstStyle/>
        <a:p>
          <a:endParaRPr lang="en-US"/>
        </a:p>
      </dgm:t>
    </dgm:pt>
    <dgm:pt modelId="{8573F726-14FE-4316-8358-D494D2E9B7B3}">
      <dgm:prSet phldrT="[Text]"/>
      <dgm:spPr>
        <a:solidFill>
          <a:schemeClr val="accent4">
            <a:lumMod val="60000"/>
            <a:lumOff val="40000"/>
          </a:schemeClr>
        </a:solidFill>
      </dgm:spPr>
      <dgm:t>
        <a:bodyPr/>
        <a:lstStyle/>
        <a:p>
          <a:r>
            <a:rPr lang="en-US" dirty="0"/>
            <a:t>Waiting Period </a:t>
          </a:r>
        </a:p>
        <a:p>
          <a:r>
            <a:rPr lang="en-US" dirty="0"/>
            <a:t>(In registration)</a:t>
          </a:r>
        </a:p>
      </dgm:t>
    </dgm:pt>
    <dgm:pt modelId="{FFC301CE-83BF-40FF-AFEC-8BA306B82D50}" type="parTrans" cxnId="{76231EAB-0E32-475D-A6E2-495340471F6B}">
      <dgm:prSet/>
      <dgm:spPr/>
      <dgm:t>
        <a:bodyPr/>
        <a:lstStyle/>
        <a:p>
          <a:endParaRPr lang="en-US"/>
        </a:p>
      </dgm:t>
    </dgm:pt>
    <dgm:pt modelId="{B13C2D2F-8D43-4D8E-A4CA-A7077D27AD7A}" type="sibTrans" cxnId="{76231EAB-0E32-475D-A6E2-495340471F6B}">
      <dgm:prSet/>
      <dgm:spPr/>
      <dgm:t>
        <a:bodyPr/>
        <a:lstStyle/>
        <a:p>
          <a:endParaRPr lang="en-US"/>
        </a:p>
      </dgm:t>
    </dgm:pt>
    <dgm:pt modelId="{076B38EC-0E41-4447-9C1C-4A90618236F7}">
      <dgm:prSet phldrT="[Text]"/>
      <dgm:spPr>
        <a:solidFill>
          <a:schemeClr val="accent4">
            <a:lumMod val="75000"/>
          </a:schemeClr>
        </a:solidFill>
      </dgm:spPr>
      <dgm:t>
        <a:bodyPr/>
        <a:lstStyle/>
        <a:p>
          <a:r>
            <a:rPr lang="en-US" dirty="0"/>
            <a:t>Registration is effective</a:t>
          </a:r>
        </a:p>
      </dgm:t>
    </dgm:pt>
    <dgm:pt modelId="{9419E1E2-DAC7-4E7F-8D43-8F0049F8A462}" type="parTrans" cxnId="{3C9283E3-300E-4B56-8FD0-0D9198C585FF}">
      <dgm:prSet/>
      <dgm:spPr/>
      <dgm:t>
        <a:bodyPr/>
        <a:lstStyle/>
        <a:p>
          <a:endParaRPr lang="en-US"/>
        </a:p>
      </dgm:t>
    </dgm:pt>
    <dgm:pt modelId="{C9865B27-361C-4A60-BEAB-29419F7B1DB6}" type="sibTrans" cxnId="{3C9283E3-300E-4B56-8FD0-0D9198C585FF}">
      <dgm:prSet/>
      <dgm:spPr/>
      <dgm:t>
        <a:bodyPr/>
        <a:lstStyle/>
        <a:p>
          <a:endParaRPr lang="en-US"/>
        </a:p>
      </dgm:t>
    </dgm:pt>
    <dgm:pt modelId="{5E497837-1B86-4971-8CD9-C1FD59CA85F4}">
      <dgm:prSet/>
      <dgm:spPr>
        <a:solidFill>
          <a:schemeClr val="accent4">
            <a:lumMod val="50000"/>
          </a:schemeClr>
        </a:solidFill>
      </dgm:spPr>
      <dgm:t>
        <a:bodyPr/>
        <a:lstStyle/>
        <a:p>
          <a:r>
            <a:rPr lang="en-US" dirty="0"/>
            <a:t>Sales &amp; Delivery</a:t>
          </a:r>
        </a:p>
      </dgm:t>
    </dgm:pt>
    <dgm:pt modelId="{0C3AA673-C1B1-4EF2-8B06-97898EBDFCD7}" type="parTrans" cxnId="{032D2400-8077-40B1-8B18-4D28FC3A8811}">
      <dgm:prSet/>
      <dgm:spPr/>
      <dgm:t>
        <a:bodyPr/>
        <a:lstStyle/>
        <a:p>
          <a:endParaRPr lang="en-US"/>
        </a:p>
      </dgm:t>
    </dgm:pt>
    <dgm:pt modelId="{5805534C-94CC-49CC-B6EA-AEF50F32A264}" type="sibTrans" cxnId="{032D2400-8077-40B1-8B18-4D28FC3A8811}">
      <dgm:prSet/>
      <dgm:spPr/>
      <dgm:t>
        <a:bodyPr/>
        <a:lstStyle/>
        <a:p>
          <a:endParaRPr lang="en-US"/>
        </a:p>
      </dgm:t>
    </dgm:pt>
    <dgm:pt modelId="{68F21F91-21B5-4D10-9C9B-9AAAADC43FCD}" type="pres">
      <dgm:prSet presAssocID="{95E9604B-DDEF-4961-82FC-01A711192EB2}" presName="Name0" presStyleCnt="0">
        <dgm:presLayoutVars>
          <dgm:dir/>
          <dgm:animLvl val="lvl"/>
          <dgm:resizeHandles val="exact"/>
        </dgm:presLayoutVars>
      </dgm:prSet>
      <dgm:spPr/>
    </dgm:pt>
    <dgm:pt modelId="{4D4A35D0-7514-4F0F-A960-26692EFA80C3}" type="pres">
      <dgm:prSet presAssocID="{A2EE876C-39F9-4558-A22F-970E26473644}" presName="parTxOnly" presStyleLbl="node1" presStyleIdx="0" presStyleCnt="4">
        <dgm:presLayoutVars>
          <dgm:chMax val="0"/>
          <dgm:chPref val="0"/>
          <dgm:bulletEnabled val="1"/>
        </dgm:presLayoutVars>
      </dgm:prSet>
      <dgm:spPr/>
    </dgm:pt>
    <dgm:pt modelId="{BDD0F83C-B8EF-4FEB-BAE0-7A530D89314F}" type="pres">
      <dgm:prSet presAssocID="{CF069E45-03BA-4FFD-8EF3-4BB82E74980F}" presName="parTxOnlySpace" presStyleCnt="0"/>
      <dgm:spPr/>
    </dgm:pt>
    <dgm:pt modelId="{9D648608-AB75-40FF-952C-E45B5DC73BB9}" type="pres">
      <dgm:prSet presAssocID="{8573F726-14FE-4316-8358-D494D2E9B7B3}" presName="parTxOnly" presStyleLbl="node1" presStyleIdx="1" presStyleCnt="4">
        <dgm:presLayoutVars>
          <dgm:chMax val="0"/>
          <dgm:chPref val="0"/>
          <dgm:bulletEnabled val="1"/>
        </dgm:presLayoutVars>
      </dgm:prSet>
      <dgm:spPr/>
    </dgm:pt>
    <dgm:pt modelId="{B6C593A6-4B52-4E29-B2A8-1B8BC17742A5}" type="pres">
      <dgm:prSet presAssocID="{B13C2D2F-8D43-4D8E-A4CA-A7077D27AD7A}" presName="parTxOnlySpace" presStyleCnt="0"/>
      <dgm:spPr/>
    </dgm:pt>
    <dgm:pt modelId="{3E961713-CF89-489D-BC98-CF8A34D95708}" type="pres">
      <dgm:prSet presAssocID="{076B38EC-0E41-4447-9C1C-4A90618236F7}" presName="parTxOnly" presStyleLbl="node1" presStyleIdx="2" presStyleCnt="4">
        <dgm:presLayoutVars>
          <dgm:chMax val="0"/>
          <dgm:chPref val="0"/>
          <dgm:bulletEnabled val="1"/>
        </dgm:presLayoutVars>
      </dgm:prSet>
      <dgm:spPr/>
    </dgm:pt>
    <dgm:pt modelId="{48D77E88-E20B-4EAB-9DEB-85B719186784}" type="pres">
      <dgm:prSet presAssocID="{C9865B27-361C-4A60-BEAB-29419F7B1DB6}" presName="parTxOnlySpace" presStyleCnt="0"/>
      <dgm:spPr/>
    </dgm:pt>
    <dgm:pt modelId="{D799983C-5214-4E63-86B8-40D67C8FFF34}" type="pres">
      <dgm:prSet presAssocID="{5E497837-1B86-4971-8CD9-C1FD59CA85F4}" presName="parTxOnly" presStyleLbl="node1" presStyleIdx="3" presStyleCnt="4">
        <dgm:presLayoutVars>
          <dgm:chMax val="0"/>
          <dgm:chPref val="0"/>
          <dgm:bulletEnabled val="1"/>
        </dgm:presLayoutVars>
      </dgm:prSet>
      <dgm:spPr/>
    </dgm:pt>
  </dgm:ptLst>
  <dgm:cxnLst>
    <dgm:cxn modelId="{032D2400-8077-40B1-8B18-4D28FC3A8811}" srcId="{95E9604B-DDEF-4961-82FC-01A711192EB2}" destId="{5E497837-1B86-4971-8CD9-C1FD59CA85F4}" srcOrd="3" destOrd="0" parTransId="{0C3AA673-C1B1-4EF2-8B06-97898EBDFCD7}" sibTransId="{5805534C-94CC-49CC-B6EA-AEF50F32A264}"/>
    <dgm:cxn modelId="{EDCADD77-5740-4920-81B0-B43C2735C62F}" type="presOf" srcId="{A2EE876C-39F9-4558-A22F-970E26473644}" destId="{4D4A35D0-7514-4F0F-A960-26692EFA80C3}" srcOrd="0" destOrd="0" presId="urn:microsoft.com/office/officeart/2005/8/layout/chevron1"/>
    <dgm:cxn modelId="{9B8BFF97-859C-4BBA-8E8D-54B9079B0165}" type="presOf" srcId="{5E497837-1B86-4971-8CD9-C1FD59CA85F4}" destId="{D799983C-5214-4E63-86B8-40D67C8FFF34}" srcOrd="0" destOrd="0" presId="urn:microsoft.com/office/officeart/2005/8/layout/chevron1"/>
    <dgm:cxn modelId="{A7FC879B-9FDA-42E3-B065-F2C15222A9B3}" type="presOf" srcId="{95E9604B-DDEF-4961-82FC-01A711192EB2}" destId="{68F21F91-21B5-4D10-9C9B-9AAAADC43FCD}" srcOrd="0" destOrd="0" presId="urn:microsoft.com/office/officeart/2005/8/layout/chevron1"/>
    <dgm:cxn modelId="{4B10BEA8-93E6-4B38-B39F-B3AAFB97B657}" srcId="{95E9604B-DDEF-4961-82FC-01A711192EB2}" destId="{A2EE876C-39F9-4558-A22F-970E26473644}" srcOrd="0" destOrd="0" parTransId="{7B1BB8BB-2072-424C-B05F-396A464934EE}" sibTransId="{CF069E45-03BA-4FFD-8EF3-4BB82E74980F}"/>
    <dgm:cxn modelId="{76231EAB-0E32-475D-A6E2-495340471F6B}" srcId="{95E9604B-DDEF-4961-82FC-01A711192EB2}" destId="{8573F726-14FE-4316-8358-D494D2E9B7B3}" srcOrd="1" destOrd="0" parTransId="{FFC301CE-83BF-40FF-AFEC-8BA306B82D50}" sibTransId="{B13C2D2F-8D43-4D8E-A4CA-A7077D27AD7A}"/>
    <dgm:cxn modelId="{3C9283E3-300E-4B56-8FD0-0D9198C585FF}" srcId="{95E9604B-DDEF-4961-82FC-01A711192EB2}" destId="{076B38EC-0E41-4447-9C1C-4A90618236F7}" srcOrd="2" destOrd="0" parTransId="{9419E1E2-DAC7-4E7F-8D43-8F0049F8A462}" sibTransId="{C9865B27-361C-4A60-BEAB-29419F7B1DB6}"/>
    <dgm:cxn modelId="{793595EA-3672-4F45-ABB7-EF51C1C93F3B}" type="presOf" srcId="{8573F726-14FE-4316-8358-D494D2E9B7B3}" destId="{9D648608-AB75-40FF-952C-E45B5DC73BB9}" srcOrd="0" destOrd="0" presId="urn:microsoft.com/office/officeart/2005/8/layout/chevron1"/>
    <dgm:cxn modelId="{3E01A3F6-101B-405E-8EB1-4CC1B0EDA23E}" type="presOf" srcId="{076B38EC-0E41-4447-9C1C-4A90618236F7}" destId="{3E961713-CF89-489D-BC98-CF8A34D95708}" srcOrd="0" destOrd="0" presId="urn:microsoft.com/office/officeart/2005/8/layout/chevron1"/>
    <dgm:cxn modelId="{99205BD1-D2A3-4B31-922E-6D2A9EB34DE3}" type="presParOf" srcId="{68F21F91-21B5-4D10-9C9B-9AAAADC43FCD}" destId="{4D4A35D0-7514-4F0F-A960-26692EFA80C3}" srcOrd="0" destOrd="0" presId="urn:microsoft.com/office/officeart/2005/8/layout/chevron1"/>
    <dgm:cxn modelId="{77353EAC-2A10-4D58-8E3A-30CF836E0F7D}" type="presParOf" srcId="{68F21F91-21B5-4D10-9C9B-9AAAADC43FCD}" destId="{BDD0F83C-B8EF-4FEB-BAE0-7A530D89314F}" srcOrd="1" destOrd="0" presId="urn:microsoft.com/office/officeart/2005/8/layout/chevron1"/>
    <dgm:cxn modelId="{7318B7EB-52A1-4548-84AA-B7FEFE20292F}" type="presParOf" srcId="{68F21F91-21B5-4D10-9C9B-9AAAADC43FCD}" destId="{9D648608-AB75-40FF-952C-E45B5DC73BB9}" srcOrd="2" destOrd="0" presId="urn:microsoft.com/office/officeart/2005/8/layout/chevron1"/>
    <dgm:cxn modelId="{9498C4F2-BB7A-451D-8FDA-113AEA1CC9B5}" type="presParOf" srcId="{68F21F91-21B5-4D10-9C9B-9AAAADC43FCD}" destId="{B6C593A6-4B52-4E29-B2A8-1B8BC17742A5}" srcOrd="3" destOrd="0" presId="urn:microsoft.com/office/officeart/2005/8/layout/chevron1"/>
    <dgm:cxn modelId="{711625D6-3A9E-42EF-A16E-39B56A84B36F}" type="presParOf" srcId="{68F21F91-21B5-4D10-9C9B-9AAAADC43FCD}" destId="{3E961713-CF89-489D-BC98-CF8A34D95708}" srcOrd="4" destOrd="0" presId="urn:microsoft.com/office/officeart/2005/8/layout/chevron1"/>
    <dgm:cxn modelId="{A8B7426F-6707-4017-9358-DCF8E3A4E5D8}" type="presParOf" srcId="{68F21F91-21B5-4D10-9C9B-9AAAADC43FCD}" destId="{48D77E88-E20B-4EAB-9DEB-85B719186784}" srcOrd="5" destOrd="0" presId="urn:microsoft.com/office/officeart/2005/8/layout/chevron1"/>
    <dgm:cxn modelId="{01D4BD66-BBAB-4F8E-92DD-D8860635E4FE}" type="presParOf" srcId="{68F21F91-21B5-4D10-9C9B-9AAAADC43FCD}" destId="{D799983C-5214-4E63-86B8-40D67C8FFF3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E9604B-DDEF-4961-82FC-01A711192EB2}" type="doc">
      <dgm:prSet loTypeId="urn:microsoft.com/office/officeart/2005/8/layout/chevron1" loCatId="process" qsTypeId="urn:microsoft.com/office/officeart/2005/8/quickstyle/simple1" qsCatId="simple" csTypeId="urn:microsoft.com/office/officeart/2005/8/colors/accent1_2" csCatId="accent1" phldr="1"/>
      <dgm:spPr/>
    </dgm:pt>
    <dgm:pt modelId="{A2EE876C-39F9-4558-A22F-970E26473644}">
      <dgm:prSet phldrT="[Text]"/>
      <dgm:spPr>
        <a:solidFill>
          <a:schemeClr val="accent4">
            <a:lumMod val="40000"/>
            <a:lumOff val="60000"/>
          </a:schemeClr>
        </a:solidFill>
      </dgm:spPr>
      <dgm:t>
        <a:bodyPr/>
        <a:lstStyle/>
        <a:p>
          <a:r>
            <a:rPr lang="en-US" dirty="0"/>
            <a:t>Pre-Filing Period</a:t>
          </a:r>
        </a:p>
      </dgm:t>
    </dgm:pt>
    <dgm:pt modelId="{7B1BB8BB-2072-424C-B05F-396A464934EE}" type="parTrans" cxnId="{4B10BEA8-93E6-4B38-B39F-B3AAFB97B657}">
      <dgm:prSet/>
      <dgm:spPr/>
      <dgm:t>
        <a:bodyPr/>
        <a:lstStyle/>
        <a:p>
          <a:endParaRPr lang="en-US"/>
        </a:p>
      </dgm:t>
    </dgm:pt>
    <dgm:pt modelId="{CF069E45-03BA-4FFD-8EF3-4BB82E74980F}" type="sibTrans" cxnId="{4B10BEA8-93E6-4B38-B39F-B3AAFB97B657}">
      <dgm:prSet/>
      <dgm:spPr/>
      <dgm:t>
        <a:bodyPr/>
        <a:lstStyle/>
        <a:p>
          <a:endParaRPr lang="en-US"/>
        </a:p>
      </dgm:t>
    </dgm:pt>
    <dgm:pt modelId="{8573F726-14FE-4316-8358-D494D2E9B7B3}">
      <dgm:prSet phldrT="[Text]"/>
      <dgm:spPr>
        <a:solidFill>
          <a:schemeClr val="accent4">
            <a:lumMod val="60000"/>
            <a:lumOff val="40000"/>
          </a:schemeClr>
        </a:solidFill>
      </dgm:spPr>
      <dgm:t>
        <a:bodyPr/>
        <a:lstStyle/>
        <a:p>
          <a:r>
            <a:rPr lang="en-US" dirty="0"/>
            <a:t>Waiting Period </a:t>
          </a:r>
        </a:p>
        <a:p>
          <a:r>
            <a:rPr lang="en-US" dirty="0"/>
            <a:t>(In registration)</a:t>
          </a:r>
        </a:p>
      </dgm:t>
    </dgm:pt>
    <dgm:pt modelId="{FFC301CE-83BF-40FF-AFEC-8BA306B82D50}" type="parTrans" cxnId="{76231EAB-0E32-475D-A6E2-495340471F6B}">
      <dgm:prSet/>
      <dgm:spPr/>
      <dgm:t>
        <a:bodyPr/>
        <a:lstStyle/>
        <a:p>
          <a:endParaRPr lang="en-US"/>
        </a:p>
      </dgm:t>
    </dgm:pt>
    <dgm:pt modelId="{B13C2D2F-8D43-4D8E-A4CA-A7077D27AD7A}" type="sibTrans" cxnId="{76231EAB-0E32-475D-A6E2-495340471F6B}">
      <dgm:prSet/>
      <dgm:spPr/>
      <dgm:t>
        <a:bodyPr/>
        <a:lstStyle/>
        <a:p>
          <a:endParaRPr lang="en-US"/>
        </a:p>
      </dgm:t>
    </dgm:pt>
    <dgm:pt modelId="{076B38EC-0E41-4447-9C1C-4A90618236F7}">
      <dgm:prSet phldrT="[Text]"/>
      <dgm:spPr>
        <a:solidFill>
          <a:schemeClr val="accent4">
            <a:lumMod val="75000"/>
          </a:schemeClr>
        </a:solidFill>
      </dgm:spPr>
      <dgm:t>
        <a:bodyPr/>
        <a:lstStyle/>
        <a:p>
          <a:r>
            <a:rPr lang="en-US" dirty="0"/>
            <a:t>Registration is effective</a:t>
          </a:r>
        </a:p>
      </dgm:t>
    </dgm:pt>
    <dgm:pt modelId="{9419E1E2-DAC7-4E7F-8D43-8F0049F8A462}" type="parTrans" cxnId="{3C9283E3-300E-4B56-8FD0-0D9198C585FF}">
      <dgm:prSet/>
      <dgm:spPr/>
      <dgm:t>
        <a:bodyPr/>
        <a:lstStyle/>
        <a:p>
          <a:endParaRPr lang="en-US"/>
        </a:p>
      </dgm:t>
    </dgm:pt>
    <dgm:pt modelId="{C9865B27-361C-4A60-BEAB-29419F7B1DB6}" type="sibTrans" cxnId="{3C9283E3-300E-4B56-8FD0-0D9198C585FF}">
      <dgm:prSet/>
      <dgm:spPr/>
      <dgm:t>
        <a:bodyPr/>
        <a:lstStyle/>
        <a:p>
          <a:endParaRPr lang="en-US"/>
        </a:p>
      </dgm:t>
    </dgm:pt>
    <dgm:pt modelId="{5E497837-1B86-4971-8CD9-C1FD59CA85F4}">
      <dgm:prSet/>
      <dgm:spPr>
        <a:solidFill>
          <a:schemeClr val="accent4">
            <a:lumMod val="50000"/>
          </a:schemeClr>
        </a:solidFill>
      </dgm:spPr>
      <dgm:t>
        <a:bodyPr/>
        <a:lstStyle/>
        <a:p>
          <a:r>
            <a:rPr lang="en-US" dirty="0"/>
            <a:t>Sales &amp; Delivery</a:t>
          </a:r>
        </a:p>
      </dgm:t>
    </dgm:pt>
    <dgm:pt modelId="{0C3AA673-C1B1-4EF2-8B06-97898EBDFCD7}" type="parTrans" cxnId="{032D2400-8077-40B1-8B18-4D28FC3A8811}">
      <dgm:prSet/>
      <dgm:spPr/>
      <dgm:t>
        <a:bodyPr/>
        <a:lstStyle/>
        <a:p>
          <a:endParaRPr lang="en-US"/>
        </a:p>
      </dgm:t>
    </dgm:pt>
    <dgm:pt modelId="{5805534C-94CC-49CC-B6EA-AEF50F32A264}" type="sibTrans" cxnId="{032D2400-8077-40B1-8B18-4D28FC3A8811}">
      <dgm:prSet/>
      <dgm:spPr/>
      <dgm:t>
        <a:bodyPr/>
        <a:lstStyle/>
        <a:p>
          <a:endParaRPr lang="en-US"/>
        </a:p>
      </dgm:t>
    </dgm:pt>
    <dgm:pt modelId="{68F21F91-21B5-4D10-9C9B-9AAAADC43FCD}" type="pres">
      <dgm:prSet presAssocID="{95E9604B-DDEF-4961-82FC-01A711192EB2}" presName="Name0" presStyleCnt="0">
        <dgm:presLayoutVars>
          <dgm:dir/>
          <dgm:animLvl val="lvl"/>
          <dgm:resizeHandles val="exact"/>
        </dgm:presLayoutVars>
      </dgm:prSet>
      <dgm:spPr/>
    </dgm:pt>
    <dgm:pt modelId="{4D4A35D0-7514-4F0F-A960-26692EFA80C3}" type="pres">
      <dgm:prSet presAssocID="{A2EE876C-39F9-4558-A22F-970E26473644}" presName="parTxOnly" presStyleLbl="node1" presStyleIdx="0" presStyleCnt="4">
        <dgm:presLayoutVars>
          <dgm:chMax val="0"/>
          <dgm:chPref val="0"/>
          <dgm:bulletEnabled val="1"/>
        </dgm:presLayoutVars>
      </dgm:prSet>
      <dgm:spPr/>
    </dgm:pt>
    <dgm:pt modelId="{BDD0F83C-B8EF-4FEB-BAE0-7A530D89314F}" type="pres">
      <dgm:prSet presAssocID="{CF069E45-03BA-4FFD-8EF3-4BB82E74980F}" presName="parTxOnlySpace" presStyleCnt="0"/>
      <dgm:spPr/>
    </dgm:pt>
    <dgm:pt modelId="{9D648608-AB75-40FF-952C-E45B5DC73BB9}" type="pres">
      <dgm:prSet presAssocID="{8573F726-14FE-4316-8358-D494D2E9B7B3}" presName="parTxOnly" presStyleLbl="node1" presStyleIdx="1" presStyleCnt="4">
        <dgm:presLayoutVars>
          <dgm:chMax val="0"/>
          <dgm:chPref val="0"/>
          <dgm:bulletEnabled val="1"/>
        </dgm:presLayoutVars>
      </dgm:prSet>
      <dgm:spPr/>
    </dgm:pt>
    <dgm:pt modelId="{B6C593A6-4B52-4E29-B2A8-1B8BC17742A5}" type="pres">
      <dgm:prSet presAssocID="{B13C2D2F-8D43-4D8E-A4CA-A7077D27AD7A}" presName="parTxOnlySpace" presStyleCnt="0"/>
      <dgm:spPr/>
    </dgm:pt>
    <dgm:pt modelId="{3E961713-CF89-489D-BC98-CF8A34D95708}" type="pres">
      <dgm:prSet presAssocID="{076B38EC-0E41-4447-9C1C-4A90618236F7}" presName="parTxOnly" presStyleLbl="node1" presStyleIdx="2" presStyleCnt="4">
        <dgm:presLayoutVars>
          <dgm:chMax val="0"/>
          <dgm:chPref val="0"/>
          <dgm:bulletEnabled val="1"/>
        </dgm:presLayoutVars>
      </dgm:prSet>
      <dgm:spPr/>
    </dgm:pt>
    <dgm:pt modelId="{48D77E88-E20B-4EAB-9DEB-85B719186784}" type="pres">
      <dgm:prSet presAssocID="{C9865B27-361C-4A60-BEAB-29419F7B1DB6}" presName="parTxOnlySpace" presStyleCnt="0"/>
      <dgm:spPr/>
    </dgm:pt>
    <dgm:pt modelId="{D799983C-5214-4E63-86B8-40D67C8FFF34}" type="pres">
      <dgm:prSet presAssocID="{5E497837-1B86-4971-8CD9-C1FD59CA85F4}" presName="parTxOnly" presStyleLbl="node1" presStyleIdx="3" presStyleCnt="4">
        <dgm:presLayoutVars>
          <dgm:chMax val="0"/>
          <dgm:chPref val="0"/>
          <dgm:bulletEnabled val="1"/>
        </dgm:presLayoutVars>
      </dgm:prSet>
      <dgm:spPr/>
    </dgm:pt>
  </dgm:ptLst>
  <dgm:cxnLst>
    <dgm:cxn modelId="{032D2400-8077-40B1-8B18-4D28FC3A8811}" srcId="{95E9604B-DDEF-4961-82FC-01A711192EB2}" destId="{5E497837-1B86-4971-8CD9-C1FD59CA85F4}" srcOrd="3" destOrd="0" parTransId="{0C3AA673-C1B1-4EF2-8B06-97898EBDFCD7}" sibTransId="{5805534C-94CC-49CC-B6EA-AEF50F32A264}"/>
    <dgm:cxn modelId="{EDCADD77-5740-4920-81B0-B43C2735C62F}" type="presOf" srcId="{A2EE876C-39F9-4558-A22F-970E26473644}" destId="{4D4A35D0-7514-4F0F-A960-26692EFA80C3}" srcOrd="0" destOrd="0" presId="urn:microsoft.com/office/officeart/2005/8/layout/chevron1"/>
    <dgm:cxn modelId="{9B8BFF97-859C-4BBA-8E8D-54B9079B0165}" type="presOf" srcId="{5E497837-1B86-4971-8CD9-C1FD59CA85F4}" destId="{D799983C-5214-4E63-86B8-40D67C8FFF34}" srcOrd="0" destOrd="0" presId="urn:microsoft.com/office/officeart/2005/8/layout/chevron1"/>
    <dgm:cxn modelId="{A7FC879B-9FDA-42E3-B065-F2C15222A9B3}" type="presOf" srcId="{95E9604B-DDEF-4961-82FC-01A711192EB2}" destId="{68F21F91-21B5-4D10-9C9B-9AAAADC43FCD}" srcOrd="0" destOrd="0" presId="urn:microsoft.com/office/officeart/2005/8/layout/chevron1"/>
    <dgm:cxn modelId="{4B10BEA8-93E6-4B38-B39F-B3AAFB97B657}" srcId="{95E9604B-DDEF-4961-82FC-01A711192EB2}" destId="{A2EE876C-39F9-4558-A22F-970E26473644}" srcOrd="0" destOrd="0" parTransId="{7B1BB8BB-2072-424C-B05F-396A464934EE}" sibTransId="{CF069E45-03BA-4FFD-8EF3-4BB82E74980F}"/>
    <dgm:cxn modelId="{76231EAB-0E32-475D-A6E2-495340471F6B}" srcId="{95E9604B-DDEF-4961-82FC-01A711192EB2}" destId="{8573F726-14FE-4316-8358-D494D2E9B7B3}" srcOrd="1" destOrd="0" parTransId="{FFC301CE-83BF-40FF-AFEC-8BA306B82D50}" sibTransId="{B13C2D2F-8D43-4D8E-A4CA-A7077D27AD7A}"/>
    <dgm:cxn modelId="{3C9283E3-300E-4B56-8FD0-0D9198C585FF}" srcId="{95E9604B-DDEF-4961-82FC-01A711192EB2}" destId="{076B38EC-0E41-4447-9C1C-4A90618236F7}" srcOrd="2" destOrd="0" parTransId="{9419E1E2-DAC7-4E7F-8D43-8F0049F8A462}" sibTransId="{C9865B27-361C-4A60-BEAB-29419F7B1DB6}"/>
    <dgm:cxn modelId="{793595EA-3672-4F45-ABB7-EF51C1C93F3B}" type="presOf" srcId="{8573F726-14FE-4316-8358-D494D2E9B7B3}" destId="{9D648608-AB75-40FF-952C-E45B5DC73BB9}" srcOrd="0" destOrd="0" presId="urn:microsoft.com/office/officeart/2005/8/layout/chevron1"/>
    <dgm:cxn modelId="{3E01A3F6-101B-405E-8EB1-4CC1B0EDA23E}" type="presOf" srcId="{076B38EC-0E41-4447-9C1C-4A90618236F7}" destId="{3E961713-CF89-489D-BC98-CF8A34D95708}" srcOrd="0" destOrd="0" presId="urn:microsoft.com/office/officeart/2005/8/layout/chevron1"/>
    <dgm:cxn modelId="{99205BD1-D2A3-4B31-922E-6D2A9EB34DE3}" type="presParOf" srcId="{68F21F91-21B5-4D10-9C9B-9AAAADC43FCD}" destId="{4D4A35D0-7514-4F0F-A960-26692EFA80C3}" srcOrd="0" destOrd="0" presId="urn:microsoft.com/office/officeart/2005/8/layout/chevron1"/>
    <dgm:cxn modelId="{77353EAC-2A10-4D58-8E3A-30CF836E0F7D}" type="presParOf" srcId="{68F21F91-21B5-4D10-9C9B-9AAAADC43FCD}" destId="{BDD0F83C-B8EF-4FEB-BAE0-7A530D89314F}" srcOrd="1" destOrd="0" presId="urn:microsoft.com/office/officeart/2005/8/layout/chevron1"/>
    <dgm:cxn modelId="{7318B7EB-52A1-4548-84AA-B7FEFE20292F}" type="presParOf" srcId="{68F21F91-21B5-4D10-9C9B-9AAAADC43FCD}" destId="{9D648608-AB75-40FF-952C-E45B5DC73BB9}" srcOrd="2" destOrd="0" presId="urn:microsoft.com/office/officeart/2005/8/layout/chevron1"/>
    <dgm:cxn modelId="{9498C4F2-BB7A-451D-8FDA-113AEA1CC9B5}" type="presParOf" srcId="{68F21F91-21B5-4D10-9C9B-9AAAADC43FCD}" destId="{B6C593A6-4B52-4E29-B2A8-1B8BC17742A5}" srcOrd="3" destOrd="0" presId="urn:microsoft.com/office/officeart/2005/8/layout/chevron1"/>
    <dgm:cxn modelId="{711625D6-3A9E-42EF-A16E-39B56A84B36F}" type="presParOf" srcId="{68F21F91-21B5-4D10-9C9B-9AAAADC43FCD}" destId="{3E961713-CF89-489D-BC98-CF8A34D95708}" srcOrd="4" destOrd="0" presId="urn:microsoft.com/office/officeart/2005/8/layout/chevron1"/>
    <dgm:cxn modelId="{A8B7426F-6707-4017-9358-DCF8E3A4E5D8}" type="presParOf" srcId="{68F21F91-21B5-4D10-9C9B-9AAAADC43FCD}" destId="{48D77E88-E20B-4EAB-9DEB-85B719186784}" srcOrd="5" destOrd="0" presId="urn:microsoft.com/office/officeart/2005/8/layout/chevron1"/>
    <dgm:cxn modelId="{01D4BD66-BBAB-4F8E-92DD-D8860635E4FE}" type="presParOf" srcId="{68F21F91-21B5-4D10-9C9B-9AAAADC43FCD}" destId="{D799983C-5214-4E63-86B8-40D67C8FFF3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21B8-1F09-4CAA-9628-6E3F580894E4}">
      <dsp:nvSpPr>
        <dsp:cNvPr id="0" name=""/>
        <dsp:cNvSpPr/>
      </dsp:nvSpPr>
      <dsp:spPr>
        <a:xfrm>
          <a:off x="0" y="2190"/>
          <a:ext cx="6151562" cy="11099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1394B-07BA-4649-ADEC-BC4A746C51D0}">
      <dsp:nvSpPr>
        <dsp:cNvPr id="0" name=""/>
        <dsp:cNvSpPr/>
      </dsp:nvSpPr>
      <dsp:spPr>
        <a:xfrm>
          <a:off x="335773" y="251938"/>
          <a:ext cx="610496" cy="6104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074A96-AE04-4C4E-84B7-4EFD28D85839}">
      <dsp:nvSpPr>
        <dsp:cNvPr id="0" name=""/>
        <dsp:cNvSpPr/>
      </dsp:nvSpPr>
      <dsp:spPr>
        <a:xfrm>
          <a:off x="1282042" y="2190"/>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en-US" sz="2200" kern="1200"/>
            <a:t>12/1 – stock price $16.</a:t>
          </a:r>
        </a:p>
      </dsp:txBody>
      <dsp:txXfrm>
        <a:off x="1282042" y="2190"/>
        <a:ext cx="4869520" cy="1109993"/>
      </dsp:txXfrm>
    </dsp:sp>
    <dsp:sp modelId="{BA671649-DCDD-4972-8184-D4761EBC7EDE}">
      <dsp:nvSpPr>
        <dsp:cNvPr id="0" name=""/>
        <dsp:cNvSpPr/>
      </dsp:nvSpPr>
      <dsp:spPr>
        <a:xfrm>
          <a:off x="0" y="1389682"/>
          <a:ext cx="6151562" cy="11099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C7917-188F-4C9C-8185-697836E196A1}">
      <dsp:nvSpPr>
        <dsp:cNvPr id="0" name=""/>
        <dsp:cNvSpPr/>
      </dsp:nvSpPr>
      <dsp:spPr>
        <a:xfrm>
          <a:off x="285437" y="4357464"/>
          <a:ext cx="610496" cy="6104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E0162E-18D5-4F91-A486-6EE565A44D1B}">
      <dsp:nvSpPr>
        <dsp:cNvPr id="0" name=""/>
        <dsp:cNvSpPr/>
      </dsp:nvSpPr>
      <dsp:spPr>
        <a:xfrm>
          <a:off x="1282042" y="1389682"/>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en-US" sz="2200" kern="1200"/>
            <a:t>I think it will fall to $10.</a:t>
          </a:r>
        </a:p>
      </dsp:txBody>
      <dsp:txXfrm>
        <a:off x="1282042" y="1389682"/>
        <a:ext cx="4869520" cy="1109993"/>
      </dsp:txXfrm>
    </dsp:sp>
    <dsp:sp modelId="{DEB1C967-684F-4F3B-A39F-407422728048}">
      <dsp:nvSpPr>
        <dsp:cNvPr id="0" name=""/>
        <dsp:cNvSpPr/>
      </dsp:nvSpPr>
      <dsp:spPr>
        <a:xfrm>
          <a:off x="0" y="2777174"/>
          <a:ext cx="6151562"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AB4C2-E358-44CF-B7F8-2EF251B63A4D}">
      <dsp:nvSpPr>
        <dsp:cNvPr id="0" name=""/>
        <dsp:cNvSpPr/>
      </dsp:nvSpPr>
      <dsp:spPr>
        <a:xfrm>
          <a:off x="335773" y="3026922"/>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F4E53F-E5BC-44A1-8685-118A25DE6C07}">
      <dsp:nvSpPr>
        <dsp:cNvPr id="0" name=""/>
        <dsp:cNvSpPr/>
      </dsp:nvSpPr>
      <dsp:spPr>
        <a:xfrm>
          <a:off x="1282042" y="2777174"/>
          <a:ext cx="2768203"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en-US" sz="2200" kern="1200"/>
            <a:t>I can buy a put option to sell on 3/1 for $13. </a:t>
          </a:r>
        </a:p>
      </dsp:txBody>
      <dsp:txXfrm>
        <a:off x="1282042" y="2777174"/>
        <a:ext cx="2768203" cy="1109993"/>
      </dsp:txXfrm>
    </dsp:sp>
    <dsp:sp modelId="{318ED5B3-DAF1-4BA4-9567-390B241D9262}">
      <dsp:nvSpPr>
        <dsp:cNvPr id="0" name=""/>
        <dsp:cNvSpPr/>
      </dsp:nvSpPr>
      <dsp:spPr>
        <a:xfrm>
          <a:off x="4050246" y="2777174"/>
          <a:ext cx="2101316"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577850">
            <a:lnSpc>
              <a:spcPct val="90000"/>
            </a:lnSpc>
            <a:spcBef>
              <a:spcPct val="0"/>
            </a:spcBef>
            <a:spcAft>
              <a:spcPct val="35000"/>
            </a:spcAft>
            <a:buNone/>
          </a:pPr>
          <a:r>
            <a:rPr lang="en-US" sz="1300" kern="1200"/>
            <a:t>I have to pay the premium for the option</a:t>
          </a:r>
        </a:p>
        <a:p>
          <a:pPr marL="0" lvl="0" indent="0" algn="l" defTabSz="577850">
            <a:lnSpc>
              <a:spcPct val="90000"/>
            </a:lnSpc>
            <a:spcBef>
              <a:spcPct val="0"/>
            </a:spcBef>
            <a:spcAft>
              <a:spcPct val="35000"/>
            </a:spcAft>
            <a:buNone/>
          </a:pPr>
          <a:r>
            <a:rPr lang="en-US" sz="1300" kern="1200"/>
            <a:t>If the price falls to $10, my option is worth $3</a:t>
          </a:r>
        </a:p>
      </dsp:txBody>
      <dsp:txXfrm>
        <a:off x="4050246" y="2777174"/>
        <a:ext cx="2101316" cy="1109993"/>
      </dsp:txXfrm>
    </dsp:sp>
    <dsp:sp modelId="{1C175F14-0021-4F0D-8EB5-518C7B09A128}">
      <dsp:nvSpPr>
        <dsp:cNvPr id="0" name=""/>
        <dsp:cNvSpPr/>
      </dsp:nvSpPr>
      <dsp:spPr>
        <a:xfrm>
          <a:off x="0" y="4164666"/>
          <a:ext cx="6151562"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E2FC5-0319-42F0-BA92-F2D5AC04F8DC}">
      <dsp:nvSpPr>
        <dsp:cNvPr id="0" name=""/>
        <dsp:cNvSpPr/>
      </dsp:nvSpPr>
      <dsp:spPr>
        <a:xfrm>
          <a:off x="335773" y="4414414"/>
          <a:ext cx="610496" cy="6104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BA9012-DC48-4BA4-A6C6-BCE84EADF0E0}">
      <dsp:nvSpPr>
        <dsp:cNvPr id="0" name=""/>
        <dsp:cNvSpPr/>
      </dsp:nvSpPr>
      <dsp:spPr>
        <a:xfrm>
          <a:off x="1282042" y="4164666"/>
          <a:ext cx="2768203"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en-US" sz="2200" kern="1200"/>
            <a:t>I can sell a call option for Purchaser to buy on 3/1 for $13.</a:t>
          </a:r>
        </a:p>
      </dsp:txBody>
      <dsp:txXfrm>
        <a:off x="1282042" y="4164666"/>
        <a:ext cx="2768203" cy="1109993"/>
      </dsp:txXfrm>
    </dsp:sp>
    <dsp:sp modelId="{24560865-6A8D-4488-AD73-406ADF43CBD5}">
      <dsp:nvSpPr>
        <dsp:cNvPr id="0" name=""/>
        <dsp:cNvSpPr/>
      </dsp:nvSpPr>
      <dsp:spPr>
        <a:xfrm>
          <a:off x="4050246" y="4164666"/>
          <a:ext cx="2101316"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577850">
            <a:lnSpc>
              <a:spcPct val="90000"/>
            </a:lnSpc>
            <a:spcBef>
              <a:spcPct val="0"/>
            </a:spcBef>
            <a:spcAft>
              <a:spcPct val="35000"/>
            </a:spcAft>
            <a:buNone/>
          </a:pPr>
          <a:r>
            <a:rPr lang="en-US" sz="1300" kern="1200"/>
            <a:t>I will receive the premium for the option</a:t>
          </a:r>
        </a:p>
      </dsp:txBody>
      <dsp:txXfrm>
        <a:off x="4050246" y="4164666"/>
        <a:ext cx="2101316" cy="110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21B8-1F09-4CAA-9628-6E3F580894E4}">
      <dsp:nvSpPr>
        <dsp:cNvPr id="0" name=""/>
        <dsp:cNvSpPr/>
      </dsp:nvSpPr>
      <dsp:spPr>
        <a:xfrm>
          <a:off x="0" y="2190"/>
          <a:ext cx="6151562" cy="1109993"/>
        </a:xfrm>
        <a:prstGeom prst="roundRect">
          <a:avLst>
            <a:gd name="adj" fmla="val 1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FBA1394B-07BA-4649-ADEC-BC4A746C51D0}">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074A96-AE04-4C4E-84B7-4EFD28D85839}">
      <dsp:nvSpPr>
        <dsp:cNvPr id="0" name=""/>
        <dsp:cNvSpPr/>
      </dsp:nvSpPr>
      <dsp:spPr>
        <a:xfrm>
          <a:off x="1282042" y="2190"/>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622300">
            <a:lnSpc>
              <a:spcPct val="100000"/>
            </a:lnSpc>
            <a:spcBef>
              <a:spcPct val="0"/>
            </a:spcBef>
            <a:spcAft>
              <a:spcPct val="35000"/>
            </a:spcAft>
            <a:buNone/>
          </a:pPr>
          <a:r>
            <a:rPr lang="en-US" sz="1400" kern="1200" dirty="0"/>
            <a:t>If I bought a put option to sell on 3/1 for $13, my option is decreasing in value to become worthless.</a:t>
          </a:r>
        </a:p>
      </dsp:txBody>
      <dsp:txXfrm>
        <a:off x="1282042" y="2190"/>
        <a:ext cx="4869520" cy="1109993"/>
      </dsp:txXfrm>
    </dsp:sp>
    <dsp:sp modelId="{BA671649-DCDD-4972-8184-D4761EBC7EDE}">
      <dsp:nvSpPr>
        <dsp:cNvPr id="0" name=""/>
        <dsp:cNvSpPr/>
      </dsp:nvSpPr>
      <dsp:spPr>
        <a:xfrm>
          <a:off x="0" y="1389682"/>
          <a:ext cx="6151562" cy="1109993"/>
        </a:xfrm>
        <a:prstGeom prst="roundRect">
          <a:avLst>
            <a:gd name="adj" fmla="val 1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F59C7917-188F-4C9C-8185-697836E196A1}">
      <dsp:nvSpPr>
        <dsp:cNvPr id="0" name=""/>
        <dsp:cNvSpPr/>
      </dsp:nvSpPr>
      <dsp:spPr>
        <a:xfrm>
          <a:off x="285437" y="4357464"/>
          <a:ext cx="610496" cy="6104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E0162E-18D5-4F91-A486-6EE565A44D1B}">
      <dsp:nvSpPr>
        <dsp:cNvPr id="0" name=""/>
        <dsp:cNvSpPr/>
      </dsp:nvSpPr>
      <dsp:spPr>
        <a:xfrm>
          <a:off x="1282042" y="1389682"/>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622300">
            <a:lnSpc>
              <a:spcPct val="100000"/>
            </a:lnSpc>
            <a:spcBef>
              <a:spcPct val="0"/>
            </a:spcBef>
            <a:spcAft>
              <a:spcPct val="35000"/>
            </a:spcAft>
            <a:buNone/>
          </a:pPr>
          <a:r>
            <a:rPr lang="en-US" sz="1400" kern="1200" dirty="0"/>
            <a:t>If the stock price is over $13 on 3/1, I will not exercise. </a:t>
          </a:r>
        </a:p>
        <a:p>
          <a:pPr marL="0" lvl="0" indent="0" algn="l" defTabSz="622300">
            <a:lnSpc>
              <a:spcPct val="100000"/>
            </a:lnSpc>
            <a:spcBef>
              <a:spcPct val="0"/>
            </a:spcBef>
            <a:spcAft>
              <a:spcPct val="35000"/>
            </a:spcAft>
            <a:buNone/>
          </a:pPr>
          <a:r>
            <a:rPr lang="en-US" sz="1400" kern="1200" dirty="0"/>
            <a:t>Regardless of the 3/1 price, my loss is capped at the premium.</a:t>
          </a:r>
        </a:p>
      </dsp:txBody>
      <dsp:txXfrm>
        <a:off x="1282042" y="1389682"/>
        <a:ext cx="4869520" cy="1109993"/>
      </dsp:txXfrm>
    </dsp:sp>
    <dsp:sp modelId="{DEB1C967-684F-4F3B-A39F-407422728048}">
      <dsp:nvSpPr>
        <dsp:cNvPr id="0" name=""/>
        <dsp:cNvSpPr/>
      </dsp:nvSpPr>
      <dsp:spPr>
        <a:xfrm>
          <a:off x="0" y="2777174"/>
          <a:ext cx="6151562"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AB4C2-E358-44CF-B7F8-2EF251B63A4D}">
      <dsp:nvSpPr>
        <dsp:cNvPr id="0" name=""/>
        <dsp:cNvSpPr/>
      </dsp:nvSpPr>
      <dsp:spPr>
        <a:xfrm>
          <a:off x="335773" y="3026922"/>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F4E53F-E5BC-44A1-8685-118A25DE6C07}">
      <dsp:nvSpPr>
        <dsp:cNvPr id="0" name=""/>
        <dsp:cNvSpPr/>
      </dsp:nvSpPr>
      <dsp:spPr>
        <a:xfrm>
          <a:off x="1265242" y="2789239"/>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622300">
            <a:lnSpc>
              <a:spcPct val="100000"/>
            </a:lnSpc>
            <a:spcBef>
              <a:spcPct val="0"/>
            </a:spcBef>
            <a:spcAft>
              <a:spcPct val="35000"/>
            </a:spcAft>
            <a:buNone/>
          </a:pPr>
          <a:r>
            <a:rPr lang="en-US" sz="1400" kern="1200" dirty="0"/>
            <a:t>If I sold the call option, the Purchaser has the right to purchase the stock from me at $13 on 3/1, no matter what the market price is.  As the price increases, the value of the option increases to the Purchaser, but decreases for me.</a:t>
          </a:r>
        </a:p>
      </dsp:txBody>
      <dsp:txXfrm>
        <a:off x="1265242" y="2789239"/>
        <a:ext cx="4869520" cy="1109993"/>
      </dsp:txXfrm>
    </dsp:sp>
    <dsp:sp modelId="{1C175F14-0021-4F0D-8EB5-518C7B09A128}">
      <dsp:nvSpPr>
        <dsp:cNvPr id="0" name=""/>
        <dsp:cNvSpPr/>
      </dsp:nvSpPr>
      <dsp:spPr>
        <a:xfrm>
          <a:off x="0" y="4166856"/>
          <a:ext cx="6151562"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E2FC5-0319-42F0-BA92-F2D5AC04F8DC}">
      <dsp:nvSpPr>
        <dsp:cNvPr id="0" name=""/>
        <dsp:cNvSpPr/>
      </dsp:nvSpPr>
      <dsp:spPr>
        <a:xfrm>
          <a:off x="335773" y="4414414"/>
          <a:ext cx="610496" cy="6104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BA9012-DC48-4BA4-A6C6-BCE84EADF0E0}">
      <dsp:nvSpPr>
        <dsp:cNvPr id="0" name=""/>
        <dsp:cNvSpPr/>
      </dsp:nvSpPr>
      <dsp:spPr>
        <a:xfrm>
          <a:off x="1273326" y="4158472"/>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622300">
            <a:lnSpc>
              <a:spcPct val="100000"/>
            </a:lnSpc>
            <a:spcBef>
              <a:spcPct val="0"/>
            </a:spcBef>
            <a:spcAft>
              <a:spcPct val="35000"/>
            </a:spcAft>
            <a:buNone/>
          </a:pPr>
          <a:r>
            <a:rPr lang="en-US" sz="1400" kern="1200" dirty="0"/>
            <a:t>As the price approaches $350, the value to Purchaser is $333; the loss to me is $333 and rising. I will have to buy shares for $350 and sell for $13. The broker-dealer will require me to put up some security – either GameStop shares or cash.</a:t>
          </a:r>
        </a:p>
      </dsp:txBody>
      <dsp:txXfrm>
        <a:off x="1273326" y="4158472"/>
        <a:ext cx="4869520" cy="1109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35D0-7514-4F0F-A960-26692EFA80C3}">
      <dsp:nvSpPr>
        <dsp:cNvPr id="0" name=""/>
        <dsp:cNvSpPr/>
      </dsp:nvSpPr>
      <dsp:spPr>
        <a:xfrm>
          <a:off x="4736" y="2465938"/>
          <a:ext cx="2757115" cy="1102846"/>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Pre-Filing Period</a:t>
          </a:r>
        </a:p>
      </dsp:txBody>
      <dsp:txXfrm>
        <a:off x="556159" y="2465938"/>
        <a:ext cx="1654269" cy="1102846"/>
      </dsp:txXfrm>
    </dsp:sp>
    <dsp:sp modelId="{9D648608-AB75-40FF-952C-E45B5DC73BB9}">
      <dsp:nvSpPr>
        <dsp:cNvPr id="0" name=""/>
        <dsp:cNvSpPr/>
      </dsp:nvSpPr>
      <dsp:spPr>
        <a:xfrm>
          <a:off x="2486140" y="2465938"/>
          <a:ext cx="2757115" cy="1102846"/>
        </a:xfrm>
        <a:prstGeom prst="chevron">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Waiting Period </a:t>
          </a:r>
        </a:p>
        <a:p>
          <a:pPr marL="0" lvl="0" indent="0" algn="ctr" defTabSz="889000">
            <a:lnSpc>
              <a:spcPct val="90000"/>
            </a:lnSpc>
            <a:spcBef>
              <a:spcPct val="0"/>
            </a:spcBef>
            <a:spcAft>
              <a:spcPct val="35000"/>
            </a:spcAft>
            <a:buNone/>
          </a:pPr>
          <a:r>
            <a:rPr lang="en-US" sz="2000" kern="1200" dirty="0"/>
            <a:t>(In registration)</a:t>
          </a:r>
        </a:p>
      </dsp:txBody>
      <dsp:txXfrm>
        <a:off x="3037563" y="2465938"/>
        <a:ext cx="1654269" cy="1102846"/>
      </dsp:txXfrm>
    </dsp:sp>
    <dsp:sp modelId="{3E961713-CF89-489D-BC98-CF8A34D95708}">
      <dsp:nvSpPr>
        <dsp:cNvPr id="0" name=""/>
        <dsp:cNvSpPr/>
      </dsp:nvSpPr>
      <dsp:spPr>
        <a:xfrm>
          <a:off x="4967544" y="2465938"/>
          <a:ext cx="2757115" cy="1102846"/>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Registration is effective</a:t>
          </a:r>
        </a:p>
      </dsp:txBody>
      <dsp:txXfrm>
        <a:off x="5518967" y="2465938"/>
        <a:ext cx="1654269" cy="1102846"/>
      </dsp:txXfrm>
    </dsp:sp>
    <dsp:sp modelId="{D799983C-5214-4E63-86B8-40D67C8FFF34}">
      <dsp:nvSpPr>
        <dsp:cNvPr id="0" name=""/>
        <dsp:cNvSpPr/>
      </dsp:nvSpPr>
      <dsp:spPr>
        <a:xfrm>
          <a:off x="7448948" y="2465938"/>
          <a:ext cx="2757115" cy="11028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Sales &amp; Delivery</a:t>
          </a:r>
        </a:p>
      </dsp:txBody>
      <dsp:txXfrm>
        <a:off x="8000371" y="2465938"/>
        <a:ext cx="1654269" cy="1102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35D0-7514-4F0F-A960-26692EFA80C3}">
      <dsp:nvSpPr>
        <dsp:cNvPr id="0" name=""/>
        <dsp:cNvSpPr/>
      </dsp:nvSpPr>
      <dsp:spPr>
        <a:xfrm>
          <a:off x="4736" y="2465938"/>
          <a:ext cx="2757115" cy="1102846"/>
        </a:xfrm>
        <a:prstGeom prst="chevron">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Pre-Filing Period</a:t>
          </a:r>
        </a:p>
      </dsp:txBody>
      <dsp:txXfrm>
        <a:off x="556159" y="2465938"/>
        <a:ext cx="1654269" cy="1102846"/>
      </dsp:txXfrm>
    </dsp:sp>
    <dsp:sp modelId="{9D648608-AB75-40FF-952C-E45B5DC73BB9}">
      <dsp:nvSpPr>
        <dsp:cNvPr id="0" name=""/>
        <dsp:cNvSpPr/>
      </dsp:nvSpPr>
      <dsp:spPr>
        <a:xfrm>
          <a:off x="2486140" y="2465938"/>
          <a:ext cx="2757115" cy="1102846"/>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Waiting Period </a:t>
          </a:r>
        </a:p>
        <a:p>
          <a:pPr marL="0" lvl="0" indent="0" algn="ctr" defTabSz="889000">
            <a:lnSpc>
              <a:spcPct val="90000"/>
            </a:lnSpc>
            <a:spcBef>
              <a:spcPct val="0"/>
            </a:spcBef>
            <a:spcAft>
              <a:spcPct val="35000"/>
            </a:spcAft>
            <a:buNone/>
          </a:pPr>
          <a:r>
            <a:rPr lang="en-US" sz="2000" kern="1200" dirty="0"/>
            <a:t>(In registration)</a:t>
          </a:r>
        </a:p>
      </dsp:txBody>
      <dsp:txXfrm>
        <a:off x="3037563" y="2465938"/>
        <a:ext cx="1654269" cy="1102846"/>
      </dsp:txXfrm>
    </dsp:sp>
    <dsp:sp modelId="{3E961713-CF89-489D-BC98-CF8A34D95708}">
      <dsp:nvSpPr>
        <dsp:cNvPr id="0" name=""/>
        <dsp:cNvSpPr/>
      </dsp:nvSpPr>
      <dsp:spPr>
        <a:xfrm>
          <a:off x="4967544" y="2465938"/>
          <a:ext cx="2757115" cy="1102846"/>
        </a:xfrm>
        <a:prstGeom prst="chevron">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Registration is effective</a:t>
          </a:r>
        </a:p>
      </dsp:txBody>
      <dsp:txXfrm>
        <a:off x="5518967" y="2465938"/>
        <a:ext cx="1654269" cy="1102846"/>
      </dsp:txXfrm>
    </dsp:sp>
    <dsp:sp modelId="{D799983C-5214-4E63-86B8-40D67C8FFF34}">
      <dsp:nvSpPr>
        <dsp:cNvPr id="0" name=""/>
        <dsp:cNvSpPr/>
      </dsp:nvSpPr>
      <dsp:spPr>
        <a:xfrm>
          <a:off x="7448948" y="2465938"/>
          <a:ext cx="2757115" cy="1102846"/>
        </a:xfrm>
        <a:prstGeom prst="chevron">
          <a:avLst/>
        </a:prstGeom>
        <a:solidFill>
          <a:schemeClr val="accent4">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Sales &amp; Delivery</a:t>
          </a:r>
        </a:p>
      </dsp:txBody>
      <dsp:txXfrm>
        <a:off x="8000371" y="2465938"/>
        <a:ext cx="1654269" cy="1102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35D0-7514-4F0F-A960-26692EFA80C3}">
      <dsp:nvSpPr>
        <dsp:cNvPr id="0" name=""/>
        <dsp:cNvSpPr/>
      </dsp:nvSpPr>
      <dsp:spPr>
        <a:xfrm>
          <a:off x="4736" y="2465938"/>
          <a:ext cx="2757115" cy="1102846"/>
        </a:xfrm>
        <a:prstGeom prst="chevron">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Pre-Filing Period</a:t>
          </a:r>
        </a:p>
      </dsp:txBody>
      <dsp:txXfrm>
        <a:off x="556159" y="2465938"/>
        <a:ext cx="1654269" cy="1102846"/>
      </dsp:txXfrm>
    </dsp:sp>
    <dsp:sp modelId="{9D648608-AB75-40FF-952C-E45B5DC73BB9}">
      <dsp:nvSpPr>
        <dsp:cNvPr id="0" name=""/>
        <dsp:cNvSpPr/>
      </dsp:nvSpPr>
      <dsp:spPr>
        <a:xfrm>
          <a:off x="2486140" y="2465938"/>
          <a:ext cx="2757115" cy="1102846"/>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Waiting Period </a:t>
          </a:r>
        </a:p>
        <a:p>
          <a:pPr marL="0" lvl="0" indent="0" algn="ctr" defTabSz="889000">
            <a:lnSpc>
              <a:spcPct val="90000"/>
            </a:lnSpc>
            <a:spcBef>
              <a:spcPct val="0"/>
            </a:spcBef>
            <a:spcAft>
              <a:spcPct val="35000"/>
            </a:spcAft>
            <a:buNone/>
          </a:pPr>
          <a:r>
            <a:rPr lang="en-US" sz="2000" kern="1200" dirty="0"/>
            <a:t>(In registration)</a:t>
          </a:r>
        </a:p>
      </dsp:txBody>
      <dsp:txXfrm>
        <a:off x="3037563" y="2465938"/>
        <a:ext cx="1654269" cy="1102846"/>
      </dsp:txXfrm>
    </dsp:sp>
    <dsp:sp modelId="{3E961713-CF89-489D-BC98-CF8A34D95708}">
      <dsp:nvSpPr>
        <dsp:cNvPr id="0" name=""/>
        <dsp:cNvSpPr/>
      </dsp:nvSpPr>
      <dsp:spPr>
        <a:xfrm>
          <a:off x="4967544" y="2465938"/>
          <a:ext cx="2757115" cy="1102846"/>
        </a:xfrm>
        <a:prstGeom prst="chevron">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Registration is effective</a:t>
          </a:r>
        </a:p>
      </dsp:txBody>
      <dsp:txXfrm>
        <a:off x="5518967" y="2465938"/>
        <a:ext cx="1654269" cy="1102846"/>
      </dsp:txXfrm>
    </dsp:sp>
    <dsp:sp modelId="{D799983C-5214-4E63-86B8-40D67C8FFF34}">
      <dsp:nvSpPr>
        <dsp:cNvPr id="0" name=""/>
        <dsp:cNvSpPr/>
      </dsp:nvSpPr>
      <dsp:spPr>
        <a:xfrm>
          <a:off x="7448948" y="2465938"/>
          <a:ext cx="2757115" cy="1102846"/>
        </a:xfrm>
        <a:prstGeom prst="chevron">
          <a:avLst/>
        </a:prstGeom>
        <a:solidFill>
          <a:schemeClr val="accent4">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Sales &amp; Delivery</a:t>
          </a:r>
        </a:p>
      </dsp:txBody>
      <dsp:txXfrm>
        <a:off x="8000371" y="2465938"/>
        <a:ext cx="1654269" cy="11028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4F96F-4245-4F9C-B46E-8A4E3171B936}"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8B384-0570-49D2-8143-EDA57CF54E38}" type="slidenum">
              <a:rPr lang="en-US" smtClean="0"/>
              <a:t>‹#›</a:t>
            </a:fld>
            <a:endParaRPr lang="en-US"/>
          </a:p>
        </p:txBody>
      </p:sp>
    </p:spTree>
    <p:extLst>
      <p:ext uri="{BB962C8B-B14F-4D97-AF65-F5344CB8AC3E}">
        <p14:creationId xmlns:p14="http://schemas.microsoft.com/office/powerpoint/2010/main" val="13200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pPr defTabSz="894963"/>
            <a:fld id="{A0C919BD-6B6B-49C2-9183-F0106B981794}" type="slidenum">
              <a:rPr lang="en-US" smtClean="0">
                <a:solidFill>
                  <a:srgbClr val="EEECE1"/>
                </a:solidFill>
              </a:rPr>
              <a:pPr defTabSz="894963"/>
              <a:t>19</a:t>
            </a:fld>
            <a:endParaRPr lang="en-US">
              <a:solidFill>
                <a:srgbClr val="EEECE1"/>
              </a:solidFill>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r>
              <a:rPr lang="en-US" sz="1500"/>
              <a:t>Section 5(a) forbids sales before the registration statement has been declared effective</a:t>
            </a:r>
          </a:p>
        </p:txBody>
      </p:sp>
    </p:spTree>
    <p:extLst>
      <p:ext uri="{BB962C8B-B14F-4D97-AF65-F5344CB8AC3E}">
        <p14:creationId xmlns:p14="http://schemas.microsoft.com/office/powerpoint/2010/main" val="4378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pPr defTabSz="894963"/>
            <a:fld id="{D821982A-497F-4BBE-90B1-95DC4AB5163D}" type="slidenum">
              <a:rPr lang="en-US" smtClean="0">
                <a:solidFill>
                  <a:srgbClr val="EEECE1"/>
                </a:solidFill>
              </a:rPr>
              <a:pPr defTabSz="894963"/>
              <a:t>46</a:t>
            </a:fld>
            <a:endParaRPr lang="en-US">
              <a:solidFill>
                <a:srgbClr val="EEECE1"/>
              </a:solidFill>
            </a:endParaRPr>
          </a:p>
        </p:txBody>
      </p:sp>
      <p:sp>
        <p:nvSpPr>
          <p:cNvPr id="325635" name="Rectangle 2"/>
          <p:cNvSpPr>
            <a:spLocks noGrp="1" noRot="1" noChangeAspect="1" noChangeArrowheads="1" noTextEdit="1"/>
          </p:cNvSpPr>
          <p:nvPr>
            <p:ph type="sldImg"/>
          </p:nvPr>
        </p:nvSpPr>
        <p:spPr>
          <a:xfrm>
            <a:off x="414338" y="203200"/>
            <a:ext cx="6094412" cy="3429000"/>
          </a:xfrm>
          <a:ln/>
        </p:spPr>
      </p:sp>
      <p:sp>
        <p:nvSpPr>
          <p:cNvPr id="325636" name="Rectangle 3"/>
          <p:cNvSpPr>
            <a:spLocks noGrp="1" noChangeArrowheads="1"/>
          </p:cNvSpPr>
          <p:nvPr>
            <p:ph type="body" idx="1"/>
          </p:nvPr>
        </p:nvSpPr>
        <p:spPr>
          <a:xfrm>
            <a:off x="270867" y="3693584"/>
            <a:ext cx="6350497" cy="4764011"/>
          </a:xfrm>
          <a:noFill/>
          <a:ln/>
        </p:spPr>
        <p:txBody>
          <a:bodyPr/>
          <a:lstStyle/>
          <a:p>
            <a:pPr eaLnBrk="1" hangingPunct="1">
              <a:spcBef>
                <a:spcPct val="15000"/>
              </a:spcBef>
            </a:pPr>
            <a:endParaRPr lang="en-US" sz="1300" dirty="0"/>
          </a:p>
        </p:txBody>
      </p:sp>
    </p:spTree>
    <p:extLst>
      <p:ext uri="{BB962C8B-B14F-4D97-AF65-F5344CB8AC3E}">
        <p14:creationId xmlns:p14="http://schemas.microsoft.com/office/powerpoint/2010/main" val="187883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pPr defTabSz="894963"/>
            <a:fld id="{4AF796B6-203B-4440-B7B5-37059BA17770}" type="slidenum">
              <a:rPr lang="en-US" smtClean="0">
                <a:solidFill>
                  <a:srgbClr val="EEECE1"/>
                </a:solidFill>
              </a:rPr>
              <a:pPr defTabSz="894963"/>
              <a:t>55</a:t>
            </a:fld>
            <a:endParaRPr lang="en-US">
              <a:solidFill>
                <a:srgbClr val="EEECE1"/>
              </a:solidFill>
            </a:endParaRPr>
          </a:p>
        </p:txBody>
      </p:sp>
      <p:sp>
        <p:nvSpPr>
          <p:cNvPr id="332803" name="Rectangle 2"/>
          <p:cNvSpPr>
            <a:spLocks noGrp="1" noRot="1" noChangeAspect="1" noChangeArrowheads="1" noTextEdit="1"/>
          </p:cNvSpPr>
          <p:nvPr>
            <p:ph type="sldImg"/>
          </p:nvPr>
        </p:nvSpPr>
        <p:spPr>
          <a:xfrm>
            <a:off x="300038" y="236538"/>
            <a:ext cx="6096000" cy="3429000"/>
          </a:xfrm>
          <a:ln/>
        </p:spPr>
      </p:sp>
      <p:sp>
        <p:nvSpPr>
          <p:cNvPr id="332804" name="Rectangle 3"/>
          <p:cNvSpPr>
            <a:spLocks noGrp="1" noChangeArrowheads="1"/>
          </p:cNvSpPr>
          <p:nvPr>
            <p:ph type="body" idx="1"/>
          </p:nvPr>
        </p:nvSpPr>
        <p:spPr>
          <a:xfrm>
            <a:off x="205383" y="3826631"/>
            <a:ext cx="6447234" cy="5031619"/>
          </a:xfrm>
          <a:noFill/>
          <a:ln/>
        </p:spPr>
        <p:txBody>
          <a:bodyPr/>
          <a:lstStyle/>
          <a:p>
            <a:pPr eaLnBrk="1" hangingPunct="1">
              <a:spcBef>
                <a:spcPct val="20000"/>
              </a:spcBef>
            </a:pPr>
            <a:endParaRPr lang="en-US" sz="1500"/>
          </a:p>
        </p:txBody>
      </p:sp>
    </p:spTree>
    <p:extLst>
      <p:ext uri="{BB962C8B-B14F-4D97-AF65-F5344CB8AC3E}">
        <p14:creationId xmlns:p14="http://schemas.microsoft.com/office/powerpoint/2010/main" val="179941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pPr defTabSz="894963"/>
            <a:fld id="{1FB18991-0C15-4764-8593-773F7E132C90}" type="slidenum">
              <a:rPr lang="en-US" smtClean="0">
                <a:solidFill>
                  <a:srgbClr val="EEECE1"/>
                </a:solidFill>
              </a:rPr>
              <a:pPr defTabSz="894963"/>
              <a:t>56</a:t>
            </a:fld>
            <a:endParaRPr lang="en-US">
              <a:solidFill>
                <a:srgbClr val="EEECE1"/>
              </a:solidFill>
            </a:endParaRPr>
          </a:p>
        </p:txBody>
      </p:sp>
      <p:sp>
        <p:nvSpPr>
          <p:cNvPr id="333827" name="Rectangle 2"/>
          <p:cNvSpPr>
            <a:spLocks noGrp="1" noRot="1" noChangeAspect="1" noChangeArrowheads="1" noTextEdit="1"/>
          </p:cNvSpPr>
          <p:nvPr>
            <p:ph type="sldImg"/>
          </p:nvPr>
        </p:nvSpPr>
        <p:spPr>
          <a:xfrm>
            <a:off x="300038" y="236538"/>
            <a:ext cx="6096000" cy="3429000"/>
          </a:xfrm>
          <a:ln/>
        </p:spPr>
      </p:sp>
      <p:sp>
        <p:nvSpPr>
          <p:cNvPr id="333828" name="Rectangle 3"/>
          <p:cNvSpPr>
            <a:spLocks noGrp="1" noChangeArrowheads="1"/>
          </p:cNvSpPr>
          <p:nvPr>
            <p:ph type="body" idx="1"/>
          </p:nvPr>
        </p:nvSpPr>
        <p:spPr>
          <a:xfrm>
            <a:off x="205383" y="3826631"/>
            <a:ext cx="6447234" cy="5031619"/>
          </a:xfrm>
          <a:noFill/>
          <a:ln/>
        </p:spPr>
        <p:txBody>
          <a:bodyPr/>
          <a:lstStyle/>
          <a:p>
            <a:pPr eaLnBrk="1" hangingPunct="1">
              <a:spcBef>
                <a:spcPct val="20000"/>
              </a:spcBef>
            </a:pPr>
            <a:endParaRPr lang="en-US" sz="1500"/>
          </a:p>
        </p:txBody>
      </p:sp>
    </p:spTree>
    <p:extLst>
      <p:ext uri="{BB962C8B-B14F-4D97-AF65-F5344CB8AC3E}">
        <p14:creationId xmlns:p14="http://schemas.microsoft.com/office/powerpoint/2010/main" val="264181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pPr defTabSz="894963"/>
            <a:fld id="{EF5018C8-AE47-43AC-8EDE-B32A97B2DFF5}" type="slidenum">
              <a:rPr lang="en-US" smtClean="0">
                <a:solidFill>
                  <a:srgbClr val="EEECE1"/>
                </a:solidFill>
              </a:rPr>
              <a:pPr defTabSz="894963"/>
              <a:t>58</a:t>
            </a:fld>
            <a:endParaRPr lang="en-US">
              <a:solidFill>
                <a:srgbClr val="EEECE1"/>
              </a:solidFill>
            </a:endParaRPr>
          </a:p>
        </p:txBody>
      </p:sp>
      <p:sp>
        <p:nvSpPr>
          <p:cNvPr id="343043" name="Rectangle 2"/>
          <p:cNvSpPr>
            <a:spLocks noGrp="1" noRot="1" noChangeAspect="1" noChangeArrowheads="1" noTextEdit="1"/>
          </p:cNvSpPr>
          <p:nvPr>
            <p:ph type="sldImg"/>
          </p:nvPr>
        </p:nvSpPr>
        <p:spPr>
          <a:xfrm>
            <a:off x="400050" y="204788"/>
            <a:ext cx="6094413" cy="3429000"/>
          </a:xfrm>
          <a:ln/>
        </p:spPr>
      </p:sp>
      <p:sp>
        <p:nvSpPr>
          <p:cNvPr id="343044" name="Rectangle 3"/>
          <p:cNvSpPr>
            <a:spLocks noGrp="1" noChangeArrowheads="1"/>
          </p:cNvSpPr>
          <p:nvPr>
            <p:ph type="body" idx="1"/>
          </p:nvPr>
        </p:nvSpPr>
        <p:spPr>
          <a:xfrm>
            <a:off x="253008" y="3760108"/>
            <a:ext cx="6384727" cy="5163154"/>
          </a:xfrm>
          <a:noFill/>
          <a:ln/>
        </p:spPr>
        <p:txBody>
          <a:bodyPr/>
          <a:lstStyle/>
          <a:p>
            <a:pPr defTabSz="864931" fontAlgn="base">
              <a:spcBef>
                <a:spcPct val="30000"/>
              </a:spcBef>
              <a:spcAft>
                <a:spcPct val="0"/>
              </a:spcAft>
              <a:defRPr/>
            </a:pPr>
            <a:r>
              <a:rPr lang="en-US" sz="1300" dirty="0"/>
              <a:t>1.  Scenario One: </a:t>
            </a:r>
            <a:r>
              <a:rPr lang="en-US" sz="1100" dirty="0">
                <a:latin typeface="Arial" charset="0"/>
                <a:cs typeface="Arial" charset="0"/>
              </a:rPr>
              <a:t>Before finding an underwriter or filing a registration statement with the SEC, J.R. telephones a number of business associates from "the cartel" about investing in Ewing Oil's IPO. Among other things J.R. says, "I can get you in on the ground floor at $20 per share."</a:t>
            </a:r>
            <a:endParaRPr lang="en-US" sz="1300" dirty="0"/>
          </a:p>
          <a:p>
            <a:pPr eaLnBrk="1" hangingPunct="1"/>
            <a:r>
              <a:rPr lang="en-US" sz="1300" b="1" dirty="0"/>
              <a:t>Answer</a:t>
            </a:r>
            <a:r>
              <a:rPr lang="en-US" sz="1300" dirty="0"/>
              <a:t> </a:t>
            </a:r>
            <a:r>
              <a:rPr lang="en-US" sz="1300" b="1" dirty="0"/>
              <a:t>–</a:t>
            </a:r>
            <a:r>
              <a:rPr lang="en-US" sz="1300" dirty="0"/>
              <a:t> </a:t>
            </a:r>
            <a:r>
              <a:rPr lang="en-US" sz="1100" dirty="0">
                <a:latin typeface="Arial" charset="0"/>
                <a:cs typeface="Arial" charset="0"/>
              </a:rPr>
              <a:t>These are clearly offers under § 2(a)(3) of the Securities Act.  Indeed, J.R. mentions the IPO and tells investors she can get them in “on the ground floor” – this is perhaps the clearest cut case of an “offer” that does not explicitly use the word “offer” under the Securities Act.  Given that this is a § 2(a)(3) “offer,” why is it prohibited?  Section 5 is the central provision of the gun-jumping rules.  Because the telephone calls satisfy the interstate communication requirement, § 5(c) prohibits these “offers” prior to the filing of the registration statement.  An additional issue here (and in the other questions in this hypothetical) is whether the gun-jumping rules apply at all?  Is Ewing Oil “in registration”?  What if J.R.’s purpose is obviously to drum up interest in the offering? </a:t>
            </a:r>
          </a:p>
          <a:p>
            <a:pPr eaLnBrk="1" hangingPunct="1"/>
            <a:r>
              <a:rPr lang="en-US" sz="1300" dirty="0"/>
              <a:t>Note that the exclusion for communications taking place more than 30-days prior to the filing of the registration statement in Rule 163A does not apply to these phone calls because the calls reference the offering.  Ewing Oil is ineligible for Rule 163 (it is not a WKSI).  Lastly, Rule 169 does not apply because the telephone call is not purely “factual” and the communication targets potential investors.</a:t>
            </a:r>
          </a:p>
        </p:txBody>
      </p:sp>
    </p:spTree>
    <p:extLst>
      <p:ext uri="{BB962C8B-B14F-4D97-AF65-F5344CB8AC3E}">
        <p14:creationId xmlns:p14="http://schemas.microsoft.com/office/powerpoint/2010/main" val="358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pPr defTabSz="894963"/>
            <a:fld id="{BBB891ED-56C2-4104-82A1-6A97CEDE13EB}" type="slidenum">
              <a:rPr lang="en-US" smtClean="0">
                <a:solidFill>
                  <a:srgbClr val="EEECE1"/>
                </a:solidFill>
              </a:rPr>
              <a:pPr defTabSz="894963"/>
              <a:t>59</a:t>
            </a:fld>
            <a:endParaRPr lang="en-US">
              <a:solidFill>
                <a:srgbClr val="EEECE1"/>
              </a:solidFill>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z="1500" dirty="0"/>
              <a:t>Offers are forbidden until the registration statement is on file with the SEC</a:t>
            </a:r>
          </a:p>
        </p:txBody>
      </p:sp>
    </p:spTree>
    <p:extLst>
      <p:ext uri="{BB962C8B-B14F-4D97-AF65-F5344CB8AC3E}">
        <p14:creationId xmlns:p14="http://schemas.microsoft.com/office/powerpoint/2010/main" val="194535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pPr defTabSz="894963"/>
            <a:fld id="{F9D46BCD-3C6D-4DB6-B2DB-64321FE13FFE}" type="slidenum">
              <a:rPr lang="en-US" smtClean="0">
                <a:solidFill>
                  <a:srgbClr val="EEECE1"/>
                </a:solidFill>
              </a:rPr>
              <a:pPr defTabSz="894963"/>
              <a:t>61</a:t>
            </a:fld>
            <a:endParaRPr lang="en-US">
              <a:solidFill>
                <a:srgbClr val="EEECE1"/>
              </a:solidFill>
            </a:endParaRPr>
          </a:p>
        </p:txBody>
      </p:sp>
      <p:sp>
        <p:nvSpPr>
          <p:cNvPr id="351235" name="Rectangle 2"/>
          <p:cNvSpPr>
            <a:spLocks noGrp="1" noRot="1" noChangeAspect="1" noChangeArrowheads="1" noTextEdit="1"/>
          </p:cNvSpPr>
          <p:nvPr>
            <p:ph type="sldImg"/>
          </p:nvPr>
        </p:nvSpPr>
        <p:spPr>
          <a:xfrm>
            <a:off x="463550" y="201613"/>
            <a:ext cx="6094413" cy="3429000"/>
          </a:xfrm>
          <a:ln/>
        </p:spPr>
      </p:sp>
      <p:sp>
        <p:nvSpPr>
          <p:cNvPr id="351236" name="Rectangle 3"/>
          <p:cNvSpPr>
            <a:spLocks noGrp="1" noChangeArrowheads="1"/>
          </p:cNvSpPr>
          <p:nvPr>
            <p:ph type="body" idx="1"/>
          </p:nvPr>
        </p:nvSpPr>
        <p:spPr>
          <a:xfrm>
            <a:off x="220266" y="3778251"/>
            <a:ext cx="6401098" cy="5145011"/>
          </a:xfrm>
          <a:noFill/>
          <a:ln/>
        </p:spPr>
        <p:txBody>
          <a:bodyPr/>
          <a:lstStyle/>
          <a:p>
            <a:pPr defTabSz="864931" fontAlgn="base">
              <a:spcBef>
                <a:spcPct val="20000"/>
              </a:spcBef>
              <a:spcAft>
                <a:spcPct val="0"/>
              </a:spcAft>
              <a:buFontTx/>
              <a:buAutoNum type="arabicPeriod" startAt="2"/>
              <a:defRPr/>
            </a:pPr>
            <a:r>
              <a:rPr lang="en-US" sz="1300" dirty="0"/>
              <a:t>Scenario Two: </a:t>
            </a:r>
            <a:r>
              <a:rPr lang="en-US" sz="1300" dirty="0">
                <a:latin typeface="Arial" charset="0"/>
                <a:cs typeface="Arial" charset="0"/>
              </a:rPr>
              <a:t>Assume that Ewing Oil is "in registration." J.R. places an ad in </a:t>
            </a:r>
            <a:r>
              <a:rPr lang="en-US" sz="1300" i="1" dirty="0">
                <a:latin typeface="Arial" charset="0"/>
                <a:cs typeface="Arial" charset="0"/>
              </a:rPr>
              <a:t>World Oil </a:t>
            </a:r>
            <a:r>
              <a:rPr lang="en-US" sz="1300" dirty="0">
                <a:latin typeface="Arial" charset="0"/>
                <a:cs typeface="Arial" charset="0"/>
              </a:rPr>
              <a:t>magazine</a:t>
            </a:r>
            <a:r>
              <a:rPr lang="en-US" sz="1300" i="1" dirty="0">
                <a:latin typeface="Arial" charset="0"/>
                <a:cs typeface="Arial" charset="0"/>
              </a:rPr>
              <a:t> </a:t>
            </a:r>
            <a:r>
              <a:rPr lang="en-US" sz="1300" dirty="0">
                <a:latin typeface="Arial" charset="0"/>
                <a:cs typeface="Arial" charset="0"/>
              </a:rPr>
              <a:t>touting Ewing Oil's business (Ewing Oil had run a similar ad a year earlier in other oil industry periodicals). In the ad, J.R. does not specifically mention Ewing Oil's IPO plans. Instead, the ad discusses Ewing Oil's "optimistic" view of the demand for fracking technology. Moreover, the ad also mentions the turbo-fracking technology that Ewing Oil is developing will be "coming soon" and that it will "revolutionize the industry."</a:t>
            </a:r>
          </a:p>
          <a:p>
            <a:pPr eaLnBrk="1" hangingPunct="1">
              <a:spcBef>
                <a:spcPct val="20000"/>
              </a:spcBef>
              <a:buNone/>
            </a:pPr>
            <a:r>
              <a:rPr lang="en-US" sz="1300" b="1" dirty="0"/>
              <a:t>Answer</a:t>
            </a:r>
            <a:r>
              <a:rPr lang="en-US" sz="1300" dirty="0"/>
              <a:t> – Here J.R. never uses the word “offer” nor does she mention the IPO.  Nonetheless, she may be “conditioning the market.”  The SEC releases make clear that purely factual disclosures particularly those which are part of a regular course of disclosures to the market are permissible.  Are J.R.’s comments purely factual?  On the one hand, the ad is directed primarily at customers, supporting the view that this is not an offer.  On the other hand, the discussion of the “optimistic” prospects for the industry seem like conditioning the market.  The fact that J.R. initiated the ad while Ewing Oil is in registration suggests that the purpose of the communication is to condition the market.  Note, however, that the ad is similar to one run a year ago, so it is perhaps consistent with past business practices.  The edges of “conditioning the market” are uncertain.</a:t>
            </a:r>
          </a:p>
          <a:p>
            <a:r>
              <a:rPr lang="en-US" sz="1100" b="1" dirty="0">
                <a:latin typeface="Arial" charset="0"/>
                <a:cs typeface="Arial" charset="0"/>
              </a:rPr>
              <a:t>Question</a:t>
            </a:r>
            <a:r>
              <a:rPr lang="en-US" sz="1100" dirty="0">
                <a:latin typeface="Arial" charset="0"/>
                <a:cs typeface="Arial" charset="0"/>
              </a:rPr>
              <a:t> – Does Rule 169 shield the newspaper ad from the gun-jumping rules?</a:t>
            </a:r>
          </a:p>
          <a:p>
            <a:r>
              <a:rPr lang="en-US" sz="1100" b="1" dirty="0">
                <a:latin typeface="Arial" charset="0"/>
                <a:cs typeface="Arial" charset="0"/>
              </a:rPr>
              <a:t>Answer</a:t>
            </a:r>
            <a:r>
              <a:rPr lang="en-US" sz="1100" dirty="0">
                <a:latin typeface="Arial" charset="0"/>
                <a:cs typeface="Arial" charset="0"/>
              </a:rPr>
              <a:t> – Maybe.  If Rule 169 applies, it shields the newspaper ad from the prohibition on offers contained in § 5(c) as well as treatment as a prospectus under § 2(a)(10), removing the prohibition (important in the Waiting and Post-Effective periods) of § 5(b)(1), (2). </a:t>
            </a:r>
            <a:endParaRPr lang="en-US" sz="1300" dirty="0"/>
          </a:p>
          <a:p>
            <a:pPr eaLnBrk="1" hangingPunct="1">
              <a:spcBef>
                <a:spcPct val="20000"/>
              </a:spcBef>
              <a:buNone/>
            </a:pPr>
            <a:endParaRPr lang="en-US" sz="1300" dirty="0"/>
          </a:p>
          <a:p>
            <a:pPr eaLnBrk="1" hangingPunct="1">
              <a:spcBef>
                <a:spcPct val="20000"/>
              </a:spcBef>
            </a:pPr>
            <a:r>
              <a:rPr lang="en-US" sz="1300" dirty="0"/>
              <a:t>	</a:t>
            </a:r>
          </a:p>
        </p:txBody>
      </p:sp>
    </p:spTree>
    <p:extLst>
      <p:ext uri="{BB962C8B-B14F-4D97-AF65-F5344CB8AC3E}">
        <p14:creationId xmlns:p14="http://schemas.microsoft.com/office/powerpoint/2010/main" val="137082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pPr defTabSz="894963"/>
            <a:fld id="{F9D46BCD-3C6D-4DB6-B2DB-64321FE13FFE}" type="slidenum">
              <a:rPr lang="en-US" smtClean="0">
                <a:solidFill>
                  <a:srgbClr val="EEECE1"/>
                </a:solidFill>
              </a:rPr>
              <a:pPr defTabSz="894963"/>
              <a:t>63</a:t>
            </a:fld>
            <a:endParaRPr lang="en-US">
              <a:solidFill>
                <a:srgbClr val="EEECE1"/>
              </a:solidFill>
            </a:endParaRPr>
          </a:p>
        </p:txBody>
      </p:sp>
      <p:sp>
        <p:nvSpPr>
          <p:cNvPr id="351235" name="Rectangle 2"/>
          <p:cNvSpPr>
            <a:spLocks noGrp="1" noRot="1" noChangeAspect="1" noChangeArrowheads="1" noTextEdit="1"/>
          </p:cNvSpPr>
          <p:nvPr>
            <p:ph type="sldImg"/>
          </p:nvPr>
        </p:nvSpPr>
        <p:spPr>
          <a:xfrm>
            <a:off x="463550" y="201613"/>
            <a:ext cx="6094413" cy="3429000"/>
          </a:xfrm>
          <a:ln/>
        </p:spPr>
      </p:sp>
      <p:sp>
        <p:nvSpPr>
          <p:cNvPr id="351236" name="Rectangle 3"/>
          <p:cNvSpPr>
            <a:spLocks noGrp="1" noChangeArrowheads="1"/>
          </p:cNvSpPr>
          <p:nvPr>
            <p:ph type="body" idx="1"/>
          </p:nvPr>
        </p:nvSpPr>
        <p:spPr>
          <a:xfrm>
            <a:off x="220266" y="3778251"/>
            <a:ext cx="6401098" cy="5145011"/>
          </a:xfrm>
          <a:noFill/>
          <a:ln/>
        </p:spPr>
        <p:txBody>
          <a:bodyPr/>
          <a:lstStyle/>
          <a:p>
            <a:pPr defTabSz="864931" fontAlgn="base">
              <a:spcBef>
                <a:spcPct val="20000"/>
              </a:spcBef>
              <a:spcAft>
                <a:spcPct val="0"/>
              </a:spcAft>
              <a:defRPr/>
            </a:pPr>
            <a:r>
              <a:rPr lang="en-US" sz="1300" dirty="0">
                <a:latin typeface="Arial" charset="0"/>
                <a:cs typeface="Arial" charset="0"/>
              </a:rPr>
              <a:t>3. </a:t>
            </a:r>
            <a:r>
              <a:rPr lang="en-US" sz="1300" i="1" dirty="0">
                <a:latin typeface="Arial" charset="0"/>
                <a:cs typeface="Arial" charset="0"/>
              </a:rPr>
              <a:t>Scenario Three</a:t>
            </a:r>
            <a:r>
              <a:rPr lang="en-US" sz="1300" dirty="0">
                <a:latin typeface="Arial" charset="0"/>
                <a:cs typeface="Arial" charset="0"/>
              </a:rPr>
              <a:t>: J.R.'s </a:t>
            </a:r>
            <a:r>
              <a:rPr lang="en-US" sz="1300" i="1" dirty="0">
                <a:latin typeface="Arial" charset="0"/>
                <a:cs typeface="Arial" charset="0"/>
              </a:rPr>
              <a:t>World Oil</a:t>
            </a:r>
            <a:r>
              <a:rPr lang="en-US" sz="1300" dirty="0">
                <a:latin typeface="Arial" charset="0"/>
                <a:cs typeface="Arial" charset="0"/>
              </a:rPr>
              <a:t> ad also includes financial projections showing strong future growth in revenues and earnings for Ewing Oil. The projections end with the following statement: "Ewing Oil's strong financial future ensures that we'll be around a long time to help customers like you!“</a:t>
            </a:r>
          </a:p>
          <a:p>
            <a:r>
              <a:rPr lang="en-US" sz="1300" b="1" dirty="0">
                <a:latin typeface="Arial" charset="0"/>
                <a:cs typeface="Arial" charset="0"/>
              </a:rPr>
              <a:t>Answer</a:t>
            </a:r>
            <a:r>
              <a:rPr lang="en-US" sz="1300" dirty="0">
                <a:latin typeface="Arial" charset="0"/>
                <a:cs typeface="Arial" charset="0"/>
              </a:rPr>
              <a:t> – The SEC releases take a decidedly more negative view toward so-called soft information disclosure.  The presence of soft information projections of revenues and profits despite the presence of the ad in a college newspaper and the “customer”-directed disclaimer is likely to make this seem like “conditioning the market.”  Instructors may also wish to ask students how often they see financial projections in ads directed at customers.  If such projections were allowed simply because they are in a newspaper ad and directed at “customers,” any company could skirt the gun-jumping rules with such a technique.  If we are going to have gun-jumping rules the boundaries will need to be policed.</a:t>
            </a:r>
          </a:p>
          <a:p>
            <a:r>
              <a:rPr lang="en-US" sz="1300" dirty="0">
                <a:latin typeface="Arial" charset="0"/>
                <a:cs typeface="Arial" charset="0"/>
              </a:rPr>
              <a:t>What makes soft information so troublesome?  After all, investors purchase stock primarily to obtain an investment return in the future.  Information about future profitability and revenues would seem highly relevant to investors.  On the other hand, such information alone without accompanying risk factors or other disclosures contained in the registration statement may lead at least some investors astray.  Soft projections are, by definition, hard to verify, so investors are arguably more vulnerable to being led astray.  Investors may be more easily driven into a “frenzy” when faced with future projections.  Or maybe not.</a:t>
            </a:r>
          </a:p>
          <a:p>
            <a:r>
              <a:rPr lang="en-US" sz="1300" dirty="0">
                <a:latin typeface="Arial" charset="0"/>
                <a:cs typeface="Arial" charset="0"/>
              </a:rPr>
              <a:t> </a:t>
            </a:r>
          </a:p>
          <a:p>
            <a:r>
              <a:rPr lang="en-US" sz="1300" dirty="0">
                <a:latin typeface="Arial" charset="0"/>
                <a:cs typeface="Arial" charset="0"/>
              </a:rPr>
              <a:t>	</a:t>
            </a:r>
            <a:endParaRPr lang="en-US" sz="1500" dirty="0"/>
          </a:p>
        </p:txBody>
      </p:sp>
    </p:spTree>
    <p:extLst>
      <p:ext uri="{BB962C8B-B14F-4D97-AF65-F5344CB8AC3E}">
        <p14:creationId xmlns:p14="http://schemas.microsoft.com/office/powerpoint/2010/main" val="332403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pPr defTabSz="894963"/>
            <a:fld id="{DE53FB8C-DF02-4F66-9D94-8D5C3A3655F7}" type="slidenum">
              <a:rPr lang="en-US" smtClean="0">
                <a:solidFill>
                  <a:srgbClr val="EEECE1"/>
                </a:solidFill>
              </a:rPr>
              <a:pPr defTabSz="894963"/>
              <a:t>64</a:t>
            </a:fld>
            <a:endParaRPr lang="en-US">
              <a:solidFill>
                <a:srgbClr val="EEECE1"/>
              </a:solidFill>
            </a:endParaRPr>
          </a:p>
        </p:txBody>
      </p:sp>
      <p:sp>
        <p:nvSpPr>
          <p:cNvPr id="360451" name="Rectangle 2"/>
          <p:cNvSpPr>
            <a:spLocks noGrp="1" noRot="1" noChangeAspect="1" noChangeArrowheads="1" noTextEdit="1"/>
          </p:cNvSpPr>
          <p:nvPr>
            <p:ph type="sldImg"/>
          </p:nvPr>
        </p:nvSpPr>
        <p:spPr>
          <a:xfrm>
            <a:off x="382588" y="338138"/>
            <a:ext cx="6094412" cy="3429000"/>
          </a:xfrm>
          <a:ln/>
        </p:spPr>
      </p:sp>
      <p:sp>
        <p:nvSpPr>
          <p:cNvPr id="360452" name="Rectangle 3"/>
          <p:cNvSpPr>
            <a:spLocks noGrp="1" noChangeArrowheads="1"/>
          </p:cNvSpPr>
          <p:nvPr>
            <p:ph type="body" idx="1"/>
          </p:nvPr>
        </p:nvSpPr>
        <p:spPr>
          <a:xfrm>
            <a:off x="236637" y="3994452"/>
            <a:ext cx="6368355" cy="4463143"/>
          </a:xfrm>
          <a:noFill/>
          <a:ln/>
        </p:spPr>
        <p:txBody>
          <a:bodyPr/>
          <a:lstStyle/>
          <a:p>
            <a:pPr eaLnBrk="1" hangingPunct="1">
              <a:lnSpc>
                <a:spcPct val="110000"/>
              </a:lnSpc>
            </a:pPr>
            <a:r>
              <a:rPr lang="en-US" sz="1500" b="1" dirty="0"/>
              <a:t>Hypothetical Two</a:t>
            </a:r>
          </a:p>
          <a:p>
            <a:r>
              <a:rPr lang="en-US" sz="1500" dirty="0"/>
              <a:t>1. </a:t>
            </a:r>
            <a:r>
              <a:rPr lang="en-US" sz="1100" dirty="0">
                <a:latin typeface="Arial" charset="0"/>
                <a:cs typeface="Arial" charset="0"/>
              </a:rPr>
              <a:t>One of J.R.'s first decisions after deciding to take Ewing Oil public is to contact her friend Cliff, an investment banker at Barnes-Wentworth Investments. J.R. asks Cliff if Barnes-Wentworth Investments will act as the managing underwriter for the offering. J.R. discusses pricing, the number of shares, and the timing of the IPO with Cliff over the telephone. After some discussions, Cliff agrees on behalf of Barnes-Wentworth Investments to take on the position of managing underwriter. J.R. and Cliff record their tentative agreement in a letter of intent. The letter of intent omits the offering price.</a:t>
            </a:r>
          </a:p>
        </p:txBody>
      </p:sp>
    </p:spTree>
    <p:extLst>
      <p:ext uri="{BB962C8B-B14F-4D97-AF65-F5344CB8AC3E}">
        <p14:creationId xmlns:p14="http://schemas.microsoft.com/office/powerpoint/2010/main" val="162572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pPr defTabSz="894963"/>
            <a:fld id="{01493EA3-2A2A-4FF7-A6EF-6CB05A2CC634}" type="slidenum">
              <a:rPr lang="en-US" smtClean="0">
                <a:solidFill>
                  <a:srgbClr val="EEECE1"/>
                </a:solidFill>
              </a:rPr>
              <a:pPr defTabSz="894963"/>
              <a:t>65</a:t>
            </a:fld>
            <a:endParaRPr lang="en-US">
              <a:solidFill>
                <a:srgbClr val="EEECE1"/>
              </a:solidFill>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lnSpc>
                <a:spcPct val="110000"/>
              </a:lnSpc>
            </a:pPr>
            <a:r>
              <a:rPr lang="en-US" sz="1500" b="1" dirty="0"/>
              <a:t>Answer</a:t>
            </a:r>
            <a:r>
              <a:rPr lang="en-US" sz="1500" dirty="0"/>
              <a:t> – Not a problem.  First, we should consider why the discussion between J.R. and Cliff may run afoul of the gun-jumping rules.  The telephone call meets the interstate commerce prerequisite, so we need to first ask whether the discussion counts as “conditioning the market.”  Presumably, a discussion that mentions the IPO and discusses possible pricing would count as an “offer.”  Once classified an “offer,” § 5(c) prohibits the discussion in the Pre-Filing Period. </a:t>
            </a:r>
          </a:p>
        </p:txBody>
      </p:sp>
    </p:spTree>
    <p:extLst>
      <p:ext uri="{BB962C8B-B14F-4D97-AF65-F5344CB8AC3E}">
        <p14:creationId xmlns:p14="http://schemas.microsoft.com/office/powerpoint/2010/main" val="64128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pPr defTabSz="894963"/>
            <a:fld id="{1DD0E50C-0A79-435B-8524-C14F7B591821}" type="slidenum">
              <a:rPr lang="en-US" smtClean="0">
                <a:solidFill>
                  <a:srgbClr val="EEECE1"/>
                </a:solidFill>
              </a:rPr>
              <a:pPr defTabSz="894963"/>
              <a:t>66</a:t>
            </a:fld>
            <a:endParaRPr lang="en-US">
              <a:solidFill>
                <a:srgbClr val="EEECE1"/>
              </a:solidFill>
            </a:endParaRPr>
          </a:p>
        </p:txBody>
      </p:sp>
      <p:sp>
        <p:nvSpPr>
          <p:cNvPr id="362499" name="Rectangle 2"/>
          <p:cNvSpPr>
            <a:spLocks noGrp="1" noRot="1" noChangeAspect="1" noChangeArrowheads="1" noTextEdit="1"/>
          </p:cNvSpPr>
          <p:nvPr>
            <p:ph type="sldImg"/>
          </p:nvPr>
        </p:nvSpPr>
        <p:spPr>
          <a:xfrm>
            <a:off x="396875" y="254000"/>
            <a:ext cx="6096000" cy="3429000"/>
          </a:xfrm>
          <a:ln/>
        </p:spPr>
      </p:sp>
      <p:sp>
        <p:nvSpPr>
          <p:cNvPr id="362500" name="Rectangle 3"/>
          <p:cNvSpPr>
            <a:spLocks noGrp="1" noChangeArrowheads="1"/>
          </p:cNvSpPr>
          <p:nvPr>
            <p:ph type="body" idx="1"/>
          </p:nvPr>
        </p:nvSpPr>
        <p:spPr>
          <a:xfrm>
            <a:off x="220266" y="3843262"/>
            <a:ext cx="6433840" cy="4965095"/>
          </a:xfrm>
          <a:noFill/>
          <a:ln/>
        </p:spPr>
        <p:txBody>
          <a:bodyPr/>
          <a:lstStyle/>
          <a:p>
            <a:pPr eaLnBrk="1" hangingPunct="1"/>
            <a:endParaRPr lang="en-US" sz="1500" dirty="0"/>
          </a:p>
        </p:txBody>
      </p:sp>
    </p:spTree>
    <p:extLst>
      <p:ext uri="{BB962C8B-B14F-4D97-AF65-F5344CB8AC3E}">
        <p14:creationId xmlns:p14="http://schemas.microsoft.com/office/powerpoint/2010/main" val="186168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pPr defTabSz="894963"/>
            <a:fld id="{BBB891ED-56C2-4104-82A1-6A97CEDE13EB}" type="slidenum">
              <a:rPr lang="en-US" smtClean="0">
                <a:solidFill>
                  <a:srgbClr val="EEECE1"/>
                </a:solidFill>
              </a:rPr>
              <a:pPr defTabSz="894963"/>
              <a:t>20</a:t>
            </a:fld>
            <a:endParaRPr lang="en-US">
              <a:solidFill>
                <a:srgbClr val="EEECE1"/>
              </a:solidFill>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z="1500" dirty="0"/>
              <a:t>Offers are forbidden until the registration statement is on file with the SEC</a:t>
            </a:r>
          </a:p>
        </p:txBody>
      </p:sp>
    </p:spTree>
    <p:extLst>
      <p:ext uri="{BB962C8B-B14F-4D97-AF65-F5344CB8AC3E}">
        <p14:creationId xmlns:p14="http://schemas.microsoft.com/office/powerpoint/2010/main" val="289708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pPr defTabSz="894963"/>
            <a:fld id="{EA40A545-ACD8-41FD-9467-77FA8D031CBE}" type="slidenum">
              <a:rPr lang="en-US" smtClean="0">
                <a:solidFill>
                  <a:srgbClr val="EEECE1"/>
                </a:solidFill>
              </a:rPr>
              <a:pPr defTabSz="894963"/>
              <a:t>67</a:t>
            </a:fld>
            <a:endParaRPr lang="en-US">
              <a:solidFill>
                <a:srgbClr val="EEECE1"/>
              </a:solidFill>
            </a:endParaRPr>
          </a:p>
        </p:txBody>
      </p:sp>
      <p:sp>
        <p:nvSpPr>
          <p:cNvPr id="363523" name="Rectangle 2"/>
          <p:cNvSpPr>
            <a:spLocks noGrp="1" noRot="1" noChangeAspect="1" noChangeArrowheads="1" noTextEdit="1"/>
          </p:cNvSpPr>
          <p:nvPr>
            <p:ph type="sldImg"/>
          </p:nvPr>
        </p:nvSpPr>
        <p:spPr>
          <a:xfrm>
            <a:off x="382588" y="269875"/>
            <a:ext cx="6092825" cy="3427413"/>
          </a:xfrm>
          <a:ln/>
        </p:spPr>
      </p:sp>
      <p:sp>
        <p:nvSpPr>
          <p:cNvPr id="363524" name="Rectangle 3"/>
          <p:cNvSpPr>
            <a:spLocks noGrp="1" noChangeArrowheads="1"/>
          </p:cNvSpPr>
          <p:nvPr>
            <p:ph type="body" idx="1"/>
          </p:nvPr>
        </p:nvSpPr>
        <p:spPr>
          <a:xfrm>
            <a:off x="339328" y="3927928"/>
            <a:ext cx="6131719" cy="4529667"/>
          </a:xfrm>
          <a:noFill/>
          <a:ln/>
        </p:spPr>
        <p:txBody>
          <a:bodyPr/>
          <a:lstStyle/>
          <a:p>
            <a:pPr eaLnBrk="1" hangingPunct="1">
              <a:lnSpc>
                <a:spcPct val="110000"/>
              </a:lnSpc>
            </a:pPr>
            <a:r>
              <a:rPr lang="en-US" sz="1500" b="1" dirty="0"/>
              <a:t>Hypothetical</a:t>
            </a:r>
          </a:p>
          <a:p>
            <a:pPr eaLnBrk="1" hangingPunct="1">
              <a:lnSpc>
                <a:spcPct val="110000"/>
              </a:lnSpc>
            </a:pPr>
            <a:r>
              <a:rPr lang="en-US" sz="1500" dirty="0"/>
              <a:t>2. After agreeing to act as managing underwriter for the Ewing Oil offering, Barnes-Wentworth Investments starts putting together a syndicate of underwriters to handle the firm commitment offering.  Through a series of telephone calls, faxes, and emails, Cliff negotiates with representatives from twenty different investment banks (fifteen of whom eventually agree in principle to participate in the offering). </a:t>
            </a:r>
          </a:p>
        </p:txBody>
      </p:sp>
    </p:spTree>
    <p:extLst>
      <p:ext uri="{BB962C8B-B14F-4D97-AF65-F5344CB8AC3E}">
        <p14:creationId xmlns:p14="http://schemas.microsoft.com/office/powerpoint/2010/main" val="155910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pPr defTabSz="894963"/>
            <a:fld id="{1DD0E50C-0A79-435B-8524-C14F7B591821}" type="slidenum">
              <a:rPr lang="en-US" smtClean="0">
                <a:solidFill>
                  <a:srgbClr val="EEECE1"/>
                </a:solidFill>
              </a:rPr>
              <a:pPr defTabSz="894963"/>
              <a:t>68</a:t>
            </a:fld>
            <a:endParaRPr lang="en-US">
              <a:solidFill>
                <a:srgbClr val="EEECE1"/>
              </a:solidFill>
            </a:endParaRPr>
          </a:p>
        </p:txBody>
      </p:sp>
      <p:sp>
        <p:nvSpPr>
          <p:cNvPr id="362499" name="Rectangle 2"/>
          <p:cNvSpPr>
            <a:spLocks noGrp="1" noRot="1" noChangeAspect="1" noChangeArrowheads="1" noTextEdit="1"/>
          </p:cNvSpPr>
          <p:nvPr>
            <p:ph type="sldImg"/>
          </p:nvPr>
        </p:nvSpPr>
        <p:spPr>
          <a:xfrm>
            <a:off x="396875" y="254000"/>
            <a:ext cx="6096000" cy="3429000"/>
          </a:xfrm>
          <a:ln/>
        </p:spPr>
      </p:sp>
      <p:sp>
        <p:nvSpPr>
          <p:cNvPr id="362500" name="Rectangle 3"/>
          <p:cNvSpPr>
            <a:spLocks noGrp="1" noChangeArrowheads="1"/>
          </p:cNvSpPr>
          <p:nvPr>
            <p:ph type="body" idx="1"/>
          </p:nvPr>
        </p:nvSpPr>
        <p:spPr>
          <a:xfrm>
            <a:off x="220266" y="3843262"/>
            <a:ext cx="6433840" cy="4965095"/>
          </a:xfrm>
          <a:noFill/>
          <a:ln/>
        </p:spPr>
        <p:txBody>
          <a:bodyPr/>
          <a:lstStyle/>
          <a:p>
            <a:pPr eaLnBrk="1" hangingPunct="1"/>
            <a:endParaRPr lang="en-US" sz="1500" dirty="0"/>
          </a:p>
        </p:txBody>
      </p:sp>
    </p:spTree>
    <p:extLst>
      <p:ext uri="{BB962C8B-B14F-4D97-AF65-F5344CB8AC3E}">
        <p14:creationId xmlns:p14="http://schemas.microsoft.com/office/powerpoint/2010/main" val="3090412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pPr defTabSz="894963"/>
            <a:fld id="{2E049AC6-D4AF-4AF8-846E-5694F1021854}" type="slidenum">
              <a:rPr lang="en-US" smtClean="0">
                <a:solidFill>
                  <a:srgbClr val="EEECE1"/>
                </a:solidFill>
              </a:rPr>
              <a:pPr defTabSz="894963"/>
              <a:t>69</a:t>
            </a:fld>
            <a:endParaRPr lang="en-US">
              <a:solidFill>
                <a:srgbClr val="EEECE1"/>
              </a:solidFill>
            </a:endParaRPr>
          </a:p>
        </p:txBody>
      </p:sp>
      <p:sp>
        <p:nvSpPr>
          <p:cNvPr id="365571" name="Rectangle 2"/>
          <p:cNvSpPr>
            <a:spLocks noGrp="1" noRot="1" noChangeAspect="1" noChangeArrowheads="1" noTextEdit="1"/>
          </p:cNvSpPr>
          <p:nvPr>
            <p:ph type="sldImg"/>
          </p:nvPr>
        </p:nvSpPr>
        <p:spPr>
          <a:xfrm>
            <a:off x="454025" y="236538"/>
            <a:ext cx="6096000" cy="3429000"/>
          </a:xfrm>
          <a:ln/>
        </p:spPr>
      </p:sp>
      <p:sp>
        <p:nvSpPr>
          <p:cNvPr id="365572" name="Rectangle 3"/>
          <p:cNvSpPr>
            <a:spLocks noGrp="1" noChangeArrowheads="1"/>
          </p:cNvSpPr>
          <p:nvPr>
            <p:ph type="body" idx="1"/>
          </p:nvPr>
        </p:nvSpPr>
        <p:spPr>
          <a:xfrm>
            <a:off x="238125" y="3793369"/>
            <a:ext cx="6399609" cy="5048250"/>
          </a:xfrm>
          <a:noFill/>
          <a:ln/>
        </p:spPr>
        <p:txBody>
          <a:bodyPr/>
          <a:lstStyle/>
          <a:p>
            <a:pPr eaLnBrk="1" hangingPunct="1"/>
            <a:r>
              <a:rPr lang="en-US" sz="1500" dirty="0"/>
              <a:t>3. The five investment banks that choose not to participate as underwriters make a counter-proposal.  They ask Cliff if they can participate as dealers in the offering.  As dealers, they will purchase shares from one of the underwriters participating in the offering rather than directly from the issuer.  Consequently, they will handle far fewer shares than each of the individual underwriters (thereby reducing their risk).  The investment banks acting as dealers will earn no more than the standard dealer’s commission from their sales.  Cliff, on behalf of Barnes-Wentworth Investments, readily agrees to this arrangement from the prospective dealers’ counter-proposal. </a:t>
            </a:r>
          </a:p>
        </p:txBody>
      </p:sp>
    </p:spTree>
    <p:extLst>
      <p:ext uri="{BB962C8B-B14F-4D97-AF65-F5344CB8AC3E}">
        <p14:creationId xmlns:p14="http://schemas.microsoft.com/office/powerpoint/2010/main" val="3832199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pPr defTabSz="894963"/>
            <a:fld id="{2E049AC6-D4AF-4AF8-846E-5694F1021854}" type="slidenum">
              <a:rPr lang="en-US" smtClean="0">
                <a:solidFill>
                  <a:srgbClr val="EEECE1"/>
                </a:solidFill>
              </a:rPr>
              <a:pPr defTabSz="894963"/>
              <a:t>70</a:t>
            </a:fld>
            <a:endParaRPr lang="en-US">
              <a:solidFill>
                <a:srgbClr val="EEECE1"/>
              </a:solidFill>
            </a:endParaRPr>
          </a:p>
        </p:txBody>
      </p:sp>
      <p:sp>
        <p:nvSpPr>
          <p:cNvPr id="365571" name="Rectangle 2"/>
          <p:cNvSpPr>
            <a:spLocks noGrp="1" noRot="1" noChangeAspect="1" noChangeArrowheads="1" noTextEdit="1"/>
          </p:cNvSpPr>
          <p:nvPr>
            <p:ph type="sldImg"/>
          </p:nvPr>
        </p:nvSpPr>
        <p:spPr>
          <a:xfrm>
            <a:off x="454025" y="236538"/>
            <a:ext cx="6096000" cy="3429000"/>
          </a:xfrm>
          <a:ln/>
        </p:spPr>
      </p:sp>
      <p:sp>
        <p:nvSpPr>
          <p:cNvPr id="365572" name="Rectangle 3"/>
          <p:cNvSpPr>
            <a:spLocks noGrp="1" noChangeArrowheads="1"/>
          </p:cNvSpPr>
          <p:nvPr>
            <p:ph type="body" idx="1"/>
          </p:nvPr>
        </p:nvSpPr>
        <p:spPr>
          <a:xfrm>
            <a:off x="238125" y="3793369"/>
            <a:ext cx="6399609" cy="5048250"/>
          </a:xfrm>
          <a:noFill/>
          <a:ln/>
        </p:spPr>
        <p:txBody>
          <a:bodyPr/>
          <a:lstStyle/>
          <a:p>
            <a:pPr eaLnBrk="1" hangingPunct="1"/>
            <a:r>
              <a:rPr lang="en-US" sz="1500" dirty="0"/>
              <a:t>3. The five investment banks that choose not to participate as underwriters make a counter-proposal.  They ask Cliff if they can participate as dealers in the offering.  As dealers, they will purchase shares from one of the underwriters participating in the offering rather than directly from the issuer.  Consequently, they will handle far fewer shares than each of the individual underwriters (thereby reducing their risk).  The investment banks acting as dealers will earn no more than the standard dealer’s commission from their sales.  Cliff, on behalf of Barnes-Wentworth Investments, readily agrees to this arrangement from the prospective dealers’ counter-proposal. </a:t>
            </a:r>
          </a:p>
        </p:txBody>
      </p:sp>
    </p:spTree>
    <p:extLst>
      <p:ext uri="{BB962C8B-B14F-4D97-AF65-F5344CB8AC3E}">
        <p14:creationId xmlns:p14="http://schemas.microsoft.com/office/powerpoint/2010/main" val="3958604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pPr defTabSz="945969"/>
            <a:fld id="{CC26BFE8-809C-4FC0-AD7D-B2644B98C581}" type="slidenum">
              <a:rPr lang="en-US" smtClean="0"/>
              <a:pPr defTabSz="945969"/>
              <a:t>71</a:t>
            </a:fld>
            <a:endParaRPr lang="en-US" dirty="0"/>
          </a:p>
        </p:txBody>
      </p:sp>
      <p:sp>
        <p:nvSpPr>
          <p:cNvPr id="369667" name="Rectangle 2"/>
          <p:cNvSpPr>
            <a:spLocks noGrp="1" noRot="1" noChangeAspect="1" noChangeArrowheads="1" noTextEdit="1"/>
          </p:cNvSpPr>
          <p:nvPr>
            <p:ph type="sldImg"/>
          </p:nvPr>
        </p:nvSpPr>
        <p:spPr>
          <a:xfrm>
            <a:off x="458788" y="266700"/>
            <a:ext cx="6400800" cy="3600450"/>
          </a:xfrm>
          <a:ln/>
        </p:spPr>
      </p:sp>
      <p:sp>
        <p:nvSpPr>
          <p:cNvPr id="369668" name="Rectangle 3"/>
          <p:cNvSpPr>
            <a:spLocks noGrp="1" noChangeArrowheads="1"/>
          </p:cNvSpPr>
          <p:nvPr>
            <p:ph type="body" idx="1"/>
          </p:nvPr>
        </p:nvSpPr>
        <p:spPr>
          <a:xfrm>
            <a:off x="234950" y="4000504"/>
            <a:ext cx="6811964" cy="5280025"/>
          </a:xfrm>
          <a:noFill/>
          <a:ln/>
        </p:spPr>
        <p:txBody>
          <a:bodyPr/>
          <a:lstStyle/>
          <a:p>
            <a:pPr defTabSz="914225" eaLnBrk="1" hangingPunct="1">
              <a:lnSpc>
                <a:spcPct val="105000"/>
              </a:lnSpc>
              <a:spcBef>
                <a:spcPct val="20000"/>
              </a:spcBef>
              <a:defRPr/>
            </a:pPr>
            <a:r>
              <a:rPr lang="en-US" sz="1700" dirty="0"/>
              <a:t>4. Barnes-Wentworth Investments sends Pam, a recent business school graduate working for Cliff, to get Ewing Oil ready for the public offering. Pam goes over Ewing Oil's books, corporate records, board minutes and other records. She also has extensive discussions with Ewing Oil's auditors, Farlow &amp; Culver. After some thought, Pam recommends that Ewing Oil reincorporate in Delaware, adopt anti‑takeover protections (including a classified board of directors), and convert all existing preferred shares into common stock. Are Pam's discussions with Farlow &amp; Culver okay?</a:t>
            </a:r>
          </a:p>
          <a:p>
            <a:pPr eaLnBrk="1" hangingPunct="1">
              <a:lnSpc>
                <a:spcPct val="105000"/>
              </a:lnSpc>
              <a:spcBef>
                <a:spcPct val="20000"/>
              </a:spcBef>
            </a:pPr>
            <a:endParaRPr lang="en-US" sz="1700" dirty="0"/>
          </a:p>
        </p:txBody>
      </p:sp>
    </p:spTree>
    <p:extLst>
      <p:ext uri="{BB962C8B-B14F-4D97-AF65-F5344CB8AC3E}">
        <p14:creationId xmlns:p14="http://schemas.microsoft.com/office/powerpoint/2010/main" val="2025249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pPr defTabSz="894963"/>
            <a:fld id="{CDFF1737-495B-4935-8F23-E3B60E5312CE}" type="slidenum">
              <a:rPr lang="en-US" smtClean="0">
                <a:solidFill>
                  <a:srgbClr val="EEECE1"/>
                </a:solidFill>
              </a:rPr>
              <a:pPr defTabSz="894963"/>
              <a:t>72</a:t>
            </a:fld>
            <a:endParaRPr lang="en-US">
              <a:solidFill>
                <a:srgbClr val="EEECE1"/>
              </a:solidFill>
            </a:endParaRPr>
          </a:p>
        </p:txBody>
      </p:sp>
      <p:sp>
        <p:nvSpPr>
          <p:cNvPr id="371715" name="Rectangle 2"/>
          <p:cNvSpPr>
            <a:spLocks noGrp="1" noRot="1" noChangeAspect="1" noChangeArrowheads="1" noTextEdit="1"/>
          </p:cNvSpPr>
          <p:nvPr>
            <p:ph type="sldImg"/>
          </p:nvPr>
        </p:nvSpPr>
        <p:spPr>
          <a:xfrm>
            <a:off x="263525" y="304800"/>
            <a:ext cx="6092825" cy="3427413"/>
          </a:xfrm>
          <a:ln/>
        </p:spPr>
      </p:sp>
      <p:sp>
        <p:nvSpPr>
          <p:cNvPr id="371716" name="Rectangle 3"/>
          <p:cNvSpPr>
            <a:spLocks noGrp="1" noChangeArrowheads="1"/>
          </p:cNvSpPr>
          <p:nvPr>
            <p:ph type="body" idx="1"/>
          </p:nvPr>
        </p:nvSpPr>
        <p:spPr>
          <a:xfrm>
            <a:off x="686098" y="3938513"/>
            <a:ext cx="5485805" cy="4519083"/>
          </a:xfrm>
          <a:noFill/>
          <a:ln/>
        </p:spPr>
        <p:txBody>
          <a:bodyPr/>
          <a:lstStyle/>
          <a:p>
            <a:pPr eaLnBrk="1" hangingPunct="1">
              <a:lnSpc>
                <a:spcPct val="105000"/>
              </a:lnSpc>
              <a:spcBef>
                <a:spcPct val="20000"/>
              </a:spcBef>
            </a:pPr>
            <a:r>
              <a:rPr lang="en-US" sz="1500" b="1" dirty="0"/>
              <a:t>Hypothetical 3</a:t>
            </a:r>
            <a:endParaRPr lang="en-US" sz="1500" dirty="0"/>
          </a:p>
          <a:p>
            <a:pPr eaLnBrk="1" hangingPunct="1">
              <a:lnSpc>
                <a:spcPct val="105000"/>
              </a:lnSpc>
              <a:spcBef>
                <a:spcPct val="20000"/>
              </a:spcBef>
            </a:pPr>
            <a:r>
              <a:rPr lang="en-US" sz="1100" dirty="0">
                <a:latin typeface="Arial" charset="0"/>
                <a:cs typeface="Arial" charset="0"/>
              </a:rPr>
              <a:t>Excited by the prospect of Ewing Oil's upcoming public offering, J.R. puts out a press release on Ewing Oil's plans for the IPO. The press release mentions that Ewing Oil expects to raise $200 million for the offering and that the proceeds will be used to fund research and development on the turbo-fracking technology. The press release does not mention Barnes-Wentworth Investments by name, instead only stating "a </a:t>
            </a:r>
            <a:r>
              <a:rPr lang="en-US" sz="1100" dirty="0" err="1">
                <a:latin typeface="Arial" charset="0"/>
                <a:cs typeface="Arial" charset="0"/>
              </a:rPr>
              <a:t>well‑known</a:t>
            </a:r>
            <a:r>
              <a:rPr lang="en-US" sz="1100" dirty="0">
                <a:latin typeface="Arial" charset="0"/>
                <a:cs typeface="Arial" charset="0"/>
              </a:rPr>
              <a:t>, national investment bank has agreed in principle to act as our managing underwriter." Any problems?</a:t>
            </a:r>
            <a:endParaRPr lang="en-US" sz="1500" dirty="0"/>
          </a:p>
        </p:txBody>
      </p:sp>
    </p:spTree>
    <p:extLst>
      <p:ext uri="{BB962C8B-B14F-4D97-AF65-F5344CB8AC3E}">
        <p14:creationId xmlns:p14="http://schemas.microsoft.com/office/powerpoint/2010/main" val="186829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pPr defTabSz="894963"/>
            <a:fld id="{067833AE-7DB7-429D-99C6-2711FED2CB3E}" type="slidenum">
              <a:rPr lang="en-US" smtClean="0">
                <a:solidFill>
                  <a:srgbClr val="EEECE1"/>
                </a:solidFill>
              </a:rPr>
              <a:pPr defTabSz="894963"/>
              <a:t>21</a:t>
            </a:fld>
            <a:endParaRPr lang="en-US">
              <a:solidFill>
                <a:srgbClr val="EEECE1"/>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r>
              <a:rPr lang="en-US" sz="1500" dirty="0"/>
              <a:t>Definition does not offer much guidance, although it is certainly intended to be broad in its reach.</a:t>
            </a:r>
          </a:p>
        </p:txBody>
      </p:sp>
    </p:spTree>
    <p:extLst>
      <p:ext uri="{BB962C8B-B14F-4D97-AF65-F5344CB8AC3E}">
        <p14:creationId xmlns:p14="http://schemas.microsoft.com/office/powerpoint/2010/main" val="4995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144" eaLnBrk="0" hangingPunct="0">
              <a:defRPr sz="2800">
                <a:solidFill>
                  <a:schemeClr val="bg2"/>
                </a:solidFill>
                <a:latin typeface="Arial" pitchFamily="34" charset="0"/>
                <a:ea typeface="ＭＳ Ｐゴシック" charset="-128"/>
              </a:defRPr>
            </a:lvl1pPr>
            <a:lvl2pPr marL="742808" indent="-285696" defTabSz="949144" eaLnBrk="0" hangingPunct="0">
              <a:defRPr sz="2800">
                <a:solidFill>
                  <a:schemeClr val="bg2"/>
                </a:solidFill>
                <a:latin typeface="Arial" pitchFamily="34" charset="0"/>
                <a:ea typeface="ＭＳ Ｐゴシック" charset="-128"/>
              </a:defRPr>
            </a:lvl2pPr>
            <a:lvl3pPr marL="1142781" indent="-228556" defTabSz="949144" eaLnBrk="0" hangingPunct="0">
              <a:defRPr sz="2800">
                <a:solidFill>
                  <a:schemeClr val="bg2"/>
                </a:solidFill>
                <a:latin typeface="Arial" pitchFamily="34" charset="0"/>
                <a:ea typeface="ＭＳ Ｐゴシック" charset="-128"/>
              </a:defRPr>
            </a:lvl3pPr>
            <a:lvl4pPr marL="1599892" indent="-228556" defTabSz="949144" eaLnBrk="0" hangingPunct="0">
              <a:defRPr sz="2800">
                <a:solidFill>
                  <a:schemeClr val="bg2"/>
                </a:solidFill>
                <a:latin typeface="Arial" pitchFamily="34" charset="0"/>
                <a:ea typeface="ＭＳ Ｐゴシック" charset="-128"/>
              </a:defRPr>
            </a:lvl4pPr>
            <a:lvl5pPr marL="2057006" indent="-228556" defTabSz="949144" eaLnBrk="0" hangingPunct="0">
              <a:defRPr sz="2800">
                <a:solidFill>
                  <a:schemeClr val="bg2"/>
                </a:solidFill>
                <a:latin typeface="Arial" pitchFamily="34" charset="0"/>
                <a:ea typeface="ＭＳ Ｐゴシック" charset="-128"/>
              </a:defRPr>
            </a:lvl5pPr>
            <a:lvl6pPr marL="2514118"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6pPr>
            <a:lvl7pPr marL="2971231"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7pPr>
            <a:lvl8pPr marL="3428344"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8pPr>
            <a:lvl9pPr marL="3885456"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9pPr>
          </a:lstStyle>
          <a:p>
            <a:pPr eaLnBrk="1" hangingPunct="1"/>
            <a:fld id="{D6BA4375-7560-486C-924B-852EFAC4848B}" type="slidenum">
              <a:rPr lang="en-US" sz="1200">
                <a:solidFill>
                  <a:schemeClr val="tx1"/>
                </a:solidFill>
              </a:rPr>
              <a:pPr eaLnBrk="1" hangingPunct="1"/>
              <a:t>35</a:t>
            </a:fld>
            <a:endParaRPr lang="en-US" sz="1200" dirty="0">
              <a:solidFill>
                <a:schemeClr val="tx1"/>
              </a:solidFill>
            </a:endParaRPr>
          </a:p>
        </p:txBody>
      </p:sp>
      <p:sp>
        <p:nvSpPr>
          <p:cNvPr id="89091" name="Rectangle 2"/>
          <p:cNvSpPr>
            <a:spLocks noGrp="1" noRot="1" noChangeAspect="1" noChangeArrowheads="1" noTextEdit="1"/>
          </p:cNvSpPr>
          <p:nvPr>
            <p:ph type="sldImg"/>
          </p:nvPr>
        </p:nvSpPr>
        <p:spPr>
          <a:xfrm>
            <a:off x="457200" y="228600"/>
            <a:ext cx="6400800" cy="3600450"/>
          </a:xfrm>
          <a:ln/>
        </p:spPr>
      </p:sp>
      <p:sp>
        <p:nvSpPr>
          <p:cNvPr id="89092" name="Rectangle 3"/>
          <p:cNvSpPr>
            <a:spLocks noGrp="1" noChangeArrowheads="1"/>
          </p:cNvSpPr>
          <p:nvPr>
            <p:ph type="body" idx="1"/>
          </p:nvPr>
        </p:nvSpPr>
        <p:spPr>
          <a:xfrm>
            <a:off x="230188" y="3948117"/>
            <a:ext cx="6867525" cy="4932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We typically summarize the special provisions of the JOBS Act of 2012 that affect how emerging growth companies go through the public offering process. This includes reduced disclosure requirements (including only two years of audited financial statements), confidential draft registration statements, and a new “test the waters” regime. </a:t>
            </a:r>
          </a:p>
          <a:p>
            <a:pPr lvl="0"/>
            <a:r>
              <a:rPr lang="en-US" dirty="0"/>
              <a:t> In discussing these new provisions, we emphasize competing arguments on the wisdom of easing the burdens of the public offering process for emerging market companies. On the one hand, Congress was motivated by the notion that the public offering process is too costly, driving many smaller, startup companies away from the public capital markets. By reducing these costs, the hope is that startup companies will raise more capital through registered public offerings, leading to more job creation and faster economic growth. On the other hand, one can worry that some small startup companies may expose investors to a high degree of risk and possibly fraud. </a:t>
            </a:r>
          </a:p>
        </p:txBody>
      </p:sp>
    </p:spTree>
    <p:extLst>
      <p:ext uri="{BB962C8B-B14F-4D97-AF65-F5344CB8AC3E}">
        <p14:creationId xmlns:p14="http://schemas.microsoft.com/office/powerpoint/2010/main" val="141388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144" eaLnBrk="0" hangingPunct="0">
              <a:defRPr sz="2800">
                <a:solidFill>
                  <a:schemeClr val="bg2"/>
                </a:solidFill>
                <a:latin typeface="Arial" pitchFamily="34" charset="0"/>
                <a:ea typeface="ＭＳ Ｐゴシック" charset="-128"/>
              </a:defRPr>
            </a:lvl1pPr>
            <a:lvl2pPr marL="742808" indent="-285696" defTabSz="949144" eaLnBrk="0" hangingPunct="0">
              <a:defRPr sz="2800">
                <a:solidFill>
                  <a:schemeClr val="bg2"/>
                </a:solidFill>
                <a:latin typeface="Arial" pitchFamily="34" charset="0"/>
                <a:ea typeface="ＭＳ Ｐゴシック" charset="-128"/>
              </a:defRPr>
            </a:lvl2pPr>
            <a:lvl3pPr marL="1142781" indent="-228556" defTabSz="949144" eaLnBrk="0" hangingPunct="0">
              <a:defRPr sz="2800">
                <a:solidFill>
                  <a:schemeClr val="bg2"/>
                </a:solidFill>
                <a:latin typeface="Arial" pitchFamily="34" charset="0"/>
                <a:ea typeface="ＭＳ Ｐゴシック" charset="-128"/>
              </a:defRPr>
            </a:lvl3pPr>
            <a:lvl4pPr marL="1599892" indent="-228556" defTabSz="949144" eaLnBrk="0" hangingPunct="0">
              <a:defRPr sz="2800">
                <a:solidFill>
                  <a:schemeClr val="bg2"/>
                </a:solidFill>
                <a:latin typeface="Arial" pitchFamily="34" charset="0"/>
                <a:ea typeface="ＭＳ Ｐゴシック" charset="-128"/>
              </a:defRPr>
            </a:lvl4pPr>
            <a:lvl5pPr marL="2057006" indent="-228556" defTabSz="949144" eaLnBrk="0" hangingPunct="0">
              <a:defRPr sz="2800">
                <a:solidFill>
                  <a:schemeClr val="bg2"/>
                </a:solidFill>
                <a:latin typeface="Arial" pitchFamily="34" charset="0"/>
                <a:ea typeface="ＭＳ Ｐゴシック" charset="-128"/>
              </a:defRPr>
            </a:lvl5pPr>
            <a:lvl6pPr marL="2514118"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6pPr>
            <a:lvl7pPr marL="2971231"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7pPr>
            <a:lvl8pPr marL="3428344"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8pPr>
            <a:lvl9pPr marL="3885456"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9pPr>
          </a:lstStyle>
          <a:p>
            <a:pPr eaLnBrk="1" hangingPunct="1"/>
            <a:fld id="{FF82243A-D9E4-4236-80D8-09E6CADAEF3E}" type="slidenum">
              <a:rPr lang="en-US" sz="1200">
                <a:solidFill>
                  <a:schemeClr val="tx1"/>
                </a:solidFill>
              </a:rPr>
              <a:pPr eaLnBrk="1" hangingPunct="1"/>
              <a:t>36</a:t>
            </a:fld>
            <a:endParaRPr lang="en-US" sz="1200" dirty="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dirty="0">
                <a:latin typeface="Arial" pitchFamily="34" charset="0"/>
                <a:ea typeface="ＭＳ Ｐゴシック" charset="-128"/>
                <a:cs typeface="Arial" pitchFamily="34" charset="0"/>
              </a:rPr>
              <a:t>Under $1 billion in revenues to qualify as an emerging growth company</a:t>
            </a:r>
          </a:p>
        </p:txBody>
      </p:sp>
    </p:spTree>
    <p:extLst>
      <p:ext uri="{BB962C8B-B14F-4D97-AF65-F5344CB8AC3E}">
        <p14:creationId xmlns:p14="http://schemas.microsoft.com/office/powerpoint/2010/main" val="97806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144" eaLnBrk="0" hangingPunct="0">
              <a:defRPr sz="2800">
                <a:solidFill>
                  <a:schemeClr val="bg2"/>
                </a:solidFill>
                <a:latin typeface="Arial" pitchFamily="34" charset="0"/>
                <a:ea typeface="ＭＳ Ｐゴシック" charset="-128"/>
              </a:defRPr>
            </a:lvl1pPr>
            <a:lvl2pPr marL="742808" indent="-285696" defTabSz="949144" eaLnBrk="0" hangingPunct="0">
              <a:defRPr sz="2800">
                <a:solidFill>
                  <a:schemeClr val="bg2"/>
                </a:solidFill>
                <a:latin typeface="Arial" pitchFamily="34" charset="0"/>
                <a:ea typeface="ＭＳ Ｐゴシック" charset="-128"/>
              </a:defRPr>
            </a:lvl2pPr>
            <a:lvl3pPr marL="1142781" indent="-228556" defTabSz="949144" eaLnBrk="0" hangingPunct="0">
              <a:defRPr sz="2800">
                <a:solidFill>
                  <a:schemeClr val="bg2"/>
                </a:solidFill>
                <a:latin typeface="Arial" pitchFamily="34" charset="0"/>
                <a:ea typeface="ＭＳ Ｐゴシック" charset="-128"/>
              </a:defRPr>
            </a:lvl3pPr>
            <a:lvl4pPr marL="1599892" indent="-228556" defTabSz="949144" eaLnBrk="0" hangingPunct="0">
              <a:defRPr sz="2800">
                <a:solidFill>
                  <a:schemeClr val="bg2"/>
                </a:solidFill>
                <a:latin typeface="Arial" pitchFamily="34" charset="0"/>
                <a:ea typeface="ＭＳ Ｐゴシック" charset="-128"/>
              </a:defRPr>
            </a:lvl4pPr>
            <a:lvl5pPr marL="2057006" indent="-228556" defTabSz="949144" eaLnBrk="0" hangingPunct="0">
              <a:defRPr sz="2800">
                <a:solidFill>
                  <a:schemeClr val="bg2"/>
                </a:solidFill>
                <a:latin typeface="Arial" pitchFamily="34" charset="0"/>
                <a:ea typeface="ＭＳ Ｐゴシック" charset="-128"/>
              </a:defRPr>
            </a:lvl5pPr>
            <a:lvl6pPr marL="2514118"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6pPr>
            <a:lvl7pPr marL="2971231"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7pPr>
            <a:lvl8pPr marL="3428344"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8pPr>
            <a:lvl9pPr marL="3885456"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9pPr>
          </a:lstStyle>
          <a:p>
            <a:pPr eaLnBrk="1" hangingPunct="1"/>
            <a:fld id="{F6B983B8-6292-409E-9DCF-D547A75508CD}" type="slidenum">
              <a:rPr lang="en-US" sz="1200">
                <a:solidFill>
                  <a:schemeClr val="tx1"/>
                </a:solidFill>
              </a:rPr>
              <a:pPr eaLnBrk="1" hangingPunct="1"/>
              <a:t>37</a:t>
            </a:fld>
            <a:endParaRPr lang="en-US" sz="1200" dirty="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latin typeface="Arial" pitchFamily="34" charset="0"/>
                <a:ea typeface="ＭＳ Ｐゴシック" charset="-128"/>
                <a:cs typeface="Arial" pitchFamily="34" charset="0"/>
              </a:rPr>
              <a:t>Status expires after five years from IPO or hitting $1 billion in revenues</a:t>
            </a:r>
          </a:p>
          <a:p>
            <a:r>
              <a:rPr lang="en-US" sz="1600" dirty="0">
                <a:latin typeface="Arial" pitchFamily="34" charset="0"/>
                <a:ea typeface="ＭＳ Ｐゴシック" charset="-128"/>
                <a:cs typeface="Arial" pitchFamily="34" charset="0"/>
              </a:rPr>
              <a:t>Two other ways: </a:t>
            </a:r>
            <a:r>
              <a:rPr lang="en-US" altLang="en-US" dirty="0">
                <a:latin typeface="Arial" pitchFamily="34" charset="0"/>
                <a:ea typeface="ＭＳ Ｐゴシック" charset="-128"/>
                <a:cs typeface="Arial" pitchFamily="34" charset="0"/>
              </a:rPr>
              <a:t>‘‘</a:t>
            </a:r>
            <a:r>
              <a:rPr lang="en-US" dirty="0">
                <a:latin typeface="Arial" pitchFamily="34" charset="0"/>
                <a:ea typeface="ＭＳ Ｐゴシック" charset="-128"/>
                <a:cs typeface="Arial" pitchFamily="34" charset="0"/>
              </a:rPr>
              <a:t>(C) the date on which such issuer has, during the previous 3-year period, issued more than $1,000,000,000 in non-convertible debt; or </a:t>
            </a:r>
            <a:endParaRPr lang="en-US" sz="1600" dirty="0">
              <a:latin typeface="Arial" pitchFamily="34" charset="0"/>
              <a:ea typeface="ＭＳ Ｐゴシック" charset="-128"/>
              <a:cs typeface="Arial" pitchFamily="34" charset="0"/>
            </a:endParaRPr>
          </a:p>
          <a:p>
            <a:r>
              <a:rPr lang="en-US" altLang="en-US" dirty="0">
                <a:latin typeface="Arial" pitchFamily="34" charset="0"/>
                <a:ea typeface="ＭＳ Ｐゴシック" charset="-128"/>
                <a:cs typeface="Arial" pitchFamily="34" charset="0"/>
              </a:rPr>
              <a:t>‘‘</a:t>
            </a:r>
            <a:r>
              <a:rPr lang="en-US" dirty="0">
                <a:latin typeface="Arial" pitchFamily="34" charset="0"/>
                <a:ea typeface="ＭＳ Ｐゴシック" charset="-128"/>
                <a:cs typeface="Arial" pitchFamily="34" charset="0"/>
              </a:rPr>
              <a:t>(D) the date on which such issuer is deemed to be a </a:t>
            </a:r>
            <a:r>
              <a:rPr lang="en-US" altLang="en-US" dirty="0">
                <a:latin typeface="Arial" pitchFamily="34" charset="0"/>
                <a:ea typeface="ＭＳ Ｐゴシック" charset="-128"/>
                <a:cs typeface="Arial" pitchFamily="34" charset="0"/>
              </a:rPr>
              <a:t>‘</a:t>
            </a:r>
            <a:r>
              <a:rPr lang="en-US" dirty="0">
                <a:latin typeface="Arial" pitchFamily="34" charset="0"/>
                <a:ea typeface="ＭＳ Ｐゴシック" charset="-128"/>
                <a:cs typeface="Arial" pitchFamily="34" charset="0"/>
              </a:rPr>
              <a:t>large accelerated filer</a:t>
            </a:r>
            <a:r>
              <a:rPr lang="en-US" altLang="en-US" dirty="0">
                <a:latin typeface="Arial" pitchFamily="34" charset="0"/>
                <a:ea typeface="ＭＳ Ｐゴシック" charset="-128"/>
                <a:cs typeface="Arial" pitchFamily="34" charset="0"/>
              </a:rPr>
              <a:t>’</a:t>
            </a:r>
            <a:r>
              <a:rPr lang="en-US" dirty="0">
                <a:latin typeface="Arial" pitchFamily="34" charset="0"/>
                <a:ea typeface="ＭＳ Ｐゴシック" charset="-128"/>
                <a:cs typeface="Arial" pitchFamily="34" charset="0"/>
              </a:rPr>
              <a:t>, as defined in [Exchange Act Rule 12b– 2]." </a:t>
            </a:r>
            <a:endParaRPr lang="en-US" sz="1600" dirty="0">
              <a:latin typeface="Arial" pitchFamily="34" charset="0"/>
              <a:ea typeface="ＭＳ Ｐゴシック" charset="-128"/>
              <a:cs typeface="Arial" pitchFamily="34" charset="0"/>
            </a:endParaRPr>
          </a:p>
          <a:p>
            <a:pPr eaLnBrk="1" hangingPunct="1"/>
            <a:endParaRPr lang="en-US" sz="1600"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244890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144" eaLnBrk="0" hangingPunct="0">
              <a:defRPr sz="2800">
                <a:solidFill>
                  <a:schemeClr val="bg2"/>
                </a:solidFill>
                <a:latin typeface="Arial" pitchFamily="34" charset="0"/>
                <a:ea typeface="ＭＳ Ｐゴシック" charset="-128"/>
              </a:defRPr>
            </a:lvl1pPr>
            <a:lvl2pPr marL="742808" indent="-285696" defTabSz="949144" eaLnBrk="0" hangingPunct="0">
              <a:defRPr sz="2800">
                <a:solidFill>
                  <a:schemeClr val="bg2"/>
                </a:solidFill>
                <a:latin typeface="Arial" pitchFamily="34" charset="0"/>
                <a:ea typeface="ＭＳ Ｐゴシック" charset="-128"/>
              </a:defRPr>
            </a:lvl2pPr>
            <a:lvl3pPr marL="1142781" indent="-228556" defTabSz="949144" eaLnBrk="0" hangingPunct="0">
              <a:defRPr sz="2800">
                <a:solidFill>
                  <a:schemeClr val="bg2"/>
                </a:solidFill>
                <a:latin typeface="Arial" pitchFamily="34" charset="0"/>
                <a:ea typeface="ＭＳ Ｐゴシック" charset="-128"/>
              </a:defRPr>
            </a:lvl3pPr>
            <a:lvl4pPr marL="1599892" indent="-228556" defTabSz="949144" eaLnBrk="0" hangingPunct="0">
              <a:defRPr sz="2800">
                <a:solidFill>
                  <a:schemeClr val="bg2"/>
                </a:solidFill>
                <a:latin typeface="Arial" pitchFamily="34" charset="0"/>
                <a:ea typeface="ＭＳ Ｐゴシック" charset="-128"/>
              </a:defRPr>
            </a:lvl4pPr>
            <a:lvl5pPr marL="2057006" indent="-228556" defTabSz="949144" eaLnBrk="0" hangingPunct="0">
              <a:defRPr sz="2800">
                <a:solidFill>
                  <a:schemeClr val="bg2"/>
                </a:solidFill>
                <a:latin typeface="Arial" pitchFamily="34" charset="0"/>
                <a:ea typeface="ＭＳ Ｐゴシック" charset="-128"/>
              </a:defRPr>
            </a:lvl5pPr>
            <a:lvl6pPr marL="2514118"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6pPr>
            <a:lvl7pPr marL="2971231"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7pPr>
            <a:lvl8pPr marL="3428344"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8pPr>
            <a:lvl9pPr marL="3885456"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9pPr>
          </a:lstStyle>
          <a:p>
            <a:pPr eaLnBrk="1" hangingPunct="1"/>
            <a:fld id="{6C8C111E-7B20-44A5-8C9A-A37530255415}" type="slidenum">
              <a:rPr lang="en-US" sz="1200">
                <a:solidFill>
                  <a:schemeClr val="tx1"/>
                </a:solidFill>
              </a:rPr>
              <a:pPr eaLnBrk="1" hangingPunct="1"/>
              <a:t>38</a:t>
            </a:fld>
            <a:endParaRPr lang="en-US" sz="1200" dirty="0">
              <a:solidFill>
                <a:schemeClr val="tx1"/>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dirty="0">
                <a:latin typeface="Arial" pitchFamily="34" charset="0"/>
                <a:ea typeface="ＭＳ Ｐゴシック" charset="-128"/>
                <a:cs typeface="Arial" pitchFamily="34" charset="0"/>
              </a:rPr>
              <a:t>Less costly—at least initially—transition to public company status</a:t>
            </a:r>
          </a:p>
        </p:txBody>
      </p:sp>
    </p:spTree>
    <p:extLst>
      <p:ext uri="{BB962C8B-B14F-4D97-AF65-F5344CB8AC3E}">
        <p14:creationId xmlns:p14="http://schemas.microsoft.com/office/powerpoint/2010/main" val="180375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144" eaLnBrk="0" hangingPunct="0">
              <a:defRPr sz="2800">
                <a:solidFill>
                  <a:schemeClr val="bg2"/>
                </a:solidFill>
                <a:latin typeface="Arial" pitchFamily="34" charset="0"/>
                <a:ea typeface="ＭＳ Ｐゴシック" charset="-128"/>
              </a:defRPr>
            </a:lvl1pPr>
            <a:lvl2pPr marL="742808" indent="-285696" defTabSz="949144" eaLnBrk="0" hangingPunct="0">
              <a:defRPr sz="2800">
                <a:solidFill>
                  <a:schemeClr val="bg2"/>
                </a:solidFill>
                <a:latin typeface="Arial" pitchFamily="34" charset="0"/>
                <a:ea typeface="ＭＳ Ｐゴシック" charset="-128"/>
              </a:defRPr>
            </a:lvl2pPr>
            <a:lvl3pPr marL="1142781" indent="-228556" defTabSz="949144" eaLnBrk="0" hangingPunct="0">
              <a:defRPr sz="2800">
                <a:solidFill>
                  <a:schemeClr val="bg2"/>
                </a:solidFill>
                <a:latin typeface="Arial" pitchFamily="34" charset="0"/>
                <a:ea typeface="ＭＳ Ｐゴシック" charset="-128"/>
              </a:defRPr>
            </a:lvl3pPr>
            <a:lvl4pPr marL="1599892" indent="-228556" defTabSz="949144" eaLnBrk="0" hangingPunct="0">
              <a:defRPr sz="2800">
                <a:solidFill>
                  <a:schemeClr val="bg2"/>
                </a:solidFill>
                <a:latin typeface="Arial" pitchFamily="34" charset="0"/>
                <a:ea typeface="ＭＳ Ｐゴシック" charset="-128"/>
              </a:defRPr>
            </a:lvl4pPr>
            <a:lvl5pPr marL="2057006" indent="-228556" defTabSz="949144" eaLnBrk="0" hangingPunct="0">
              <a:defRPr sz="2800">
                <a:solidFill>
                  <a:schemeClr val="bg2"/>
                </a:solidFill>
                <a:latin typeface="Arial" pitchFamily="34" charset="0"/>
                <a:ea typeface="ＭＳ Ｐゴシック" charset="-128"/>
              </a:defRPr>
            </a:lvl5pPr>
            <a:lvl6pPr marL="2514118"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6pPr>
            <a:lvl7pPr marL="2971231"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7pPr>
            <a:lvl8pPr marL="3428344"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8pPr>
            <a:lvl9pPr marL="3885456" indent="-228556" algn="ctr" defTabSz="949144" eaLnBrk="0" fontAlgn="base" hangingPunct="0">
              <a:spcBef>
                <a:spcPct val="0"/>
              </a:spcBef>
              <a:spcAft>
                <a:spcPct val="0"/>
              </a:spcAft>
              <a:defRPr sz="2800">
                <a:solidFill>
                  <a:schemeClr val="bg2"/>
                </a:solidFill>
                <a:latin typeface="Arial" pitchFamily="34" charset="0"/>
                <a:ea typeface="ＭＳ Ｐゴシック" charset="-128"/>
              </a:defRPr>
            </a:lvl9pPr>
          </a:lstStyle>
          <a:p>
            <a:pPr eaLnBrk="1" hangingPunct="1"/>
            <a:fld id="{EA33D21F-62AB-4617-B644-43D1107BC933}" type="slidenum">
              <a:rPr lang="en-US" sz="1200">
                <a:solidFill>
                  <a:schemeClr val="tx1"/>
                </a:solidFill>
              </a:rPr>
              <a:pPr eaLnBrk="1" hangingPunct="1"/>
              <a:t>39</a:t>
            </a:fld>
            <a:endParaRPr lang="en-US" sz="1200" dirty="0">
              <a:solidFill>
                <a:schemeClr val="tx1"/>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600"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94407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pPr defTabSz="894963"/>
            <a:fld id="{0DF0616F-F56F-4837-904C-67957408483A}" type="slidenum">
              <a:rPr lang="en-US" smtClean="0">
                <a:solidFill>
                  <a:srgbClr val="EEECE1"/>
                </a:solidFill>
              </a:rPr>
              <a:pPr defTabSz="894963"/>
              <a:t>42</a:t>
            </a:fld>
            <a:endParaRPr lang="en-US">
              <a:solidFill>
                <a:srgbClr val="EEECE1"/>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z="1500"/>
          </a:p>
        </p:txBody>
      </p:sp>
    </p:spTree>
    <p:extLst>
      <p:ext uri="{BB962C8B-B14F-4D97-AF65-F5344CB8AC3E}">
        <p14:creationId xmlns:p14="http://schemas.microsoft.com/office/powerpoint/2010/main" val="365020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63563"/>
          </a:xfrm>
        </p:spPr>
        <p:txBody>
          <a:bodyPr/>
          <a:lstStyle/>
          <a:p>
            <a:r>
              <a:rPr lang="en-US"/>
              <a:t>Click to edit Master title style</a:t>
            </a:r>
          </a:p>
        </p:txBody>
      </p:sp>
      <p:sp>
        <p:nvSpPr>
          <p:cNvPr id="3" name="Text Placeholder 2"/>
          <p:cNvSpPr>
            <a:spLocks noGrp="1"/>
          </p:cNvSpPr>
          <p:nvPr>
            <p:ph type="body" sz="half" idx="1"/>
          </p:nvPr>
        </p:nvSpPr>
        <p:spPr>
          <a:xfrm>
            <a:off x="0" y="609600"/>
            <a:ext cx="59944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609600"/>
            <a:ext cx="59944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90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c.gov/files/forms-3.pdf" TargetMode="External"/><Relationship Id="rId2" Type="http://schemas.openxmlformats.org/officeDocument/2006/relationships/hyperlink" Target="https://www.sec.gov/files/forms-1.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sec.go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6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7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wmf"/></Relationships>
</file>

<file path=ppt/slides/_rels/slide7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Securities regulation #7</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345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218DD-049A-4E8B-804F-E77D6DCD7BD5}"/>
              </a:ext>
            </a:extLst>
          </p:cNvPr>
          <p:cNvPicPr>
            <a:picLocks noChangeAspect="1"/>
          </p:cNvPicPr>
          <p:nvPr/>
        </p:nvPicPr>
        <p:blipFill>
          <a:blip r:embed="rId2"/>
          <a:stretch>
            <a:fillRect/>
          </a:stretch>
        </p:blipFill>
        <p:spPr>
          <a:xfrm>
            <a:off x="286338" y="-1"/>
            <a:ext cx="11752311" cy="2562447"/>
          </a:xfrm>
          <a:prstGeom prst="rect">
            <a:avLst/>
          </a:prstGeom>
          <a:effectLst>
            <a:softEdge rad="114300"/>
          </a:effectLst>
        </p:spPr>
      </p:pic>
      <p:pic>
        <p:nvPicPr>
          <p:cNvPr id="5" name="Picture 4">
            <a:extLst>
              <a:ext uri="{FF2B5EF4-FFF2-40B4-BE49-F238E27FC236}">
                <a16:creationId xmlns:a16="http://schemas.microsoft.com/office/drawing/2014/main" id="{79CFFA37-3404-4229-8EB4-A5897735D7AC}"/>
              </a:ext>
            </a:extLst>
          </p:cNvPr>
          <p:cNvPicPr>
            <a:picLocks noChangeAspect="1"/>
          </p:cNvPicPr>
          <p:nvPr/>
        </p:nvPicPr>
        <p:blipFill>
          <a:blip r:embed="rId3"/>
          <a:stretch>
            <a:fillRect/>
          </a:stretch>
        </p:blipFill>
        <p:spPr>
          <a:xfrm>
            <a:off x="802761" y="3428999"/>
            <a:ext cx="11394507" cy="1430079"/>
          </a:xfrm>
          <a:prstGeom prst="rect">
            <a:avLst/>
          </a:prstGeom>
          <a:effectLst>
            <a:softEdge rad="114300"/>
          </a:effectLst>
        </p:spPr>
      </p:pic>
    </p:spTree>
    <p:extLst>
      <p:ext uri="{BB962C8B-B14F-4D97-AF65-F5344CB8AC3E}">
        <p14:creationId xmlns:p14="http://schemas.microsoft.com/office/powerpoint/2010/main" val="146144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4C5E-DBBC-44A5-B402-C1126368C029}"/>
              </a:ext>
            </a:extLst>
          </p:cNvPr>
          <p:cNvSpPr>
            <a:spLocks noGrp="1"/>
          </p:cNvSpPr>
          <p:nvPr>
            <p:ph type="title"/>
          </p:nvPr>
        </p:nvSpPr>
        <p:spPr/>
        <p:txBody>
          <a:bodyPr/>
          <a:lstStyle/>
          <a:p>
            <a:r>
              <a:rPr lang="en-US" dirty="0"/>
              <a:t>Back to initial public offerings</a:t>
            </a:r>
          </a:p>
        </p:txBody>
      </p:sp>
      <p:sp>
        <p:nvSpPr>
          <p:cNvPr id="3" name="Content Placeholder 2">
            <a:extLst>
              <a:ext uri="{FF2B5EF4-FFF2-40B4-BE49-F238E27FC236}">
                <a16:creationId xmlns:a16="http://schemas.microsoft.com/office/drawing/2014/main" id="{D3EC2384-6D3B-427E-BD16-7816F0A366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2318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29728" cy="1188720"/>
          </a:xfrm>
        </p:spPr>
        <p:txBody>
          <a:bodyPr/>
          <a:lstStyle/>
          <a:p>
            <a:r>
              <a:rPr lang="en-US" dirty="0" err="1"/>
              <a:t>JFrog’s</a:t>
            </a:r>
            <a:r>
              <a:rPr lang="en-US" dirty="0"/>
              <a:t> public offering</a:t>
            </a:r>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554736" y="4989066"/>
            <a:ext cx="2042160" cy="369332"/>
          </a:xfrm>
          <a:prstGeom prst="rect">
            <a:avLst/>
          </a:prstGeom>
          <a:solidFill>
            <a:schemeClr val="tx1"/>
          </a:solidFill>
        </p:spPr>
        <p:txBody>
          <a:bodyPr wrap="square" rtlCol="0">
            <a:spAutoFit/>
          </a:bodyPr>
          <a:lstStyle/>
          <a:p>
            <a:r>
              <a:rPr lang="en-US" dirty="0">
                <a:solidFill>
                  <a:schemeClr val="bg1"/>
                </a:solidFill>
              </a:rPr>
              <a:t>IPO Price: $120</a:t>
            </a:r>
          </a:p>
        </p:txBody>
      </p:sp>
      <p:sp>
        <p:nvSpPr>
          <p:cNvPr id="6" name="TextBox 5"/>
          <p:cNvSpPr txBox="1"/>
          <p:nvPr/>
        </p:nvSpPr>
        <p:spPr>
          <a:xfrm>
            <a:off x="237744" y="2076840"/>
            <a:ext cx="932688" cy="369332"/>
          </a:xfrm>
          <a:prstGeom prst="rect">
            <a:avLst/>
          </a:prstGeom>
          <a:solidFill>
            <a:schemeClr val="tx1"/>
          </a:solidFill>
        </p:spPr>
        <p:txBody>
          <a:bodyPr wrap="square" rtlCol="0">
            <a:spAutoFit/>
          </a:bodyPr>
          <a:lstStyle/>
          <a:p>
            <a:pPr algn="ctr"/>
            <a:r>
              <a:rPr lang="en-US" dirty="0">
                <a:solidFill>
                  <a:schemeClr val="bg1"/>
                </a:solidFill>
              </a:rPr>
              <a:t>$245</a:t>
            </a:r>
          </a:p>
        </p:txBody>
      </p:sp>
      <p:sp>
        <p:nvSpPr>
          <p:cNvPr id="7" name="TextBox 6"/>
          <p:cNvSpPr txBox="1"/>
          <p:nvPr/>
        </p:nvSpPr>
        <p:spPr>
          <a:xfrm>
            <a:off x="6720840" y="821708"/>
            <a:ext cx="1008888" cy="369332"/>
          </a:xfrm>
          <a:prstGeom prst="rect">
            <a:avLst/>
          </a:prstGeom>
          <a:solidFill>
            <a:schemeClr val="tx1"/>
          </a:solidFill>
        </p:spPr>
        <p:txBody>
          <a:bodyPr wrap="square" rtlCol="0">
            <a:spAutoFit/>
          </a:bodyPr>
          <a:lstStyle/>
          <a:p>
            <a:r>
              <a:rPr lang="en-US" dirty="0">
                <a:solidFill>
                  <a:schemeClr val="bg1"/>
                </a:solidFill>
              </a:rPr>
              <a:t>104.17%</a:t>
            </a:r>
          </a:p>
        </p:txBody>
      </p:sp>
      <p:pic>
        <p:nvPicPr>
          <p:cNvPr id="9" name="Picture 8">
            <a:extLst>
              <a:ext uri="{FF2B5EF4-FFF2-40B4-BE49-F238E27FC236}">
                <a16:creationId xmlns:a16="http://schemas.microsoft.com/office/drawing/2014/main" id="{F8EE3D9E-75AA-488F-9F9D-4E732F40B3A6}"/>
              </a:ext>
            </a:extLst>
          </p:cNvPr>
          <p:cNvPicPr>
            <a:picLocks noChangeAspect="1"/>
          </p:cNvPicPr>
          <p:nvPr/>
        </p:nvPicPr>
        <p:blipFill>
          <a:blip r:embed="rId2"/>
          <a:stretch>
            <a:fillRect/>
          </a:stretch>
        </p:blipFill>
        <p:spPr>
          <a:xfrm>
            <a:off x="0" y="1548562"/>
            <a:ext cx="12192000" cy="5280946"/>
          </a:xfrm>
          <a:prstGeom prst="rect">
            <a:avLst/>
          </a:prstGeom>
        </p:spPr>
      </p:pic>
    </p:spTree>
    <p:extLst>
      <p:ext uri="{BB962C8B-B14F-4D97-AF65-F5344CB8AC3E}">
        <p14:creationId xmlns:p14="http://schemas.microsoft.com/office/powerpoint/2010/main" val="374841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4" name="Content Placeholder 3"/>
          <p:cNvGraphicFramePr>
            <a:graphicFrameLocks noGrp="1"/>
          </p:cNvGraphicFramePr>
          <p:nvPr>
            <p:ph idx="1"/>
          </p:nvPr>
        </p:nvGraphicFramePr>
        <p:xfrm>
          <a:off x="990600" y="1240972"/>
          <a:ext cx="10210800" cy="603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46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4795"/>
            <a:ext cx="7729728" cy="1188720"/>
          </a:xfrm>
        </p:spPr>
        <p:txBody>
          <a:bodyPr>
            <a:normAutofit/>
          </a:bodyPr>
          <a:lstStyle/>
          <a:p>
            <a:r>
              <a:rPr lang="en-US" dirty="0"/>
              <a:t>Registration Statement</a:t>
            </a:r>
          </a:p>
        </p:txBody>
      </p:sp>
      <p:sp>
        <p:nvSpPr>
          <p:cNvPr id="3" name="Content Placeholder 2"/>
          <p:cNvSpPr>
            <a:spLocks noGrp="1"/>
          </p:cNvSpPr>
          <p:nvPr>
            <p:ph idx="1"/>
          </p:nvPr>
        </p:nvSpPr>
        <p:spPr>
          <a:xfrm>
            <a:off x="2231136" y="1658984"/>
            <a:ext cx="7729728" cy="5055326"/>
          </a:xfrm>
        </p:spPr>
        <p:txBody>
          <a:bodyPr>
            <a:noAutofit/>
          </a:bodyPr>
          <a:lstStyle/>
          <a:p>
            <a:r>
              <a:rPr lang="en-US" sz="3200" dirty="0"/>
              <a:t>Section 6 &amp; 7 of ‘33 Act</a:t>
            </a:r>
          </a:p>
          <a:p>
            <a:r>
              <a:rPr lang="en-US" sz="3200" dirty="0"/>
              <a:t>Form S-1</a:t>
            </a:r>
          </a:p>
          <a:p>
            <a:r>
              <a:rPr lang="en-US" sz="3200" dirty="0"/>
              <a:t>Form F-1</a:t>
            </a:r>
          </a:p>
          <a:p>
            <a:r>
              <a:rPr lang="en-US" sz="3200" dirty="0"/>
              <a:t>Draft (Confidential) Form S-1</a:t>
            </a:r>
          </a:p>
          <a:p>
            <a:pPr lvl="1"/>
            <a:r>
              <a:rPr lang="en-US" sz="3000" dirty="0"/>
              <a:t>EGCs and non-EGCs</a:t>
            </a:r>
          </a:p>
        </p:txBody>
      </p:sp>
    </p:spTree>
    <p:extLst>
      <p:ext uri="{BB962C8B-B14F-4D97-AF65-F5344CB8AC3E}">
        <p14:creationId xmlns:p14="http://schemas.microsoft.com/office/powerpoint/2010/main" val="262288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233626" y="0"/>
            <a:ext cx="5724748" cy="6858000"/>
          </a:xfrm>
          <a:prstGeom prst="rect">
            <a:avLst/>
          </a:prstGeom>
        </p:spPr>
      </p:pic>
    </p:spTree>
    <p:extLst>
      <p:ext uri="{BB962C8B-B14F-4D97-AF65-F5344CB8AC3E}">
        <p14:creationId xmlns:p14="http://schemas.microsoft.com/office/powerpoint/2010/main" val="36310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3233626" y="0"/>
            <a:ext cx="5724748" cy="6858000"/>
          </a:xfrm>
          <a:prstGeom prst="rect">
            <a:avLst/>
          </a:prstGeom>
        </p:spPr>
      </p:pic>
      <p:pic>
        <p:nvPicPr>
          <p:cNvPr id="2" name="Picture 1"/>
          <p:cNvPicPr>
            <a:picLocks noChangeAspect="1"/>
          </p:cNvPicPr>
          <p:nvPr/>
        </p:nvPicPr>
        <p:blipFill>
          <a:blip r:embed="rId4"/>
          <a:stretch>
            <a:fillRect/>
          </a:stretch>
        </p:blipFill>
        <p:spPr>
          <a:xfrm>
            <a:off x="352344" y="3940342"/>
            <a:ext cx="11839656" cy="552951"/>
          </a:xfrm>
          <a:prstGeom prst="rect">
            <a:avLst/>
          </a:prstGeom>
          <a:ln w="38100">
            <a:solidFill>
              <a:srgbClr val="C00000"/>
            </a:solidFill>
          </a:ln>
        </p:spPr>
      </p:pic>
    </p:spTree>
    <p:extLst>
      <p:ext uri="{BB962C8B-B14F-4D97-AF65-F5344CB8AC3E}">
        <p14:creationId xmlns:p14="http://schemas.microsoft.com/office/powerpoint/2010/main" val="334016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IPO Gun-jumping in three rules</a:t>
            </a:r>
          </a:p>
        </p:txBody>
      </p:sp>
      <p:sp>
        <p:nvSpPr>
          <p:cNvPr id="3" name="Content Placeholder 2"/>
          <p:cNvSpPr>
            <a:spLocks noGrp="1"/>
          </p:cNvSpPr>
          <p:nvPr>
            <p:ph idx="1"/>
          </p:nvPr>
        </p:nvSpPr>
        <p:spPr/>
        <p:txBody>
          <a:bodyPr>
            <a:normAutofit fontScale="92500" lnSpcReduction="20000"/>
          </a:bodyPr>
          <a:lstStyle/>
          <a:p>
            <a:r>
              <a:rPr lang="en-US" dirty="0"/>
              <a:t>1. Don’t make offers to sell a security until you file your registration statement (S-1 or F-1)</a:t>
            </a:r>
          </a:p>
          <a:p>
            <a:pPr lvl="1"/>
            <a:r>
              <a:rPr lang="en-US" dirty="0"/>
              <a:t>What is an offer?</a:t>
            </a:r>
          </a:p>
          <a:p>
            <a:pPr lvl="1"/>
            <a:endParaRPr lang="en-US" dirty="0"/>
          </a:p>
          <a:p>
            <a:r>
              <a:rPr lang="en-US" dirty="0"/>
              <a:t>2. Don’t make an offer after you file your registration statement in writing unless it is in a prospectus</a:t>
            </a:r>
          </a:p>
          <a:p>
            <a:pPr lvl="1"/>
            <a:r>
              <a:rPr lang="en-US" dirty="0"/>
              <a:t>What is a prospectus?</a:t>
            </a:r>
          </a:p>
          <a:p>
            <a:endParaRPr lang="en-US" dirty="0"/>
          </a:p>
          <a:p>
            <a:r>
              <a:rPr lang="en-US" dirty="0"/>
              <a:t>3. Don’t sell a security before your registration statement has been declared effective by the SEC</a:t>
            </a:r>
          </a:p>
        </p:txBody>
      </p:sp>
    </p:spTree>
    <p:extLst>
      <p:ext uri="{BB962C8B-B14F-4D97-AF65-F5344CB8AC3E}">
        <p14:creationId xmlns:p14="http://schemas.microsoft.com/office/powerpoint/2010/main" val="316689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36576"/>
            <a:ext cx="7729728" cy="1188720"/>
          </a:xfrm>
        </p:spPr>
        <p:txBody>
          <a:bodyPr/>
          <a:lstStyle/>
          <a:p>
            <a:r>
              <a:rPr lang="en-US" dirty="0"/>
              <a:t>Where are we getting this?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0737" y="1501341"/>
            <a:ext cx="3590456" cy="47876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62" y="1501342"/>
            <a:ext cx="3591098" cy="4787697"/>
          </a:xfrm>
          <a:prstGeom prst="rect">
            <a:avLst/>
          </a:prstGeom>
        </p:spPr>
      </p:pic>
      <p:sp>
        <p:nvSpPr>
          <p:cNvPr id="6" name="TextBox 5"/>
          <p:cNvSpPr txBox="1"/>
          <p:nvPr/>
        </p:nvSpPr>
        <p:spPr>
          <a:xfrm>
            <a:off x="4448185" y="2501032"/>
            <a:ext cx="1421477" cy="584775"/>
          </a:xfrm>
          <a:prstGeom prst="rect">
            <a:avLst/>
          </a:prstGeom>
          <a:noFill/>
        </p:spPr>
        <p:txBody>
          <a:bodyPr wrap="square" rtlCol="0">
            <a:spAutoFit/>
          </a:bodyPr>
          <a:lstStyle/>
          <a:p>
            <a:r>
              <a:rPr lang="en-US" sz="3200" dirty="0"/>
              <a:t>Statute</a:t>
            </a:r>
          </a:p>
        </p:txBody>
      </p:sp>
      <p:sp>
        <p:nvSpPr>
          <p:cNvPr id="7" name="Right Arrow 6"/>
          <p:cNvSpPr/>
          <p:nvPr/>
        </p:nvSpPr>
        <p:spPr>
          <a:xfrm rot="10800000">
            <a:off x="4526280" y="3270474"/>
            <a:ext cx="1163781" cy="2458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2982" y="4846320"/>
            <a:ext cx="1249308" cy="584775"/>
          </a:xfrm>
          <a:prstGeom prst="rect">
            <a:avLst/>
          </a:prstGeom>
          <a:noFill/>
        </p:spPr>
        <p:txBody>
          <a:bodyPr wrap="square" rtlCol="0">
            <a:spAutoFit/>
          </a:bodyPr>
          <a:lstStyle/>
          <a:p>
            <a:r>
              <a:rPr lang="en-US" sz="3200" dirty="0"/>
              <a:t>Rules</a:t>
            </a:r>
          </a:p>
        </p:txBody>
      </p:sp>
      <p:sp>
        <p:nvSpPr>
          <p:cNvPr id="10" name="Right Arrow 9"/>
          <p:cNvSpPr/>
          <p:nvPr/>
        </p:nvSpPr>
        <p:spPr>
          <a:xfrm>
            <a:off x="6278509" y="5575869"/>
            <a:ext cx="1163781" cy="2458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57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31136" y="100168"/>
            <a:ext cx="7729728" cy="1188720"/>
          </a:xfrm>
        </p:spPr>
        <p:txBody>
          <a:bodyPr/>
          <a:lstStyle/>
          <a:p>
            <a:pPr eaLnBrk="1" hangingPunct="1"/>
            <a:r>
              <a:rPr lang="en-US"/>
              <a:t>Gun-Jumping Rules</a:t>
            </a:r>
          </a:p>
        </p:txBody>
      </p:sp>
      <p:sp>
        <p:nvSpPr>
          <p:cNvPr id="2516996" name="Rectangle 4"/>
          <p:cNvSpPr>
            <a:spLocks noChangeArrowheads="1"/>
          </p:cNvSpPr>
          <p:nvPr/>
        </p:nvSpPr>
        <p:spPr bwMode="auto">
          <a:xfrm>
            <a:off x="2019300" y="1893626"/>
            <a:ext cx="8153400" cy="4524315"/>
          </a:xfrm>
          <a:prstGeom prst="rect">
            <a:avLst/>
          </a:prstGeom>
          <a:noFill/>
          <a:ln w="9525" algn="ctr">
            <a:noFill/>
            <a:miter lim="800000"/>
            <a:headEnd/>
            <a:tailEnd/>
          </a:ln>
        </p:spPr>
        <p:txBody>
          <a:bodyPr>
            <a:spAutoFit/>
          </a:bodyPr>
          <a:lstStyle/>
          <a:p>
            <a:pPr fontAlgn="base">
              <a:spcBef>
                <a:spcPct val="0"/>
              </a:spcBef>
              <a:spcAft>
                <a:spcPct val="0"/>
              </a:spcAft>
              <a:tabLst>
                <a:tab pos="914400" algn="l"/>
              </a:tabLst>
            </a:pPr>
            <a:endParaRPr lang="en-US" sz="3200" dirty="0">
              <a:solidFill>
                <a:srgbClr val="003366"/>
              </a:solidFill>
            </a:endParaRPr>
          </a:p>
          <a:p>
            <a:pPr fontAlgn="base">
              <a:spcBef>
                <a:spcPct val="0"/>
              </a:spcBef>
              <a:spcAft>
                <a:spcPct val="0"/>
              </a:spcAft>
              <a:tabLst>
                <a:tab pos="914400" algn="l"/>
              </a:tabLst>
            </a:pPr>
            <a:r>
              <a:rPr lang="en-US" sz="3200" dirty="0">
                <a:solidFill>
                  <a:srgbClr val="003366"/>
                </a:solidFill>
              </a:rPr>
              <a:t>Unless a</a:t>
            </a:r>
            <a:r>
              <a:rPr lang="en-US" sz="3200" dirty="0">
                <a:solidFill>
                  <a:srgbClr val="FFFFFF"/>
                </a:solidFill>
              </a:rPr>
              <a:t> </a:t>
            </a:r>
            <a:r>
              <a:rPr lang="en-US" sz="3200" dirty="0">
                <a:solidFill>
                  <a:srgbClr val="CC3300"/>
                </a:solidFill>
              </a:rPr>
              <a:t>registration statement</a:t>
            </a:r>
            <a:r>
              <a:rPr lang="en-US" sz="3200" dirty="0">
                <a:solidFill>
                  <a:srgbClr val="FFFFFF"/>
                </a:solidFill>
              </a:rPr>
              <a:t> </a:t>
            </a:r>
            <a:r>
              <a:rPr lang="en-US" sz="3200" dirty="0">
                <a:solidFill>
                  <a:srgbClr val="003366"/>
                </a:solidFill>
              </a:rPr>
              <a:t>is</a:t>
            </a:r>
            <a:r>
              <a:rPr lang="en-US" sz="3200" dirty="0">
                <a:solidFill>
                  <a:srgbClr val="FFFFFF"/>
                </a:solidFill>
              </a:rPr>
              <a:t> </a:t>
            </a:r>
            <a:r>
              <a:rPr lang="en-US" sz="3200" dirty="0">
                <a:solidFill>
                  <a:srgbClr val="CC3300"/>
                </a:solidFill>
              </a:rPr>
              <a:t>in effect</a:t>
            </a:r>
            <a:r>
              <a:rPr lang="en-US" sz="3200" dirty="0">
                <a:solidFill>
                  <a:srgbClr val="FFFFFF"/>
                </a:solidFill>
              </a:rPr>
              <a:t> </a:t>
            </a:r>
            <a:r>
              <a:rPr lang="en-US" sz="3200" dirty="0">
                <a:solidFill>
                  <a:srgbClr val="003366"/>
                </a:solidFill>
              </a:rPr>
              <a:t>as to a security, it shall be</a:t>
            </a:r>
            <a:r>
              <a:rPr lang="en-US" sz="3200" dirty="0">
                <a:solidFill>
                  <a:srgbClr val="FFFFFF"/>
                </a:solidFill>
              </a:rPr>
              <a:t> </a:t>
            </a:r>
            <a:r>
              <a:rPr lang="en-US" sz="3200" dirty="0">
                <a:solidFill>
                  <a:srgbClr val="CC3300"/>
                </a:solidFill>
              </a:rPr>
              <a:t>unlawful </a:t>
            </a:r>
            <a:r>
              <a:rPr lang="en-US" sz="3200" dirty="0">
                <a:solidFill>
                  <a:srgbClr val="003366"/>
                </a:solidFill>
              </a:rPr>
              <a:t>for </a:t>
            </a:r>
            <a:r>
              <a:rPr lang="en-US" sz="3200" dirty="0">
                <a:solidFill>
                  <a:srgbClr val="CC3300"/>
                </a:solidFill>
              </a:rPr>
              <a:t>any person</a:t>
            </a:r>
            <a:r>
              <a:rPr lang="en-US" sz="3200" dirty="0">
                <a:solidFill>
                  <a:srgbClr val="003366"/>
                </a:solidFill>
              </a:rPr>
              <a:t>, directly or indirectly</a:t>
            </a:r>
          </a:p>
          <a:p>
            <a:pPr marL="800100" lvl="1" indent="-685800" fontAlgn="base">
              <a:spcBef>
                <a:spcPct val="0"/>
              </a:spcBef>
              <a:spcAft>
                <a:spcPct val="0"/>
              </a:spcAft>
              <a:tabLst>
                <a:tab pos="914400" algn="l"/>
              </a:tabLst>
            </a:pPr>
            <a:r>
              <a:rPr lang="en-US" sz="3200" dirty="0">
                <a:solidFill>
                  <a:srgbClr val="003366"/>
                </a:solidFill>
              </a:rPr>
              <a:t>(1)	to ...</a:t>
            </a:r>
            <a:r>
              <a:rPr lang="en-US" sz="3200" dirty="0">
                <a:solidFill>
                  <a:srgbClr val="FFFFFF"/>
                </a:solidFill>
              </a:rPr>
              <a:t> </a:t>
            </a:r>
            <a:r>
              <a:rPr lang="en-US" sz="3200" dirty="0">
                <a:solidFill>
                  <a:srgbClr val="CC3300"/>
                </a:solidFill>
              </a:rPr>
              <a:t>sell [a] security</a:t>
            </a:r>
            <a:r>
              <a:rPr lang="en-US" sz="3200" dirty="0">
                <a:solidFill>
                  <a:srgbClr val="FFFFFF"/>
                </a:solidFill>
              </a:rPr>
              <a:t> </a:t>
            </a:r>
            <a:r>
              <a:rPr lang="en-US" sz="3200" dirty="0">
                <a:solidFill>
                  <a:srgbClr val="003366"/>
                </a:solidFill>
              </a:rPr>
              <a:t>through the use or medium of any prospectus or otherwise; or</a:t>
            </a:r>
          </a:p>
          <a:p>
            <a:pPr fontAlgn="base">
              <a:spcBef>
                <a:spcPct val="0"/>
              </a:spcBef>
              <a:spcAft>
                <a:spcPct val="0"/>
              </a:spcAft>
              <a:tabLst>
                <a:tab pos="914400" algn="l"/>
              </a:tabLst>
            </a:pPr>
            <a:r>
              <a:rPr lang="en-US" sz="3200" dirty="0">
                <a:solidFill>
                  <a:srgbClr val="003366"/>
                </a:solidFill>
              </a:rPr>
              <a:t>(2) 	to carry ... in interstate commerce ...  </a:t>
            </a:r>
            <a:br>
              <a:rPr lang="en-US" sz="3200" dirty="0">
                <a:solidFill>
                  <a:srgbClr val="003366"/>
                </a:solidFill>
              </a:rPr>
            </a:br>
            <a:r>
              <a:rPr lang="en-US" sz="3200" dirty="0">
                <a:solidFill>
                  <a:srgbClr val="003366"/>
                </a:solidFill>
              </a:rPr>
              <a:t>	any ... security for the purpose of sale </a:t>
            </a:r>
            <a:br>
              <a:rPr lang="en-US" sz="3200" dirty="0">
                <a:solidFill>
                  <a:srgbClr val="003366"/>
                </a:solidFill>
              </a:rPr>
            </a:br>
            <a:r>
              <a:rPr lang="en-US" sz="3200" dirty="0">
                <a:solidFill>
                  <a:srgbClr val="003366"/>
                </a:solidFill>
              </a:rPr>
              <a:t>	or for delivery after sale.</a:t>
            </a:r>
          </a:p>
        </p:txBody>
      </p:sp>
      <p:sp>
        <p:nvSpPr>
          <p:cNvPr id="6"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tx1"/>
                </a:solidFill>
              </a:rPr>
              <a:t>Section 5(a)</a:t>
            </a:r>
          </a:p>
        </p:txBody>
      </p:sp>
    </p:spTree>
    <p:extLst>
      <p:ext uri="{BB962C8B-B14F-4D97-AF65-F5344CB8AC3E}">
        <p14:creationId xmlns:p14="http://schemas.microsoft.com/office/powerpoint/2010/main" val="393068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699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699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169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699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B02D-B7DA-4268-A748-B824CCAA12D4}"/>
              </a:ext>
            </a:extLst>
          </p:cNvPr>
          <p:cNvSpPr>
            <a:spLocks noGrp="1"/>
          </p:cNvSpPr>
          <p:nvPr>
            <p:ph type="title"/>
          </p:nvPr>
        </p:nvSpPr>
        <p:spPr/>
        <p:txBody>
          <a:bodyPr/>
          <a:lstStyle/>
          <a:p>
            <a:r>
              <a:rPr lang="en-US" dirty="0"/>
              <a:t>Current event: </a:t>
            </a:r>
            <a:r>
              <a:rPr lang="en-US" dirty="0" err="1"/>
              <a:t>Gamestop</a:t>
            </a:r>
            <a:br>
              <a:rPr lang="en-US" dirty="0"/>
            </a:br>
            <a:r>
              <a:rPr lang="en-US" dirty="0"/>
              <a:t>lingo: short-selling</a:t>
            </a:r>
          </a:p>
        </p:txBody>
      </p:sp>
      <p:sp>
        <p:nvSpPr>
          <p:cNvPr id="3" name="Content Placeholder 2">
            <a:extLst>
              <a:ext uri="{FF2B5EF4-FFF2-40B4-BE49-F238E27FC236}">
                <a16:creationId xmlns:a16="http://schemas.microsoft.com/office/drawing/2014/main" id="{8825FF75-0B41-4B34-AA2F-33AF06459236}"/>
              </a:ext>
            </a:extLst>
          </p:cNvPr>
          <p:cNvSpPr>
            <a:spLocks noGrp="1"/>
          </p:cNvSpPr>
          <p:nvPr>
            <p:ph idx="1"/>
          </p:nvPr>
        </p:nvSpPr>
        <p:spPr/>
        <p:txBody>
          <a:bodyPr/>
          <a:lstStyle/>
          <a:p>
            <a:r>
              <a:rPr lang="en-US" dirty="0"/>
              <a:t>Two ways to have a “short position”:</a:t>
            </a:r>
          </a:p>
          <a:p>
            <a:endParaRPr lang="en-US" dirty="0"/>
          </a:p>
          <a:p>
            <a:r>
              <a:rPr lang="en-US" dirty="0"/>
              <a:t>1. Purchase (for a premium) a put option</a:t>
            </a:r>
          </a:p>
          <a:p>
            <a:endParaRPr lang="en-US" dirty="0"/>
          </a:p>
          <a:p>
            <a:r>
              <a:rPr lang="en-US" dirty="0"/>
              <a:t>2. Sell (for a premium) a call option</a:t>
            </a:r>
          </a:p>
        </p:txBody>
      </p:sp>
    </p:spTree>
    <p:extLst>
      <p:ext uri="{BB962C8B-B14F-4D97-AF65-F5344CB8AC3E}">
        <p14:creationId xmlns:p14="http://schemas.microsoft.com/office/powerpoint/2010/main" val="268615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31136" y="121160"/>
            <a:ext cx="7729728" cy="1188720"/>
          </a:xfrm>
        </p:spPr>
        <p:txBody>
          <a:bodyPr/>
          <a:lstStyle/>
          <a:p>
            <a:pPr eaLnBrk="1" hangingPunct="1"/>
            <a:r>
              <a:rPr lang="en-US"/>
              <a:t>Gun-Jumping Rules</a:t>
            </a:r>
          </a:p>
        </p:txBody>
      </p:sp>
      <p:sp>
        <p:nvSpPr>
          <p:cNvPr id="2521092" name="Rectangle 4"/>
          <p:cNvSpPr>
            <a:spLocks noChangeArrowheads="1"/>
          </p:cNvSpPr>
          <p:nvPr/>
        </p:nvSpPr>
        <p:spPr bwMode="auto">
          <a:xfrm>
            <a:off x="2231136" y="2559467"/>
            <a:ext cx="7708900" cy="2062103"/>
          </a:xfrm>
          <a:prstGeom prst="rect">
            <a:avLst/>
          </a:prstGeom>
          <a:noFill/>
          <a:ln w="9525" algn="ctr">
            <a:noFill/>
            <a:miter lim="800000"/>
            <a:headEnd/>
            <a:tailEnd/>
          </a:ln>
        </p:spPr>
        <p:txBody>
          <a:bodyPr>
            <a:spAutoFit/>
          </a:bodyPr>
          <a:lstStyle/>
          <a:p>
            <a:pPr marL="749300" indent="-749300" algn="just" eaLnBrk="0" fontAlgn="base" hangingPunct="0">
              <a:spcBef>
                <a:spcPct val="20000"/>
              </a:spcBef>
              <a:spcAft>
                <a:spcPct val="0"/>
              </a:spcAft>
            </a:pPr>
            <a:r>
              <a:rPr lang="en-US" sz="3200" dirty="0">
                <a:solidFill>
                  <a:srgbClr val="003366"/>
                </a:solidFill>
              </a:rPr>
              <a:t>(c)	It shall be</a:t>
            </a:r>
            <a:r>
              <a:rPr lang="en-US" sz="3200" dirty="0">
                <a:solidFill>
                  <a:srgbClr val="FFFFFF"/>
                </a:solidFill>
              </a:rPr>
              <a:t> </a:t>
            </a:r>
            <a:r>
              <a:rPr lang="en-US" sz="3200" dirty="0">
                <a:solidFill>
                  <a:srgbClr val="CC3300"/>
                </a:solidFill>
              </a:rPr>
              <a:t>unlawful</a:t>
            </a:r>
            <a:r>
              <a:rPr lang="en-US" sz="3200" dirty="0">
                <a:solidFill>
                  <a:srgbClr val="FF3300"/>
                </a:solidFill>
              </a:rPr>
              <a:t> </a:t>
            </a:r>
            <a:r>
              <a:rPr lang="en-US" sz="3200" dirty="0">
                <a:solidFill>
                  <a:srgbClr val="003366"/>
                </a:solidFill>
              </a:rPr>
              <a:t>for any person ...</a:t>
            </a:r>
            <a:r>
              <a:rPr lang="en-US" sz="3200" dirty="0">
                <a:solidFill>
                  <a:srgbClr val="FFFFFF"/>
                </a:solidFill>
              </a:rPr>
              <a:t>  </a:t>
            </a:r>
            <a:r>
              <a:rPr lang="en-US" sz="3200" dirty="0">
                <a:solidFill>
                  <a:srgbClr val="002060"/>
                </a:solidFill>
              </a:rPr>
              <a:t>to</a:t>
            </a:r>
            <a:r>
              <a:rPr lang="en-US" sz="3200" dirty="0">
                <a:solidFill>
                  <a:srgbClr val="CC3300"/>
                </a:solidFill>
              </a:rPr>
              <a:t> offer to sell </a:t>
            </a:r>
            <a:r>
              <a:rPr lang="en-US" sz="3200" dirty="0">
                <a:solidFill>
                  <a:srgbClr val="002060"/>
                </a:solidFill>
              </a:rPr>
              <a:t>or</a:t>
            </a:r>
            <a:r>
              <a:rPr lang="en-US" sz="3200" dirty="0">
                <a:solidFill>
                  <a:srgbClr val="CC3300"/>
                </a:solidFill>
              </a:rPr>
              <a:t> offer to buy</a:t>
            </a:r>
            <a:r>
              <a:rPr lang="en-US" sz="3200" dirty="0">
                <a:solidFill>
                  <a:srgbClr val="FFFFFF"/>
                </a:solidFill>
              </a:rPr>
              <a:t> </a:t>
            </a:r>
            <a:r>
              <a:rPr lang="en-US" sz="3200" dirty="0">
                <a:solidFill>
                  <a:srgbClr val="003366"/>
                </a:solidFill>
              </a:rPr>
              <a:t>... any security, unless a</a:t>
            </a:r>
            <a:r>
              <a:rPr lang="en-US" sz="3200" dirty="0">
                <a:solidFill>
                  <a:srgbClr val="FFFFFF"/>
                </a:solidFill>
              </a:rPr>
              <a:t> </a:t>
            </a:r>
            <a:r>
              <a:rPr lang="en-US" sz="3200" dirty="0">
                <a:solidFill>
                  <a:srgbClr val="CC3300"/>
                </a:solidFill>
              </a:rPr>
              <a:t>registration statement</a:t>
            </a:r>
            <a:r>
              <a:rPr lang="en-US" sz="3200" dirty="0">
                <a:solidFill>
                  <a:srgbClr val="FFFFFF"/>
                </a:solidFill>
              </a:rPr>
              <a:t> </a:t>
            </a:r>
            <a:r>
              <a:rPr lang="en-US" sz="3200" dirty="0">
                <a:solidFill>
                  <a:srgbClr val="003366"/>
                </a:solidFill>
              </a:rPr>
              <a:t>has been</a:t>
            </a:r>
            <a:r>
              <a:rPr lang="en-US" sz="3200" dirty="0">
                <a:solidFill>
                  <a:srgbClr val="FFFFFF"/>
                </a:solidFill>
              </a:rPr>
              <a:t> </a:t>
            </a:r>
            <a:r>
              <a:rPr lang="en-US" sz="3200" dirty="0">
                <a:solidFill>
                  <a:srgbClr val="CC3300"/>
                </a:solidFill>
              </a:rPr>
              <a:t>filed</a:t>
            </a:r>
            <a:r>
              <a:rPr lang="en-US" sz="3200" dirty="0">
                <a:solidFill>
                  <a:srgbClr val="FFFFFF"/>
                </a:solidFill>
              </a:rPr>
              <a:t> </a:t>
            </a:r>
            <a:r>
              <a:rPr lang="en-US" sz="3200" dirty="0">
                <a:solidFill>
                  <a:srgbClr val="003366"/>
                </a:solidFill>
              </a:rPr>
              <a:t>as to such security ... </a:t>
            </a:r>
          </a:p>
        </p:txBody>
      </p:sp>
      <p:sp>
        <p:nvSpPr>
          <p:cNvPr id="6"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tx1"/>
                </a:solidFill>
              </a:rPr>
              <a:t>Section 5(c)</a:t>
            </a:r>
          </a:p>
        </p:txBody>
      </p:sp>
    </p:spTree>
    <p:extLst>
      <p:ext uri="{BB962C8B-B14F-4D97-AF65-F5344CB8AC3E}">
        <p14:creationId xmlns:p14="http://schemas.microsoft.com/office/powerpoint/2010/main" val="584137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10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109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31136" y="91856"/>
            <a:ext cx="7729728" cy="1188720"/>
          </a:xfrm>
        </p:spPr>
        <p:txBody>
          <a:bodyPr/>
          <a:lstStyle/>
          <a:p>
            <a:pPr eaLnBrk="1" hangingPunct="1"/>
            <a:r>
              <a:rPr lang="en-US"/>
              <a:t>Gun Jumping Rules</a:t>
            </a:r>
          </a:p>
        </p:txBody>
      </p:sp>
      <p:sp>
        <p:nvSpPr>
          <p:cNvPr id="28675" name="Rectangle 3"/>
          <p:cNvSpPr>
            <a:spLocks noGrp="1" noChangeArrowheads="1"/>
          </p:cNvSpPr>
          <p:nvPr>
            <p:ph type="body" idx="1"/>
          </p:nvPr>
        </p:nvSpPr>
        <p:spPr>
          <a:xfrm>
            <a:off x="2231136" y="1499200"/>
            <a:ext cx="7729728" cy="412727"/>
          </a:xfrm>
          <a:solidFill>
            <a:schemeClr val="tx2">
              <a:lumMod val="20000"/>
              <a:lumOff val="80000"/>
            </a:schemeClr>
          </a:solidFill>
        </p:spPr>
        <p:txBody>
          <a:bodyPr>
            <a:noAutofit/>
          </a:bodyPr>
          <a:lstStyle/>
          <a:p>
            <a:pPr eaLnBrk="1" hangingPunct="1"/>
            <a:r>
              <a:rPr lang="en-US" sz="2400" dirty="0">
                <a:solidFill>
                  <a:schemeClr val="tx1"/>
                </a:solidFill>
              </a:rPr>
              <a:t>Sale and Offer – Section 2(a)(3) Definitions</a:t>
            </a:r>
          </a:p>
        </p:txBody>
      </p:sp>
      <p:sp>
        <p:nvSpPr>
          <p:cNvPr id="2510852" name="Rectangle 4"/>
          <p:cNvSpPr>
            <a:spLocks noChangeArrowheads="1"/>
          </p:cNvSpPr>
          <p:nvPr/>
        </p:nvSpPr>
        <p:spPr bwMode="auto">
          <a:xfrm>
            <a:off x="1831397" y="2278294"/>
            <a:ext cx="8516938" cy="3881437"/>
          </a:xfrm>
          <a:prstGeom prst="rect">
            <a:avLst/>
          </a:prstGeom>
          <a:noFill/>
          <a:ln w="9525">
            <a:noFill/>
            <a:miter lim="800000"/>
            <a:headEnd/>
            <a:tailEnd/>
          </a:ln>
        </p:spPr>
        <p:txBody>
          <a:bodyPr/>
          <a:lstStyle/>
          <a:p>
            <a:pPr fontAlgn="base">
              <a:spcBef>
                <a:spcPct val="20000"/>
              </a:spcBef>
              <a:spcAft>
                <a:spcPct val="0"/>
              </a:spcAft>
            </a:pPr>
            <a:r>
              <a:rPr lang="en-US" sz="3000" dirty="0">
                <a:solidFill>
                  <a:srgbClr val="003366"/>
                </a:solidFill>
              </a:rPr>
              <a:t>The term "sale" or "sell" shall include every contract of sale or disposition of a security or interest in a security, for value. The term "offer to sell", "offer for sale", or </a:t>
            </a:r>
            <a:r>
              <a:rPr lang="en-US" sz="3000" dirty="0">
                <a:solidFill>
                  <a:srgbClr val="CC3300"/>
                </a:solidFill>
              </a:rPr>
              <a:t>"offer"</a:t>
            </a:r>
            <a:r>
              <a:rPr lang="en-US" sz="3000" dirty="0">
                <a:solidFill>
                  <a:srgbClr val="003366"/>
                </a:solidFill>
              </a:rPr>
              <a:t> shall include every attempt or offer to dispose of, or </a:t>
            </a:r>
            <a:r>
              <a:rPr lang="en-US" sz="3000" dirty="0">
                <a:solidFill>
                  <a:srgbClr val="CC3300"/>
                </a:solidFill>
              </a:rPr>
              <a:t>solicitation of an offer to buy</a:t>
            </a:r>
            <a:r>
              <a:rPr lang="en-US" sz="3000" dirty="0">
                <a:solidFill>
                  <a:srgbClr val="003366"/>
                </a:solidFill>
              </a:rPr>
              <a:t>, a security or interest in a security, for value. … </a:t>
            </a:r>
          </a:p>
        </p:txBody>
      </p:sp>
    </p:spTree>
    <p:extLst>
      <p:ext uri="{BB962C8B-B14F-4D97-AF65-F5344CB8AC3E}">
        <p14:creationId xmlns:p14="http://schemas.microsoft.com/office/powerpoint/2010/main" val="4134949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10852">
                                            <p:txEl>
                                              <p:pRg st="0" end="0"/>
                                            </p:txEl>
                                          </p:spTgt>
                                        </p:tgtEl>
                                        <p:attrNameLst>
                                          <p:attrName>style.visibility</p:attrName>
                                        </p:attrNameLst>
                                      </p:cBhvr>
                                      <p:to>
                                        <p:strVal val="visible"/>
                                      </p:to>
                                    </p:set>
                                    <p:animEffect transition="in" filter="strips(downRight)">
                                      <p:cBhvr>
                                        <p:cTn id="7" dur="500"/>
                                        <p:tgtEl>
                                          <p:spTgt spid="25108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0852"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306644"/>
            <a:ext cx="7729728" cy="1188720"/>
          </a:xfrm>
        </p:spPr>
        <p:txBody>
          <a:bodyPr/>
          <a:lstStyle/>
          <a:p>
            <a:r>
              <a:rPr lang="en-US" dirty="0"/>
              <a:t>Registration statement</a:t>
            </a:r>
          </a:p>
        </p:txBody>
      </p:sp>
      <p:sp>
        <p:nvSpPr>
          <p:cNvPr id="3" name="Content Placeholder 2"/>
          <p:cNvSpPr>
            <a:spLocks noGrp="1"/>
          </p:cNvSpPr>
          <p:nvPr>
            <p:ph idx="1"/>
          </p:nvPr>
        </p:nvSpPr>
        <p:spPr>
          <a:xfrm>
            <a:off x="514350" y="3311374"/>
            <a:ext cx="11101388" cy="3101983"/>
          </a:xfrm>
        </p:spPr>
        <p:txBody>
          <a:bodyPr>
            <a:normAutofit fontScale="77500" lnSpcReduction="20000"/>
          </a:bodyPr>
          <a:lstStyle/>
          <a:p>
            <a:r>
              <a:rPr lang="en-US" sz="2900" dirty="0">
                <a:hlinkClick r:id="rId2"/>
              </a:rPr>
              <a:t>Form S-1 </a:t>
            </a:r>
            <a:r>
              <a:rPr lang="en-US" sz="2900" dirty="0"/>
              <a:t>(must provide information according to Regulation S-K)</a:t>
            </a:r>
          </a:p>
          <a:p>
            <a:endParaRPr lang="en-US" sz="2900" dirty="0"/>
          </a:p>
          <a:p>
            <a:r>
              <a:rPr lang="en-US" sz="2900" dirty="0">
                <a:hlinkClick r:id="rId3"/>
              </a:rPr>
              <a:t>Form S-3 </a:t>
            </a:r>
            <a:r>
              <a:rPr lang="en-US" sz="2900" dirty="0"/>
              <a:t>(must provide information according to Regulation S-K, but can incorporate by reference)</a:t>
            </a:r>
          </a:p>
          <a:p>
            <a:pPr lvl="1"/>
            <a:r>
              <a:rPr lang="en-US" sz="2900" dirty="0"/>
              <a:t>Can register to make offers on a delayed or continuous basis under Rule 415 (shelf offerings).</a:t>
            </a:r>
          </a:p>
          <a:p>
            <a:pPr lvl="1"/>
            <a:endParaRPr lang="en-US" sz="2900" dirty="0"/>
          </a:p>
          <a:p>
            <a:r>
              <a:rPr lang="en-US" sz="2900" dirty="0"/>
              <a:t>Form F-1 (similar to S-1, but for foreign filers)</a:t>
            </a:r>
          </a:p>
          <a:p>
            <a:endParaRPr lang="en-US" dirty="0"/>
          </a:p>
        </p:txBody>
      </p:sp>
      <p:sp>
        <p:nvSpPr>
          <p:cNvPr id="4" name="Rectangle 3"/>
          <p:cNvSpPr txBox="1">
            <a:spLocks noChangeArrowheads="1"/>
          </p:cNvSpPr>
          <p:nvPr/>
        </p:nvSpPr>
        <p:spPr>
          <a:xfrm>
            <a:off x="1442534" y="1824388"/>
            <a:ext cx="9306929" cy="878239"/>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tx1"/>
                </a:solidFill>
              </a:rPr>
              <a:t>Method of Registration – Section 6(a)</a:t>
            </a:r>
          </a:p>
          <a:p>
            <a:r>
              <a:rPr lang="en-US" sz="2400" dirty="0">
                <a:solidFill>
                  <a:schemeClr val="tx1"/>
                </a:solidFill>
              </a:rPr>
              <a:t>Information Required in a Registration Statement – Section 7(a)</a:t>
            </a:r>
          </a:p>
        </p:txBody>
      </p:sp>
      <p:sp>
        <p:nvSpPr>
          <p:cNvPr id="5" name="TextBox 4"/>
          <p:cNvSpPr txBox="1"/>
          <p:nvPr/>
        </p:nvSpPr>
        <p:spPr>
          <a:xfrm>
            <a:off x="8455150" y="3136612"/>
            <a:ext cx="2294313" cy="584775"/>
          </a:xfrm>
          <a:prstGeom prst="rect">
            <a:avLst/>
          </a:prstGeom>
          <a:noFill/>
        </p:spPr>
        <p:txBody>
          <a:bodyPr wrap="square" rtlCol="0">
            <a:spAutoFit/>
          </a:bodyPr>
          <a:lstStyle/>
          <a:p>
            <a:r>
              <a:rPr lang="en-US" sz="3200" dirty="0">
                <a:latin typeface="Wide Latin" panose="020A0A07050505020404" pitchFamily="18" charset="0"/>
                <a:cs typeface="Mongolian Baiti" panose="03000500000000000000" pitchFamily="66" charset="0"/>
              </a:rPr>
              <a:t>I.P.O.</a:t>
            </a:r>
          </a:p>
        </p:txBody>
      </p:sp>
      <p:sp>
        <p:nvSpPr>
          <p:cNvPr id="6" name="TextBox 5"/>
          <p:cNvSpPr txBox="1"/>
          <p:nvPr/>
        </p:nvSpPr>
        <p:spPr>
          <a:xfrm>
            <a:off x="7946966" y="5742916"/>
            <a:ext cx="2294313" cy="584775"/>
          </a:xfrm>
          <a:prstGeom prst="rect">
            <a:avLst/>
          </a:prstGeom>
          <a:noFill/>
        </p:spPr>
        <p:txBody>
          <a:bodyPr wrap="square" rtlCol="0">
            <a:spAutoFit/>
          </a:bodyPr>
          <a:lstStyle/>
          <a:p>
            <a:r>
              <a:rPr lang="en-US" sz="3200" dirty="0">
                <a:latin typeface="Wide Latin" panose="020A0A07050505020404" pitchFamily="18" charset="0"/>
                <a:cs typeface="Mongolian Baiti" panose="03000500000000000000" pitchFamily="66" charset="0"/>
              </a:rPr>
              <a:t>I.P.O.</a:t>
            </a:r>
          </a:p>
        </p:txBody>
      </p:sp>
    </p:spTree>
    <p:extLst>
      <p:ext uri="{BB962C8B-B14F-4D97-AF65-F5344CB8AC3E}">
        <p14:creationId xmlns:p14="http://schemas.microsoft.com/office/powerpoint/2010/main" val="4240987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8357"/>
            <a:ext cx="7729728" cy="1188720"/>
          </a:xfrm>
        </p:spPr>
        <p:txBody>
          <a:bodyPr/>
          <a:lstStyle/>
          <a:p>
            <a:r>
              <a:rPr lang="en-US" dirty="0"/>
              <a:t>Registration statement</a:t>
            </a:r>
          </a:p>
        </p:txBody>
      </p:sp>
      <p:sp>
        <p:nvSpPr>
          <p:cNvPr id="3" name="Content Placeholder 2"/>
          <p:cNvSpPr>
            <a:spLocks noGrp="1"/>
          </p:cNvSpPr>
          <p:nvPr>
            <p:ph idx="1"/>
          </p:nvPr>
        </p:nvSpPr>
        <p:spPr>
          <a:xfrm>
            <a:off x="1194539" y="1607266"/>
            <a:ext cx="9802922" cy="5051228"/>
          </a:xfrm>
        </p:spPr>
        <p:txBody>
          <a:bodyPr>
            <a:noAutofit/>
          </a:bodyPr>
          <a:lstStyle/>
          <a:p>
            <a:r>
              <a:rPr lang="en-US" sz="2400" dirty="0"/>
              <a:t>Basic Information Package (Regulation S-K)</a:t>
            </a:r>
          </a:p>
          <a:p>
            <a:pPr lvl="1"/>
            <a:r>
              <a:rPr lang="en-US" sz="2400" dirty="0"/>
              <a:t>Audited financial statements (balance sheets for the end of the most recent two fiscal years, income statement and statement of changes in financial position for each of the most recent fiscal years)</a:t>
            </a:r>
          </a:p>
          <a:p>
            <a:pPr lvl="1"/>
            <a:r>
              <a:rPr lang="en-US" sz="2400" dirty="0"/>
              <a:t>Selected financial information for the last five years – trends in sales, income, loss, assets, obligations, dividends, etc.</a:t>
            </a:r>
          </a:p>
          <a:p>
            <a:pPr lvl="1"/>
            <a:r>
              <a:rPr lang="en-US" sz="2400" dirty="0"/>
              <a:t>Management Discussion &amp; Analysis</a:t>
            </a:r>
          </a:p>
          <a:p>
            <a:pPr lvl="1"/>
            <a:r>
              <a:rPr lang="en-US" sz="2400" dirty="0"/>
              <a:t>Trading market for the issuer’s stock</a:t>
            </a:r>
          </a:p>
          <a:p>
            <a:pPr lvl="1"/>
            <a:r>
              <a:rPr lang="en-US" sz="2400" dirty="0"/>
              <a:t>Distribution and use of proceeds</a:t>
            </a:r>
          </a:p>
          <a:p>
            <a:pPr lvl="1"/>
            <a:r>
              <a:rPr lang="en-US" sz="2400" dirty="0"/>
              <a:t>Securities of the Registration</a:t>
            </a:r>
          </a:p>
          <a:p>
            <a:pPr lvl="1"/>
            <a:r>
              <a:rPr lang="en-US" sz="2400" dirty="0"/>
              <a:t>Exhibits and Undertakings (not in prospectus)</a:t>
            </a:r>
          </a:p>
        </p:txBody>
      </p:sp>
    </p:spTree>
    <p:extLst>
      <p:ext uri="{BB962C8B-B14F-4D97-AF65-F5344CB8AC3E}">
        <p14:creationId xmlns:p14="http://schemas.microsoft.com/office/powerpoint/2010/main" val="352890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F86A9-8EB7-4D96-9219-A0DAF61965BA}"/>
              </a:ext>
            </a:extLst>
          </p:cNvPr>
          <p:cNvSpPr>
            <a:spLocks noGrp="1"/>
          </p:cNvSpPr>
          <p:nvPr>
            <p:ph idx="1"/>
          </p:nvPr>
        </p:nvSpPr>
        <p:spPr>
          <a:xfrm>
            <a:off x="804672" y="2638044"/>
            <a:ext cx="3849624" cy="3101983"/>
          </a:xfrm>
        </p:spPr>
        <p:txBody>
          <a:bodyPr>
            <a:normAutofit/>
          </a:bodyPr>
          <a:lstStyle/>
          <a:p>
            <a:endParaRPr lang="en-US"/>
          </a:p>
        </p:txBody>
      </p:sp>
      <p:pic>
        <p:nvPicPr>
          <p:cNvPr id="7" name="Picture 6">
            <a:extLst>
              <a:ext uri="{FF2B5EF4-FFF2-40B4-BE49-F238E27FC236}">
                <a16:creationId xmlns:a16="http://schemas.microsoft.com/office/drawing/2014/main" id="{9A275EDA-BED6-40C3-ABD1-0153ECE9F8B3}"/>
              </a:ext>
            </a:extLst>
          </p:cNvPr>
          <p:cNvPicPr>
            <a:picLocks noChangeAspect="1"/>
          </p:cNvPicPr>
          <p:nvPr/>
        </p:nvPicPr>
        <p:blipFill rotWithShape="1">
          <a:blip r:embed="rId2"/>
          <a:srcRect r="20518" b="3"/>
          <a:stretch/>
        </p:blipFill>
        <p:spPr>
          <a:xfrm>
            <a:off x="5246266" y="3666929"/>
            <a:ext cx="6305117" cy="3191071"/>
          </a:xfrm>
          <a:prstGeom prst="rect">
            <a:avLst/>
          </a:prstGeom>
        </p:spPr>
      </p:pic>
      <p:pic>
        <p:nvPicPr>
          <p:cNvPr id="5" name="Picture 4">
            <a:extLst>
              <a:ext uri="{FF2B5EF4-FFF2-40B4-BE49-F238E27FC236}">
                <a16:creationId xmlns:a16="http://schemas.microsoft.com/office/drawing/2014/main" id="{1D826C43-1088-4F1B-8F2D-64D9CD17F672}"/>
              </a:ext>
            </a:extLst>
          </p:cNvPr>
          <p:cNvPicPr>
            <a:picLocks noChangeAspect="1"/>
          </p:cNvPicPr>
          <p:nvPr/>
        </p:nvPicPr>
        <p:blipFill rotWithShape="1">
          <a:blip r:embed="rId3"/>
          <a:srcRect r="136" b="-1"/>
          <a:stretch/>
        </p:blipFill>
        <p:spPr>
          <a:xfrm>
            <a:off x="5311580" y="184692"/>
            <a:ext cx="6880420" cy="3482237"/>
          </a:xfrm>
          <a:prstGeom prst="rect">
            <a:avLst/>
          </a:prstGeom>
        </p:spPr>
      </p:pic>
      <p:pic>
        <p:nvPicPr>
          <p:cNvPr id="9" name="Picture 8">
            <a:extLst>
              <a:ext uri="{FF2B5EF4-FFF2-40B4-BE49-F238E27FC236}">
                <a16:creationId xmlns:a16="http://schemas.microsoft.com/office/drawing/2014/main" id="{365B6C6D-3796-459B-A9D1-31C684CF4312}"/>
              </a:ext>
            </a:extLst>
          </p:cNvPr>
          <p:cNvPicPr>
            <a:picLocks noChangeAspect="1"/>
          </p:cNvPicPr>
          <p:nvPr/>
        </p:nvPicPr>
        <p:blipFill>
          <a:blip r:embed="rId4"/>
          <a:stretch>
            <a:fillRect/>
          </a:stretch>
        </p:blipFill>
        <p:spPr>
          <a:xfrm>
            <a:off x="364377" y="2929671"/>
            <a:ext cx="4730214" cy="962078"/>
          </a:xfrm>
          <a:prstGeom prst="rect">
            <a:avLst/>
          </a:prstGeom>
          <a:ln w="34925">
            <a:solidFill>
              <a:srgbClr val="404040"/>
            </a:solidFill>
          </a:ln>
        </p:spPr>
      </p:pic>
      <p:sp>
        <p:nvSpPr>
          <p:cNvPr id="10" name="Oval 9">
            <a:extLst>
              <a:ext uri="{FF2B5EF4-FFF2-40B4-BE49-F238E27FC236}">
                <a16:creationId xmlns:a16="http://schemas.microsoft.com/office/drawing/2014/main" id="{284BD6A0-6F9C-4A87-BE42-5C8CF43D4E0F}"/>
              </a:ext>
            </a:extLst>
          </p:cNvPr>
          <p:cNvSpPr/>
          <p:nvPr/>
        </p:nvSpPr>
        <p:spPr>
          <a:xfrm>
            <a:off x="4851918" y="419878"/>
            <a:ext cx="1763486" cy="41987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726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D342-E1D9-44AE-8F23-06AEA63CAF53}"/>
              </a:ext>
            </a:extLst>
          </p:cNvPr>
          <p:cNvSpPr>
            <a:spLocks noGrp="1"/>
          </p:cNvSpPr>
          <p:nvPr>
            <p:ph type="title"/>
          </p:nvPr>
        </p:nvSpPr>
        <p:spPr/>
        <p:txBody>
          <a:bodyPr/>
          <a:lstStyle/>
          <a:p>
            <a:r>
              <a:rPr lang="en-US" dirty="0"/>
              <a:t>What kind of risks?</a:t>
            </a:r>
          </a:p>
        </p:txBody>
      </p:sp>
      <p:sp>
        <p:nvSpPr>
          <p:cNvPr id="3" name="Content Placeholder 2">
            <a:extLst>
              <a:ext uri="{FF2B5EF4-FFF2-40B4-BE49-F238E27FC236}">
                <a16:creationId xmlns:a16="http://schemas.microsoft.com/office/drawing/2014/main" id="{66CB092D-C00A-467B-AB96-6C59083EA0E2}"/>
              </a:ext>
            </a:extLst>
          </p:cNvPr>
          <p:cNvSpPr>
            <a:spLocks noGrp="1"/>
          </p:cNvSpPr>
          <p:nvPr>
            <p:ph idx="1"/>
          </p:nvPr>
        </p:nvSpPr>
        <p:spPr>
          <a:xfrm>
            <a:off x="2231136" y="2638044"/>
            <a:ext cx="7729728" cy="3896980"/>
          </a:xfrm>
        </p:spPr>
        <p:txBody>
          <a:bodyPr/>
          <a:lstStyle/>
          <a:p>
            <a:r>
              <a:rPr lang="en-US" dirty="0"/>
              <a:t>General Business Risks</a:t>
            </a:r>
          </a:p>
          <a:p>
            <a:endParaRPr lang="en-US" dirty="0"/>
          </a:p>
          <a:p>
            <a:r>
              <a:rPr lang="en-US" dirty="0"/>
              <a:t>Industry-Specific Risks</a:t>
            </a:r>
          </a:p>
          <a:p>
            <a:endParaRPr lang="en-US" dirty="0"/>
          </a:p>
          <a:p>
            <a:r>
              <a:rPr lang="en-US" dirty="0"/>
              <a:t>Economic Climate Risks</a:t>
            </a:r>
          </a:p>
          <a:p>
            <a:endParaRPr lang="en-US" dirty="0"/>
          </a:p>
          <a:p>
            <a:r>
              <a:rPr lang="en-US" dirty="0"/>
              <a:t>Firm-Specific Risks</a:t>
            </a:r>
          </a:p>
          <a:p>
            <a:endParaRPr lang="en-US" dirty="0"/>
          </a:p>
          <a:p>
            <a:r>
              <a:rPr lang="en-US" dirty="0"/>
              <a:t>General Investment Risks/Stock Ownership Risks</a:t>
            </a:r>
          </a:p>
        </p:txBody>
      </p:sp>
    </p:spTree>
    <p:extLst>
      <p:ext uri="{BB962C8B-B14F-4D97-AF65-F5344CB8AC3E}">
        <p14:creationId xmlns:p14="http://schemas.microsoft.com/office/powerpoint/2010/main" val="355241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D6A479-8900-43ED-9C05-2540E21C5141}"/>
              </a:ext>
            </a:extLst>
          </p:cNvPr>
          <p:cNvPicPr>
            <a:picLocks noChangeAspect="1"/>
          </p:cNvPicPr>
          <p:nvPr/>
        </p:nvPicPr>
        <p:blipFill>
          <a:blip r:embed="rId2"/>
          <a:stretch>
            <a:fillRect/>
          </a:stretch>
        </p:blipFill>
        <p:spPr>
          <a:xfrm>
            <a:off x="327978" y="361689"/>
            <a:ext cx="11625169" cy="4781811"/>
          </a:xfrm>
          <a:prstGeom prst="rect">
            <a:avLst/>
          </a:prstGeom>
        </p:spPr>
      </p:pic>
      <p:pic>
        <p:nvPicPr>
          <p:cNvPr id="5" name="Picture 4">
            <a:extLst>
              <a:ext uri="{FF2B5EF4-FFF2-40B4-BE49-F238E27FC236}">
                <a16:creationId xmlns:a16="http://schemas.microsoft.com/office/drawing/2014/main" id="{CF962501-A481-4D02-A219-71EB797AFC37}"/>
              </a:ext>
            </a:extLst>
          </p:cNvPr>
          <p:cNvPicPr>
            <a:picLocks noChangeAspect="1"/>
          </p:cNvPicPr>
          <p:nvPr/>
        </p:nvPicPr>
        <p:blipFill>
          <a:blip r:embed="rId3"/>
          <a:stretch>
            <a:fillRect/>
          </a:stretch>
        </p:blipFill>
        <p:spPr>
          <a:xfrm>
            <a:off x="327977" y="5238751"/>
            <a:ext cx="11620413" cy="1424070"/>
          </a:xfrm>
          <a:prstGeom prst="rect">
            <a:avLst/>
          </a:prstGeom>
        </p:spPr>
      </p:pic>
      <p:sp>
        <p:nvSpPr>
          <p:cNvPr id="6" name="Oval 5">
            <a:extLst>
              <a:ext uri="{FF2B5EF4-FFF2-40B4-BE49-F238E27FC236}">
                <a16:creationId xmlns:a16="http://schemas.microsoft.com/office/drawing/2014/main" id="{5A30D392-6C11-4666-B615-9210BDB2086A}"/>
              </a:ext>
            </a:extLst>
          </p:cNvPr>
          <p:cNvSpPr/>
          <p:nvPr/>
        </p:nvSpPr>
        <p:spPr>
          <a:xfrm>
            <a:off x="1269819" y="5238751"/>
            <a:ext cx="1763486" cy="41987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063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59DC8E-1104-467D-9353-643FE0943053}"/>
              </a:ext>
            </a:extLst>
          </p:cNvPr>
          <p:cNvPicPr>
            <a:picLocks noChangeAspect="1"/>
          </p:cNvPicPr>
          <p:nvPr/>
        </p:nvPicPr>
        <p:blipFill>
          <a:blip r:embed="rId2"/>
          <a:stretch>
            <a:fillRect/>
          </a:stretch>
        </p:blipFill>
        <p:spPr>
          <a:xfrm>
            <a:off x="0" y="0"/>
            <a:ext cx="7049484" cy="5572903"/>
          </a:xfrm>
          <a:prstGeom prst="rect">
            <a:avLst/>
          </a:prstGeom>
        </p:spPr>
      </p:pic>
      <p:pic>
        <p:nvPicPr>
          <p:cNvPr id="3" name="Picture 2">
            <a:extLst>
              <a:ext uri="{FF2B5EF4-FFF2-40B4-BE49-F238E27FC236}">
                <a16:creationId xmlns:a16="http://schemas.microsoft.com/office/drawing/2014/main" id="{5160FAC8-4708-4BCD-BC90-2551646EF8FB}"/>
              </a:ext>
            </a:extLst>
          </p:cNvPr>
          <p:cNvPicPr>
            <a:picLocks noChangeAspect="1"/>
          </p:cNvPicPr>
          <p:nvPr/>
        </p:nvPicPr>
        <p:blipFill>
          <a:blip r:embed="rId3"/>
          <a:stretch>
            <a:fillRect/>
          </a:stretch>
        </p:blipFill>
        <p:spPr>
          <a:xfrm>
            <a:off x="3560753" y="3311817"/>
            <a:ext cx="8631247" cy="3295812"/>
          </a:xfrm>
          <a:prstGeom prst="rect">
            <a:avLst/>
          </a:prstGeom>
          <a:ln w="38100">
            <a:solidFill>
              <a:schemeClr val="tx1"/>
            </a:solidFill>
          </a:ln>
        </p:spPr>
      </p:pic>
      <p:sp>
        <p:nvSpPr>
          <p:cNvPr id="6" name="Oval 5">
            <a:extLst>
              <a:ext uri="{FF2B5EF4-FFF2-40B4-BE49-F238E27FC236}">
                <a16:creationId xmlns:a16="http://schemas.microsoft.com/office/drawing/2014/main" id="{EAAAD928-32C1-49A6-AB7A-F87676D20747}"/>
              </a:ext>
            </a:extLst>
          </p:cNvPr>
          <p:cNvSpPr/>
          <p:nvPr/>
        </p:nvSpPr>
        <p:spPr>
          <a:xfrm>
            <a:off x="4902252" y="4203313"/>
            <a:ext cx="1763486" cy="41987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997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E13822-9AF5-44C7-9351-CD6F5827AAAD}"/>
              </a:ext>
            </a:extLst>
          </p:cNvPr>
          <p:cNvPicPr>
            <a:picLocks noChangeAspect="1"/>
          </p:cNvPicPr>
          <p:nvPr/>
        </p:nvPicPr>
        <p:blipFill rotWithShape="1">
          <a:blip r:embed="rId2"/>
          <a:srcRect r="142" b="83705"/>
          <a:stretch/>
        </p:blipFill>
        <p:spPr>
          <a:xfrm>
            <a:off x="8675" y="0"/>
            <a:ext cx="6078651" cy="858416"/>
          </a:xfrm>
          <a:prstGeom prst="rect">
            <a:avLst/>
          </a:prstGeom>
        </p:spPr>
      </p:pic>
      <p:pic>
        <p:nvPicPr>
          <p:cNvPr id="5" name="Picture 4">
            <a:extLst>
              <a:ext uri="{FF2B5EF4-FFF2-40B4-BE49-F238E27FC236}">
                <a16:creationId xmlns:a16="http://schemas.microsoft.com/office/drawing/2014/main" id="{DC6757C6-72B3-43A4-9D76-EC043C5DEFD4}"/>
              </a:ext>
            </a:extLst>
          </p:cNvPr>
          <p:cNvPicPr>
            <a:picLocks noChangeAspect="1"/>
          </p:cNvPicPr>
          <p:nvPr/>
        </p:nvPicPr>
        <p:blipFill rotWithShape="1">
          <a:blip r:embed="rId2"/>
          <a:srcRect l="-142" t="28126" r="-40"/>
          <a:stretch/>
        </p:blipFill>
        <p:spPr>
          <a:xfrm>
            <a:off x="8676" y="858416"/>
            <a:ext cx="6096000" cy="3786361"/>
          </a:xfrm>
          <a:prstGeom prst="rect">
            <a:avLst/>
          </a:prstGeom>
        </p:spPr>
      </p:pic>
      <p:sp>
        <p:nvSpPr>
          <p:cNvPr id="6" name="Rectangle 5">
            <a:extLst>
              <a:ext uri="{FF2B5EF4-FFF2-40B4-BE49-F238E27FC236}">
                <a16:creationId xmlns:a16="http://schemas.microsoft.com/office/drawing/2014/main" id="{F95B2A7B-E93C-4062-B7FE-F1B1A4F88EB0}"/>
              </a:ext>
            </a:extLst>
          </p:cNvPr>
          <p:cNvSpPr/>
          <p:nvPr/>
        </p:nvSpPr>
        <p:spPr>
          <a:xfrm>
            <a:off x="0" y="0"/>
            <a:ext cx="6104676" cy="46447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53FB42-1576-4C28-B00C-A5ECC796DF5D}"/>
              </a:ext>
            </a:extLst>
          </p:cNvPr>
          <p:cNvPicPr>
            <a:picLocks noChangeAspect="1"/>
          </p:cNvPicPr>
          <p:nvPr/>
        </p:nvPicPr>
        <p:blipFill>
          <a:blip r:embed="rId3"/>
          <a:stretch>
            <a:fillRect/>
          </a:stretch>
        </p:blipFill>
        <p:spPr>
          <a:xfrm>
            <a:off x="6325299" y="1487198"/>
            <a:ext cx="5866701" cy="5339706"/>
          </a:xfrm>
          <a:prstGeom prst="rect">
            <a:avLst/>
          </a:prstGeom>
        </p:spPr>
      </p:pic>
      <p:sp>
        <p:nvSpPr>
          <p:cNvPr id="9" name="Oval 8">
            <a:extLst>
              <a:ext uri="{FF2B5EF4-FFF2-40B4-BE49-F238E27FC236}">
                <a16:creationId xmlns:a16="http://schemas.microsoft.com/office/drawing/2014/main" id="{A3C45C76-C215-4F02-87D4-B2A30DAC4F2F}"/>
              </a:ext>
            </a:extLst>
          </p:cNvPr>
          <p:cNvSpPr/>
          <p:nvPr/>
        </p:nvSpPr>
        <p:spPr>
          <a:xfrm>
            <a:off x="506421" y="1277259"/>
            <a:ext cx="1763486" cy="41987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910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7687" y="177373"/>
            <a:ext cx="7421187" cy="6680627"/>
          </a:xfrm>
          <a:prstGeom prst="rect">
            <a:avLst/>
          </a:prstGeom>
        </p:spPr>
      </p:pic>
    </p:spTree>
    <p:extLst>
      <p:ext uri="{BB962C8B-B14F-4D97-AF65-F5344CB8AC3E}">
        <p14:creationId xmlns:p14="http://schemas.microsoft.com/office/powerpoint/2010/main" val="1227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1D08-D8C0-40FB-946D-18D112EFB9D3}"/>
              </a:ext>
            </a:extLst>
          </p:cNvPr>
          <p:cNvSpPr>
            <a:spLocks noGrp="1"/>
          </p:cNvSpPr>
          <p:nvPr>
            <p:ph type="title"/>
          </p:nvPr>
        </p:nvSpPr>
        <p:spPr>
          <a:xfrm>
            <a:off x="149290" y="1483568"/>
            <a:ext cx="4450702" cy="2693332"/>
          </a:xfrm>
          <a:prstGeom prst="ellipse">
            <a:avLst/>
          </a:prstGeom>
          <a:solidFill>
            <a:srgbClr val="FFFFFF"/>
          </a:solidFill>
          <a:ln>
            <a:solidFill>
              <a:srgbClr val="262626"/>
            </a:solidFill>
          </a:ln>
        </p:spPr>
        <p:txBody>
          <a:bodyPr>
            <a:noAutofit/>
          </a:bodyPr>
          <a:lstStyle/>
          <a:p>
            <a:r>
              <a:rPr lang="en-US" sz="2000" dirty="0"/>
              <a:t>So, I see </a:t>
            </a:r>
            <a:r>
              <a:rPr lang="en-US" sz="2000" dirty="0" err="1"/>
              <a:t>gamestop</a:t>
            </a:r>
            <a:r>
              <a:rPr lang="en-US" sz="2000" dirty="0"/>
              <a:t> is in trouble.</a:t>
            </a:r>
            <a:br>
              <a:rPr lang="en-US" sz="2000" dirty="0"/>
            </a:br>
            <a:br>
              <a:rPr lang="en-US" sz="2000" dirty="0"/>
            </a:br>
            <a:r>
              <a:rPr lang="en-US" sz="2000" dirty="0"/>
              <a:t>I think the stock will decrease in value.</a:t>
            </a:r>
          </a:p>
        </p:txBody>
      </p:sp>
      <p:graphicFrame>
        <p:nvGraphicFramePr>
          <p:cNvPr id="14" name="Content Placeholder 2">
            <a:extLst>
              <a:ext uri="{FF2B5EF4-FFF2-40B4-BE49-F238E27FC236}">
                <a16:creationId xmlns:a16="http://schemas.microsoft.com/office/drawing/2014/main" id="{09506006-F42A-478E-8CDD-B02E35076DE1}"/>
              </a:ext>
            </a:extLst>
          </p:cNvPr>
          <p:cNvGraphicFramePr>
            <a:graphicFrameLocks noGrp="1"/>
          </p:cNvGraphicFramePr>
          <p:nvPr>
            <p:ph idx="1"/>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descr="Bar Graph with Downward Trend">
            <a:extLst>
              <a:ext uri="{FF2B5EF4-FFF2-40B4-BE49-F238E27FC236}">
                <a16:creationId xmlns:a16="http://schemas.microsoft.com/office/drawing/2014/main" id="{0A170EE7-6543-4C42-9EE9-3FA41E67C0CF}"/>
              </a:ext>
            </a:extLst>
          </p:cNvPr>
          <p:cNvSpPr/>
          <p:nvPr/>
        </p:nvSpPr>
        <p:spPr>
          <a:xfrm>
            <a:off x="5790752" y="2268165"/>
            <a:ext cx="610496" cy="61049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58145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2386" y="2741040"/>
            <a:ext cx="11679382"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In addition, in July 2017, FTSE Russell and Standard &amp; Poor’s announced that they would cease to allow most newly public companies utilizing dual or multi-class capital structures to be included in their indices. Affected indices include the Russell 2000 and the S&amp;P 500, S&amp;P </a:t>
            </a:r>
            <a:r>
              <a:rPr lang="en-US" dirty="0" err="1">
                <a:latin typeface="Times New Roman" panose="02020603050405020304" pitchFamily="18" charset="0"/>
                <a:cs typeface="Times New Roman" panose="02020603050405020304" pitchFamily="18" charset="0"/>
              </a:rPr>
              <a:t>MidCap</a:t>
            </a:r>
            <a:r>
              <a:rPr lang="en-US" dirty="0">
                <a:latin typeface="Times New Roman" panose="02020603050405020304" pitchFamily="18" charset="0"/>
                <a:cs typeface="Times New Roman" panose="02020603050405020304" pitchFamily="18" charset="0"/>
              </a:rPr>
              <a:t> 400, and S&amp;P </a:t>
            </a:r>
            <a:r>
              <a:rPr lang="en-US" dirty="0" err="1">
                <a:latin typeface="Times New Roman" panose="02020603050405020304" pitchFamily="18" charset="0"/>
                <a:cs typeface="Times New Roman" panose="02020603050405020304" pitchFamily="18" charset="0"/>
              </a:rPr>
              <a:t>SmallCap</a:t>
            </a:r>
            <a:r>
              <a:rPr lang="en-US" dirty="0">
                <a:latin typeface="Times New Roman" panose="02020603050405020304" pitchFamily="18" charset="0"/>
                <a:cs typeface="Times New Roman" panose="02020603050405020304" pitchFamily="18" charset="0"/>
              </a:rPr>
              <a:t> 600, which together make up the S&amp;P Composite 1500. Under the announced policies, our multi-class capital structure would make us ineligible for inclusion in any of these indices, and as a result, mutual funds, exchange-traded funds, and other investment vehicles that attempt to passively track these indices will not be investing in our stock. These policies are very new and it is as of yet unclear what effect, if any, they will have on the valuations of publicly traded companies excluded from the indices, but it is possible that they may depress these valuations compared to those of other similar companies that are included.</a:t>
            </a:r>
          </a:p>
        </p:txBody>
      </p:sp>
      <p:sp>
        <p:nvSpPr>
          <p:cNvPr id="8" name="Rectangle 7"/>
          <p:cNvSpPr/>
          <p:nvPr/>
        </p:nvSpPr>
        <p:spPr>
          <a:xfrm>
            <a:off x="382386" y="362772"/>
            <a:ext cx="11679382" cy="923330"/>
          </a:xfrm>
          <a:prstGeom prst="rect">
            <a:avLst/>
          </a:prstGeom>
        </p:spPr>
        <p:txBody>
          <a:bodyPr wrap="square">
            <a:spAutoFit/>
          </a:bodyPr>
          <a:lstStyle/>
          <a:p>
            <a:r>
              <a:rPr lang="en-US" b="1" i="1" dirty="0">
                <a:solidFill>
                  <a:srgbClr val="000000"/>
                </a:solidFill>
                <a:latin typeface="Times New Roman" panose="02020603050405020304" pitchFamily="18" charset="0"/>
              </a:rPr>
              <a:t>The multi-class structure of our common stock will have the effect of concentrating voting control with those stockholders who held our capital stock prior to the completion of this offering, and it may depress the trading price of our Class A common stock.</a:t>
            </a:r>
            <a:endParaRPr lang="en-US" dirty="0"/>
          </a:p>
        </p:txBody>
      </p:sp>
      <p:sp>
        <p:nvSpPr>
          <p:cNvPr id="2" name="TextBox 1">
            <a:extLst>
              <a:ext uri="{FF2B5EF4-FFF2-40B4-BE49-F238E27FC236}">
                <a16:creationId xmlns:a16="http://schemas.microsoft.com/office/drawing/2014/main" id="{A8FAFFBB-F4E1-455B-9141-9177F528C417}"/>
              </a:ext>
            </a:extLst>
          </p:cNvPr>
          <p:cNvSpPr txBox="1"/>
          <p:nvPr/>
        </p:nvSpPr>
        <p:spPr>
          <a:xfrm>
            <a:off x="176169" y="6310562"/>
            <a:ext cx="2390863" cy="369332"/>
          </a:xfrm>
          <a:prstGeom prst="rect">
            <a:avLst/>
          </a:prstGeom>
          <a:solidFill>
            <a:schemeClr val="bg1"/>
          </a:solidFill>
          <a:ln>
            <a:solidFill>
              <a:schemeClr val="tx1"/>
            </a:solidFill>
          </a:ln>
        </p:spPr>
        <p:txBody>
          <a:bodyPr wrap="square" rtlCol="0">
            <a:spAutoFit/>
          </a:bodyPr>
          <a:lstStyle/>
          <a:p>
            <a:pPr algn="ctr"/>
            <a:r>
              <a:rPr lang="en-US" dirty="0"/>
              <a:t>Dual-Class Common</a:t>
            </a:r>
          </a:p>
        </p:txBody>
      </p:sp>
    </p:spTree>
    <p:extLst>
      <p:ext uri="{BB962C8B-B14F-4D97-AF65-F5344CB8AC3E}">
        <p14:creationId xmlns:p14="http://schemas.microsoft.com/office/powerpoint/2010/main" val="3926073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12174" y="161828"/>
            <a:ext cx="8520545" cy="6696172"/>
          </a:xfrm>
          <a:prstGeom prst="rect">
            <a:avLst/>
          </a:prstGeom>
        </p:spPr>
      </p:pic>
    </p:spTree>
    <p:extLst>
      <p:ext uri="{BB962C8B-B14F-4D97-AF65-F5344CB8AC3E}">
        <p14:creationId xmlns:p14="http://schemas.microsoft.com/office/powerpoint/2010/main" val="301796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4690" y="0"/>
            <a:ext cx="11252662" cy="646330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Risks Related to Owning Our Ordinary Shares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listing differs significantly from an underwritten initial public offering.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not an underwritten initial public offering. This listing differs from an underwritten initial public offering in several significant ways, which include, but are not limited to, the following:</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There are no underwriters. Consequently, prior to the opening of trading on the NYSE, there will be no book building process and no price at which underwriters initially sold shares to the public to help inform efficient price discovery with respect to the opening trades on the NYSE. . . .Moreover, there will be no underwriters assuming risk in connection with the initial resale of our ordinary shares. . . [No stabilization techniques.]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is not a fixed number of securities available for sale. Therefore, there can be no assurance that any Registered Shareholders or other existing shareholders will sell any or all of their ordinary shares. .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None of our Registered Shareholders or other existing shareholders have entered into contractual lock-up agreements or other contractual restrictions on transfer, except for TME and </a:t>
            </a:r>
            <a:r>
              <a:rPr lang="en-US" dirty="0" err="1">
                <a:latin typeface="Times New Roman" panose="02020603050405020304" pitchFamily="18" charset="0"/>
                <a:cs typeface="Times New Roman" panose="02020603050405020304" pitchFamily="18" charset="0"/>
              </a:rPr>
              <a:t>Tencent</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will not conduct a traditional “roadshow” with underwriters prior to the opening of trading on the NYSE. Instead, we intend to host an investor day. . .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Such differences from an underwritten initial public offering could result in a volatile market price for our ordinary shares and uncertain trading volume and may adversely affect your ability to sell your ordinary shares.</a:t>
            </a:r>
          </a:p>
        </p:txBody>
      </p:sp>
      <p:sp>
        <p:nvSpPr>
          <p:cNvPr id="3" name="TextBox 2">
            <a:extLst>
              <a:ext uri="{FF2B5EF4-FFF2-40B4-BE49-F238E27FC236}">
                <a16:creationId xmlns:a16="http://schemas.microsoft.com/office/drawing/2014/main" id="{C6A72036-3214-4C2A-BB10-BC72D82DF948}"/>
              </a:ext>
            </a:extLst>
          </p:cNvPr>
          <p:cNvSpPr txBox="1"/>
          <p:nvPr/>
        </p:nvSpPr>
        <p:spPr>
          <a:xfrm>
            <a:off x="9676447" y="111097"/>
            <a:ext cx="2390863" cy="369332"/>
          </a:xfrm>
          <a:prstGeom prst="rect">
            <a:avLst/>
          </a:prstGeom>
          <a:solidFill>
            <a:schemeClr val="bg1"/>
          </a:solidFill>
          <a:ln>
            <a:solidFill>
              <a:schemeClr val="tx1"/>
            </a:solidFill>
          </a:ln>
        </p:spPr>
        <p:txBody>
          <a:bodyPr wrap="square" rtlCol="0">
            <a:spAutoFit/>
          </a:bodyPr>
          <a:lstStyle/>
          <a:p>
            <a:pPr algn="ctr"/>
            <a:r>
              <a:rPr lang="en-US" dirty="0"/>
              <a:t>Direct Listing</a:t>
            </a:r>
          </a:p>
        </p:txBody>
      </p:sp>
    </p:spTree>
    <p:extLst>
      <p:ext uri="{BB962C8B-B14F-4D97-AF65-F5344CB8AC3E}">
        <p14:creationId xmlns:p14="http://schemas.microsoft.com/office/powerpoint/2010/main" val="551058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10" y="246394"/>
            <a:ext cx="11599025" cy="923330"/>
          </a:xfrm>
          <a:prstGeom prst="rect">
            <a:avLst/>
          </a:prstGeom>
        </p:spPr>
        <p:txBody>
          <a:bodyPr wrap="square">
            <a:spAutoFit/>
          </a:bodyPr>
          <a:lstStyle/>
          <a:p>
            <a:r>
              <a:rPr lang="en-US" b="1" i="1" dirty="0">
                <a:solidFill>
                  <a:srgbClr val="000000"/>
                </a:solidFill>
                <a:latin typeface="Times New Roman" panose="02020603050405020304" pitchFamily="18" charset="0"/>
              </a:rPr>
              <a:t>As a foreign private issuer, we are exempt from a number of U.S. securities laws and rules promulgated thereunder and are permitted to publicly disclose less information than U.S. companies must. This may limit the information available to holders of the ordinary shares.</a:t>
            </a:r>
            <a:endParaRPr lang="en-US" dirty="0"/>
          </a:p>
        </p:txBody>
      </p:sp>
      <p:sp>
        <p:nvSpPr>
          <p:cNvPr id="3" name="Rectangle 2"/>
          <p:cNvSpPr/>
          <p:nvPr/>
        </p:nvSpPr>
        <p:spPr>
          <a:xfrm>
            <a:off x="246606" y="1515563"/>
            <a:ext cx="11599025" cy="1477328"/>
          </a:xfrm>
          <a:prstGeom prst="rect">
            <a:avLst/>
          </a:prstGeom>
        </p:spPr>
        <p:txBody>
          <a:bodyPr wrap="square">
            <a:spAutoFit/>
          </a:bodyPr>
          <a:lstStyle/>
          <a:p>
            <a:r>
              <a:rPr lang="en-US" dirty="0">
                <a:solidFill>
                  <a:srgbClr val="000000"/>
                </a:solidFill>
                <a:latin typeface="Times New Roman" panose="02020603050405020304" pitchFamily="18" charset="0"/>
              </a:rPr>
              <a:t>As a foreign private issuer, we will file an annual report on Form 20-F within four months of the close of each fiscal year ended December 31 and furnish reports on Form 6-K relating to certain material events promptly after we publicly announce these events. However, because of the above exemptions for foreign private issuers, which we intend to rely on, our shareholders will not be afforded the same information generally available to investors holding shares in public companies that are not foreign private issuers.</a:t>
            </a:r>
            <a:endParaRPr lang="en-US" dirty="0"/>
          </a:p>
        </p:txBody>
      </p:sp>
      <p:sp>
        <p:nvSpPr>
          <p:cNvPr id="4" name="Rectangle 3"/>
          <p:cNvSpPr/>
          <p:nvPr/>
        </p:nvSpPr>
        <p:spPr>
          <a:xfrm>
            <a:off x="246605" y="4103500"/>
            <a:ext cx="11599025" cy="923330"/>
          </a:xfrm>
          <a:prstGeom prst="rect">
            <a:avLst/>
          </a:prstGeom>
        </p:spPr>
        <p:txBody>
          <a:bodyPr wrap="square">
            <a:spAutoFit/>
          </a:bodyPr>
          <a:lstStyle/>
          <a:p>
            <a:r>
              <a:rPr lang="en-US" b="1" i="1" dirty="0">
                <a:solidFill>
                  <a:srgbClr val="000000"/>
                </a:solidFill>
                <a:latin typeface="Times New Roman" panose="02020603050405020304" pitchFamily="18" charset="0"/>
              </a:rPr>
              <a:t>We are organized under the laws of Luxembourg and a substantial amount of our assets are not located in the United States. It may be difficult for you to obtain or enforce judgments or bring original actions against us or the members of our board of directors in the United States.</a:t>
            </a:r>
            <a:endParaRPr lang="en-US" dirty="0"/>
          </a:p>
        </p:txBody>
      </p:sp>
      <p:sp>
        <p:nvSpPr>
          <p:cNvPr id="5" name="Rectangle 4"/>
          <p:cNvSpPr/>
          <p:nvPr/>
        </p:nvSpPr>
        <p:spPr>
          <a:xfrm>
            <a:off x="246605" y="5325470"/>
            <a:ext cx="11599025" cy="923330"/>
          </a:xfrm>
          <a:prstGeom prst="rect">
            <a:avLst/>
          </a:prstGeom>
        </p:spPr>
        <p:txBody>
          <a:bodyPr wrap="square">
            <a:spAutoFit/>
          </a:bodyPr>
          <a:lstStyle/>
          <a:p>
            <a:r>
              <a:rPr lang="en-US" dirty="0">
                <a:solidFill>
                  <a:srgbClr val="000000"/>
                </a:solidFill>
                <a:latin typeface="Times New Roman" panose="02020603050405020304" pitchFamily="18" charset="0"/>
              </a:rPr>
              <a:t>As there is no treaty in force on the reciprocal recognition and enforcement of judgments in civil and commercial matters between the United States and Luxembourg, courts in Luxembourg will not automatically recognize and enforce a final judgment rendered by a U.S. court. </a:t>
            </a:r>
            <a:endParaRPr lang="en-US" dirty="0"/>
          </a:p>
        </p:txBody>
      </p:sp>
      <p:sp>
        <p:nvSpPr>
          <p:cNvPr id="6" name="TextBox 5">
            <a:extLst>
              <a:ext uri="{FF2B5EF4-FFF2-40B4-BE49-F238E27FC236}">
                <a16:creationId xmlns:a16="http://schemas.microsoft.com/office/drawing/2014/main" id="{9657D327-3773-4D8C-940E-2983F58EE3CF}"/>
              </a:ext>
            </a:extLst>
          </p:cNvPr>
          <p:cNvSpPr txBox="1"/>
          <p:nvPr/>
        </p:nvSpPr>
        <p:spPr>
          <a:xfrm>
            <a:off x="176169" y="6310562"/>
            <a:ext cx="2390863" cy="369332"/>
          </a:xfrm>
          <a:prstGeom prst="rect">
            <a:avLst/>
          </a:prstGeom>
          <a:solidFill>
            <a:schemeClr val="bg1"/>
          </a:solidFill>
          <a:ln>
            <a:solidFill>
              <a:schemeClr val="tx1"/>
            </a:solidFill>
          </a:ln>
        </p:spPr>
        <p:txBody>
          <a:bodyPr wrap="square" rtlCol="0">
            <a:spAutoFit/>
          </a:bodyPr>
          <a:lstStyle/>
          <a:p>
            <a:pPr algn="ctr"/>
            <a:r>
              <a:rPr lang="en-US" dirty="0"/>
              <a:t>Foreign Issuer</a:t>
            </a:r>
          </a:p>
        </p:txBody>
      </p:sp>
    </p:spTree>
    <p:extLst>
      <p:ext uri="{BB962C8B-B14F-4D97-AF65-F5344CB8AC3E}">
        <p14:creationId xmlns:p14="http://schemas.microsoft.com/office/powerpoint/2010/main" val="3417429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F7893-AADC-4D92-9F8D-281BAB9E8DC6}"/>
              </a:ext>
            </a:extLst>
          </p:cNvPr>
          <p:cNvPicPr>
            <a:picLocks noChangeAspect="1"/>
          </p:cNvPicPr>
          <p:nvPr/>
        </p:nvPicPr>
        <p:blipFill>
          <a:blip r:embed="rId2"/>
          <a:stretch>
            <a:fillRect/>
          </a:stretch>
        </p:blipFill>
        <p:spPr>
          <a:xfrm>
            <a:off x="670268" y="1212351"/>
            <a:ext cx="11521732" cy="5645649"/>
          </a:xfrm>
          <a:prstGeom prst="rect">
            <a:avLst/>
          </a:prstGeom>
        </p:spPr>
      </p:pic>
      <p:sp>
        <p:nvSpPr>
          <p:cNvPr id="4" name="TextBox 3">
            <a:extLst>
              <a:ext uri="{FF2B5EF4-FFF2-40B4-BE49-F238E27FC236}">
                <a16:creationId xmlns:a16="http://schemas.microsoft.com/office/drawing/2014/main" id="{2561CB2D-4C35-45BD-A7B4-D49C7FAA5045}"/>
              </a:ext>
            </a:extLst>
          </p:cNvPr>
          <p:cNvSpPr txBox="1"/>
          <p:nvPr/>
        </p:nvSpPr>
        <p:spPr>
          <a:xfrm>
            <a:off x="670268" y="232109"/>
            <a:ext cx="3904180" cy="646331"/>
          </a:xfrm>
          <a:prstGeom prst="rect">
            <a:avLst/>
          </a:prstGeom>
          <a:noFill/>
          <a:ln w="28575">
            <a:solidFill>
              <a:srgbClr val="C00000"/>
            </a:solidFill>
          </a:ln>
        </p:spPr>
        <p:txBody>
          <a:bodyPr wrap="square" rtlCol="0">
            <a:spAutoFit/>
          </a:bodyPr>
          <a:lstStyle/>
          <a:p>
            <a:r>
              <a:rPr lang="en-US" sz="3600" b="1" dirty="0">
                <a:latin typeface="AngsanaUPC" panose="020B0502040204020203" pitchFamily="18" charset="-34"/>
                <a:cs typeface="AngsanaUPC" panose="020B0502040204020203" pitchFamily="18" charset="-34"/>
              </a:rPr>
              <a:t>Palantir (Sept. 2020)</a:t>
            </a:r>
          </a:p>
        </p:txBody>
      </p:sp>
      <p:sp>
        <p:nvSpPr>
          <p:cNvPr id="5" name="TextBox 4">
            <a:extLst>
              <a:ext uri="{FF2B5EF4-FFF2-40B4-BE49-F238E27FC236}">
                <a16:creationId xmlns:a16="http://schemas.microsoft.com/office/drawing/2014/main" id="{09A247F5-FF0F-4673-92E2-2193E7E53AAC}"/>
              </a:ext>
            </a:extLst>
          </p:cNvPr>
          <p:cNvSpPr txBox="1"/>
          <p:nvPr/>
        </p:nvSpPr>
        <p:spPr>
          <a:xfrm>
            <a:off x="9580227" y="232109"/>
            <a:ext cx="2390863" cy="646331"/>
          </a:xfrm>
          <a:prstGeom prst="rect">
            <a:avLst/>
          </a:prstGeom>
          <a:solidFill>
            <a:schemeClr val="bg1"/>
          </a:solidFill>
          <a:ln>
            <a:solidFill>
              <a:schemeClr val="tx1"/>
            </a:solidFill>
          </a:ln>
        </p:spPr>
        <p:txBody>
          <a:bodyPr wrap="square" rtlCol="0">
            <a:spAutoFit/>
          </a:bodyPr>
          <a:lstStyle/>
          <a:p>
            <a:pPr algn="ctr"/>
            <a:r>
              <a:rPr lang="en-US" dirty="0"/>
              <a:t>Emerging Growth Company Status</a:t>
            </a:r>
          </a:p>
        </p:txBody>
      </p:sp>
    </p:spTree>
    <p:extLst>
      <p:ext uri="{BB962C8B-B14F-4D97-AF65-F5344CB8AC3E}">
        <p14:creationId xmlns:p14="http://schemas.microsoft.com/office/powerpoint/2010/main" val="1029239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905000" y="1676400"/>
            <a:ext cx="8382000" cy="2514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41987" name="Rectangle 3"/>
          <p:cNvSpPr>
            <a:spLocks noChangeArrowheads="1"/>
          </p:cNvSpPr>
          <p:nvPr/>
        </p:nvSpPr>
        <p:spPr bwMode="auto">
          <a:xfrm>
            <a:off x="1524000" y="2052639"/>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4800" b="1" dirty="0">
                <a:solidFill>
                  <a:schemeClr val="folHlink"/>
                </a:solidFill>
              </a:rPr>
              <a:t>Emerging Growth</a:t>
            </a:r>
          </a:p>
          <a:p>
            <a:pPr algn="ctr"/>
            <a:r>
              <a:rPr lang="en-US" sz="4800" b="1" dirty="0">
                <a:solidFill>
                  <a:schemeClr val="folHlink"/>
                </a:solidFill>
              </a:rPr>
              <a:t>Companies</a:t>
            </a:r>
          </a:p>
        </p:txBody>
      </p:sp>
      <p:sp>
        <p:nvSpPr>
          <p:cNvPr id="41988" name="Line 4"/>
          <p:cNvSpPr>
            <a:spLocks noChangeShapeType="1"/>
          </p:cNvSpPr>
          <p:nvPr/>
        </p:nvSpPr>
        <p:spPr bwMode="auto">
          <a:xfrm>
            <a:off x="3797300" y="3733800"/>
            <a:ext cx="44958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2038147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1765300" y="2632135"/>
            <a:ext cx="86614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spcBef>
                <a:spcPct val="20000"/>
              </a:spcBef>
            </a:pPr>
            <a:r>
              <a:rPr lang="en-US" sz="3200" b="1" dirty="0"/>
              <a:t>Section 2(a)(19) of the Securities Act</a:t>
            </a:r>
          </a:p>
          <a:p>
            <a:pPr algn="l">
              <a:spcBef>
                <a:spcPct val="20000"/>
              </a:spcBef>
            </a:pPr>
            <a:r>
              <a:rPr lang="en-US" sz="3200" dirty="0">
                <a:solidFill>
                  <a:srgbClr val="003366"/>
                </a:solidFill>
              </a:rPr>
              <a:t>The term </a:t>
            </a:r>
            <a:r>
              <a:rPr lang="en-US" altLang="en-US" sz="3200" dirty="0">
                <a:solidFill>
                  <a:srgbClr val="003366"/>
                </a:solidFill>
              </a:rPr>
              <a:t>‘</a:t>
            </a:r>
            <a:r>
              <a:rPr lang="en-US" sz="3200" dirty="0">
                <a:solidFill>
                  <a:srgbClr val="C00000"/>
                </a:solidFill>
              </a:rPr>
              <a:t>emerging growth company</a:t>
            </a:r>
            <a:r>
              <a:rPr lang="en-US" altLang="en-US" sz="3200" dirty="0">
                <a:solidFill>
                  <a:srgbClr val="003366"/>
                </a:solidFill>
              </a:rPr>
              <a:t>’</a:t>
            </a:r>
            <a:r>
              <a:rPr lang="en-US" sz="3200" dirty="0">
                <a:solidFill>
                  <a:srgbClr val="003366"/>
                </a:solidFill>
              </a:rPr>
              <a:t> means an issuer that had total annual gross </a:t>
            </a:r>
            <a:r>
              <a:rPr lang="en-US" sz="3200" dirty="0">
                <a:solidFill>
                  <a:srgbClr val="C00000"/>
                </a:solidFill>
              </a:rPr>
              <a:t>revenues of less than $1,000,000,000</a:t>
            </a:r>
            <a:r>
              <a:rPr lang="en-US" sz="3200" dirty="0">
                <a:solidFill>
                  <a:srgbClr val="003366"/>
                </a:solidFill>
              </a:rPr>
              <a:t> (as such amount is indexed for inflation every 5 years by the …) during its most recently completed fiscal year.</a:t>
            </a:r>
          </a:p>
          <a:p>
            <a:pPr algn="l">
              <a:spcBef>
                <a:spcPct val="20000"/>
              </a:spcBef>
            </a:pPr>
            <a:endParaRPr lang="en-US" dirty="0">
              <a:solidFill>
                <a:srgbClr val="003366"/>
              </a:solidFill>
            </a:endParaRPr>
          </a:p>
        </p:txBody>
      </p:sp>
      <p:sp>
        <p:nvSpPr>
          <p:cNvPr id="2" name="Title 1"/>
          <p:cNvSpPr>
            <a:spLocks noGrp="1"/>
          </p:cNvSpPr>
          <p:nvPr>
            <p:ph type="title"/>
          </p:nvPr>
        </p:nvSpPr>
        <p:spPr>
          <a:xfrm>
            <a:off x="2231136" y="132403"/>
            <a:ext cx="7729728" cy="1188720"/>
          </a:xfrm>
        </p:spPr>
        <p:txBody>
          <a:bodyPr/>
          <a:lstStyle/>
          <a:p>
            <a:r>
              <a:rPr lang="en-US" dirty="0"/>
              <a:t>Emerging Growth Companies</a:t>
            </a:r>
          </a:p>
        </p:txBody>
      </p:sp>
      <p:sp>
        <p:nvSpPr>
          <p:cNvPr id="5" name="Rectangle 2"/>
          <p:cNvSpPr txBox="1">
            <a:spLocks noChangeArrowheads="1"/>
          </p:cNvSpPr>
          <p:nvPr/>
        </p:nvSpPr>
        <p:spPr bwMode="auto">
          <a:xfrm>
            <a:off x="1524000" y="1558433"/>
            <a:ext cx="9144000" cy="563563"/>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cs typeface="Arial" charset="0"/>
              </a:defRPr>
            </a:lvl2pPr>
            <a:lvl3pPr algn="l" rtl="0" eaLnBrk="0" fontAlgn="base" hangingPunct="0">
              <a:spcBef>
                <a:spcPct val="0"/>
              </a:spcBef>
              <a:spcAft>
                <a:spcPct val="0"/>
              </a:spcAft>
              <a:defRPr sz="4000" b="1">
                <a:solidFill>
                  <a:schemeClr val="folHlink"/>
                </a:solidFill>
                <a:latin typeface="Arial" charset="0"/>
                <a:cs typeface="Arial" charset="0"/>
              </a:defRPr>
            </a:lvl3pPr>
            <a:lvl4pPr algn="l" rtl="0" eaLnBrk="0" fontAlgn="base" hangingPunct="0">
              <a:spcBef>
                <a:spcPct val="0"/>
              </a:spcBef>
              <a:spcAft>
                <a:spcPct val="0"/>
              </a:spcAft>
              <a:defRPr sz="4000" b="1">
                <a:solidFill>
                  <a:schemeClr val="folHlink"/>
                </a:solidFill>
                <a:latin typeface="Arial" charset="0"/>
                <a:cs typeface="Arial" charset="0"/>
              </a:defRPr>
            </a:lvl4pPr>
            <a:lvl5pPr algn="l" rtl="0" eaLnBrk="0" fontAlgn="base" hangingPunct="0">
              <a:spcBef>
                <a:spcPct val="0"/>
              </a:spcBef>
              <a:spcAft>
                <a:spcPct val="0"/>
              </a:spcAft>
              <a:defRPr sz="4000" b="1">
                <a:solidFill>
                  <a:schemeClr val="folHlink"/>
                </a:solidFill>
                <a:latin typeface="Arial" charset="0"/>
                <a:cs typeface="Arial" charset="0"/>
              </a:defRPr>
            </a:lvl5pPr>
            <a:lvl6pPr marL="457200" algn="l" rtl="0" fontAlgn="base">
              <a:spcBef>
                <a:spcPct val="0"/>
              </a:spcBef>
              <a:spcAft>
                <a:spcPct val="0"/>
              </a:spcAft>
              <a:defRPr sz="4000" b="1">
                <a:solidFill>
                  <a:schemeClr val="folHlink"/>
                </a:solidFill>
                <a:latin typeface="Arial" charset="0"/>
                <a:cs typeface="Arial" charset="0"/>
              </a:defRPr>
            </a:lvl6pPr>
            <a:lvl7pPr marL="914400" algn="l" rtl="0" fontAlgn="base">
              <a:spcBef>
                <a:spcPct val="0"/>
              </a:spcBef>
              <a:spcAft>
                <a:spcPct val="0"/>
              </a:spcAft>
              <a:defRPr sz="4000" b="1">
                <a:solidFill>
                  <a:schemeClr val="folHlink"/>
                </a:solidFill>
                <a:latin typeface="Arial" charset="0"/>
                <a:cs typeface="Arial" charset="0"/>
              </a:defRPr>
            </a:lvl7pPr>
            <a:lvl8pPr marL="1371600" algn="l" rtl="0" fontAlgn="base">
              <a:spcBef>
                <a:spcPct val="0"/>
              </a:spcBef>
              <a:spcAft>
                <a:spcPct val="0"/>
              </a:spcAft>
              <a:defRPr sz="4000" b="1">
                <a:solidFill>
                  <a:schemeClr val="folHlink"/>
                </a:solidFill>
                <a:latin typeface="Arial" charset="0"/>
                <a:cs typeface="Arial" charset="0"/>
              </a:defRPr>
            </a:lvl8pPr>
            <a:lvl9pPr marL="1828800" algn="l" rtl="0" fontAlgn="base">
              <a:spcBef>
                <a:spcPct val="0"/>
              </a:spcBef>
              <a:spcAft>
                <a:spcPct val="0"/>
              </a:spcAft>
              <a:defRPr sz="4000" b="1">
                <a:solidFill>
                  <a:schemeClr val="folHlink"/>
                </a:solidFill>
                <a:latin typeface="Arial" charset="0"/>
                <a:cs typeface="Arial" charset="0"/>
              </a:defRPr>
            </a:lvl9pPr>
          </a:lstStyle>
          <a:p>
            <a:pPr eaLnBrk="1" hangingPunct="1"/>
            <a:r>
              <a:rPr lang="en-US" b="0" dirty="0">
                <a:solidFill>
                  <a:schemeClr val="tx1"/>
                </a:solidFill>
                <a:ea typeface="ＭＳ Ｐゴシック" charset="-128"/>
              </a:rPr>
              <a:t>Definition [JOBS Act of 2012]</a:t>
            </a:r>
          </a:p>
        </p:txBody>
      </p:sp>
    </p:spTree>
    <p:extLst>
      <p:ext uri="{BB962C8B-B14F-4D97-AF65-F5344CB8AC3E}">
        <p14:creationId xmlns:p14="http://schemas.microsoft.com/office/powerpoint/2010/main" val="16704656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1765300" y="1581852"/>
            <a:ext cx="8661400" cy="527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spcBef>
                <a:spcPct val="20000"/>
              </a:spcBef>
            </a:pPr>
            <a:r>
              <a:rPr lang="en-US" dirty="0">
                <a:solidFill>
                  <a:srgbClr val="003366"/>
                </a:solidFill>
              </a:rPr>
              <a:t>An issuer that is an emerging growth company as of the first day of that fiscal year shall continue to be deemed an emerging growth company until the earliest of—</a:t>
            </a:r>
          </a:p>
          <a:p>
            <a:pPr marL="914400" indent="-574675">
              <a:spcBef>
                <a:spcPct val="20000"/>
              </a:spcBef>
              <a:buFontTx/>
              <a:buAutoNum type="alphaUcParenBoth"/>
            </a:pPr>
            <a:r>
              <a:rPr lang="en-US" sz="2600" dirty="0">
                <a:solidFill>
                  <a:srgbClr val="003366"/>
                </a:solidFill>
              </a:rPr>
              <a:t>the last day of the fiscal year of the issuer during which it had total </a:t>
            </a:r>
            <a:r>
              <a:rPr lang="en-US" sz="2600" dirty="0">
                <a:solidFill>
                  <a:srgbClr val="FF0000"/>
                </a:solidFill>
              </a:rPr>
              <a:t>annual gross revenues of $1,000,000,000</a:t>
            </a:r>
            <a:r>
              <a:rPr lang="en-US" sz="2600" dirty="0">
                <a:solidFill>
                  <a:srgbClr val="003366"/>
                </a:solidFill>
              </a:rPr>
              <a:t> … or more [indexed for inflation]</a:t>
            </a:r>
          </a:p>
          <a:p>
            <a:pPr marL="914400" indent="-574675">
              <a:spcBef>
                <a:spcPct val="20000"/>
              </a:spcBef>
              <a:buFontTx/>
              <a:buAutoNum type="alphaUcParenBoth"/>
            </a:pPr>
            <a:r>
              <a:rPr lang="en-US" sz="2600" dirty="0">
                <a:solidFill>
                  <a:srgbClr val="003366"/>
                </a:solidFill>
              </a:rPr>
              <a:t>the last day of the fiscal year of the issuer following the </a:t>
            </a:r>
            <a:r>
              <a:rPr lang="en-US" sz="2600" dirty="0">
                <a:solidFill>
                  <a:srgbClr val="FF0000"/>
                </a:solidFill>
              </a:rPr>
              <a:t>fifth anniversary </a:t>
            </a:r>
            <a:r>
              <a:rPr lang="en-US" sz="2600" dirty="0">
                <a:solidFill>
                  <a:srgbClr val="003366"/>
                </a:solidFill>
              </a:rPr>
              <a:t>of the date of the first sale of common equity securities of the issuer pursuant to an effective registration statement … .</a:t>
            </a:r>
          </a:p>
        </p:txBody>
      </p:sp>
      <p:sp>
        <p:nvSpPr>
          <p:cNvPr id="5" name="Rectangle 2"/>
          <p:cNvSpPr txBox="1">
            <a:spLocks noChangeArrowheads="1"/>
          </p:cNvSpPr>
          <p:nvPr/>
        </p:nvSpPr>
        <p:spPr bwMode="auto">
          <a:xfrm>
            <a:off x="1524000" y="422652"/>
            <a:ext cx="9144000" cy="563563"/>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cs typeface="Arial" charset="0"/>
              </a:defRPr>
            </a:lvl2pPr>
            <a:lvl3pPr algn="l" rtl="0" eaLnBrk="0" fontAlgn="base" hangingPunct="0">
              <a:spcBef>
                <a:spcPct val="0"/>
              </a:spcBef>
              <a:spcAft>
                <a:spcPct val="0"/>
              </a:spcAft>
              <a:defRPr sz="4000" b="1">
                <a:solidFill>
                  <a:schemeClr val="folHlink"/>
                </a:solidFill>
                <a:latin typeface="Arial" charset="0"/>
                <a:cs typeface="Arial" charset="0"/>
              </a:defRPr>
            </a:lvl3pPr>
            <a:lvl4pPr algn="l" rtl="0" eaLnBrk="0" fontAlgn="base" hangingPunct="0">
              <a:spcBef>
                <a:spcPct val="0"/>
              </a:spcBef>
              <a:spcAft>
                <a:spcPct val="0"/>
              </a:spcAft>
              <a:defRPr sz="4000" b="1">
                <a:solidFill>
                  <a:schemeClr val="folHlink"/>
                </a:solidFill>
                <a:latin typeface="Arial" charset="0"/>
                <a:cs typeface="Arial" charset="0"/>
              </a:defRPr>
            </a:lvl4pPr>
            <a:lvl5pPr algn="l" rtl="0" eaLnBrk="0" fontAlgn="base" hangingPunct="0">
              <a:spcBef>
                <a:spcPct val="0"/>
              </a:spcBef>
              <a:spcAft>
                <a:spcPct val="0"/>
              </a:spcAft>
              <a:defRPr sz="4000" b="1">
                <a:solidFill>
                  <a:schemeClr val="folHlink"/>
                </a:solidFill>
                <a:latin typeface="Arial" charset="0"/>
                <a:cs typeface="Arial" charset="0"/>
              </a:defRPr>
            </a:lvl5pPr>
            <a:lvl6pPr marL="457200" algn="l" rtl="0" fontAlgn="base">
              <a:spcBef>
                <a:spcPct val="0"/>
              </a:spcBef>
              <a:spcAft>
                <a:spcPct val="0"/>
              </a:spcAft>
              <a:defRPr sz="4000" b="1">
                <a:solidFill>
                  <a:schemeClr val="folHlink"/>
                </a:solidFill>
                <a:latin typeface="Arial" charset="0"/>
                <a:cs typeface="Arial" charset="0"/>
              </a:defRPr>
            </a:lvl6pPr>
            <a:lvl7pPr marL="914400" algn="l" rtl="0" fontAlgn="base">
              <a:spcBef>
                <a:spcPct val="0"/>
              </a:spcBef>
              <a:spcAft>
                <a:spcPct val="0"/>
              </a:spcAft>
              <a:defRPr sz="4000" b="1">
                <a:solidFill>
                  <a:schemeClr val="folHlink"/>
                </a:solidFill>
                <a:latin typeface="Arial" charset="0"/>
                <a:cs typeface="Arial" charset="0"/>
              </a:defRPr>
            </a:lvl7pPr>
            <a:lvl8pPr marL="1371600" algn="l" rtl="0" fontAlgn="base">
              <a:spcBef>
                <a:spcPct val="0"/>
              </a:spcBef>
              <a:spcAft>
                <a:spcPct val="0"/>
              </a:spcAft>
              <a:defRPr sz="4000" b="1">
                <a:solidFill>
                  <a:schemeClr val="folHlink"/>
                </a:solidFill>
                <a:latin typeface="Arial" charset="0"/>
                <a:cs typeface="Arial" charset="0"/>
              </a:defRPr>
            </a:lvl8pPr>
            <a:lvl9pPr marL="1828800" algn="l" rtl="0" fontAlgn="base">
              <a:spcBef>
                <a:spcPct val="0"/>
              </a:spcBef>
              <a:spcAft>
                <a:spcPct val="0"/>
              </a:spcAft>
              <a:defRPr sz="4000" b="1">
                <a:solidFill>
                  <a:schemeClr val="folHlink"/>
                </a:solidFill>
                <a:latin typeface="Arial" charset="0"/>
                <a:cs typeface="Arial" charset="0"/>
              </a:defRPr>
            </a:lvl9pPr>
          </a:lstStyle>
          <a:p>
            <a:pPr eaLnBrk="1" hangingPunct="1"/>
            <a:r>
              <a:rPr lang="en-US" b="0" dirty="0">
                <a:solidFill>
                  <a:schemeClr val="tx1"/>
                </a:solidFill>
                <a:ea typeface="ＭＳ Ｐゴシック" charset="-128"/>
              </a:rPr>
              <a:t>Section 2(a)(19)</a:t>
            </a:r>
          </a:p>
        </p:txBody>
      </p:sp>
    </p:spTree>
    <p:extLst>
      <p:ext uri="{BB962C8B-B14F-4D97-AF65-F5344CB8AC3E}">
        <p14:creationId xmlns:p14="http://schemas.microsoft.com/office/powerpoint/2010/main" val="20108173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1679554" y="1365363"/>
            <a:ext cx="8661400" cy="45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Aft>
                <a:spcPts val="1200"/>
              </a:spcAft>
              <a:buFont typeface="Wingdings" pitchFamily="2" charset="2"/>
              <a:buChar char="Ø"/>
              <a:defRPr/>
            </a:pPr>
            <a:r>
              <a:rPr lang="en-US" sz="2400" dirty="0">
                <a:solidFill>
                  <a:srgbClr val="003366"/>
                </a:solidFill>
                <a:latin typeface="Arial" charset="0"/>
                <a:ea typeface="ＭＳ Ｐゴシック" charset="0"/>
              </a:rPr>
              <a:t>Exemption from Dodd Frank Act Say on Pay and Golden Parachute provisions and Executive Compensation disclosure obligations</a:t>
            </a:r>
          </a:p>
          <a:p>
            <a:pPr marL="457200" indent="-457200">
              <a:spcAft>
                <a:spcPts val="1200"/>
              </a:spcAft>
              <a:buFont typeface="Wingdings" pitchFamily="2" charset="2"/>
              <a:buChar char="Ø"/>
              <a:defRPr/>
            </a:pPr>
            <a:r>
              <a:rPr lang="en-US" sz="2400" dirty="0">
                <a:solidFill>
                  <a:srgbClr val="003366"/>
                </a:solidFill>
                <a:latin typeface="Arial" charset="0"/>
                <a:ea typeface="ＭＳ Ｐゴシック" charset="0"/>
              </a:rPr>
              <a:t>Reduced financial disclosures </a:t>
            </a:r>
          </a:p>
          <a:p>
            <a:pPr marL="914400" lvl="1" indent="-457200">
              <a:spcAft>
                <a:spcPts val="1200"/>
              </a:spcAft>
              <a:buFont typeface="Wingdings" pitchFamily="2" charset="2"/>
              <a:buChar char="Ø"/>
              <a:defRPr/>
            </a:pPr>
            <a:r>
              <a:rPr lang="en-US" sz="2400" dirty="0">
                <a:solidFill>
                  <a:srgbClr val="003366"/>
                </a:solidFill>
                <a:latin typeface="Arial" charset="0"/>
                <a:ea typeface="ＭＳ Ｐゴシック" charset="0"/>
              </a:rPr>
              <a:t>IPO registration statement need not present more than 2 years of audited financial statements (usually 3)</a:t>
            </a:r>
          </a:p>
          <a:p>
            <a:pPr marL="457200" indent="-457200">
              <a:spcAft>
                <a:spcPts val="1200"/>
              </a:spcAft>
              <a:buFont typeface="Wingdings" pitchFamily="2" charset="2"/>
              <a:buChar char="Ø"/>
              <a:defRPr/>
            </a:pPr>
            <a:r>
              <a:rPr lang="en-US" sz="2400" dirty="0">
                <a:solidFill>
                  <a:srgbClr val="003366"/>
                </a:solidFill>
                <a:latin typeface="Arial" charset="0"/>
                <a:ea typeface="ＭＳ Ｐゴシック" charset="0"/>
              </a:rPr>
              <a:t>Exempt from §404 of Sarbanes Oxley </a:t>
            </a:r>
          </a:p>
          <a:p>
            <a:pPr marL="914400" lvl="1" indent="-457200">
              <a:spcAft>
                <a:spcPts val="1200"/>
              </a:spcAft>
              <a:buFont typeface="Wingdings" pitchFamily="2" charset="2"/>
              <a:buChar char="Ø"/>
              <a:defRPr/>
            </a:pPr>
            <a:r>
              <a:rPr lang="en-US" sz="2400" dirty="0">
                <a:solidFill>
                  <a:srgbClr val="003366"/>
                </a:solidFill>
                <a:latin typeface="Arial" charset="0"/>
                <a:ea typeface="ＭＳ Ｐゴシック" charset="0"/>
              </a:rPr>
              <a:t>Auditor Assessment of Internal Controls</a:t>
            </a:r>
          </a:p>
        </p:txBody>
      </p:sp>
      <p:sp>
        <p:nvSpPr>
          <p:cNvPr id="2" name="Rectangle 1"/>
          <p:cNvSpPr/>
          <p:nvPr/>
        </p:nvSpPr>
        <p:spPr>
          <a:xfrm>
            <a:off x="1554163" y="650126"/>
            <a:ext cx="9113837" cy="646331"/>
          </a:xfrm>
          <a:prstGeom prst="rect">
            <a:avLst/>
          </a:prstGeom>
        </p:spPr>
        <p:txBody>
          <a:bodyPr wrap="square">
            <a:spAutoFit/>
          </a:bodyPr>
          <a:lstStyle/>
          <a:p>
            <a:pPr algn="l">
              <a:spcBef>
                <a:spcPct val="20000"/>
              </a:spcBef>
              <a:defRPr/>
            </a:pPr>
            <a:r>
              <a:rPr lang="en-US" sz="3600" dirty="0">
                <a:ea typeface="ＭＳ Ｐゴシック" charset="0"/>
              </a:rPr>
              <a:t>Special Provisions</a:t>
            </a:r>
          </a:p>
        </p:txBody>
      </p:sp>
      <p:sp>
        <p:nvSpPr>
          <p:cNvPr id="3" name="Arrow: Right 2">
            <a:extLst>
              <a:ext uri="{FF2B5EF4-FFF2-40B4-BE49-F238E27FC236}">
                <a16:creationId xmlns:a16="http://schemas.microsoft.com/office/drawing/2014/main" id="{DC941C50-EDE4-4A91-8919-B3DEC8742A59}"/>
              </a:ext>
            </a:extLst>
          </p:cNvPr>
          <p:cNvSpPr/>
          <p:nvPr/>
        </p:nvSpPr>
        <p:spPr>
          <a:xfrm>
            <a:off x="268448" y="3429000"/>
            <a:ext cx="1582598" cy="4718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15095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1842978" y="1238973"/>
            <a:ext cx="8537943" cy="486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ts val="300"/>
              </a:spcBef>
              <a:spcAft>
                <a:spcPts val="1200"/>
              </a:spcAft>
              <a:buFont typeface="Wingdings" pitchFamily="2" charset="2"/>
              <a:buChar char="Ø"/>
            </a:pPr>
            <a:r>
              <a:rPr lang="en-US" sz="2800" dirty="0">
                <a:solidFill>
                  <a:srgbClr val="003366"/>
                </a:solidFill>
              </a:rPr>
              <a:t>Exemption from definition of an </a:t>
            </a:r>
            <a:r>
              <a:rPr lang="en-US" altLang="en-US" sz="2800" dirty="0">
                <a:solidFill>
                  <a:srgbClr val="003366"/>
                </a:solidFill>
              </a:rPr>
              <a:t>“</a:t>
            </a:r>
            <a:r>
              <a:rPr lang="en-US" sz="2800" dirty="0">
                <a:solidFill>
                  <a:srgbClr val="003366"/>
                </a:solidFill>
              </a:rPr>
              <a:t>offer</a:t>
            </a:r>
            <a:r>
              <a:rPr lang="en-US" altLang="en-US" sz="2800" dirty="0">
                <a:solidFill>
                  <a:srgbClr val="003366"/>
                </a:solidFill>
              </a:rPr>
              <a:t>”</a:t>
            </a:r>
            <a:r>
              <a:rPr lang="en-US" sz="2800" dirty="0">
                <a:solidFill>
                  <a:srgbClr val="003366"/>
                </a:solidFill>
              </a:rPr>
              <a:t> in § 2(a)(3) for certain research reports (including investment bank analyst pre-IPO reports)</a:t>
            </a:r>
          </a:p>
          <a:p>
            <a:pPr marL="457200" indent="-457200">
              <a:spcBef>
                <a:spcPts val="300"/>
              </a:spcBef>
              <a:spcAft>
                <a:spcPts val="1200"/>
              </a:spcAft>
              <a:buFont typeface="Wingdings" pitchFamily="2" charset="2"/>
              <a:buChar char="Ø"/>
            </a:pPr>
            <a:r>
              <a:rPr lang="en-US" sz="2800" dirty="0">
                <a:solidFill>
                  <a:srgbClr val="003366"/>
                </a:solidFill>
              </a:rPr>
              <a:t>Confidential draft registration statement review by the SEC prior to public filing.</a:t>
            </a:r>
          </a:p>
          <a:p>
            <a:pPr marL="457200" indent="-457200">
              <a:spcBef>
                <a:spcPts val="300"/>
              </a:spcBef>
              <a:spcAft>
                <a:spcPts val="1200"/>
              </a:spcAft>
              <a:buFont typeface="Wingdings" pitchFamily="2" charset="2"/>
              <a:buChar char="Ø"/>
            </a:pPr>
            <a:r>
              <a:rPr lang="en-US" sz="2800" dirty="0">
                <a:solidFill>
                  <a:srgbClr val="003366"/>
                </a:solidFill>
              </a:rPr>
              <a:t>Testing the waters with QIBs and institutional accredited investors in the Pre-Filing Period under §5(d)</a:t>
            </a:r>
          </a:p>
        </p:txBody>
      </p:sp>
      <p:sp>
        <p:nvSpPr>
          <p:cNvPr id="6" name="Rectangle 2"/>
          <p:cNvSpPr txBox="1">
            <a:spLocks noChangeArrowheads="1"/>
          </p:cNvSpPr>
          <p:nvPr/>
        </p:nvSpPr>
        <p:spPr bwMode="auto">
          <a:xfrm>
            <a:off x="1539949" y="422652"/>
            <a:ext cx="9144000" cy="563563"/>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cs typeface="Arial" charset="0"/>
              </a:defRPr>
            </a:lvl2pPr>
            <a:lvl3pPr algn="l" rtl="0" eaLnBrk="0" fontAlgn="base" hangingPunct="0">
              <a:spcBef>
                <a:spcPct val="0"/>
              </a:spcBef>
              <a:spcAft>
                <a:spcPct val="0"/>
              </a:spcAft>
              <a:defRPr sz="4000" b="1">
                <a:solidFill>
                  <a:schemeClr val="folHlink"/>
                </a:solidFill>
                <a:latin typeface="Arial" charset="0"/>
                <a:cs typeface="Arial" charset="0"/>
              </a:defRPr>
            </a:lvl3pPr>
            <a:lvl4pPr algn="l" rtl="0" eaLnBrk="0" fontAlgn="base" hangingPunct="0">
              <a:spcBef>
                <a:spcPct val="0"/>
              </a:spcBef>
              <a:spcAft>
                <a:spcPct val="0"/>
              </a:spcAft>
              <a:defRPr sz="4000" b="1">
                <a:solidFill>
                  <a:schemeClr val="folHlink"/>
                </a:solidFill>
                <a:latin typeface="Arial" charset="0"/>
                <a:cs typeface="Arial" charset="0"/>
              </a:defRPr>
            </a:lvl4pPr>
            <a:lvl5pPr algn="l" rtl="0" eaLnBrk="0" fontAlgn="base" hangingPunct="0">
              <a:spcBef>
                <a:spcPct val="0"/>
              </a:spcBef>
              <a:spcAft>
                <a:spcPct val="0"/>
              </a:spcAft>
              <a:defRPr sz="4000" b="1">
                <a:solidFill>
                  <a:schemeClr val="folHlink"/>
                </a:solidFill>
                <a:latin typeface="Arial" charset="0"/>
                <a:cs typeface="Arial" charset="0"/>
              </a:defRPr>
            </a:lvl5pPr>
            <a:lvl6pPr marL="457200" algn="l" rtl="0" fontAlgn="base">
              <a:spcBef>
                <a:spcPct val="0"/>
              </a:spcBef>
              <a:spcAft>
                <a:spcPct val="0"/>
              </a:spcAft>
              <a:defRPr sz="4000" b="1">
                <a:solidFill>
                  <a:schemeClr val="folHlink"/>
                </a:solidFill>
                <a:latin typeface="Arial" charset="0"/>
                <a:cs typeface="Arial" charset="0"/>
              </a:defRPr>
            </a:lvl6pPr>
            <a:lvl7pPr marL="914400" algn="l" rtl="0" fontAlgn="base">
              <a:spcBef>
                <a:spcPct val="0"/>
              </a:spcBef>
              <a:spcAft>
                <a:spcPct val="0"/>
              </a:spcAft>
              <a:defRPr sz="4000" b="1">
                <a:solidFill>
                  <a:schemeClr val="folHlink"/>
                </a:solidFill>
                <a:latin typeface="Arial" charset="0"/>
                <a:cs typeface="Arial" charset="0"/>
              </a:defRPr>
            </a:lvl7pPr>
            <a:lvl8pPr marL="1371600" algn="l" rtl="0" fontAlgn="base">
              <a:spcBef>
                <a:spcPct val="0"/>
              </a:spcBef>
              <a:spcAft>
                <a:spcPct val="0"/>
              </a:spcAft>
              <a:defRPr sz="4000" b="1">
                <a:solidFill>
                  <a:schemeClr val="folHlink"/>
                </a:solidFill>
                <a:latin typeface="Arial" charset="0"/>
                <a:cs typeface="Arial" charset="0"/>
              </a:defRPr>
            </a:lvl8pPr>
            <a:lvl9pPr marL="1828800" algn="l" rtl="0" fontAlgn="base">
              <a:spcBef>
                <a:spcPct val="0"/>
              </a:spcBef>
              <a:spcAft>
                <a:spcPct val="0"/>
              </a:spcAft>
              <a:defRPr sz="4000" b="1">
                <a:solidFill>
                  <a:schemeClr val="folHlink"/>
                </a:solidFill>
                <a:latin typeface="Arial" charset="0"/>
                <a:cs typeface="Arial" charset="0"/>
              </a:defRPr>
            </a:lvl9pPr>
          </a:lstStyle>
          <a:p>
            <a:pPr eaLnBrk="1" hangingPunct="1"/>
            <a:r>
              <a:rPr lang="en-US" b="0" dirty="0">
                <a:solidFill>
                  <a:schemeClr val="tx1"/>
                </a:solidFill>
                <a:ea typeface="ＭＳ Ｐゴシック" charset="-128"/>
              </a:rPr>
              <a:t>IPO Provisions for EGCs</a:t>
            </a:r>
          </a:p>
        </p:txBody>
      </p:sp>
      <p:sp>
        <p:nvSpPr>
          <p:cNvPr id="4" name="Arrow: Right 3">
            <a:extLst>
              <a:ext uri="{FF2B5EF4-FFF2-40B4-BE49-F238E27FC236}">
                <a16:creationId xmlns:a16="http://schemas.microsoft.com/office/drawing/2014/main" id="{9D17676B-815F-4BED-992F-9A2A9E1AC70D}"/>
              </a:ext>
            </a:extLst>
          </p:cNvPr>
          <p:cNvSpPr/>
          <p:nvPr/>
        </p:nvSpPr>
        <p:spPr>
          <a:xfrm>
            <a:off x="260380" y="1735726"/>
            <a:ext cx="1582598" cy="4718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08A11A1-3B4F-4BA1-B523-95327047E571}"/>
              </a:ext>
            </a:extLst>
          </p:cNvPr>
          <p:cNvSpPr/>
          <p:nvPr/>
        </p:nvSpPr>
        <p:spPr>
          <a:xfrm>
            <a:off x="260380" y="2957119"/>
            <a:ext cx="1582598" cy="4718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50361C9-8AAA-4133-9CED-4B73FA11AF1A}"/>
              </a:ext>
            </a:extLst>
          </p:cNvPr>
          <p:cNvSpPr/>
          <p:nvPr/>
        </p:nvSpPr>
        <p:spPr>
          <a:xfrm>
            <a:off x="167780" y="4277877"/>
            <a:ext cx="1582598" cy="4718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2352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1D08-D8C0-40FB-946D-18D112EFB9D3}"/>
              </a:ext>
            </a:extLst>
          </p:cNvPr>
          <p:cNvSpPr>
            <a:spLocks noGrp="1"/>
          </p:cNvSpPr>
          <p:nvPr>
            <p:ph type="title"/>
          </p:nvPr>
        </p:nvSpPr>
        <p:spPr>
          <a:xfrm>
            <a:off x="149290" y="1483568"/>
            <a:ext cx="4450702" cy="2693332"/>
          </a:xfrm>
          <a:prstGeom prst="ellipse">
            <a:avLst/>
          </a:prstGeom>
          <a:solidFill>
            <a:srgbClr val="FFFFFF"/>
          </a:solidFill>
          <a:ln>
            <a:solidFill>
              <a:srgbClr val="262626"/>
            </a:solidFill>
          </a:ln>
        </p:spPr>
        <p:txBody>
          <a:bodyPr>
            <a:noAutofit/>
          </a:bodyPr>
          <a:lstStyle/>
          <a:p>
            <a:r>
              <a:rPr lang="en-US" sz="2000"/>
              <a:t>The stock begins to rise </a:t>
            </a:r>
            <a:endParaRPr lang="en-US" sz="2000" dirty="0"/>
          </a:p>
        </p:txBody>
      </p:sp>
      <p:graphicFrame>
        <p:nvGraphicFramePr>
          <p:cNvPr id="14" name="Content Placeholder 2">
            <a:extLst>
              <a:ext uri="{FF2B5EF4-FFF2-40B4-BE49-F238E27FC236}">
                <a16:creationId xmlns:a16="http://schemas.microsoft.com/office/drawing/2014/main" id="{09506006-F42A-478E-8CDD-B02E35076DE1}"/>
              </a:ext>
            </a:extLst>
          </p:cNvPr>
          <p:cNvGraphicFramePr>
            <a:graphicFrameLocks noGrp="1"/>
          </p:cNvGraphicFramePr>
          <p:nvPr>
            <p:ph idx="1"/>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descr="Bar Graph with Upward Trend">
            <a:extLst>
              <a:ext uri="{FF2B5EF4-FFF2-40B4-BE49-F238E27FC236}">
                <a16:creationId xmlns:a16="http://schemas.microsoft.com/office/drawing/2014/main" id="{2245B54F-48D8-4EB9-8578-53101D95E3DC}"/>
              </a:ext>
            </a:extLst>
          </p:cNvPr>
          <p:cNvSpPr/>
          <p:nvPr/>
        </p:nvSpPr>
        <p:spPr>
          <a:xfrm>
            <a:off x="5790752" y="2219738"/>
            <a:ext cx="610496" cy="61049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4" name="Picture 3">
            <a:extLst>
              <a:ext uri="{FF2B5EF4-FFF2-40B4-BE49-F238E27FC236}">
                <a16:creationId xmlns:a16="http://schemas.microsoft.com/office/drawing/2014/main" id="{45092A1B-57FC-48C6-A912-1D7A72CDE6A5}"/>
              </a:ext>
            </a:extLst>
          </p:cNvPr>
          <p:cNvPicPr>
            <a:picLocks noChangeAspect="1"/>
          </p:cNvPicPr>
          <p:nvPr/>
        </p:nvPicPr>
        <p:blipFill>
          <a:blip r:embed="rId9"/>
          <a:stretch>
            <a:fillRect/>
          </a:stretch>
        </p:blipFill>
        <p:spPr>
          <a:xfrm>
            <a:off x="365020" y="4511861"/>
            <a:ext cx="4008214" cy="1725141"/>
          </a:xfrm>
          <a:prstGeom prst="rect">
            <a:avLst/>
          </a:prstGeom>
        </p:spPr>
      </p:pic>
    </p:spTree>
    <p:extLst>
      <p:ext uri="{BB962C8B-B14F-4D97-AF65-F5344CB8AC3E}">
        <p14:creationId xmlns:p14="http://schemas.microsoft.com/office/powerpoint/2010/main" val="1111418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19" y="329425"/>
            <a:ext cx="11415561" cy="1188720"/>
          </a:xfrm>
        </p:spPr>
        <p:txBody>
          <a:bodyPr>
            <a:normAutofit/>
          </a:bodyPr>
          <a:lstStyle/>
          <a:p>
            <a:r>
              <a:rPr lang="en-US" dirty="0"/>
              <a:t>Note:  Draft registration statement filing now available to all issuers</a:t>
            </a:r>
          </a:p>
        </p:txBody>
      </p:sp>
      <p:sp>
        <p:nvSpPr>
          <p:cNvPr id="3" name="Content Placeholder 2"/>
          <p:cNvSpPr>
            <a:spLocks noGrp="1"/>
          </p:cNvSpPr>
          <p:nvPr>
            <p:ph idx="1"/>
          </p:nvPr>
        </p:nvSpPr>
        <p:spPr>
          <a:xfrm>
            <a:off x="595803" y="2551417"/>
            <a:ext cx="11000392" cy="3101983"/>
          </a:xfrm>
        </p:spPr>
        <p:txBody>
          <a:bodyPr>
            <a:normAutofit/>
          </a:bodyPr>
          <a:lstStyle/>
          <a:p>
            <a:r>
              <a:rPr lang="en-US" sz="2400" dirty="0"/>
              <a:t>SEC, Draft Registration Statement Processing Procedures Expanded (June 29, 2017)</a:t>
            </a:r>
          </a:p>
          <a:p>
            <a:endParaRPr lang="en-US" sz="2400" dirty="0"/>
          </a:p>
          <a:p>
            <a:r>
              <a:rPr lang="en-US" sz="2400" dirty="0"/>
              <a:t>“Staff decision” – no rule change; no notice </a:t>
            </a:r>
            <a:r>
              <a:rPr lang="en-US" sz="2400"/>
              <a:t>and comment</a:t>
            </a:r>
            <a:endParaRPr lang="en-US" sz="2400" dirty="0"/>
          </a:p>
        </p:txBody>
      </p:sp>
    </p:spTree>
    <p:extLst>
      <p:ext uri="{BB962C8B-B14F-4D97-AF65-F5344CB8AC3E}">
        <p14:creationId xmlns:p14="http://schemas.microsoft.com/office/powerpoint/2010/main" val="3194215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59" y="71723"/>
            <a:ext cx="11622880" cy="1188720"/>
          </a:xfrm>
        </p:spPr>
        <p:txBody>
          <a:bodyPr>
            <a:normAutofit/>
          </a:bodyPr>
          <a:lstStyle/>
          <a:p>
            <a:r>
              <a:rPr lang="en-US"/>
              <a:t>NOTE: testing the waters now available to all issuers</a:t>
            </a:r>
            <a:endParaRPr lang="en-US" dirty="0"/>
          </a:p>
        </p:txBody>
      </p:sp>
      <p:sp>
        <p:nvSpPr>
          <p:cNvPr id="3" name="Content Placeholder 2"/>
          <p:cNvSpPr>
            <a:spLocks noGrp="1"/>
          </p:cNvSpPr>
          <p:nvPr>
            <p:ph idx="1"/>
          </p:nvPr>
        </p:nvSpPr>
        <p:spPr>
          <a:xfrm>
            <a:off x="840533" y="2152269"/>
            <a:ext cx="10510933" cy="4705731"/>
          </a:xfrm>
        </p:spPr>
        <p:txBody>
          <a:bodyPr>
            <a:normAutofit fontScale="85000" lnSpcReduction="10000"/>
          </a:bodyPr>
          <a:lstStyle/>
          <a:p>
            <a:r>
              <a:rPr lang="en-US" b="1" dirty="0"/>
              <a:t>§ 230.163B Exemption from section 5(b)(1) and section 5(c) of the Act for certain communications to qualified institutional buyers or institutional accredited investors</a:t>
            </a:r>
            <a:endParaRPr lang="en-US" dirty="0"/>
          </a:p>
          <a:p>
            <a:r>
              <a:rPr lang="en-US" dirty="0"/>
              <a:t>(a) Attempted compliance with this rule does not act as an exclusive election, and the issuer also may claim the availability of any other applicable exemption or exclusion. Reliance on this rule does not affect the availability of any other exemption or exclusion from the requirements of section 5 of the Act (15 U.S.C. 77e).</a:t>
            </a:r>
          </a:p>
          <a:p>
            <a:r>
              <a:rPr lang="en-US" dirty="0"/>
              <a:t>(b)(1) An issuer, or any person authorized to act on behalf of an issuer, may engage in oral or written communications with potential investors described in paragraph (c) of this section to determine whether such investors might have an interest in a contemplated registered securities offering, either prior to or following the date of filing of a registration statement with respect to such securities with the Commission. Communications under this rule will be exempt from section 5(b)(1) (15 U.S.C. 77e(b)(1)) and section 5(c) of the Act (15 U.S.C. 77e(c)).</a:t>
            </a:r>
          </a:p>
          <a:p>
            <a:r>
              <a:rPr lang="en-US" dirty="0"/>
              <a:t>(2) Any oral or written communication by an issuer, or any person authorized to act on behalf of an issuer, made in reliance on this rule will be deemed an “offer” as defined in section 2(a)(3) of the Act (15 U.S.C.77b(a)(3)).</a:t>
            </a:r>
          </a:p>
          <a:p>
            <a:r>
              <a:rPr lang="en-US" dirty="0"/>
              <a:t>(3) Any oral or written communication by an issuer, or any person authorized to act on behalf of an issuer, made in reliance on this rule is not required to be filed with the Commission, including pursuant to § 230.424(a) or § 230.497(a) of Regulation C under the Act or section 24(b) of the Investment Company Act of 1940 (15 U.S.C. 80a-24(b)) and the rules and regulations thereunder.</a:t>
            </a:r>
          </a:p>
          <a:p>
            <a:r>
              <a:rPr lang="en-US" dirty="0"/>
              <a:t>(c) Communications under this rule may be made with potential investors that are, or that an issuer or person authorized to act on its behalf reasonably believes are: (1) Qualified institutional buyers, as defined in § 230.144A; or (2) Institutions that are accredited investors, as defined in §§ 230.501(a)(1), (a)(2), (a)(3), (a)(7), or (a)(8).</a:t>
            </a:r>
          </a:p>
          <a:p>
            <a:endParaRPr lang="en-US" dirty="0"/>
          </a:p>
        </p:txBody>
      </p:sp>
      <p:sp>
        <p:nvSpPr>
          <p:cNvPr id="4" name="TextBox 3"/>
          <p:cNvSpPr txBox="1"/>
          <p:nvPr/>
        </p:nvSpPr>
        <p:spPr>
          <a:xfrm>
            <a:off x="985838" y="1435894"/>
            <a:ext cx="9449989" cy="369332"/>
          </a:xfrm>
          <a:prstGeom prst="rect">
            <a:avLst/>
          </a:prstGeom>
          <a:noFill/>
        </p:spPr>
        <p:txBody>
          <a:bodyPr wrap="square" rtlCol="0">
            <a:spAutoFit/>
          </a:bodyPr>
          <a:lstStyle/>
          <a:p>
            <a:r>
              <a:rPr lang="en-US" b="1" dirty="0">
                <a:solidFill>
                  <a:srgbClr val="FF0000"/>
                </a:solidFill>
              </a:rPr>
              <a:t>Rule adopted by the SEC on September 25, 2019:</a:t>
            </a:r>
          </a:p>
        </p:txBody>
      </p:sp>
      <p:sp>
        <p:nvSpPr>
          <p:cNvPr id="5" name="Rectangle 4"/>
          <p:cNvSpPr/>
          <p:nvPr/>
        </p:nvSpPr>
        <p:spPr>
          <a:xfrm>
            <a:off x="4343401" y="2085975"/>
            <a:ext cx="2114550" cy="342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494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31136" y="110682"/>
            <a:ext cx="7729728" cy="1188720"/>
          </a:xfrm>
        </p:spPr>
        <p:txBody>
          <a:bodyPr/>
          <a:lstStyle/>
          <a:p>
            <a:pPr eaLnBrk="1" hangingPunct="1"/>
            <a:r>
              <a:rPr lang="en-US" sz="3600" dirty="0"/>
              <a:t>Gun Jumping Rules</a:t>
            </a:r>
          </a:p>
        </p:txBody>
      </p:sp>
      <p:sp>
        <p:nvSpPr>
          <p:cNvPr id="2512900" name="Text Box 4"/>
          <p:cNvSpPr txBox="1">
            <a:spLocks noChangeArrowheads="1"/>
          </p:cNvSpPr>
          <p:nvPr/>
        </p:nvSpPr>
        <p:spPr bwMode="auto">
          <a:xfrm>
            <a:off x="2287587" y="2072583"/>
            <a:ext cx="7616825" cy="4664075"/>
          </a:xfrm>
          <a:prstGeom prst="rect">
            <a:avLst/>
          </a:prstGeom>
          <a:noFill/>
          <a:ln w="9525" algn="ctr">
            <a:noFill/>
            <a:miter lim="800000"/>
            <a:headEnd/>
            <a:tailEnd/>
          </a:ln>
        </p:spPr>
        <p:txBody>
          <a:bodyPr wrap="none">
            <a:spAutoFit/>
          </a:bodyPr>
          <a:lstStyle/>
          <a:p>
            <a:pPr fontAlgn="base">
              <a:spcBef>
                <a:spcPct val="0"/>
              </a:spcBef>
              <a:spcAft>
                <a:spcPct val="0"/>
              </a:spcAft>
            </a:pPr>
            <a:r>
              <a:rPr lang="en-US" sz="3200" dirty="0">
                <a:solidFill>
                  <a:srgbClr val="5C1F00"/>
                </a:solidFill>
              </a:rPr>
              <a:t>– Non-Reporting Issuer</a:t>
            </a:r>
          </a:p>
          <a:p>
            <a:pPr lvl="1" fontAlgn="base">
              <a:spcBef>
                <a:spcPct val="0"/>
              </a:spcBef>
              <a:spcAft>
                <a:spcPct val="0"/>
              </a:spcAft>
            </a:pPr>
            <a:r>
              <a:rPr lang="en-US" sz="2800" dirty="0">
                <a:solidFill>
                  <a:srgbClr val="5C1F00"/>
                </a:solidFill>
              </a:rPr>
              <a:t>–</a:t>
            </a:r>
            <a:r>
              <a:rPr lang="en-US" sz="3200" dirty="0">
                <a:solidFill>
                  <a:srgbClr val="5C1F00"/>
                </a:solidFill>
              </a:rPr>
              <a:t> 	</a:t>
            </a:r>
            <a:r>
              <a:rPr lang="en-US" sz="2800" dirty="0">
                <a:solidFill>
                  <a:srgbClr val="5C1F00"/>
                </a:solidFill>
              </a:rPr>
              <a:t>No periodic reports</a:t>
            </a:r>
            <a:r>
              <a:rPr lang="en-US" sz="3200" dirty="0">
                <a:solidFill>
                  <a:srgbClr val="5C1F00"/>
                </a:solidFill>
              </a:rPr>
              <a:t> </a:t>
            </a:r>
          </a:p>
          <a:p>
            <a:pPr fontAlgn="base">
              <a:spcBef>
                <a:spcPct val="0"/>
              </a:spcBef>
              <a:spcAft>
                <a:spcPct val="0"/>
              </a:spcAft>
            </a:pPr>
            <a:r>
              <a:rPr lang="en-US" sz="3200" dirty="0">
                <a:solidFill>
                  <a:srgbClr val="5C1F00"/>
                </a:solidFill>
              </a:rPr>
              <a:t>– Unseasoned Issuer </a:t>
            </a:r>
          </a:p>
          <a:p>
            <a:pPr lvl="1" fontAlgn="base">
              <a:spcBef>
                <a:spcPct val="0"/>
              </a:spcBef>
              <a:spcAft>
                <a:spcPct val="0"/>
              </a:spcAft>
            </a:pPr>
            <a:r>
              <a:rPr lang="en-US" sz="2800" dirty="0">
                <a:solidFill>
                  <a:srgbClr val="5C1F00"/>
                </a:solidFill>
              </a:rPr>
              <a:t>– 	Reporting, but not eligible for S-3</a:t>
            </a:r>
          </a:p>
          <a:p>
            <a:pPr fontAlgn="base">
              <a:spcBef>
                <a:spcPct val="0"/>
              </a:spcBef>
              <a:spcAft>
                <a:spcPct val="0"/>
              </a:spcAft>
            </a:pPr>
            <a:r>
              <a:rPr lang="en-US" sz="3200" dirty="0">
                <a:solidFill>
                  <a:srgbClr val="5C1F00"/>
                </a:solidFill>
              </a:rPr>
              <a:t>– Seasoned Issuer </a:t>
            </a:r>
          </a:p>
          <a:p>
            <a:pPr lvl="1" fontAlgn="base">
              <a:spcBef>
                <a:spcPct val="0"/>
              </a:spcBef>
              <a:spcAft>
                <a:spcPct val="0"/>
              </a:spcAft>
            </a:pPr>
            <a:r>
              <a:rPr lang="en-US" sz="2800" dirty="0">
                <a:solidFill>
                  <a:srgbClr val="5C1F00"/>
                </a:solidFill>
              </a:rPr>
              <a:t>– 	S-3 eligible for primary offerings</a:t>
            </a:r>
          </a:p>
          <a:p>
            <a:pPr fontAlgn="base">
              <a:spcBef>
                <a:spcPct val="0"/>
              </a:spcBef>
              <a:spcAft>
                <a:spcPct val="0"/>
              </a:spcAft>
            </a:pPr>
            <a:r>
              <a:rPr lang="en-US" sz="3200" dirty="0">
                <a:solidFill>
                  <a:srgbClr val="5C1F00"/>
                </a:solidFill>
              </a:rPr>
              <a:t>– Well-Known Seasoned Issuers (WKSI)</a:t>
            </a:r>
          </a:p>
          <a:p>
            <a:pPr lvl="1" fontAlgn="base">
              <a:spcBef>
                <a:spcPct val="0"/>
              </a:spcBef>
              <a:spcAft>
                <a:spcPct val="0"/>
              </a:spcAft>
            </a:pPr>
            <a:r>
              <a:rPr lang="en-US" sz="2800" dirty="0">
                <a:solidFill>
                  <a:srgbClr val="5C1F00"/>
                </a:solidFill>
              </a:rPr>
              <a:t>– 	S-3 eligible for primary offerings, </a:t>
            </a:r>
            <a:r>
              <a:rPr lang="en-US" sz="2800" i="1" dirty="0">
                <a:solidFill>
                  <a:srgbClr val="5C1F00"/>
                </a:solidFill>
              </a:rPr>
              <a:t>and</a:t>
            </a:r>
          </a:p>
          <a:p>
            <a:pPr lvl="1" fontAlgn="base">
              <a:spcBef>
                <a:spcPct val="0"/>
              </a:spcBef>
              <a:spcAft>
                <a:spcPct val="0"/>
              </a:spcAft>
            </a:pPr>
            <a:r>
              <a:rPr lang="en-US" sz="2800" dirty="0">
                <a:solidFill>
                  <a:srgbClr val="5C1F00"/>
                </a:solidFill>
              </a:rPr>
              <a:t>– 	$700 million in equity or $1 billion in debt </a:t>
            </a:r>
          </a:p>
          <a:p>
            <a:pPr lvl="2" fontAlgn="base">
              <a:spcBef>
                <a:spcPct val="0"/>
              </a:spcBef>
              <a:spcAft>
                <a:spcPct val="0"/>
              </a:spcAft>
            </a:pPr>
            <a:r>
              <a:rPr lang="en-US" sz="2800" dirty="0">
                <a:solidFill>
                  <a:srgbClr val="5C1F00"/>
                </a:solidFill>
              </a:rPr>
              <a:t>offerings over last three years</a:t>
            </a:r>
          </a:p>
        </p:txBody>
      </p:sp>
      <p:sp>
        <p:nvSpPr>
          <p:cNvPr id="6"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accent6">
                    <a:lumMod val="75000"/>
                  </a:schemeClr>
                </a:solidFill>
              </a:rPr>
              <a:t>Issuer Categories</a:t>
            </a:r>
          </a:p>
        </p:txBody>
      </p:sp>
      <p:sp>
        <p:nvSpPr>
          <p:cNvPr id="2" name="TextBox 1"/>
          <p:cNvSpPr txBox="1"/>
          <p:nvPr/>
        </p:nvSpPr>
        <p:spPr>
          <a:xfrm>
            <a:off x="6465093" y="2421731"/>
            <a:ext cx="1957388" cy="646331"/>
          </a:xfrm>
          <a:prstGeom prst="rect">
            <a:avLst/>
          </a:prstGeom>
          <a:solidFill>
            <a:srgbClr val="FF3300">
              <a:alpha val="14902"/>
            </a:srgbClr>
          </a:solidFill>
          <a:ln>
            <a:solidFill>
              <a:srgbClr val="C00000"/>
            </a:solidFill>
          </a:ln>
        </p:spPr>
        <p:txBody>
          <a:bodyPr wrap="square" rtlCol="0">
            <a:spAutoFit/>
          </a:bodyPr>
          <a:lstStyle/>
          <a:p>
            <a:pPr algn="ctr"/>
            <a:r>
              <a:rPr lang="en-US" dirty="0"/>
              <a:t>Emerging Growth Company</a:t>
            </a:r>
          </a:p>
        </p:txBody>
      </p:sp>
    </p:spTree>
    <p:extLst>
      <p:ext uri="{BB962C8B-B14F-4D97-AF65-F5344CB8AC3E}">
        <p14:creationId xmlns:p14="http://schemas.microsoft.com/office/powerpoint/2010/main" val="3187939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512900">
                                            <p:txEl>
                                              <p:pRg st="0" end="0"/>
                                            </p:txEl>
                                          </p:spTgt>
                                        </p:tgtEl>
                                        <p:attrNameLst>
                                          <p:attrName>style.visibility</p:attrName>
                                        </p:attrNameLst>
                                      </p:cBhvr>
                                      <p:to>
                                        <p:strVal val="visible"/>
                                      </p:to>
                                    </p:set>
                                    <p:anim calcmode="lin" valueType="num">
                                      <p:cBhvr additive="base">
                                        <p:cTn id="7" dur="500" fill="hold"/>
                                        <p:tgtEl>
                                          <p:spTgt spid="25129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1290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2512900">
                                            <p:txEl>
                                              <p:pRg st="1" end="1"/>
                                            </p:txEl>
                                          </p:spTgt>
                                        </p:tgtEl>
                                        <p:attrNameLst>
                                          <p:attrName>style.visibility</p:attrName>
                                        </p:attrNameLst>
                                      </p:cBhvr>
                                      <p:to>
                                        <p:strVal val="visible"/>
                                      </p:to>
                                    </p:set>
                                    <p:anim calcmode="lin" valueType="num">
                                      <p:cBhvr additive="base">
                                        <p:cTn id="11" dur="500" fill="hold"/>
                                        <p:tgtEl>
                                          <p:spTgt spid="251290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129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50000" decel="50000" fill="hold" grpId="0" nodeType="clickEffect">
                                  <p:stCondLst>
                                    <p:cond delay="0"/>
                                  </p:stCondLst>
                                  <p:childTnLst>
                                    <p:set>
                                      <p:cBhvr>
                                        <p:cTn id="16" dur="1" fill="hold">
                                          <p:stCondLst>
                                            <p:cond delay="0"/>
                                          </p:stCondLst>
                                        </p:cTn>
                                        <p:tgtEl>
                                          <p:spTgt spid="2512900">
                                            <p:txEl>
                                              <p:pRg st="2" end="2"/>
                                            </p:txEl>
                                          </p:spTgt>
                                        </p:tgtEl>
                                        <p:attrNameLst>
                                          <p:attrName>style.visibility</p:attrName>
                                        </p:attrNameLst>
                                      </p:cBhvr>
                                      <p:to>
                                        <p:strVal val="visible"/>
                                      </p:to>
                                    </p:set>
                                    <p:anim calcmode="lin" valueType="num">
                                      <p:cBhvr additive="base">
                                        <p:cTn id="17" dur="500" fill="hold"/>
                                        <p:tgtEl>
                                          <p:spTgt spid="251290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1290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accel="50000" decel="50000" fill="hold" grpId="0" nodeType="withEffect">
                                  <p:stCondLst>
                                    <p:cond delay="0"/>
                                  </p:stCondLst>
                                  <p:childTnLst>
                                    <p:set>
                                      <p:cBhvr>
                                        <p:cTn id="20" dur="1" fill="hold">
                                          <p:stCondLst>
                                            <p:cond delay="0"/>
                                          </p:stCondLst>
                                        </p:cTn>
                                        <p:tgtEl>
                                          <p:spTgt spid="2512900">
                                            <p:txEl>
                                              <p:pRg st="3" end="3"/>
                                            </p:txEl>
                                          </p:spTgt>
                                        </p:tgtEl>
                                        <p:attrNameLst>
                                          <p:attrName>style.visibility</p:attrName>
                                        </p:attrNameLst>
                                      </p:cBhvr>
                                      <p:to>
                                        <p:strVal val="visible"/>
                                      </p:to>
                                    </p:set>
                                    <p:anim calcmode="lin" valueType="num">
                                      <p:cBhvr additive="base">
                                        <p:cTn id="21" dur="500" fill="hold"/>
                                        <p:tgtEl>
                                          <p:spTgt spid="251290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129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50000" decel="50000" fill="hold" grpId="0" nodeType="clickEffect">
                                  <p:stCondLst>
                                    <p:cond delay="0"/>
                                  </p:stCondLst>
                                  <p:childTnLst>
                                    <p:set>
                                      <p:cBhvr>
                                        <p:cTn id="26" dur="1" fill="hold">
                                          <p:stCondLst>
                                            <p:cond delay="0"/>
                                          </p:stCondLst>
                                        </p:cTn>
                                        <p:tgtEl>
                                          <p:spTgt spid="2512900">
                                            <p:txEl>
                                              <p:pRg st="4" end="4"/>
                                            </p:txEl>
                                          </p:spTgt>
                                        </p:tgtEl>
                                        <p:attrNameLst>
                                          <p:attrName>style.visibility</p:attrName>
                                        </p:attrNameLst>
                                      </p:cBhvr>
                                      <p:to>
                                        <p:strVal val="visible"/>
                                      </p:to>
                                    </p:set>
                                    <p:anim calcmode="lin" valueType="num">
                                      <p:cBhvr additive="base">
                                        <p:cTn id="27" dur="500" fill="hold"/>
                                        <p:tgtEl>
                                          <p:spTgt spid="251290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12900">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grpId="0" nodeType="withEffect">
                                  <p:stCondLst>
                                    <p:cond delay="0"/>
                                  </p:stCondLst>
                                  <p:childTnLst>
                                    <p:set>
                                      <p:cBhvr>
                                        <p:cTn id="30" dur="1" fill="hold">
                                          <p:stCondLst>
                                            <p:cond delay="0"/>
                                          </p:stCondLst>
                                        </p:cTn>
                                        <p:tgtEl>
                                          <p:spTgt spid="2512900">
                                            <p:txEl>
                                              <p:pRg st="5" end="5"/>
                                            </p:txEl>
                                          </p:spTgt>
                                        </p:tgtEl>
                                        <p:attrNameLst>
                                          <p:attrName>style.visibility</p:attrName>
                                        </p:attrNameLst>
                                      </p:cBhvr>
                                      <p:to>
                                        <p:strVal val="visible"/>
                                      </p:to>
                                    </p:set>
                                    <p:anim calcmode="lin" valueType="num">
                                      <p:cBhvr additive="base">
                                        <p:cTn id="31" dur="500" fill="hold"/>
                                        <p:tgtEl>
                                          <p:spTgt spid="251290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1290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2512900">
                                            <p:txEl>
                                              <p:pRg st="6" end="6"/>
                                            </p:txEl>
                                          </p:spTgt>
                                        </p:tgtEl>
                                        <p:attrNameLst>
                                          <p:attrName>style.visibility</p:attrName>
                                        </p:attrNameLst>
                                      </p:cBhvr>
                                      <p:to>
                                        <p:strVal val="visible"/>
                                      </p:to>
                                    </p:set>
                                    <p:anim calcmode="lin" valueType="num">
                                      <p:cBhvr additive="base">
                                        <p:cTn id="37" dur="500" fill="hold"/>
                                        <p:tgtEl>
                                          <p:spTgt spid="251290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12900">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accel="50000" decel="50000" fill="hold" grpId="0" nodeType="withEffect">
                                  <p:stCondLst>
                                    <p:cond delay="0"/>
                                  </p:stCondLst>
                                  <p:childTnLst>
                                    <p:set>
                                      <p:cBhvr>
                                        <p:cTn id="40" dur="1" fill="hold">
                                          <p:stCondLst>
                                            <p:cond delay="0"/>
                                          </p:stCondLst>
                                        </p:cTn>
                                        <p:tgtEl>
                                          <p:spTgt spid="2512900">
                                            <p:txEl>
                                              <p:pRg st="7" end="7"/>
                                            </p:txEl>
                                          </p:spTgt>
                                        </p:tgtEl>
                                        <p:attrNameLst>
                                          <p:attrName>style.visibility</p:attrName>
                                        </p:attrNameLst>
                                      </p:cBhvr>
                                      <p:to>
                                        <p:strVal val="visible"/>
                                      </p:to>
                                    </p:set>
                                    <p:anim calcmode="lin" valueType="num">
                                      <p:cBhvr additive="base">
                                        <p:cTn id="41" dur="500" fill="hold"/>
                                        <p:tgtEl>
                                          <p:spTgt spid="2512900">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512900">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accel="50000" decel="50000" fill="hold" grpId="0" nodeType="withEffect">
                                  <p:stCondLst>
                                    <p:cond delay="0"/>
                                  </p:stCondLst>
                                  <p:childTnLst>
                                    <p:set>
                                      <p:cBhvr>
                                        <p:cTn id="44" dur="1" fill="hold">
                                          <p:stCondLst>
                                            <p:cond delay="0"/>
                                          </p:stCondLst>
                                        </p:cTn>
                                        <p:tgtEl>
                                          <p:spTgt spid="2512900">
                                            <p:txEl>
                                              <p:pRg st="8" end="8"/>
                                            </p:txEl>
                                          </p:spTgt>
                                        </p:tgtEl>
                                        <p:attrNameLst>
                                          <p:attrName>style.visibility</p:attrName>
                                        </p:attrNameLst>
                                      </p:cBhvr>
                                      <p:to>
                                        <p:strVal val="visible"/>
                                      </p:to>
                                    </p:set>
                                    <p:anim calcmode="lin" valueType="num">
                                      <p:cBhvr additive="base">
                                        <p:cTn id="45" dur="500" fill="hold"/>
                                        <p:tgtEl>
                                          <p:spTgt spid="2512900">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512900">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accel="50000" decel="50000" fill="hold" grpId="0" nodeType="withEffect">
                                  <p:stCondLst>
                                    <p:cond delay="0"/>
                                  </p:stCondLst>
                                  <p:childTnLst>
                                    <p:set>
                                      <p:cBhvr>
                                        <p:cTn id="48" dur="1" fill="hold">
                                          <p:stCondLst>
                                            <p:cond delay="0"/>
                                          </p:stCondLst>
                                        </p:cTn>
                                        <p:tgtEl>
                                          <p:spTgt spid="2512900">
                                            <p:txEl>
                                              <p:pRg st="9" end="9"/>
                                            </p:txEl>
                                          </p:spTgt>
                                        </p:tgtEl>
                                        <p:attrNameLst>
                                          <p:attrName>style.visibility</p:attrName>
                                        </p:attrNameLst>
                                      </p:cBhvr>
                                      <p:to>
                                        <p:strVal val="visible"/>
                                      </p:to>
                                    </p:set>
                                    <p:anim calcmode="lin" valueType="num">
                                      <p:cBhvr additive="base">
                                        <p:cTn id="49" dur="500" fill="hold"/>
                                        <p:tgtEl>
                                          <p:spTgt spid="25129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129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290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4" name="Content Placeholder 3"/>
          <p:cNvGraphicFramePr>
            <a:graphicFrameLocks noGrp="1"/>
          </p:cNvGraphicFramePr>
          <p:nvPr>
            <p:ph idx="1"/>
          </p:nvPr>
        </p:nvGraphicFramePr>
        <p:xfrm>
          <a:off x="990600" y="442950"/>
          <a:ext cx="10210800" cy="603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63782" y="4588625"/>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5" name="TextBox 4"/>
          <p:cNvSpPr txBox="1"/>
          <p:nvPr/>
        </p:nvSpPr>
        <p:spPr>
          <a:xfrm>
            <a:off x="3618807" y="4588625"/>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6" name="Multiply 5"/>
          <p:cNvSpPr/>
          <p:nvPr/>
        </p:nvSpPr>
        <p:spPr>
          <a:xfrm>
            <a:off x="1030778" y="4426835"/>
            <a:ext cx="2310938" cy="1246909"/>
          </a:xfrm>
          <a:prstGeom prst="mathMultiply">
            <a:avLst/>
          </a:prstGeom>
          <a:solidFill>
            <a:srgbClr val="0066CC">
              <a:alpha val="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3618807" y="4548140"/>
            <a:ext cx="941416" cy="502149"/>
          </a:xfrm>
          <a:prstGeom prst="mathMultiply">
            <a:avLst/>
          </a:prstGeom>
          <a:solidFill>
            <a:srgbClr val="0066CC">
              <a:alpha val="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4585854"/>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10" name="TextBox 9"/>
          <p:cNvSpPr txBox="1"/>
          <p:nvPr/>
        </p:nvSpPr>
        <p:spPr>
          <a:xfrm>
            <a:off x="8648700" y="4585854"/>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Tree>
    <p:extLst>
      <p:ext uri="{BB962C8B-B14F-4D97-AF65-F5344CB8AC3E}">
        <p14:creationId xmlns:p14="http://schemas.microsoft.com/office/powerpoint/2010/main" val="405145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16794"/>
            <a:ext cx="7729728" cy="1188720"/>
          </a:xfrm>
        </p:spPr>
        <p:txBody>
          <a:bodyPr/>
          <a:lstStyle/>
          <a:p>
            <a:r>
              <a:rPr lang="en-US" dirty="0"/>
              <a:t>Pre-Filing Period</a:t>
            </a:r>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990600" y="442950"/>
          <a:ext cx="10210800" cy="603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2075688" y="1496291"/>
            <a:ext cx="310896" cy="1271847"/>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stretch>
            <a:fillRect/>
          </a:stretch>
        </p:blipFill>
        <p:spPr>
          <a:xfrm>
            <a:off x="910400" y="4501777"/>
            <a:ext cx="2486025" cy="1238250"/>
          </a:xfrm>
          <a:prstGeom prst="rect">
            <a:avLst/>
          </a:prstGeom>
        </p:spPr>
      </p:pic>
      <p:sp>
        <p:nvSpPr>
          <p:cNvPr id="8" name="TextBox 7"/>
          <p:cNvSpPr txBox="1"/>
          <p:nvPr/>
        </p:nvSpPr>
        <p:spPr>
          <a:xfrm>
            <a:off x="4339244" y="4671753"/>
            <a:ext cx="6276369" cy="1015663"/>
          </a:xfrm>
          <a:prstGeom prst="rect">
            <a:avLst/>
          </a:prstGeom>
          <a:noFill/>
        </p:spPr>
        <p:txBody>
          <a:bodyPr wrap="square" rtlCol="0">
            <a:spAutoFit/>
          </a:bodyPr>
          <a:lstStyle/>
          <a:p>
            <a:r>
              <a:rPr lang="en-US" sz="2000" dirty="0"/>
              <a:t>What are the regulatory goals of the Pre-Filing Period?</a:t>
            </a:r>
          </a:p>
          <a:p>
            <a:r>
              <a:rPr lang="en-US" sz="2000" dirty="0"/>
              <a:t>What rules apply?</a:t>
            </a:r>
          </a:p>
          <a:p>
            <a:r>
              <a:rPr lang="en-US" sz="2000" dirty="0"/>
              <a:t>What safe harbors are available?</a:t>
            </a:r>
          </a:p>
        </p:txBody>
      </p:sp>
    </p:spTree>
    <p:extLst>
      <p:ext uri="{BB962C8B-B14F-4D97-AF65-F5344CB8AC3E}">
        <p14:creationId xmlns:p14="http://schemas.microsoft.com/office/powerpoint/2010/main" val="3190988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0045"/>
            <a:ext cx="7729728" cy="1188720"/>
          </a:xfrm>
        </p:spPr>
        <p:txBody>
          <a:bodyPr/>
          <a:lstStyle/>
          <a:p>
            <a:r>
              <a:rPr lang="en-US" dirty="0"/>
              <a:t>Pre-Filing Period</a:t>
            </a:r>
          </a:p>
        </p:txBody>
      </p:sp>
      <p:sp>
        <p:nvSpPr>
          <p:cNvPr id="3" name="Content Placeholder 2"/>
          <p:cNvSpPr>
            <a:spLocks noGrp="1"/>
          </p:cNvSpPr>
          <p:nvPr>
            <p:ph idx="1"/>
          </p:nvPr>
        </p:nvSpPr>
        <p:spPr>
          <a:xfrm>
            <a:off x="2231136" y="1565702"/>
            <a:ext cx="7729728" cy="3101983"/>
          </a:xfrm>
        </p:spPr>
        <p:txBody>
          <a:bodyPr/>
          <a:lstStyle/>
          <a:p>
            <a:r>
              <a:rPr lang="en-US" dirty="0"/>
              <a:t>All potential investors should receive the </a:t>
            </a:r>
            <a:r>
              <a:rPr lang="en-US" dirty="0">
                <a:solidFill>
                  <a:srgbClr val="C00000"/>
                </a:solidFill>
              </a:rPr>
              <a:t>same</a:t>
            </a:r>
            <a:r>
              <a:rPr lang="en-US" dirty="0"/>
              <a:t> </a:t>
            </a:r>
            <a:r>
              <a:rPr lang="en-US" dirty="0">
                <a:solidFill>
                  <a:srgbClr val="C00000"/>
                </a:solidFill>
              </a:rPr>
              <a:t>information</a:t>
            </a:r>
            <a:r>
              <a:rPr lang="en-US" dirty="0"/>
              <a:t> about the offering; at the </a:t>
            </a:r>
            <a:r>
              <a:rPr lang="en-US" dirty="0">
                <a:solidFill>
                  <a:srgbClr val="C00000"/>
                </a:solidFill>
              </a:rPr>
              <a:t>same</a:t>
            </a:r>
            <a:r>
              <a:rPr lang="en-US" dirty="0"/>
              <a:t> </a:t>
            </a:r>
            <a:r>
              <a:rPr lang="en-US" dirty="0">
                <a:solidFill>
                  <a:srgbClr val="C00000"/>
                </a:solidFill>
              </a:rPr>
              <a:t>time</a:t>
            </a:r>
            <a:r>
              <a:rPr lang="en-US" dirty="0"/>
              <a:t>; in the </a:t>
            </a:r>
            <a:r>
              <a:rPr lang="en-US" dirty="0">
                <a:solidFill>
                  <a:srgbClr val="C00000"/>
                </a:solidFill>
              </a:rPr>
              <a:t>same</a:t>
            </a:r>
            <a:r>
              <a:rPr lang="en-US" dirty="0"/>
              <a:t> </a:t>
            </a:r>
            <a:r>
              <a:rPr lang="en-US" dirty="0">
                <a:solidFill>
                  <a:srgbClr val="C00000"/>
                </a:solidFill>
              </a:rPr>
              <a:t>format</a:t>
            </a:r>
            <a:r>
              <a:rPr lang="en-US" dirty="0"/>
              <a:t> as other offerings.</a:t>
            </a:r>
          </a:p>
          <a:p>
            <a:endParaRPr lang="en-US" dirty="0"/>
          </a:p>
          <a:p>
            <a:r>
              <a:rPr lang="en-US" dirty="0"/>
              <a:t>Regulatory concern:</a:t>
            </a:r>
          </a:p>
        </p:txBody>
      </p:sp>
      <p:sp>
        <p:nvSpPr>
          <p:cNvPr id="4" name="TextBox 3"/>
          <p:cNvSpPr txBox="1"/>
          <p:nvPr/>
        </p:nvSpPr>
        <p:spPr>
          <a:xfrm>
            <a:off x="1390996" y="4036144"/>
            <a:ext cx="7215447" cy="1446550"/>
          </a:xfrm>
          <a:prstGeom prst="rect">
            <a:avLst/>
          </a:prstGeom>
          <a:noFill/>
        </p:spPr>
        <p:txBody>
          <a:bodyPr wrap="square" rtlCol="0">
            <a:spAutoFit/>
          </a:bodyPr>
          <a:lstStyle/>
          <a:p>
            <a:pPr algn="ctr"/>
            <a:r>
              <a:rPr lang="en-US" sz="4400" dirty="0">
                <a:latin typeface="Wide Latin" panose="020A0A07050505020404" pitchFamily="18" charset="0"/>
              </a:rPr>
              <a:t>“Conditioning the Market”</a:t>
            </a:r>
          </a:p>
        </p:txBody>
      </p:sp>
      <p:sp>
        <p:nvSpPr>
          <p:cNvPr id="5" name="Oval Callout 4"/>
          <p:cNvSpPr/>
          <p:nvPr/>
        </p:nvSpPr>
        <p:spPr>
          <a:xfrm rot="672077">
            <a:off x="8393914" y="2077456"/>
            <a:ext cx="3133898" cy="2635134"/>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84859" y="2933358"/>
            <a:ext cx="2552008" cy="923330"/>
          </a:xfrm>
          <a:prstGeom prst="rect">
            <a:avLst/>
          </a:prstGeom>
          <a:noFill/>
        </p:spPr>
        <p:txBody>
          <a:bodyPr wrap="square" rtlCol="0">
            <a:spAutoFit/>
          </a:bodyPr>
          <a:lstStyle/>
          <a:p>
            <a:r>
              <a:rPr lang="en-US" dirty="0"/>
              <a:t>Release of nonfactual information that could attract investor interest</a:t>
            </a:r>
          </a:p>
        </p:txBody>
      </p:sp>
    </p:spTree>
    <p:extLst>
      <p:ext uri="{BB962C8B-B14F-4D97-AF65-F5344CB8AC3E}">
        <p14:creationId xmlns:p14="http://schemas.microsoft.com/office/powerpoint/2010/main" val="2300529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3305" y="132159"/>
            <a:ext cx="11945389" cy="1188720"/>
          </a:xfrm>
        </p:spPr>
        <p:txBody>
          <a:bodyPr>
            <a:normAutofit/>
          </a:bodyPr>
          <a:lstStyle/>
          <a:p>
            <a:pPr eaLnBrk="1" hangingPunct="1"/>
            <a:r>
              <a:rPr lang="en-US" dirty="0"/>
              <a:t>Does the communication “condition the market”? </a:t>
            </a:r>
            <a:br>
              <a:rPr lang="en-US" dirty="0"/>
            </a:br>
            <a:r>
              <a:rPr lang="en-US" dirty="0"/>
              <a:t>SEC Release No. 3844</a:t>
            </a:r>
          </a:p>
        </p:txBody>
      </p:sp>
      <p:sp>
        <p:nvSpPr>
          <p:cNvPr id="2531332" name="Rectangle 4"/>
          <p:cNvSpPr>
            <a:spLocks noChangeArrowheads="1"/>
          </p:cNvSpPr>
          <p:nvPr/>
        </p:nvSpPr>
        <p:spPr bwMode="auto">
          <a:xfrm>
            <a:off x="187343" y="1481745"/>
            <a:ext cx="11945390" cy="5262979"/>
          </a:xfrm>
          <a:prstGeom prst="rect">
            <a:avLst/>
          </a:prstGeom>
          <a:noFill/>
          <a:ln w="9525">
            <a:noFill/>
            <a:miter lim="800000"/>
            <a:headEnd/>
            <a:tailEnd/>
          </a:ln>
        </p:spPr>
        <p:txBody>
          <a:bodyPr wrap="square" anchor="ctr">
            <a:spAutoFit/>
          </a:bodyPr>
          <a:lstStyle/>
          <a:p>
            <a:pPr marL="457200" indent="-457200" fontAlgn="base">
              <a:spcBef>
                <a:spcPct val="0"/>
              </a:spcBef>
              <a:spcAft>
                <a:spcPct val="0"/>
              </a:spcAft>
              <a:buFontTx/>
              <a:buChar char="-"/>
              <a:tabLst>
                <a:tab pos="457200" algn="l"/>
              </a:tabLst>
            </a:pPr>
            <a:r>
              <a:rPr lang="en-US" altLang="ko-KR" sz="2400" b="1" dirty="0">
                <a:solidFill>
                  <a:schemeClr val="accent6">
                    <a:lumMod val="50000"/>
                  </a:schemeClr>
                </a:solidFill>
                <a:ea typeface="Gulim" pitchFamily="34" charset="-127"/>
              </a:rPr>
              <a:t>motivation of the communication</a:t>
            </a:r>
            <a:br>
              <a:rPr lang="en-US" altLang="ko-KR" sz="2400" b="1" dirty="0">
                <a:solidFill>
                  <a:schemeClr val="accent6">
                    <a:lumMod val="50000"/>
                  </a:schemeClr>
                </a:solidFill>
                <a:ea typeface="Gulim" pitchFamily="34" charset="-127"/>
              </a:rPr>
            </a:br>
            <a:r>
              <a:rPr lang="en-US" altLang="ko-KR" sz="2400" dirty="0">
                <a:solidFill>
                  <a:schemeClr val="accent6">
                    <a:lumMod val="50000"/>
                  </a:schemeClr>
                </a:solidFill>
                <a:ea typeface="Gulim" pitchFamily="34" charset="-127"/>
              </a:rPr>
              <a:t>arranged after a financing decision is more likely an offer</a:t>
            </a:r>
          </a:p>
          <a:p>
            <a:pPr marL="457200" indent="-457200" fontAlgn="base">
              <a:spcBef>
                <a:spcPct val="0"/>
              </a:spcBef>
              <a:spcAft>
                <a:spcPct val="0"/>
              </a:spcAft>
              <a:buFontTx/>
              <a:buChar char="-"/>
              <a:tabLst>
                <a:tab pos="457200" algn="l"/>
              </a:tabLst>
            </a:pPr>
            <a:endParaRPr lang="en-US" altLang="ko-KR" sz="2400" b="1" dirty="0">
              <a:solidFill>
                <a:schemeClr val="accent6">
                  <a:lumMod val="50000"/>
                </a:schemeClr>
              </a:solidFill>
              <a:ea typeface="Gulim" pitchFamily="34" charset="-127"/>
            </a:endParaRPr>
          </a:p>
          <a:p>
            <a:pPr marL="457200" indent="-457200" fontAlgn="base">
              <a:spcBef>
                <a:spcPct val="0"/>
              </a:spcBef>
              <a:spcAft>
                <a:spcPct val="0"/>
              </a:spcAft>
              <a:buFontTx/>
              <a:buChar char="-"/>
              <a:tabLst>
                <a:tab pos="457200" algn="l"/>
              </a:tabLst>
            </a:pPr>
            <a:r>
              <a:rPr lang="en-US" altLang="ko-KR" sz="2400" b="1" dirty="0">
                <a:solidFill>
                  <a:schemeClr val="accent6">
                    <a:lumMod val="50000"/>
                  </a:schemeClr>
                </a:solidFill>
                <a:ea typeface="Gulim" pitchFamily="34" charset="-127"/>
              </a:rPr>
              <a:t>type of information</a:t>
            </a:r>
            <a:br>
              <a:rPr lang="en-US" altLang="ko-KR" sz="2400" dirty="0">
                <a:solidFill>
                  <a:schemeClr val="accent6">
                    <a:lumMod val="50000"/>
                  </a:schemeClr>
                </a:solidFill>
                <a:ea typeface="Gulim" pitchFamily="34" charset="-127"/>
              </a:rPr>
            </a:br>
            <a:r>
              <a:rPr lang="en-US" altLang="ko-KR" sz="2400" dirty="0">
                <a:solidFill>
                  <a:schemeClr val="accent6">
                    <a:lumMod val="50000"/>
                  </a:schemeClr>
                </a:solidFill>
                <a:ea typeface="Gulim" pitchFamily="34" charset="-127"/>
              </a:rPr>
              <a:t>soft, forward-looking information is more likely an offer</a:t>
            </a:r>
          </a:p>
          <a:p>
            <a:pPr marL="457200" indent="-457200" fontAlgn="base">
              <a:spcBef>
                <a:spcPct val="0"/>
              </a:spcBef>
              <a:spcAft>
                <a:spcPct val="0"/>
              </a:spcAft>
              <a:buFontTx/>
              <a:buChar char="-"/>
              <a:tabLst>
                <a:tab pos="457200" algn="l"/>
              </a:tabLst>
            </a:pPr>
            <a:endParaRPr lang="en-US" altLang="ko-KR" sz="2400" b="1" dirty="0">
              <a:solidFill>
                <a:schemeClr val="accent6">
                  <a:lumMod val="50000"/>
                </a:schemeClr>
              </a:solidFill>
              <a:ea typeface="Gulim" pitchFamily="34" charset="-127"/>
            </a:endParaRPr>
          </a:p>
          <a:p>
            <a:pPr marL="457200" indent="-457200" fontAlgn="base">
              <a:spcBef>
                <a:spcPct val="0"/>
              </a:spcBef>
              <a:spcAft>
                <a:spcPct val="0"/>
              </a:spcAft>
              <a:buFontTx/>
              <a:buChar char="-"/>
              <a:tabLst>
                <a:tab pos="457200" algn="l"/>
              </a:tabLst>
            </a:pPr>
            <a:r>
              <a:rPr lang="en-US" altLang="ko-KR" sz="2400" b="1" dirty="0">
                <a:solidFill>
                  <a:schemeClr val="accent6">
                    <a:lumMod val="50000"/>
                  </a:schemeClr>
                </a:solidFill>
                <a:ea typeface="Gulim" pitchFamily="34" charset="-127"/>
              </a:rPr>
              <a:t>breadth of the distribution</a:t>
            </a:r>
            <a:br>
              <a:rPr lang="en-US" altLang="ko-KR" sz="2400" dirty="0">
                <a:solidFill>
                  <a:schemeClr val="accent6">
                    <a:lumMod val="50000"/>
                  </a:schemeClr>
                </a:solidFill>
                <a:ea typeface="Gulim" pitchFamily="34" charset="-127"/>
              </a:rPr>
            </a:br>
            <a:r>
              <a:rPr lang="en-US" altLang="ko-KR" sz="2400" dirty="0">
                <a:solidFill>
                  <a:schemeClr val="accent6">
                    <a:lumMod val="50000"/>
                  </a:schemeClr>
                </a:solidFill>
                <a:ea typeface="Gulim" pitchFamily="34" charset="-127"/>
              </a:rPr>
              <a:t>broader means more likely an offer</a:t>
            </a:r>
          </a:p>
          <a:p>
            <a:pPr marL="457200" indent="-457200" fontAlgn="base">
              <a:spcBef>
                <a:spcPct val="0"/>
              </a:spcBef>
              <a:spcAft>
                <a:spcPct val="0"/>
              </a:spcAft>
              <a:buFontTx/>
              <a:buChar char="-"/>
              <a:tabLst>
                <a:tab pos="457200" algn="l"/>
              </a:tabLst>
            </a:pPr>
            <a:endParaRPr lang="en-US" altLang="ko-KR" sz="2400" b="1" dirty="0">
              <a:solidFill>
                <a:schemeClr val="accent6">
                  <a:lumMod val="50000"/>
                </a:schemeClr>
              </a:solidFill>
              <a:ea typeface="Gulim" pitchFamily="34" charset="-127"/>
            </a:endParaRPr>
          </a:p>
          <a:p>
            <a:pPr marL="457200" indent="-457200" fontAlgn="base">
              <a:spcBef>
                <a:spcPct val="0"/>
              </a:spcBef>
              <a:spcAft>
                <a:spcPct val="0"/>
              </a:spcAft>
              <a:buFontTx/>
              <a:buChar char="-"/>
              <a:tabLst>
                <a:tab pos="457200" algn="l"/>
              </a:tabLst>
            </a:pPr>
            <a:r>
              <a:rPr lang="en-US" altLang="ko-KR" sz="2400" b="1" dirty="0">
                <a:solidFill>
                  <a:schemeClr val="accent6">
                    <a:lumMod val="50000"/>
                  </a:schemeClr>
                </a:solidFill>
                <a:ea typeface="Gulim" pitchFamily="34" charset="-127"/>
              </a:rPr>
              <a:t>form of the communication</a:t>
            </a:r>
            <a:br>
              <a:rPr lang="en-US" altLang="ko-KR" sz="2400" dirty="0">
                <a:solidFill>
                  <a:schemeClr val="accent6">
                    <a:lumMod val="50000"/>
                  </a:schemeClr>
                </a:solidFill>
                <a:ea typeface="Gulim" pitchFamily="34" charset="-127"/>
              </a:rPr>
            </a:br>
            <a:r>
              <a:rPr lang="en-US" altLang="ko-KR" sz="2400" dirty="0">
                <a:solidFill>
                  <a:schemeClr val="accent6">
                    <a:lumMod val="50000"/>
                  </a:schemeClr>
                </a:solidFill>
                <a:ea typeface="Gulim" pitchFamily="34" charset="-127"/>
              </a:rPr>
              <a:t>written, easily reproduced and distributed communications are more likely an offer</a:t>
            </a:r>
          </a:p>
          <a:p>
            <a:pPr marL="457200" indent="-457200" fontAlgn="base">
              <a:spcBef>
                <a:spcPct val="0"/>
              </a:spcBef>
              <a:spcAft>
                <a:spcPct val="0"/>
              </a:spcAft>
              <a:buFontTx/>
              <a:buChar char="-"/>
              <a:tabLst>
                <a:tab pos="457200" algn="l"/>
              </a:tabLst>
            </a:pPr>
            <a:endParaRPr lang="en-US" altLang="ko-KR" sz="2400" b="1" dirty="0">
              <a:solidFill>
                <a:schemeClr val="accent6">
                  <a:lumMod val="50000"/>
                </a:schemeClr>
              </a:solidFill>
              <a:ea typeface="Gulim" pitchFamily="34" charset="-127"/>
            </a:endParaRPr>
          </a:p>
          <a:p>
            <a:pPr marL="457200" indent="-457200" fontAlgn="base">
              <a:spcBef>
                <a:spcPct val="0"/>
              </a:spcBef>
              <a:spcAft>
                <a:spcPct val="0"/>
              </a:spcAft>
              <a:buFontTx/>
              <a:buChar char="-"/>
              <a:tabLst>
                <a:tab pos="457200" algn="l"/>
              </a:tabLst>
            </a:pPr>
            <a:r>
              <a:rPr lang="en-US" altLang="ko-KR" sz="2400" b="1" dirty="0">
                <a:solidFill>
                  <a:schemeClr val="accent6">
                    <a:lumMod val="50000"/>
                  </a:schemeClr>
                </a:solidFill>
                <a:ea typeface="Gulim" pitchFamily="34" charset="-127"/>
              </a:rPr>
              <a:t>mentioning facts about the offering</a:t>
            </a:r>
            <a:br>
              <a:rPr lang="en-US" altLang="ko-KR" sz="2400" dirty="0">
                <a:solidFill>
                  <a:schemeClr val="accent6">
                    <a:lumMod val="50000"/>
                  </a:schemeClr>
                </a:solidFill>
                <a:ea typeface="Gulim" pitchFamily="34" charset="-127"/>
              </a:rPr>
            </a:br>
            <a:r>
              <a:rPr lang="en-US" altLang="ko-KR" sz="2400" dirty="0">
                <a:solidFill>
                  <a:schemeClr val="accent6">
                    <a:lumMod val="50000"/>
                  </a:schemeClr>
                </a:solidFill>
                <a:ea typeface="Gulim" pitchFamily="34" charset="-127"/>
              </a:rPr>
              <a:t>naming the underwriter is more likely an offer</a:t>
            </a:r>
            <a:endParaRPr lang="en-US" altLang="ko-KR" sz="2400" b="1" dirty="0">
              <a:solidFill>
                <a:schemeClr val="accent6">
                  <a:lumMod val="50000"/>
                </a:schemeClr>
              </a:solidFill>
              <a:ea typeface="Gulim" pitchFamily="34" charset="-127"/>
            </a:endParaRPr>
          </a:p>
        </p:txBody>
      </p:sp>
    </p:spTree>
    <p:extLst>
      <p:ext uri="{BB962C8B-B14F-4D97-AF65-F5344CB8AC3E}">
        <p14:creationId xmlns:p14="http://schemas.microsoft.com/office/powerpoint/2010/main" val="3951792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1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13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13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3133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313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133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0045"/>
            <a:ext cx="7729728" cy="1188720"/>
          </a:xfrm>
        </p:spPr>
        <p:txBody>
          <a:bodyPr/>
          <a:lstStyle/>
          <a:p>
            <a:r>
              <a:rPr lang="en-US" dirty="0"/>
              <a:t>Pre-Filing Period Safe Harbors</a:t>
            </a:r>
          </a:p>
        </p:txBody>
      </p:sp>
      <p:sp>
        <p:nvSpPr>
          <p:cNvPr id="3" name="Content Placeholder 2"/>
          <p:cNvSpPr>
            <a:spLocks noGrp="1"/>
          </p:cNvSpPr>
          <p:nvPr>
            <p:ph idx="1"/>
          </p:nvPr>
        </p:nvSpPr>
        <p:spPr>
          <a:xfrm>
            <a:off x="2231136" y="1629296"/>
            <a:ext cx="7729728" cy="4110732"/>
          </a:xfrm>
        </p:spPr>
        <p:txBody>
          <a:bodyPr>
            <a:normAutofit/>
          </a:bodyPr>
          <a:lstStyle/>
          <a:p>
            <a:r>
              <a:rPr lang="en-US" sz="4400" dirty="0"/>
              <a:t>Rule 135</a:t>
            </a:r>
          </a:p>
          <a:p>
            <a:r>
              <a:rPr lang="en-US" sz="4400" dirty="0"/>
              <a:t>Rule 163A</a:t>
            </a:r>
          </a:p>
          <a:p>
            <a:r>
              <a:rPr lang="en-US" sz="4400" dirty="0"/>
              <a:t>Rule 163</a:t>
            </a:r>
          </a:p>
          <a:p>
            <a:r>
              <a:rPr lang="en-US" sz="4400" dirty="0"/>
              <a:t>Rule 168</a:t>
            </a:r>
          </a:p>
          <a:p>
            <a:r>
              <a:rPr lang="en-US" sz="4400" dirty="0"/>
              <a:t>Rule 169</a:t>
            </a:r>
          </a:p>
        </p:txBody>
      </p:sp>
    </p:spTree>
    <p:extLst>
      <p:ext uri="{BB962C8B-B14F-4D97-AF65-F5344CB8AC3E}">
        <p14:creationId xmlns:p14="http://schemas.microsoft.com/office/powerpoint/2010/main" val="1885281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REMEMBER section 4(a)(1)</a:t>
            </a:r>
          </a:p>
        </p:txBody>
      </p:sp>
      <p:sp>
        <p:nvSpPr>
          <p:cNvPr id="3" name="Content Placeholder 2"/>
          <p:cNvSpPr>
            <a:spLocks noGrp="1"/>
          </p:cNvSpPr>
          <p:nvPr>
            <p:ph idx="1"/>
          </p:nvPr>
        </p:nvSpPr>
        <p:spPr/>
        <p:txBody>
          <a:bodyPr>
            <a:noAutofit/>
          </a:bodyPr>
          <a:lstStyle/>
          <a:p>
            <a:r>
              <a:rPr lang="en-US" sz="2400" dirty="0"/>
              <a:t>Exempted Transactions:</a:t>
            </a:r>
          </a:p>
          <a:p>
            <a:endParaRPr lang="en-US" sz="2400" dirty="0"/>
          </a:p>
          <a:p>
            <a:r>
              <a:rPr lang="en-US" sz="2400" dirty="0"/>
              <a:t>The provisions of section 5 shall not apply to “transactions by any person other than an ISSUER, UNDERWRITER OR DEALER</a:t>
            </a:r>
          </a:p>
          <a:p>
            <a:endParaRPr lang="en-US" sz="2400" dirty="0"/>
          </a:p>
          <a:p>
            <a:r>
              <a:rPr lang="en-US" sz="2400" dirty="0"/>
              <a:t>Exempt:  journalists, ordinary investors, etc.</a:t>
            </a:r>
          </a:p>
        </p:txBody>
      </p:sp>
    </p:spTree>
    <p:extLst>
      <p:ext uri="{BB962C8B-B14F-4D97-AF65-F5344CB8AC3E}">
        <p14:creationId xmlns:p14="http://schemas.microsoft.com/office/powerpoint/2010/main" val="3316814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575" y="216548"/>
            <a:ext cx="8666849" cy="1188720"/>
          </a:xfrm>
        </p:spPr>
        <p:txBody>
          <a:bodyPr>
            <a:normAutofit/>
          </a:bodyPr>
          <a:lstStyle/>
          <a:p>
            <a:r>
              <a:rPr lang="en-US" dirty="0"/>
              <a:t>Rule 163A: Exemption from Section 5(c)</a:t>
            </a:r>
          </a:p>
        </p:txBody>
      </p:sp>
      <p:sp>
        <p:nvSpPr>
          <p:cNvPr id="3" name="Content Placeholder 2"/>
          <p:cNvSpPr>
            <a:spLocks noGrp="1"/>
          </p:cNvSpPr>
          <p:nvPr>
            <p:ph idx="1"/>
          </p:nvPr>
        </p:nvSpPr>
        <p:spPr>
          <a:xfrm>
            <a:off x="2074301" y="2114342"/>
            <a:ext cx="8043396" cy="4003825"/>
          </a:xfrm>
        </p:spPr>
        <p:txBody>
          <a:bodyPr>
            <a:noAutofit/>
          </a:bodyPr>
          <a:lstStyle/>
          <a:p>
            <a:pPr marL="0" indent="0">
              <a:buNone/>
            </a:pPr>
            <a:r>
              <a:rPr lang="en-US" sz="3200" dirty="0"/>
              <a:t>In all registered offerings by </a:t>
            </a:r>
            <a:r>
              <a:rPr lang="en-US" sz="3200" dirty="0">
                <a:solidFill>
                  <a:srgbClr val="C00000"/>
                </a:solidFill>
              </a:rPr>
              <a:t>ISSUERS</a:t>
            </a:r>
            <a:r>
              <a:rPr lang="en-US" sz="3200" dirty="0"/>
              <a:t>, any communication made by or on behalf of an issuer </a:t>
            </a:r>
            <a:r>
              <a:rPr lang="en-US" sz="3200" dirty="0">
                <a:solidFill>
                  <a:srgbClr val="C00000"/>
                </a:solidFill>
              </a:rPr>
              <a:t>more than 30 days before</a:t>
            </a:r>
            <a:r>
              <a:rPr lang="en-US" sz="3200" dirty="0"/>
              <a:t> the date of the filing of the registration statement </a:t>
            </a:r>
            <a:r>
              <a:rPr lang="en-US" sz="3200" dirty="0">
                <a:solidFill>
                  <a:srgbClr val="C00000"/>
                </a:solidFill>
              </a:rPr>
              <a:t>that does not reference a securities offering </a:t>
            </a:r>
            <a:r>
              <a:rPr lang="en-US" sz="3200" dirty="0"/>
              <a:t>that is or will be the subject of a registration statement shall not constitute an offer to sell, offer for sale, or offer to buy . . . .</a:t>
            </a:r>
          </a:p>
        </p:txBody>
      </p:sp>
    </p:spTree>
    <p:extLst>
      <p:ext uri="{BB962C8B-B14F-4D97-AF65-F5344CB8AC3E}">
        <p14:creationId xmlns:p14="http://schemas.microsoft.com/office/powerpoint/2010/main" val="64602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65AC-CF9A-4261-8907-4D091AF80F02}"/>
              </a:ext>
            </a:extLst>
          </p:cNvPr>
          <p:cNvSpPr>
            <a:spLocks noGrp="1"/>
          </p:cNvSpPr>
          <p:nvPr>
            <p:ph type="title"/>
          </p:nvPr>
        </p:nvSpPr>
        <p:spPr/>
        <p:txBody>
          <a:bodyPr/>
          <a:lstStyle/>
          <a:p>
            <a:r>
              <a:rPr lang="en-US" dirty="0"/>
              <a:t>Monday lingo:</a:t>
            </a:r>
            <a:br>
              <a:rPr lang="en-US" dirty="0"/>
            </a:br>
            <a:r>
              <a:rPr lang="en-US" dirty="0"/>
              <a:t>What is a “Direct listing”?</a:t>
            </a:r>
          </a:p>
        </p:txBody>
      </p:sp>
      <p:sp>
        <p:nvSpPr>
          <p:cNvPr id="3" name="Content Placeholder 2">
            <a:extLst>
              <a:ext uri="{FF2B5EF4-FFF2-40B4-BE49-F238E27FC236}">
                <a16:creationId xmlns:a16="http://schemas.microsoft.com/office/drawing/2014/main" id="{65F33932-1384-4DC3-BBE4-E69F710F1A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27026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678" y="183296"/>
            <a:ext cx="7729728" cy="1188720"/>
          </a:xfrm>
        </p:spPr>
        <p:txBody>
          <a:bodyPr>
            <a:normAutofit/>
          </a:bodyPr>
          <a:lstStyle/>
          <a:p>
            <a:r>
              <a:rPr lang="en-US" dirty="0"/>
              <a:t>Rule 135:  Notice of Proposed registered offerings</a:t>
            </a:r>
          </a:p>
        </p:txBody>
      </p:sp>
      <p:sp>
        <p:nvSpPr>
          <p:cNvPr id="3" name="Content Placeholder 2"/>
          <p:cNvSpPr>
            <a:spLocks noGrp="1"/>
          </p:cNvSpPr>
          <p:nvPr>
            <p:ph idx="1"/>
          </p:nvPr>
        </p:nvSpPr>
        <p:spPr>
          <a:xfrm>
            <a:off x="74815" y="1662546"/>
            <a:ext cx="12053454" cy="5062450"/>
          </a:xfrm>
        </p:spPr>
        <p:txBody>
          <a:bodyPr>
            <a:noAutofit/>
          </a:bodyPr>
          <a:lstStyle/>
          <a:p>
            <a:r>
              <a:rPr lang="en-US" sz="2800" dirty="0"/>
              <a:t>It is not an </a:t>
            </a:r>
            <a:r>
              <a:rPr lang="en-US" sz="2800" dirty="0">
                <a:solidFill>
                  <a:srgbClr val="C00000"/>
                </a:solidFill>
              </a:rPr>
              <a:t>OFFER</a:t>
            </a:r>
            <a:r>
              <a:rPr lang="en-US" sz="2800" dirty="0"/>
              <a:t> if the </a:t>
            </a:r>
            <a:r>
              <a:rPr lang="en-US" sz="2800" dirty="0">
                <a:solidFill>
                  <a:srgbClr val="C00000"/>
                </a:solidFill>
              </a:rPr>
              <a:t>ISSUER</a:t>
            </a:r>
            <a:r>
              <a:rPr lang="en-US" sz="2800" dirty="0"/>
              <a:t> (not UNDERWRITER) discloses an intention to make a public offering</a:t>
            </a:r>
          </a:p>
          <a:p>
            <a:r>
              <a:rPr lang="en-US" sz="2800" dirty="0"/>
              <a:t>Cannot identify underwriters or price</a:t>
            </a:r>
          </a:p>
          <a:p>
            <a:r>
              <a:rPr lang="en-US" sz="2800" dirty="0"/>
              <a:t>Must have </a:t>
            </a:r>
            <a:r>
              <a:rPr lang="en-US" sz="2800" dirty="0">
                <a:solidFill>
                  <a:srgbClr val="C00000"/>
                </a:solidFill>
              </a:rPr>
              <a:t>LEGEND</a:t>
            </a:r>
            <a:r>
              <a:rPr lang="en-US" sz="2800" dirty="0"/>
              <a:t> (“This notice does not constitute an offer to sell securities.”)</a:t>
            </a:r>
          </a:p>
          <a:p>
            <a:r>
              <a:rPr lang="en-US" sz="2800" dirty="0"/>
              <a:t>Limited Information:</a:t>
            </a:r>
          </a:p>
          <a:p>
            <a:pPr lvl="1"/>
            <a:r>
              <a:rPr lang="en-US" sz="2800" dirty="0"/>
              <a:t>Issuer name;  title, amount and basic terms of securities offered;  anticipated timing;  brief statement of the manner and purpose of the offering</a:t>
            </a:r>
          </a:p>
        </p:txBody>
      </p:sp>
    </p:spTree>
    <p:extLst>
      <p:ext uri="{BB962C8B-B14F-4D97-AF65-F5344CB8AC3E}">
        <p14:creationId xmlns:p14="http://schemas.microsoft.com/office/powerpoint/2010/main" val="913916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571" y="258111"/>
            <a:ext cx="8932857" cy="1188720"/>
          </a:xfrm>
        </p:spPr>
        <p:txBody>
          <a:bodyPr>
            <a:normAutofit/>
          </a:bodyPr>
          <a:lstStyle/>
          <a:p>
            <a:r>
              <a:rPr lang="en-US" dirty="0"/>
              <a:t>Rule 163: Exemption from 5(c) for WKSI’s</a:t>
            </a:r>
          </a:p>
        </p:txBody>
      </p:sp>
      <p:sp>
        <p:nvSpPr>
          <p:cNvPr id="3" name="Content Placeholder 2"/>
          <p:cNvSpPr>
            <a:spLocks noGrp="1"/>
          </p:cNvSpPr>
          <p:nvPr>
            <p:ph idx="1"/>
          </p:nvPr>
        </p:nvSpPr>
        <p:spPr>
          <a:xfrm>
            <a:off x="1629571" y="1886990"/>
            <a:ext cx="8932857" cy="4081548"/>
          </a:xfrm>
        </p:spPr>
        <p:txBody>
          <a:bodyPr>
            <a:normAutofit/>
          </a:bodyPr>
          <a:lstStyle/>
          <a:p>
            <a:r>
              <a:rPr lang="en-US" sz="2800" dirty="0"/>
              <a:t>“An offer by or on behalf of [a WKSI] is exempt from the prohibitions in section 5(c) of the Act. . . .provided that”</a:t>
            </a:r>
          </a:p>
          <a:p>
            <a:pPr lvl="1"/>
            <a:r>
              <a:rPr lang="en-US" sz="2800" dirty="0"/>
              <a:t>1.  The written communication that is an offer will be a “free writing prospectus” under Rule 405 and a prospectus under 2(a)(10)</a:t>
            </a:r>
          </a:p>
          <a:p>
            <a:pPr lvl="1"/>
            <a:r>
              <a:rPr lang="en-US" sz="2800" dirty="0"/>
              <a:t>2.  Legend</a:t>
            </a:r>
          </a:p>
          <a:p>
            <a:pPr lvl="1"/>
            <a:r>
              <a:rPr lang="en-US" sz="2800" dirty="0"/>
              <a:t>3.  Must file with the SEC “promptly” upon the filing of the registration statement</a:t>
            </a:r>
          </a:p>
        </p:txBody>
      </p:sp>
    </p:spTree>
    <p:extLst>
      <p:ext uri="{BB962C8B-B14F-4D97-AF65-F5344CB8AC3E}">
        <p14:creationId xmlns:p14="http://schemas.microsoft.com/office/powerpoint/2010/main" val="4069295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163 Legend</a:t>
            </a:r>
          </a:p>
        </p:txBody>
      </p:sp>
      <p:sp>
        <p:nvSpPr>
          <p:cNvPr id="3" name="Content Placeholder 2"/>
          <p:cNvSpPr>
            <a:spLocks noGrp="1"/>
          </p:cNvSpPr>
          <p:nvPr>
            <p:ph idx="1"/>
          </p:nvPr>
        </p:nvSpPr>
        <p:spPr>
          <a:xfrm>
            <a:off x="720899" y="2638044"/>
            <a:ext cx="10750201" cy="3101983"/>
          </a:xfrm>
        </p:spPr>
        <p:txBody>
          <a:bodyPr>
            <a:noAutofit/>
          </a:bodyPr>
          <a:lstStyle/>
          <a:p>
            <a:r>
              <a:rPr lang="en-US" sz="2400" dirty="0"/>
              <a:t>The issuer may file a registration statement (including a prospectus) with the SEC for the offering to which this communication relates.  Before you invest, you should read the prospectus in that registration statement and other documents the issuer has filed with the SEC for more complete information about the issuer and this offering.  You may get these documents for free by visiting EDGAR on the SEC Web site at </a:t>
            </a:r>
            <a:r>
              <a:rPr lang="en-US" sz="2400" dirty="0">
                <a:hlinkClick r:id="rId2"/>
              </a:rPr>
              <a:t>www.sec.gov</a:t>
            </a:r>
            <a:r>
              <a:rPr lang="en-US" sz="2400" dirty="0"/>
              <a:t>.  Alternatively, the company will arrange to send you the prospectus after filing if you request it by calling toll-free 1-8XX-XXXX.</a:t>
            </a:r>
          </a:p>
        </p:txBody>
      </p:sp>
    </p:spTree>
    <p:extLst>
      <p:ext uri="{BB962C8B-B14F-4D97-AF65-F5344CB8AC3E}">
        <p14:creationId xmlns:p14="http://schemas.microsoft.com/office/powerpoint/2010/main" val="1680775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8" y="166670"/>
            <a:ext cx="9777984" cy="1188720"/>
          </a:xfrm>
        </p:spPr>
        <p:txBody>
          <a:bodyPr>
            <a:normAutofit/>
          </a:bodyPr>
          <a:lstStyle/>
          <a:p>
            <a:r>
              <a:rPr lang="en-US" dirty="0"/>
              <a:t>Rule 168: Exemption from 2(a)(10) prospectus and 5(c) Offer</a:t>
            </a:r>
          </a:p>
        </p:txBody>
      </p:sp>
      <p:sp>
        <p:nvSpPr>
          <p:cNvPr id="3" name="Content Placeholder 2"/>
          <p:cNvSpPr>
            <a:spLocks noGrp="1"/>
          </p:cNvSpPr>
          <p:nvPr>
            <p:ph idx="1"/>
          </p:nvPr>
        </p:nvSpPr>
        <p:spPr>
          <a:xfrm>
            <a:off x="1207008" y="1654234"/>
            <a:ext cx="9777984" cy="5012574"/>
          </a:xfrm>
        </p:spPr>
        <p:txBody>
          <a:bodyPr>
            <a:normAutofit fontScale="92500" lnSpcReduction="10000"/>
          </a:bodyPr>
          <a:lstStyle/>
          <a:p>
            <a:r>
              <a:rPr lang="en-US" sz="2000" dirty="0"/>
              <a:t>The regular release or dissemination by an </a:t>
            </a:r>
            <a:r>
              <a:rPr lang="en-US" sz="2000" dirty="0">
                <a:solidFill>
                  <a:srgbClr val="C00000"/>
                </a:solidFill>
              </a:rPr>
              <a:t>ISSUER </a:t>
            </a:r>
            <a:r>
              <a:rPr lang="en-US" sz="2000" dirty="0"/>
              <a:t>of communications containing </a:t>
            </a:r>
            <a:r>
              <a:rPr lang="en-US" sz="2000" dirty="0">
                <a:solidFill>
                  <a:srgbClr val="C00000"/>
                </a:solidFill>
              </a:rPr>
              <a:t>factual business information or forward-looking information </a:t>
            </a:r>
            <a:r>
              <a:rPr lang="en-US" sz="2000" dirty="0"/>
              <a:t>shall be deemed not to constitute an offer to sell. . . .</a:t>
            </a:r>
          </a:p>
          <a:p>
            <a:endParaRPr lang="en-US" sz="2000" dirty="0"/>
          </a:p>
          <a:p>
            <a:r>
              <a:rPr lang="en-US" sz="2000" dirty="0"/>
              <a:t>Conditions:</a:t>
            </a:r>
          </a:p>
          <a:p>
            <a:pPr lvl="1"/>
            <a:r>
              <a:rPr lang="en-US" sz="2000" dirty="0"/>
              <a:t>Must be a Reporting Issuer</a:t>
            </a:r>
          </a:p>
          <a:p>
            <a:pPr lvl="1"/>
            <a:r>
              <a:rPr lang="en-US" sz="2000" dirty="0"/>
              <a:t>Must not mention the offering</a:t>
            </a:r>
          </a:p>
          <a:p>
            <a:pPr lvl="1"/>
            <a:r>
              <a:rPr lang="en-US" sz="2000" dirty="0"/>
              <a:t>The issuer has previously released or disseminated information of the type described in the ordinary course of its business and the timing, manner, and form is consistent with past releases.</a:t>
            </a:r>
          </a:p>
          <a:p>
            <a:r>
              <a:rPr lang="en-US" sz="2000" dirty="0"/>
              <a:t>Examples:</a:t>
            </a:r>
          </a:p>
          <a:p>
            <a:pPr lvl="1"/>
            <a:r>
              <a:rPr lang="en-US" sz="2000" dirty="0"/>
              <a:t>Factual information about the issuer, its business or financial developments</a:t>
            </a:r>
          </a:p>
          <a:p>
            <a:pPr lvl="1"/>
            <a:r>
              <a:rPr lang="en-US" sz="2000" dirty="0"/>
              <a:t>Advertisements of products and services</a:t>
            </a:r>
          </a:p>
          <a:p>
            <a:pPr lvl="1"/>
            <a:r>
              <a:rPr lang="en-US" sz="2000" dirty="0"/>
              <a:t>Dividend notices</a:t>
            </a:r>
          </a:p>
        </p:txBody>
      </p:sp>
    </p:spTree>
    <p:extLst>
      <p:ext uri="{BB962C8B-B14F-4D97-AF65-F5344CB8AC3E}">
        <p14:creationId xmlns:p14="http://schemas.microsoft.com/office/powerpoint/2010/main" val="3368174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3" y="133420"/>
            <a:ext cx="11995264" cy="1188720"/>
          </a:xfrm>
        </p:spPr>
        <p:txBody>
          <a:bodyPr>
            <a:normAutofit/>
          </a:bodyPr>
          <a:lstStyle/>
          <a:p>
            <a:r>
              <a:rPr lang="en-US" dirty="0"/>
              <a:t>Rule 169: Exemption from Sections 2(a)(1) Prospectus and 5(c) offer</a:t>
            </a:r>
          </a:p>
        </p:txBody>
      </p:sp>
      <p:sp>
        <p:nvSpPr>
          <p:cNvPr id="3" name="Content Placeholder 2"/>
          <p:cNvSpPr>
            <a:spLocks noGrp="1"/>
          </p:cNvSpPr>
          <p:nvPr>
            <p:ph idx="1"/>
          </p:nvPr>
        </p:nvSpPr>
        <p:spPr>
          <a:xfrm>
            <a:off x="831273" y="1695796"/>
            <a:ext cx="9129591" cy="4044231"/>
          </a:xfrm>
        </p:spPr>
        <p:txBody>
          <a:bodyPr>
            <a:normAutofit/>
          </a:bodyPr>
          <a:lstStyle/>
          <a:p>
            <a:r>
              <a:rPr lang="en-US" sz="2000" dirty="0"/>
              <a:t>Safe harbor for factual business information</a:t>
            </a:r>
          </a:p>
          <a:p>
            <a:r>
              <a:rPr lang="en-US" sz="2000" dirty="0"/>
              <a:t>Conditions:</a:t>
            </a:r>
          </a:p>
          <a:p>
            <a:pPr lvl="1"/>
            <a:r>
              <a:rPr lang="en-US" sz="2000" dirty="0"/>
              <a:t>Must not mention the offering</a:t>
            </a:r>
          </a:p>
          <a:p>
            <a:pPr lvl="1"/>
            <a:r>
              <a:rPr lang="en-US" sz="2000" dirty="0"/>
              <a:t>The issuer has previously released or disseminated information of the type described in the ordinary course of its business and the timing, manner, and form is consistent with past releases.</a:t>
            </a:r>
          </a:p>
          <a:p>
            <a:pPr lvl="1"/>
            <a:r>
              <a:rPr lang="en-US" sz="2000" dirty="0">
                <a:solidFill>
                  <a:srgbClr val="C00000"/>
                </a:solidFill>
              </a:rPr>
              <a:t>Can be a </a:t>
            </a:r>
            <a:r>
              <a:rPr lang="en-US" sz="2000" dirty="0" err="1">
                <a:solidFill>
                  <a:srgbClr val="C00000"/>
                </a:solidFill>
              </a:rPr>
              <a:t>nonreporting</a:t>
            </a:r>
            <a:r>
              <a:rPr lang="en-US" sz="2000" dirty="0">
                <a:solidFill>
                  <a:srgbClr val="C00000"/>
                </a:solidFill>
              </a:rPr>
              <a:t> company</a:t>
            </a:r>
          </a:p>
          <a:p>
            <a:endParaRPr lang="en-US" sz="2000" dirty="0">
              <a:solidFill>
                <a:srgbClr val="C00000"/>
              </a:solidFill>
            </a:endParaRPr>
          </a:p>
          <a:p>
            <a:pPr lvl="1"/>
            <a:r>
              <a:rPr lang="en-US" sz="2000" dirty="0"/>
              <a:t>Factual information about the issuer, its business or financial developments</a:t>
            </a:r>
          </a:p>
          <a:p>
            <a:pPr lvl="1"/>
            <a:r>
              <a:rPr lang="en-US" sz="2000" dirty="0"/>
              <a:t>Advertisements of products and services</a:t>
            </a:r>
          </a:p>
          <a:p>
            <a:endParaRPr lang="en-US" dirty="0"/>
          </a:p>
        </p:txBody>
      </p:sp>
    </p:spTree>
    <p:extLst>
      <p:ext uri="{BB962C8B-B14F-4D97-AF65-F5344CB8AC3E}">
        <p14:creationId xmlns:p14="http://schemas.microsoft.com/office/powerpoint/2010/main" val="938969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a:t>Prefiling Period Safe Harbors</a:t>
            </a:r>
          </a:p>
        </p:txBody>
      </p:sp>
      <p:graphicFrame>
        <p:nvGraphicFramePr>
          <p:cNvPr id="2998308" name="Group 36"/>
          <p:cNvGraphicFramePr>
            <a:graphicFrameLocks noGrp="1"/>
          </p:cNvGraphicFramePr>
          <p:nvPr>
            <p:ph sz="half" idx="2"/>
          </p:nvPr>
        </p:nvGraphicFramePr>
        <p:xfrm>
          <a:off x="1676400" y="885825"/>
          <a:ext cx="8859838" cy="4814570"/>
        </p:xfrm>
        <a:graphic>
          <a:graphicData uri="http://schemas.openxmlformats.org/drawingml/2006/table">
            <a:tbl>
              <a:tblPr/>
              <a:tblGrid>
                <a:gridCol w="13970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2120900">
                  <a:extLst>
                    <a:ext uri="{9D8B030D-6E8A-4147-A177-3AD203B41FA5}">
                      <a16:colId xmlns:a16="http://schemas.microsoft.com/office/drawing/2014/main" val="20002"/>
                    </a:ext>
                  </a:extLst>
                </a:gridCol>
                <a:gridCol w="3830638">
                  <a:extLst>
                    <a:ext uri="{9D8B030D-6E8A-4147-A177-3AD203B41FA5}">
                      <a16:colId xmlns:a16="http://schemas.microsoft.com/office/drawing/2014/main" val="20003"/>
                    </a:ext>
                  </a:extLst>
                </a:gridCol>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Safe Harbor</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Exemption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Type of Issuer</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Type of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Allowed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Rule 163A</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5(c)</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All</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May not reference offering</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Rule 163</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5(c)</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WKSI (163(a)(1))</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Offers</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Rule 168</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5(c) and 2(a)(10)</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Exchange Act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Reporting Issuer</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Factual Info + Ads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Certain Forward-Looking Info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(168(b)(1),(2))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May not be part of offering activities (168(c))</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Rule 169</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5(c) and 2(a)(10)</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All</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Factual Info + Ads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(169(b)(1))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May not be part of offering activities (169(c))</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6341404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a:t>Prefiling Period Safe Harbors</a:t>
            </a:r>
          </a:p>
        </p:txBody>
      </p:sp>
      <p:graphicFrame>
        <p:nvGraphicFramePr>
          <p:cNvPr id="3000362" name="Group 42"/>
          <p:cNvGraphicFramePr>
            <a:graphicFrameLocks noGrp="1"/>
          </p:cNvGraphicFramePr>
          <p:nvPr>
            <p:ph sz="half" idx="2"/>
          </p:nvPr>
        </p:nvGraphicFramePr>
        <p:xfrm>
          <a:off x="1690689" y="647700"/>
          <a:ext cx="8809037" cy="5509324"/>
        </p:xfrm>
        <a:graphic>
          <a:graphicData uri="http://schemas.openxmlformats.org/drawingml/2006/table">
            <a:tbl>
              <a:tblPr/>
              <a:tblGrid>
                <a:gridCol w="1344612">
                  <a:extLst>
                    <a:ext uri="{9D8B030D-6E8A-4147-A177-3AD203B41FA5}">
                      <a16:colId xmlns:a16="http://schemas.microsoft.com/office/drawing/2014/main" val="20000"/>
                    </a:ext>
                  </a:extLst>
                </a:gridCol>
                <a:gridCol w="1816100">
                  <a:extLst>
                    <a:ext uri="{9D8B030D-6E8A-4147-A177-3AD203B41FA5}">
                      <a16:colId xmlns:a16="http://schemas.microsoft.com/office/drawing/2014/main" val="20001"/>
                    </a:ext>
                  </a:extLst>
                </a:gridCol>
                <a:gridCol w="5648325">
                  <a:extLst>
                    <a:ext uri="{9D8B030D-6E8A-4147-A177-3AD203B41FA5}">
                      <a16:colId xmlns:a16="http://schemas.microsoft.com/office/drawing/2014/main" val="20002"/>
                    </a:ext>
                  </a:extLst>
                </a:gridCol>
              </a:tblGrid>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Safe Harbor</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Mandatory Info</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Other restrictions</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Rule 163A</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None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&gt;30-days prior to filing of registration statement (issuer take reasonable steps to control further distribution) (163A(a))</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
                      </a:r>
                      <a:r>
                        <a:rPr kumimoji="0" lang="en-US" sz="1600" b="0" i="0" u="none" strike="noStrike" cap="none" normalizeH="0" baseline="0" dirty="0">
                          <a:ln>
                            <a:noFill/>
                          </a:ln>
                          <a:solidFill>
                            <a:schemeClr val="tx1"/>
                          </a:solidFill>
                          <a:effectLst/>
                          <a:latin typeface="Arial" charset="0"/>
                          <a:cs typeface="Arial" charset="0"/>
                        </a:rPr>
                        <a:t> Not for U/W or Dealer participating in offering(163A(c))</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
                      </a:r>
                      <a:r>
                        <a:rPr kumimoji="0" lang="en-US" sz="1600" b="0" i="0" u="none" strike="noStrike" cap="none" normalizeH="0" baseline="0" dirty="0">
                          <a:ln>
                            <a:noFill/>
                          </a:ln>
                          <a:solidFill>
                            <a:schemeClr val="tx1"/>
                          </a:solidFill>
                          <a:effectLst/>
                          <a:latin typeface="Arial" charset="0"/>
                          <a:cs typeface="Arial" charset="0"/>
                        </a:rPr>
                        <a:t> Excluded issuers  (163A(b)(3),(4))</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Rule 163</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Legend if written (163(b)(1))</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a:t>
                      </a:r>
                      <a:r>
                        <a:rPr kumimoji="0" lang="en-US" sz="1600" b="0" i="0" u="none" strike="noStrike" cap="none" normalizeH="0" baseline="0">
                          <a:ln>
                            <a:noFill/>
                          </a:ln>
                          <a:solidFill>
                            <a:schemeClr val="tx1"/>
                          </a:solidFill>
                          <a:effectLst/>
                          <a:latin typeface="Arial" charset="0"/>
                          <a:cs typeface="Arial" charset="0"/>
                        </a:rPr>
                        <a:t> Must file written communication as free writing prospectus after filing of registration statement (163(b)(2))</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a:t>
                      </a:r>
                      <a:r>
                        <a:rPr kumimoji="0" lang="en-US" sz="1600" b="0" i="0" u="none" strike="noStrike" cap="none" normalizeH="0" baseline="0">
                          <a:ln>
                            <a:noFill/>
                          </a:ln>
                          <a:solidFill>
                            <a:schemeClr val="tx1"/>
                          </a:solidFill>
                          <a:effectLst/>
                          <a:latin typeface="Arial" charset="0"/>
                          <a:cs typeface="Arial" charset="0"/>
                        </a:rPr>
                        <a:t> Not for U/W or Dealer participating in offering (163(c))</a:t>
                      </a:r>
                    </a:p>
                    <a:p>
                      <a:pPr marL="0" marR="0" lvl="0" indent="0" algn="l" defTabSz="914400" rtl="0" eaLnBrk="1" fontAlgn="base" latinLnBrk="0" hangingPunct="1">
                        <a:lnSpc>
                          <a:spcPct val="9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a:t>
                      </a:r>
                      <a:r>
                        <a:rPr kumimoji="0" lang="en-US" sz="1600" b="0" i="0" u="none" strike="noStrike" cap="none" normalizeH="0" baseline="0">
                          <a:ln>
                            <a:noFill/>
                          </a:ln>
                          <a:solidFill>
                            <a:schemeClr val="tx1"/>
                          </a:solidFill>
                          <a:effectLst/>
                          <a:latin typeface="Arial" charset="0"/>
                          <a:cs typeface="Arial" charset="0"/>
                        </a:rPr>
                        <a:t> Excluded issuers (163(b)(3))</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8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Rule 168</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None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a:t>
                      </a:r>
                      <a:r>
                        <a:rPr kumimoji="0" lang="en-US" sz="1600" b="0" i="0" u="none" strike="noStrike" cap="none" normalizeH="0" baseline="0">
                          <a:ln>
                            <a:noFill/>
                          </a:ln>
                          <a:solidFill>
                            <a:schemeClr val="tx1"/>
                          </a:solidFill>
                          <a:effectLst/>
                          <a:latin typeface="Arial" charset="0"/>
                          <a:cs typeface="Arial" charset="0"/>
                        </a:rPr>
                        <a:t> Not for U/W or Dealer participating in offering (168(b)(3))</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a:t>
                      </a:r>
                      <a:r>
                        <a:rPr kumimoji="0" lang="en-US" sz="1600" b="0" i="0" u="none" strike="noStrike" cap="none" normalizeH="0" baseline="0">
                          <a:ln>
                            <a:noFill/>
                          </a:ln>
                          <a:solidFill>
                            <a:schemeClr val="tx1"/>
                          </a:solidFill>
                          <a:effectLst/>
                          <a:latin typeface="Arial" charset="0"/>
                          <a:cs typeface="Arial" charset="0"/>
                        </a:rPr>
                        <a:t> Prev. Released/Ordinary course of business (168(d)(1))</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a:t>
                      </a:r>
                      <a:r>
                        <a:rPr kumimoji="0" lang="en-US" sz="1600" b="0" i="0" u="none" strike="noStrike" cap="none" normalizeH="0" baseline="0">
                          <a:ln>
                            <a:noFill/>
                          </a:ln>
                          <a:solidFill>
                            <a:schemeClr val="tx1"/>
                          </a:solidFill>
                          <a:effectLst/>
                          <a:latin typeface="Arial" charset="0"/>
                          <a:cs typeface="Arial" charset="0"/>
                        </a:rPr>
                        <a:t> Consistent timing, manner, form (168(d)(2))</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a:t>
                      </a:r>
                      <a:r>
                        <a:rPr kumimoji="0" lang="en-US" sz="1600" b="0" i="0" u="none" strike="noStrike" cap="none" normalizeH="0" baseline="0">
                          <a:ln>
                            <a:noFill/>
                          </a:ln>
                          <a:solidFill>
                            <a:schemeClr val="tx1"/>
                          </a:solidFill>
                          <a:effectLst/>
                          <a:latin typeface="Arial" charset="0"/>
                          <a:cs typeface="Arial" charset="0"/>
                        </a:rPr>
                        <a:t> Not Inv. Co. or Bus. Dev. Co. (168(d)(3))</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3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Rule 169</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None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
                      </a:r>
                      <a:r>
                        <a:rPr kumimoji="0" lang="en-US" sz="1600" b="0" i="0" u="none" strike="noStrike" cap="none" normalizeH="0" baseline="0" dirty="0">
                          <a:ln>
                            <a:noFill/>
                          </a:ln>
                          <a:solidFill>
                            <a:schemeClr val="tx1"/>
                          </a:solidFill>
                          <a:effectLst/>
                          <a:latin typeface="Arial" charset="0"/>
                          <a:cs typeface="Arial" charset="0"/>
                        </a:rPr>
                        <a:t> Not for U/W or Dealer participating in offering (169(b)(2))</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
                      </a:r>
                      <a:r>
                        <a:rPr kumimoji="0" lang="en-US" sz="1600" b="0" i="0" u="none" strike="noStrike" cap="none" normalizeH="0" baseline="0" dirty="0">
                          <a:ln>
                            <a:noFill/>
                          </a:ln>
                          <a:solidFill>
                            <a:schemeClr val="tx1"/>
                          </a:solidFill>
                          <a:effectLst/>
                          <a:latin typeface="Arial" charset="0"/>
                          <a:cs typeface="Arial" charset="0"/>
                        </a:rPr>
                        <a:t> Ordinary course of business (169(d)(1))</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
                      </a:r>
                      <a:r>
                        <a:rPr kumimoji="0" lang="en-US" sz="1600" b="0" i="0" u="none" strike="noStrike" cap="none" normalizeH="0" baseline="0" dirty="0">
                          <a:ln>
                            <a:noFill/>
                          </a:ln>
                          <a:solidFill>
                            <a:schemeClr val="tx1"/>
                          </a:solidFill>
                          <a:effectLst/>
                          <a:latin typeface="Arial" charset="0"/>
                          <a:cs typeface="Arial" charset="0"/>
                        </a:rPr>
                        <a:t> Consistent timing, manner, form (169(d)(2))</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
                      </a:r>
                      <a:r>
                        <a:rPr kumimoji="0" lang="en-US" sz="1600" b="0" i="0" u="none" strike="noStrike" cap="none" normalizeH="0" baseline="0" dirty="0">
                          <a:ln>
                            <a:noFill/>
                          </a:ln>
                          <a:solidFill>
                            <a:schemeClr val="tx1"/>
                          </a:solidFill>
                          <a:effectLst/>
                          <a:latin typeface="Arial" charset="0"/>
                          <a:cs typeface="Arial" charset="0"/>
                        </a:rPr>
                        <a:t> Non-Investor recipients/issuer’s agents historically provided such info (169(d)(3))</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
                      </a:r>
                      <a:r>
                        <a:rPr kumimoji="0" lang="en-US" sz="1600" b="0" i="0" u="none" strike="noStrike" cap="none" normalizeH="0" baseline="0" dirty="0">
                          <a:ln>
                            <a:noFill/>
                          </a:ln>
                          <a:solidFill>
                            <a:schemeClr val="tx1"/>
                          </a:solidFill>
                          <a:effectLst/>
                          <a:latin typeface="Arial" charset="0"/>
                          <a:cs typeface="Arial" charset="0"/>
                        </a:rPr>
                        <a:t> Not Inv. Co. or Bus. Dev. Co. (169(d)(4))</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2835413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4" y="74815"/>
            <a:ext cx="11953701" cy="2369127"/>
          </a:xfrm>
        </p:spPr>
        <p:txBody>
          <a:bodyPr>
            <a:normAutofit fontScale="90000"/>
          </a:bodyPr>
          <a:lstStyle/>
          <a:p>
            <a:pPr algn="just"/>
            <a:r>
              <a:rPr lang="en-US" dirty="0"/>
              <a:t>Silver horse, </a:t>
            </a:r>
            <a:r>
              <a:rPr lang="en-US" dirty="0" err="1"/>
              <a:t>inc.</a:t>
            </a:r>
            <a:r>
              <a:rPr lang="en-US" dirty="0"/>
              <a:t>, an online equestrian supply store, has never had a public offering.  On December 1, 2019, the PR department had the webmaster create a poll on the front page of the website, asking “would you jump at the chance to invest in a </a:t>
            </a:r>
            <a:r>
              <a:rPr lang="en-US" dirty="0" err="1"/>
              <a:t>silverhorse</a:t>
            </a:r>
            <a:r>
              <a:rPr lang="en-US" dirty="0"/>
              <a:t> </a:t>
            </a:r>
            <a:r>
              <a:rPr lang="en-US" dirty="0" err="1"/>
              <a:t>ipo</a:t>
            </a:r>
            <a:r>
              <a:rPr lang="en-US" dirty="0"/>
              <a:t>?” The poll is live for 3 days, then it is removed.  </a:t>
            </a:r>
            <a:r>
              <a:rPr lang="en-US" dirty="0" err="1"/>
              <a:t>Silverhorse</a:t>
            </a:r>
            <a:r>
              <a:rPr lang="en-US" dirty="0"/>
              <a:t> files its Form s-1 on a confidential basis on February 1, 2020.</a:t>
            </a:r>
          </a:p>
        </p:txBody>
      </p:sp>
      <p:sp>
        <p:nvSpPr>
          <p:cNvPr id="3" name="Content Placeholder 2"/>
          <p:cNvSpPr>
            <a:spLocks noGrp="1"/>
          </p:cNvSpPr>
          <p:nvPr>
            <p:ph idx="1"/>
          </p:nvPr>
        </p:nvSpPr>
        <p:spPr>
          <a:xfrm>
            <a:off x="133004" y="3269811"/>
            <a:ext cx="11953701" cy="2956422"/>
          </a:xfrm>
        </p:spPr>
        <p:txBody>
          <a:bodyPr>
            <a:normAutofit/>
          </a:bodyPr>
          <a:lstStyle/>
          <a:p>
            <a:r>
              <a:rPr lang="en-US" dirty="0"/>
              <a:t>A.  This statement falls under the safe harbor of Rule 163A because it was removed from the website more than 30 days prior to filing the registration statement.</a:t>
            </a:r>
          </a:p>
          <a:p>
            <a:r>
              <a:rPr lang="en-US" dirty="0"/>
              <a:t>B.  This statement falls under the safe harbor of Rule 163 because </a:t>
            </a:r>
            <a:r>
              <a:rPr lang="en-US" dirty="0" err="1"/>
              <a:t>Silverhorse</a:t>
            </a:r>
            <a:r>
              <a:rPr lang="en-US" dirty="0"/>
              <a:t>, Inc. is a WKSI.</a:t>
            </a:r>
          </a:p>
          <a:p>
            <a:r>
              <a:rPr lang="en-US" dirty="0"/>
              <a:t>C.  This statement falls under the safe harbor of Rule 169 because it is aimed at customers visiting </a:t>
            </a:r>
            <a:r>
              <a:rPr lang="en-US" dirty="0" err="1"/>
              <a:t>Silverhorse’s</a:t>
            </a:r>
            <a:r>
              <a:rPr lang="en-US" dirty="0"/>
              <a:t> website for product information and ordering.</a:t>
            </a:r>
          </a:p>
          <a:p>
            <a:r>
              <a:rPr lang="en-US" dirty="0"/>
              <a:t>D.  This statement falls under the safe harbor of Rule 135 because it does not identify the underwriters or the price.</a:t>
            </a:r>
          </a:p>
          <a:p>
            <a:r>
              <a:rPr lang="en-US" dirty="0"/>
              <a:t>E.  None of the above.</a:t>
            </a:r>
          </a:p>
        </p:txBody>
      </p:sp>
    </p:spTree>
    <p:extLst>
      <p:ext uri="{BB962C8B-B14F-4D97-AF65-F5344CB8AC3E}">
        <p14:creationId xmlns:p14="http://schemas.microsoft.com/office/powerpoint/2010/main" val="2498259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62" name="AutoShape 2"/>
          <p:cNvSpPr>
            <a:spLocks noChangeArrowheads="1"/>
          </p:cNvSpPr>
          <p:nvPr/>
        </p:nvSpPr>
        <p:spPr bwMode="auto">
          <a:xfrm>
            <a:off x="4762500" y="1803400"/>
            <a:ext cx="3302000" cy="2120900"/>
          </a:xfrm>
          <a:prstGeom prst="wedgeRoundRectCallout">
            <a:avLst>
              <a:gd name="adj1" fmla="val -25237"/>
              <a:gd name="adj2" fmla="val 70269"/>
              <a:gd name="adj3" fmla="val 16667"/>
            </a:avLst>
          </a:prstGeom>
          <a:solidFill>
            <a:srgbClr val="FFFF99">
              <a:alpha val="50195"/>
            </a:srgbClr>
          </a:solidFill>
          <a:ln w="9525" algn="ctr">
            <a:solidFill>
              <a:schemeClr val="folHlink"/>
            </a:solidFill>
            <a:miter lim="800000"/>
            <a:headEnd/>
            <a:tailEnd/>
          </a:ln>
        </p:spPr>
        <p:txBody>
          <a:bodyPr anchor="ctr"/>
          <a:lstStyle/>
          <a:p>
            <a:pPr algn="ctr" fontAlgn="base">
              <a:spcBef>
                <a:spcPct val="0"/>
              </a:spcBef>
              <a:spcAft>
                <a:spcPct val="0"/>
              </a:spcAft>
            </a:pPr>
            <a:r>
              <a:rPr lang="en-US" sz="3200" dirty="0">
                <a:solidFill>
                  <a:srgbClr val="5C1F00"/>
                </a:solidFill>
              </a:rPr>
              <a:t>“I can get you in on the ground floor at $20 per share.”</a:t>
            </a:r>
          </a:p>
        </p:txBody>
      </p:sp>
      <p:sp>
        <p:nvSpPr>
          <p:cNvPr id="56323" name="Rectangle 4"/>
          <p:cNvSpPr>
            <a:spLocks noGrp="1" noChangeArrowheads="1"/>
          </p:cNvSpPr>
          <p:nvPr>
            <p:ph type="title"/>
          </p:nvPr>
        </p:nvSpPr>
        <p:spPr>
          <a:xfrm>
            <a:off x="2131384" y="52292"/>
            <a:ext cx="7729728" cy="1188720"/>
          </a:xfrm>
        </p:spPr>
        <p:txBody>
          <a:bodyPr/>
          <a:lstStyle/>
          <a:p>
            <a:pPr eaLnBrk="1" hangingPunct="1"/>
            <a:r>
              <a:rPr lang="en-US" dirty="0"/>
              <a:t>Ewing Oil (Hypo 1, Scenario 1)</a:t>
            </a:r>
          </a:p>
        </p:txBody>
      </p:sp>
      <p:grpSp>
        <p:nvGrpSpPr>
          <p:cNvPr id="2" name="Group 6"/>
          <p:cNvGrpSpPr>
            <a:grpSpLocks/>
          </p:cNvGrpSpPr>
          <p:nvPr/>
        </p:nvGrpSpPr>
        <p:grpSpPr bwMode="auto">
          <a:xfrm>
            <a:off x="8243888" y="1739900"/>
            <a:ext cx="2247900" cy="2960688"/>
            <a:chOff x="4241" y="840"/>
            <a:chExt cx="1416" cy="1865"/>
          </a:xfrm>
        </p:grpSpPr>
        <p:sp>
          <p:nvSpPr>
            <p:cNvPr id="56330" name="AutoShape 7"/>
            <p:cNvSpPr>
              <a:spLocks/>
            </p:cNvSpPr>
            <p:nvPr/>
          </p:nvSpPr>
          <p:spPr bwMode="auto">
            <a:xfrm>
              <a:off x="4241" y="840"/>
              <a:ext cx="1416" cy="1136"/>
            </a:xfrm>
            <a:prstGeom prst="borderCallout1">
              <a:avLst>
                <a:gd name="adj1" fmla="val 6338"/>
                <a:gd name="adj2" fmla="val -3389"/>
                <a:gd name="adj3" fmla="val 80282"/>
                <a:gd name="adj4" fmla="val -64972"/>
              </a:avLst>
            </a:prstGeom>
            <a:solidFill>
              <a:srgbClr val="003366">
                <a:alpha val="10196"/>
              </a:srgbClr>
            </a:solidFill>
            <a:ln w="9525" cap="rnd" algn="ctr">
              <a:solidFill>
                <a:srgbClr val="003366"/>
              </a:solidFill>
              <a:prstDash val="sysDot"/>
              <a:miter lim="800000"/>
              <a:headEnd/>
              <a:tailEnd/>
            </a:ln>
          </p:spPr>
          <p:txBody>
            <a:bodyPr anchor="ctr"/>
            <a:lstStyle/>
            <a:p>
              <a:pPr algn="ctr" fontAlgn="base">
                <a:spcBef>
                  <a:spcPct val="0"/>
                </a:spcBef>
                <a:spcAft>
                  <a:spcPct val="0"/>
                </a:spcAft>
              </a:pPr>
              <a:endParaRPr lang="en-US" sz="2800">
                <a:solidFill>
                  <a:srgbClr val="5C1F00"/>
                </a:solidFill>
              </a:endParaRPr>
            </a:p>
          </p:txBody>
        </p:sp>
        <p:sp>
          <p:nvSpPr>
            <p:cNvPr id="56332" name="Text Box 9"/>
            <p:cNvSpPr txBox="1">
              <a:spLocks noChangeArrowheads="1"/>
            </p:cNvSpPr>
            <p:nvPr/>
          </p:nvSpPr>
          <p:spPr bwMode="auto">
            <a:xfrm>
              <a:off x="4474" y="2026"/>
              <a:ext cx="933" cy="679"/>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3200" dirty="0">
                  <a:solidFill>
                    <a:srgbClr val="003366"/>
                  </a:solidFill>
                </a:rPr>
                <a:t>“cartel”</a:t>
              </a:r>
            </a:p>
            <a:p>
              <a:pPr algn="ctr" fontAlgn="base">
                <a:spcBef>
                  <a:spcPct val="0"/>
                </a:spcBef>
                <a:spcAft>
                  <a:spcPct val="0"/>
                </a:spcAft>
              </a:pPr>
              <a:r>
                <a:rPr lang="en-US" sz="3200" dirty="0">
                  <a:solidFill>
                    <a:srgbClr val="003366"/>
                  </a:solidFill>
                </a:rPr>
                <a:t>buddies</a:t>
              </a:r>
            </a:p>
          </p:txBody>
        </p:sp>
      </p:grpSp>
      <p:sp>
        <p:nvSpPr>
          <p:cNvPr id="2549772" name="Rectangle 12"/>
          <p:cNvSpPr>
            <a:spLocks noChangeArrowheads="1"/>
          </p:cNvSpPr>
          <p:nvPr/>
        </p:nvSpPr>
        <p:spPr bwMode="auto">
          <a:xfrm>
            <a:off x="8115300" y="5111750"/>
            <a:ext cx="2552700" cy="1066800"/>
          </a:xfrm>
          <a:prstGeom prst="rect">
            <a:avLst/>
          </a:prstGeom>
          <a:solidFill>
            <a:srgbClr val="003366">
              <a:alpha val="30196"/>
            </a:srgbClr>
          </a:solidFill>
          <a:ln w="9525" algn="ctr">
            <a:noFill/>
            <a:miter lim="800000"/>
            <a:headEnd/>
            <a:tailEnd/>
          </a:ln>
        </p:spPr>
        <p:txBody>
          <a:bodyPr anchor="ctr">
            <a:spAutoFit/>
          </a:bodyPr>
          <a:lstStyle/>
          <a:p>
            <a:pPr algn="ctr" fontAlgn="base">
              <a:spcBef>
                <a:spcPct val="0"/>
              </a:spcBef>
              <a:spcAft>
                <a:spcPct val="0"/>
              </a:spcAft>
            </a:pPr>
            <a:r>
              <a:rPr lang="en-US" sz="3200">
                <a:solidFill>
                  <a:srgbClr val="003366"/>
                </a:solidFill>
              </a:rPr>
              <a:t>PRE-FILING</a:t>
            </a:r>
            <a:br>
              <a:rPr lang="en-US" sz="3200">
                <a:solidFill>
                  <a:srgbClr val="003366"/>
                </a:solidFill>
              </a:rPr>
            </a:br>
            <a:r>
              <a:rPr lang="en-US" sz="3200">
                <a:solidFill>
                  <a:srgbClr val="003366"/>
                </a:solidFill>
              </a:rPr>
              <a:t>PERIOD</a:t>
            </a:r>
          </a:p>
        </p:txBody>
      </p:sp>
      <p:sp>
        <p:nvSpPr>
          <p:cNvPr id="56329" name="Rectangle 13"/>
          <p:cNvSpPr>
            <a:spLocks noChangeArrowheads="1"/>
          </p:cNvSpPr>
          <p:nvPr/>
        </p:nvSpPr>
        <p:spPr bwMode="auto">
          <a:xfrm>
            <a:off x="4682876" y="4975226"/>
            <a:ext cx="1003801"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b="1" dirty="0">
                <a:solidFill>
                  <a:srgbClr val="000000"/>
                </a:solidFill>
              </a:rPr>
              <a:t>J.R.</a:t>
            </a:r>
          </a:p>
          <a:p>
            <a:pPr algn="ctr" fontAlgn="base">
              <a:spcBef>
                <a:spcPct val="0"/>
              </a:spcBef>
              <a:spcAft>
                <a:spcPct val="0"/>
              </a:spcAft>
            </a:pPr>
            <a:r>
              <a:rPr lang="en-US" sz="2800" b="1" dirty="0">
                <a:solidFill>
                  <a:srgbClr val="000000"/>
                </a:solidFill>
              </a:rPr>
              <a:t>CEO</a:t>
            </a:r>
          </a:p>
        </p:txBody>
      </p:sp>
      <p:pic>
        <p:nvPicPr>
          <p:cNvPr id="15" name="Picture 105" descr="j0363458"/>
          <p:cNvPicPr>
            <a:picLocks noChangeAspect="1" noChangeArrowheads="1"/>
          </p:cNvPicPr>
          <p:nvPr/>
        </p:nvPicPr>
        <p:blipFill>
          <a:blip r:embed="rId3" cstate="print"/>
          <a:srcRect/>
          <a:stretch>
            <a:fillRect/>
          </a:stretch>
        </p:blipFill>
        <p:spPr bwMode="auto">
          <a:xfrm flipH="1">
            <a:off x="8391526" y="1187450"/>
            <a:ext cx="1870075" cy="2133600"/>
          </a:xfrm>
          <a:prstGeom prst="rect">
            <a:avLst/>
          </a:prstGeom>
          <a:noFill/>
        </p:spPr>
      </p:pic>
      <p:pic>
        <p:nvPicPr>
          <p:cNvPr id="11" name="Picture 113" descr="j0363474"/>
          <p:cNvPicPr>
            <a:picLocks noChangeAspect="1" noChangeArrowheads="1"/>
          </p:cNvPicPr>
          <p:nvPr/>
        </p:nvPicPr>
        <p:blipFill>
          <a:blip r:embed="rId4" cstate="print"/>
          <a:srcRect/>
          <a:stretch>
            <a:fillRect/>
          </a:stretch>
        </p:blipFill>
        <p:spPr bwMode="auto">
          <a:xfrm>
            <a:off x="1469406" y="3004861"/>
            <a:ext cx="3293094" cy="3256470"/>
          </a:xfrm>
          <a:prstGeom prst="rect">
            <a:avLst/>
          </a:prstGeom>
          <a:noFill/>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27127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49772"/>
                                        </p:tgtEl>
                                        <p:attrNameLst>
                                          <p:attrName>style.visibility</p:attrName>
                                        </p:attrNameLst>
                                      </p:cBhvr>
                                      <p:to>
                                        <p:strVal val="visible"/>
                                      </p:to>
                                    </p:set>
                                    <p:animEffect transition="in" filter="slide(fromBottom)">
                                      <p:cBhvr>
                                        <p:cTn id="7" dur="500"/>
                                        <p:tgtEl>
                                          <p:spTgt spid="254977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2549762"/>
                                        </p:tgtEl>
                                        <p:attrNameLst>
                                          <p:attrName>style.visibility</p:attrName>
                                        </p:attrNameLst>
                                      </p:cBhvr>
                                      <p:to>
                                        <p:strVal val="visible"/>
                                      </p:to>
                                    </p:set>
                                    <p:animEffect transition="in" filter="slide(fromRight)">
                                      <p:cBhvr>
                                        <p:cTn id="17" dur="500"/>
                                        <p:tgtEl>
                                          <p:spTgt spid="254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62" grpId="0" animBg="1"/>
      <p:bldP spid="254977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31136" y="121160"/>
            <a:ext cx="7729728" cy="1188720"/>
          </a:xfrm>
        </p:spPr>
        <p:txBody>
          <a:bodyPr/>
          <a:lstStyle/>
          <a:p>
            <a:pPr eaLnBrk="1" hangingPunct="1"/>
            <a:r>
              <a:rPr lang="en-US"/>
              <a:t>Gun-Jumping Rules</a:t>
            </a:r>
          </a:p>
        </p:txBody>
      </p:sp>
      <p:sp>
        <p:nvSpPr>
          <p:cNvPr id="2521092" name="Rectangle 4"/>
          <p:cNvSpPr>
            <a:spLocks noChangeArrowheads="1"/>
          </p:cNvSpPr>
          <p:nvPr/>
        </p:nvSpPr>
        <p:spPr bwMode="auto">
          <a:xfrm>
            <a:off x="2231136" y="2559467"/>
            <a:ext cx="7708900" cy="2062103"/>
          </a:xfrm>
          <a:prstGeom prst="rect">
            <a:avLst/>
          </a:prstGeom>
          <a:noFill/>
          <a:ln w="9525" algn="ctr">
            <a:noFill/>
            <a:miter lim="800000"/>
            <a:headEnd/>
            <a:tailEnd/>
          </a:ln>
        </p:spPr>
        <p:txBody>
          <a:bodyPr>
            <a:spAutoFit/>
          </a:bodyPr>
          <a:lstStyle/>
          <a:p>
            <a:pPr marL="749300" indent="-749300" algn="just" eaLnBrk="0" fontAlgn="base" hangingPunct="0">
              <a:spcBef>
                <a:spcPct val="20000"/>
              </a:spcBef>
              <a:spcAft>
                <a:spcPct val="0"/>
              </a:spcAft>
            </a:pPr>
            <a:r>
              <a:rPr lang="en-US" sz="3200" dirty="0">
                <a:solidFill>
                  <a:srgbClr val="003366"/>
                </a:solidFill>
              </a:rPr>
              <a:t>(c)	It shall be</a:t>
            </a:r>
            <a:r>
              <a:rPr lang="en-US" sz="3200" dirty="0">
                <a:solidFill>
                  <a:srgbClr val="FFFFFF"/>
                </a:solidFill>
              </a:rPr>
              <a:t> </a:t>
            </a:r>
            <a:r>
              <a:rPr lang="en-US" sz="3200" dirty="0">
                <a:solidFill>
                  <a:srgbClr val="CC3300"/>
                </a:solidFill>
              </a:rPr>
              <a:t>unlawful</a:t>
            </a:r>
            <a:r>
              <a:rPr lang="en-US" sz="3200" dirty="0">
                <a:solidFill>
                  <a:srgbClr val="FF3300"/>
                </a:solidFill>
              </a:rPr>
              <a:t> </a:t>
            </a:r>
            <a:r>
              <a:rPr lang="en-US" sz="3200" dirty="0">
                <a:solidFill>
                  <a:srgbClr val="003366"/>
                </a:solidFill>
              </a:rPr>
              <a:t>for any person ...</a:t>
            </a:r>
            <a:r>
              <a:rPr lang="en-US" sz="3200" dirty="0">
                <a:solidFill>
                  <a:srgbClr val="FFFFFF"/>
                </a:solidFill>
              </a:rPr>
              <a:t>  </a:t>
            </a:r>
            <a:r>
              <a:rPr lang="en-US" sz="3200" dirty="0">
                <a:solidFill>
                  <a:srgbClr val="002060"/>
                </a:solidFill>
              </a:rPr>
              <a:t>to</a:t>
            </a:r>
            <a:r>
              <a:rPr lang="en-US" sz="3200" dirty="0">
                <a:solidFill>
                  <a:srgbClr val="CC3300"/>
                </a:solidFill>
              </a:rPr>
              <a:t> offer to sell </a:t>
            </a:r>
            <a:r>
              <a:rPr lang="en-US" sz="3200" dirty="0">
                <a:solidFill>
                  <a:srgbClr val="002060"/>
                </a:solidFill>
              </a:rPr>
              <a:t>or</a:t>
            </a:r>
            <a:r>
              <a:rPr lang="en-US" sz="3200" dirty="0">
                <a:solidFill>
                  <a:srgbClr val="CC3300"/>
                </a:solidFill>
              </a:rPr>
              <a:t> offer to buy</a:t>
            </a:r>
            <a:r>
              <a:rPr lang="en-US" sz="3200" dirty="0">
                <a:solidFill>
                  <a:srgbClr val="FFFFFF"/>
                </a:solidFill>
              </a:rPr>
              <a:t> </a:t>
            </a:r>
            <a:r>
              <a:rPr lang="en-US" sz="3200" dirty="0">
                <a:solidFill>
                  <a:srgbClr val="003366"/>
                </a:solidFill>
              </a:rPr>
              <a:t>... any security, unless a</a:t>
            </a:r>
            <a:r>
              <a:rPr lang="en-US" sz="3200" dirty="0">
                <a:solidFill>
                  <a:srgbClr val="FFFFFF"/>
                </a:solidFill>
              </a:rPr>
              <a:t> </a:t>
            </a:r>
            <a:r>
              <a:rPr lang="en-US" sz="3200" dirty="0">
                <a:solidFill>
                  <a:srgbClr val="CC3300"/>
                </a:solidFill>
              </a:rPr>
              <a:t>registration statement</a:t>
            </a:r>
            <a:r>
              <a:rPr lang="en-US" sz="3200" dirty="0">
                <a:solidFill>
                  <a:srgbClr val="FFFFFF"/>
                </a:solidFill>
              </a:rPr>
              <a:t> </a:t>
            </a:r>
            <a:r>
              <a:rPr lang="en-US" sz="3200" dirty="0">
                <a:solidFill>
                  <a:srgbClr val="003366"/>
                </a:solidFill>
              </a:rPr>
              <a:t>has been</a:t>
            </a:r>
            <a:r>
              <a:rPr lang="en-US" sz="3200" dirty="0">
                <a:solidFill>
                  <a:srgbClr val="FFFFFF"/>
                </a:solidFill>
              </a:rPr>
              <a:t> </a:t>
            </a:r>
            <a:r>
              <a:rPr lang="en-US" sz="3200" dirty="0">
                <a:solidFill>
                  <a:srgbClr val="CC3300"/>
                </a:solidFill>
              </a:rPr>
              <a:t>filed</a:t>
            </a:r>
            <a:r>
              <a:rPr lang="en-US" sz="3200" dirty="0">
                <a:solidFill>
                  <a:srgbClr val="FFFFFF"/>
                </a:solidFill>
              </a:rPr>
              <a:t> </a:t>
            </a:r>
            <a:r>
              <a:rPr lang="en-US" sz="3200" dirty="0">
                <a:solidFill>
                  <a:srgbClr val="003366"/>
                </a:solidFill>
              </a:rPr>
              <a:t>as to such security ... </a:t>
            </a:r>
          </a:p>
        </p:txBody>
      </p:sp>
      <p:sp>
        <p:nvSpPr>
          <p:cNvPr id="6"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accent6">
                    <a:lumMod val="75000"/>
                  </a:schemeClr>
                </a:solidFill>
              </a:rPr>
              <a:t>Section 5(c)</a:t>
            </a:r>
          </a:p>
        </p:txBody>
      </p:sp>
    </p:spTree>
    <p:extLst>
      <p:ext uri="{BB962C8B-B14F-4D97-AF65-F5344CB8AC3E}">
        <p14:creationId xmlns:p14="http://schemas.microsoft.com/office/powerpoint/2010/main" val="1380845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10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109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11" y="3852825"/>
            <a:ext cx="951819" cy="1321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2378" y="3732415"/>
            <a:ext cx="167917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7068" y="3938447"/>
            <a:ext cx="1429789" cy="369332"/>
          </a:xfrm>
          <a:prstGeom prst="rect">
            <a:avLst/>
          </a:prstGeom>
          <a:noFill/>
        </p:spPr>
        <p:txBody>
          <a:bodyPr wrap="square" rtlCol="0">
            <a:spAutoFit/>
          </a:bodyPr>
          <a:lstStyle/>
          <a:p>
            <a:pPr algn="ctr"/>
            <a:r>
              <a:rPr lang="en-US" dirty="0"/>
              <a:t>ISSUER</a:t>
            </a:r>
          </a:p>
        </p:txBody>
      </p:sp>
      <p:sp>
        <p:nvSpPr>
          <p:cNvPr id="6" name="Isosceles Triangle 5"/>
          <p:cNvSpPr/>
          <p:nvPr/>
        </p:nvSpPr>
        <p:spPr>
          <a:xfrm>
            <a:off x="1122218" y="2701636"/>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122217" y="3835744"/>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0135" y="2946861"/>
            <a:ext cx="548640" cy="369332"/>
          </a:xfrm>
          <a:prstGeom prst="rect">
            <a:avLst/>
          </a:prstGeom>
          <a:noFill/>
        </p:spPr>
        <p:txBody>
          <a:bodyPr wrap="square" rtlCol="0">
            <a:spAutoFit/>
          </a:bodyPr>
          <a:lstStyle/>
          <a:p>
            <a:r>
              <a:rPr lang="en-US" dirty="0"/>
              <a:t>VC</a:t>
            </a:r>
          </a:p>
        </p:txBody>
      </p:sp>
      <p:sp>
        <p:nvSpPr>
          <p:cNvPr id="9" name="TextBox 8"/>
          <p:cNvSpPr txBox="1"/>
          <p:nvPr/>
        </p:nvSpPr>
        <p:spPr>
          <a:xfrm>
            <a:off x="1322555" y="4123113"/>
            <a:ext cx="548640" cy="369332"/>
          </a:xfrm>
          <a:prstGeom prst="rect">
            <a:avLst/>
          </a:prstGeom>
          <a:noFill/>
        </p:spPr>
        <p:txBody>
          <a:bodyPr wrap="square" rtlCol="0">
            <a:spAutoFit/>
          </a:bodyPr>
          <a:lstStyle/>
          <a:p>
            <a:r>
              <a:rPr lang="en-US" dirty="0"/>
              <a:t>VC</a:t>
            </a:r>
          </a:p>
        </p:txBody>
      </p:sp>
      <p:pic>
        <p:nvPicPr>
          <p:cNvPr id="10"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22543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920" y="2280726"/>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2503487" y="3050656"/>
            <a:ext cx="272352" cy="681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41962" y="2995359"/>
            <a:ext cx="50557" cy="737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1"/>
          </p:cNvCxnSpPr>
          <p:nvPr/>
        </p:nvCxnSpPr>
        <p:spPr>
          <a:xfrm>
            <a:off x="1541925" y="3416199"/>
            <a:ext cx="860453" cy="706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2702" y="4094348"/>
            <a:ext cx="679674" cy="2134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e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16545" y="4002884"/>
            <a:ext cx="609790" cy="60979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H="1">
            <a:off x="4081547" y="4307779"/>
            <a:ext cx="557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65652" y="3633723"/>
            <a:ext cx="834808" cy="6609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65653" y="4307779"/>
            <a:ext cx="11260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5652" y="4333920"/>
            <a:ext cx="905339" cy="7009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159731" y="305065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70991" y="473316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10308" y="3953829"/>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4714" y="3037586"/>
            <a:ext cx="1351216" cy="646331"/>
          </a:xfrm>
          <a:prstGeom prst="rect">
            <a:avLst/>
          </a:prstGeom>
          <a:noFill/>
        </p:spPr>
        <p:txBody>
          <a:bodyPr wrap="square" rtlCol="0">
            <a:spAutoFit/>
          </a:bodyPr>
          <a:lstStyle/>
          <a:p>
            <a:pPr algn="ctr"/>
            <a:r>
              <a:rPr lang="en-US" dirty="0"/>
              <a:t>IPO Purchaser</a:t>
            </a:r>
          </a:p>
        </p:txBody>
      </p:sp>
      <p:sp>
        <p:nvSpPr>
          <p:cNvPr id="41" name="TextBox 40"/>
          <p:cNvSpPr txBox="1"/>
          <p:nvPr/>
        </p:nvSpPr>
        <p:spPr>
          <a:xfrm>
            <a:off x="6721924" y="3932715"/>
            <a:ext cx="1351216" cy="646331"/>
          </a:xfrm>
          <a:prstGeom prst="rect">
            <a:avLst/>
          </a:prstGeom>
          <a:noFill/>
        </p:spPr>
        <p:txBody>
          <a:bodyPr wrap="square" rtlCol="0">
            <a:spAutoFit/>
          </a:bodyPr>
          <a:lstStyle/>
          <a:p>
            <a:pPr algn="ctr"/>
            <a:r>
              <a:rPr lang="en-US" dirty="0"/>
              <a:t>IPO Purchaser</a:t>
            </a:r>
          </a:p>
        </p:txBody>
      </p:sp>
      <p:sp>
        <p:nvSpPr>
          <p:cNvPr id="42" name="TextBox 41"/>
          <p:cNvSpPr txBox="1"/>
          <p:nvPr/>
        </p:nvSpPr>
        <p:spPr>
          <a:xfrm>
            <a:off x="6509159" y="4711668"/>
            <a:ext cx="1351216" cy="646331"/>
          </a:xfrm>
          <a:prstGeom prst="rect">
            <a:avLst/>
          </a:prstGeom>
          <a:noFill/>
        </p:spPr>
        <p:txBody>
          <a:bodyPr wrap="square" rtlCol="0">
            <a:spAutoFit/>
          </a:bodyPr>
          <a:lstStyle/>
          <a:p>
            <a:pPr algn="ctr"/>
            <a:r>
              <a:rPr lang="en-US" dirty="0"/>
              <a:t>IPO Purchaser</a:t>
            </a:r>
          </a:p>
        </p:txBody>
      </p:sp>
      <p:cxnSp>
        <p:nvCxnSpPr>
          <p:cNvPr id="45" name="Straight Connector 44"/>
          <p:cNvCxnSpPr/>
          <p:nvPr/>
        </p:nvCxnSpPr>
        <p:spPr>
          <a:xfrm flipH="1">
            <a:off x="7200475" y="247529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945386" y="3508600"/>
            <a:ext cx="880751" cy="5543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895771" y="4492445"/>
            <a:ext cx="1181727" cy="621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841175" y="195555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24561" y="304186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826137" y="3976309"/>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957494" y="1928199"/>
            <a:ext cx="1351216" cy="646331"/>
          </a:xfrm>
          <a:prstGeom prst="rect">
            <a:avLst/>
          </a:prstGeom>
          <a:noFill/>
        </p:spPr>
        <p:txBody>
          <a:bodyPr wrap="square" rtlCol="0">
            <a:spAutoFit/>
          </a:bodyPr>
          <a:lstStyle/>
          <a:p>
            <a:pPr algn="ctr"/>
            <a:r>
              <a:rPr lang="en-US" dirty="0"/>
              <a:t>2nd Purchaser</a:t>
            </a:r>
          </a:p>
        </p:txBody>
      </p:sp>
      <p:sp>
        <p:nvSpPr>
          <p:cNvPr id="57" name="TextBox 56"/>
          <p:cNvSpPr txBox="1"/>
          <p:nvPr/>
        </p:nvSpPr>
        <p:spPr>
          <a:xfrm>
            <a:off x="8859840" y="3004067"/>
            <a:ext cx="1351216" cy="646331"/>
          </a:xfrm>
          <a:prstGeom prst="rect">
            <a:avLst/>
          </a:prstGeom>
          <a:noFill/>
        </p:spPr>
        <p:txBody>
          <a:bodyPr wrap="square" rtlCol="0">
            <a:spAutoFit/>
          </a:bodyPr>
          <a:lstStyle/>
          <a:p>
            <a:pPr algn="ctr"/>
            <a:r>
              <a:rPr lang="en-US" dirty="0"/>
              <a:t>2nd Purchaser</a:t>
            </a:r>
          </a:p>
        </p:txBody>
      </p:sp>
      <p:sp>
        <p:nvSpPr>
          <p:cNvPr id="58" name="TextBox 57"/>
          <p:cNvSpPr txBox="1"/>
          <p:nvPr/>
        </p:nvSpPr>
        <p:spPr>
          <a:xfrm>
            <a:off x="8942456" y="3932715"/>
            <a:ext cx="1351216" cy="646331"/>
          </a:xfrm>
          <a:prstGeom prst="rect">
            <a:avLst/>
          </a:prstGeom>
          <a:noFill/>
        </p:spPr>
        <p:txBody>
          <a:bodyPr wrap="square" rtlCol="0">
            <a:spAutoFit/>
          </a:bodyPr>
          <a:lstStyle/>
          <a:p>
            <a:pPr algn="ctr"/>
            <a:r>
              <a:rPr lang="en-US" dirty="0"/>
              <a:t>2nd Purchaser</a:t>
            </a:r>
          </a:p>
        </p:txBody>
      </p:sp>
      <p:cxnSp>
        <p:nvCxnSpPr>
          <p:cNvPr id="59" name="Straight Connector 58"/>
          <p:cNvCxnSpPr/>
          <p:nvPr/>
        </p:nvCxnSpPr>
        <p:spPr>
          <a:xfrm flipH="1">
            <a:off x="9343239" y="148128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823404" y="2428016"/>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6"/>
          </p:cNvCxnSpPr>
          <p:nvPr/>
        </p:nvCxnSpPr>
        <p:spPr>
          <a:xfrm flipH="1" flipV="1">
            <a:off x="10409992" y="4272238"/>
            <a:ext cx="964952" cy="241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9779571" y="894331"/>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136906" y="183309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529294" y="448218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940490" y="875799"/>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8" name="TextBox 67"/>
          <p:cNvSpPr txBox="1"/>
          <p:nvPr/>
        </p:nvSpPr>
        <p:spPr>
          <a:xfrm>
            <a:off x="10272274" y="1820283"/>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9" name="TextBox 68"/>
          <p:cNvSpPr txBox="1"/>
          <p:nvPr/>
        </p:nvSpPr>
        <p:spPr>
          <a:xfrm>
            <a:off x="10728606" y="4444766"/>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2" name="TextBox 1">
            <a:extLst>
              <a:ext uri="{FF2B5EF4-FFF2-40B4-BE49-F238E27FC236}">
                <a16:creationId xmlns:a16="http://schemas.microsoft.com/office/drawing/2014/main" id="{B9E165C2-4B7F-4167-9066-6E87BC51358F}"/>
              </a:ext>
            </a:extLst>
          </p:cNvPr>
          <p:cNvSpPr txBox="1"/>
          <p:nvPr/>
        </p:nvSpPr>
        <p:spPr>
          <a:xfrm>
            <a:off x="270588" y="298580"/>
            <a:ext cx="4040155" cy="523220"/>
          </a:xfrm>
          <a:prstGeom prst="rect">
            <a:avLst/>
          </a:prstGeom>
          <a:solidFill>
            <a:schemeClr val="bg1"/>
          </a:solidFill>
          <a:ln w="34925">
            <a:solidFill>
              <a:srgbClr val="C00000"/>
            </a:solidFill>
          </a:ln>
        </p:spPr>
        <p:txBody>
          <a:bodyPr wrap="square" rtlCol="0">
            <a:spAutoFit/>
          </a:bodyPr>
          <a:lstStyle/>
          <a:p>
            <a:pPr algn="ctr"/>
            <a:r>
              <a:rPr lang="en-US" sz="2800" dirty="0"/>
              <a:t>Initial Public Offering</a:t>
            </a:r>
          </a:p>
        </p:txBody>
      </p:sp>
      <p:pic>
        <p:nvPicPr>
          <p:cNvPr id="3" name="Picture 2" descr="Money Clipart Transparent Background - Cartoon Money Stack Png, Cliparts &amp;  Cartoons - Jing.fm">
            <a:extLst>
              <a:ext uri="{FF2B5EF4-FFF2-40B4-BE49-F238E27FC236}">
                <a16:creationId xmlns:a16="http://schemas.microsoft.com/office/drawing/2014/main" id="{BBC75AB6-3708-423F-AB0A-8D603BE788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3223" y="3708820"/>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Money Clipart Transparent Background - Cartoon Money Stack Png, Cliparts &amp;  Cartoons - Jing.fm">
            <a:extLst>
              <a:ext uri="{FF2B5EF4-FFF2-40B4-BE49-F238E27FC236}">
                <a16:creationId xmlns:a16="http://schemas.microsoft.com/office/drawing/2014/main" id="{A975632D-2A6B-4257-9601-40559007F7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2769" y="4609419"/>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Money Clipart Transparent Background - Cartoon Money Stack Png, Cliparts &amp;  Cartoons - Jing.fm">
            <a:extLst>
              <a:ext uri="{FF2B5EF4-FFF2-40B4-BE49-F238E27FC236}">
                <a16:creationId xmlns:a16="http://schemas.microsoft.com/office/drawing/2014/main" id="{2E466440-455E-40B9-A61D-F32F2294F2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2105" y="2569565"/>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Money Clipart Transparent Background - Cartoon Money Stack Png, Cliparts &amp;  Cartoons - Jing.fm">
            <a:extLst>
              <a:ext uri="{FF2B5EF4-FFF2-40B4-BE49-F238E27FC236}">
                <a16:creationId xmlns:a16="http://schemas.microsoft.com/office/drawing/2014/main" id="{34050D50-0CE4-4A57-BCFA-6758608E9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1299" y="3563044"/>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Money Clipart Transparent Background - Cartoon Money Stack Png, Cliparts &amp;  Cartoons - Jing.fm">
            <a:extLst>
              <a:ext uri="{FF2B5EF4-FFF2-40B4-BE49-F238E27FC236}">
                <a16:creationId xmlns:a16="http://schemas.microsoft.com/office/drawing/2014/main" id="{789639FB-6129-4BBD-9EBE-5D2DF1AD7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2442" y="1483232"/>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Money Clipart Transparent Background - Cartoon Money Stack Png, Cliparts &amp;  Cartoons - Jing.fm">
            <a:extLst>
              <a:ext uri="{FF2B5EF4-FFF2-40B4-BE49-F238E27FC236}">
                <a16:creationId xmlns:a16="http://schemas.microsoft.com/office/drawing/2014/main" id="{88D1416D-14E8-4DCD-A520-7E16BFA15A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4742" y="2556786"/>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Money Clipart Transparent Background - Cartoon Money Stack Png, Cliparts &amp;  Cartoons - Jing.fm">
            <a:extLst>
              <a:ext uri="{FF2B5EF4-FFF2-40B4-BE49-F238E27FC236}">
                <a16:creationId xmlns:a16="http://schemas.microsoft.com/office/drawing/2014/main" id="{B27E9937-E173-43CC-B22E-E4C8693CC7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941" y="3964216"/>
            <a:ext cx="695262" cy="399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0" name="Picture 69" descr="Money Clipart Transparent Background - Cartoon Money Stack Png, Cliparts &amp;  Cartoons - Jing.fm">
            <a:extLst>
              <a:ext uri="{FF2B5EF4-FFF2-40B4-BE49-F238E27FC236}">
                <a16:creationId xmlns:a16="http://schemas.microsoft.com/office/drawing/2014/main" id="{6F2ADAB9-293D-462D-A0E9-BA634DBE11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314" y="4094348"/>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Money Clipart Transparent Background - Cartoon Money Stack Png, Cliparts &amp;  Cartoons - Jing.fm">
            <a:extLst>
              <a:ext uri="{FF2B5EF4-FFF2-40B4-BE49-F238E27FC236}">
                <a16:creationId xmlns:a16="http://schemas.microsoft.com/office/drawing/2014/main" id="{06745D90-4D04-4634-8108-C225088188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9755" y="4578463"/>
            <a:ext cx="695262" cy="399306"/>
          </a:xfrm>
          <a:prstGeom prst="rect">
            <a:avLst/>
          </a:prstGeom>
          <a:noFill/>
        </p:spPr>
      </p:pic>
      <p:pic>
        <p:nvPicPr>
          <p:cNvPr id="72" name="Picture 71" descr="Money Clipart Transparent Background - Cartoon Money Stack Png, Cliparts &amp;  Cartoons - Jing.fm">
            <a:extLst>
              <a:ext uri="{FF2B5EF4-FFF2-40B4-BE49-F238E27FC236}">
                <a16:creationId xmlns:a16="http://schemas.microsoft.com/office/drawing/2014/main" id="{3CB994A2-7001-4697-94C4-44598225E7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5651" y="4108126"/>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Money Clipart Transparent Background - Cartoon Money Stack Png, Cliparts &amp;  Cartoons - Jing.fm">
            <a:extLst>
              <a:ext uri="{FF2B5EF4-FFF2-40B4-BE49-F238E27FC236}">
                <a16:creationId xmlns:a16="http://schemas.microsoft.com/office/drawing/2014/main" id="{C32FC276-177C-45A9-870E-4C25ADD4ED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4027" y="3577003"/>
            <a:ext cx="695262" cy="399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4" name="Picture 73" descr="Money Clipart Transparent Background - Cartoon Money Stack Png, Cliparts &amp;  Cartoons - Jing.fm">
            <a:extLst>
              <a:ext uri="{FF2B5EF4-FFF2-40B4-BE49-F238E27FC236}">
                <a16:creationId xmlns:a16="http://schemas.microsoft.com/office/drawing/2014/main" id="{A26FD924-4C77-458E-8687-C1376460DC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3986" y="4354306"/>
            <a:ext cx="695262" cy="399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852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957" y="183296"/>
            <a:ext cx="8168086" cy="1188720"/>
          </a:xfrm>
        </p:spPr>
        <p:txBody>
          <a:bodyPr/>
          <a:lstStyle/>
          <a:p>
            <a:r>
              <a:rPr lang="en-US" dirty="0"/>
              <a:t>Any Pre-Filing Period Safe Harbors?</a:t>
            </a:r>
          </a:p>
        </p:txBody>
      </p:sp>
      <p:sp>
        <p:nvSpPr>
          <p:cNvPr id="3" name="Content Placeholder 2"/>
          <p:cNvSpPr>
            <a:spLocks noGrp="1"/>
          </p:cNvSpPr>
          <p:nvPr>
            <p:ph idx="1"/>
          </p:nvPr>
        </p:nvSpPr>
        <p:spPr>
          <a:xfrm>
            <a:off x="2231136" y="1629296"/>
            <a:ext cx="7729728" cy="4110732"/>
          </a:xfrm>
        </p:spPr>
        <p:txBody>
          <a:bodyPr>
            <a:normAutofit/>
          </a:bodyPr>
          <a:lstStyle/>
          <a:p>
            <a:r>
              <a:rPr lang="en-US" sz="4400" dirty="0"/>
              <a:t>Rule 135</a:t>
            </a:r>
          </a:p>
          <a:p>
            <a:r>
              <a:rPr lang="en-US" sz="4400" dirty="0"/>
              <a:t>Rule 163A</a:t>
            </a:r>
          </a:p>
          <a:p>
            <a:r>
              <a:rPr lang="en-US" sz="4400" dirty="0"/>
              <a:t>Rule 163</a:t>
            </a:r>
          </a:p>
          <a:p>
            <a:r>
              <a:rPr lang="en-US" sz="4400" dirty="0"/>
              <a:t>Rule 168</a:t>
            </a:r>
          </a:p>
          <a:p>
            <a:r>
              <a:rPr lang="en-US" sz="4400" dirty="0"/>
              <a:t>Rule 169</a:t>
            </a:r>
          </a:p>
        </p:txBody>
      </p:sp>
    </p:spTree>
    <p:extLst>
      <p:ext uri="{BB962C8B-B14F-4D97-AF65-F5344CB8AC3E}">
        <p14:creationId xmlns:p14="http://schemas.microsoft.com/office/powerpoint/2010/main" val="3314529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10512" y="1203326"/>
            <a:ext cx="2389188" cy="3294063"/>
            <a:chOff x="4194" y="630"/>
            <a:chExt cx="1505" cy="2075"/>
          </a:xfrm>
        </p:grpSpPr>
        <p:sp>
          <p:nvSpPr>
            <p:cNvPr id="64522" name="AutoShape 3"/>
            <p:cNvSpPr>
              <a:spLocks/>
            </p:cNvSpPr>
            <p:nvPr/>
          </p:nvSpPr>
          <p:spPr bwMode="auto">
            <a:xfrm>
              <a:off x="4241" y="840"/>
              <a:ext cx="1416" cy="1136"/>
            </a:xfrm>
            <a:prstGeom prst="borderCallout1">
              <a:avLst>
                <a:gd name="adj1" fmla="val 6338"/>
                <a:gd name="adj2" fmla="val -3389"/>
                <a:gd name="adj3" fmla="val 80282"/>
                <a:gd name="adj4" fmla="val -64972"/>
              </a:avLst>
            </a:prstGeom>
            <a:solidFill>
              <a:srgbClr val="003366">
                <a:alpha val="30196"/>
              </a:srgbClr>
            </a:solidFill>
            <a:ln w="9525" cap="rnd" algn="ctr">
              <a:solidFill>
                <a:srgbClr val="003366"/>
              </a:solidFill>
              <a:prstDash val="sysDot"/>
              <a:miter lim="800000"/>
              <a:headEnd/>
              <a:tailEnd/>
            </a:ln>
          </p:spPr>
          <p:txBody>
            <a:bodyPr anchor="ctr"/>
            <a:lstStyle/>
            <a:p>
              <a:pPr algn="ctr" fontAlgn="base">
                <a:spcBef>
                  <a:spcPct val="0"/>
                </a:spcBef>
                <a:spcAft>
                  <a:spcPct val="0"/>
                </a:spcAft>
              </a:pPr>
              <a:endParaRPr lang="en-US" sz="2800">
                <a:solidFill>
                  <a:srgbClr val="5C1F00"/>
                </a:solidFill>
              </a:endParaRPr>
            </a:p>
          </p:txBody>
        </p:sp>
        <p:sp>
          <p:nvSpPr>
            <p:cNvPr id="64523" name="Text Box 4"/>
            <p:cNvSpPr txBox="1">
              <a:spLocks noChangeArrowheads="1"/>
            </p:cNvSpPr>
            <p:nvPr/>
          </p:nvSpPr>
          <p:spPr bwMode="auto">
            <a:xfrm>
              <a:off x="4422" y="2026"/>
              <a:ext cx="1041" cy="679"/>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3200" dirty="0">
                  <a:solidFill>
                    <a:srgbClr val="003366"/>
                  </a:solidFill>
                </a:rPr>
                <a:t>ad in</a:t>
              </a:r>
              <a:br>
                <a:rPr lang="en-US" sz="3200" dirty="0">
                  <a:solidFill>
                    <a:srgbClr val="003366"/>
                  </a:solidFill>
                </a:rPr>
              </a:br>
              <a:r>
                <a:rPr lang="en-US" sz="3200" i="1" dirty="0">
                  <a:solidFill>
                    <a:srgbClr val="003366"/>
                  </a:solidFill>
                </a:rPr>
                <a:t>World Oil</a:t>
              </a:r>
            </a:p>
          </p:txBody>
        </p:sp>
        <p:pic>
          <p:nvPicPr>
            <p:cNvPr id="64524" name="Picture 5" descr="j0365688"/>
            <p:cNvPicPr>
              <a:picLocks noChangeAspect="1" noChangeArrowheads="1"/>
            </p:cNvPicPr>
            <p:nvPr/>
          </p:nvPicPr>
          <p:blipFill>
            <a:blip r:embed="rId3" cstate="print"/>
            <a:srcRect/>
            <a:stretch>
              <a:fillRect/>
            </a:stretch>
          </p:blipFill>
          <p:spPr bwMode="auto">
            <a:xfrm flipH="1">
              <a:off x="4194" y="630"/>
              <a:ext cx="1505" cy="1412"/>
            </a:xfrm>
            <a:prstGeom prst="rect">
              <a:avLst/>
            </a:prstGeom>
            <a:noFill/>
            <a:ln w="9525">
              <a:noFill/>
              <a:miter lim="800000"/>
              <a:headEnd/>
              <a:tailEnd/>
            </a:ln>
          </p:spPr>
        </p:pic>
      </p:grpSp>
      <p:sp>
        <p:nvSpPr>
          <p:cNvPr id="64515" name="Rectangle 6"/>
          <p:cNvSpPr>
            <a:spLocks noGrp="1" noChangeArrowheads="1"/>
          </p:cNvSpPr>
          <p:nvPr>
            <p:ph type="title"/>
          </p:nvPr>
        </p:nvSpPr>
        <p:spPr>
          <a:xfrm>
            <a:off x="2231136" y="60199"/>
            <a:ext cx="7729728" cy="954212"/>
          </a:xfrm>
        </p:spPr>
        <p:txBody>
          <a:bodyPr/>
          <a:lstStyle/>
          <a:p>
            <a:pPr eaLnBrk="1" hangingPunct="1"/>
            <a:r>
              <a:rPr lang="en-US" dirty="0"/>
              <a:t>Ewing Oil (Hypo 1, Scenario 2)</a:t>
            </a:r>
          </a:p>
        </p:txBody>
      </p:sp>
      <p:sp>
        <p:nvSpPr>
          <p:cNvPr id="2562056" name="AutoShape 8"/>
          <p:cNvSpPr>
            <a:spLocks noChangeArrowheads="1"/>
          </p:cNvSpPr>
          <p:nvPr/>
        </p:nvSpPr>
        <p:spPr bwMode="auto">
          <a:xfrm>
            <a:off x="1701800" y="1282700"/>
            <a:ext cx="3314700" cy="1930400"/>
          </a:xfrm>
          <a:prstGeom prst="wedgeRoundRectCallout">
            <a:avLst>
              <a:gd name="adj1" fmla="val 58186"/>
              <a:gd name="adj2" fmla="val 63032"/>
              <a:gd name="adj3" fmla="val 16667"/>
            </a:avLst>
          </a:prstGeom>
          <a:solidFill>
            <a:srgbClr val="FFFF99">
              <a:alpha val="50195"/>
            </a:srgbClr>
          </a:solidFill>
          <a:ln w="9525" algn="ctr">
            <a:solidFill>
              <a:schemeClr val="folHlink"/>
            </a:solidFill>
            <a:miter lim="800000"/>
            <a:headEnd/>
            <a:tailEnd/>
          </a:ln>
        </p:spPr>
        <p:txBody>
          <a:bodyPr anchor="ctr"/>
          <a:lstStyle/>
          <a:p>
            <a:pPr algn="ctr" fontAlgn="base">
              <a:spcBef>
                <a:spcPct val="0"/>
              </a:spcBef>
              <a:spcAft>
                <a:spcPct val="0"/>
              </a:spcAft>
            </a:pPr>
            <a:r>
              <a:rPr lang="en-US" sz="3200" dirty="0">
                <a:solidFill>
                  <a:srgbClr val="5C1F00"/>
                </a:solidFill>
              </a:rPr>
              <a:t>“optimistic about fracking”</a:t>
            </a:r>
          </a:p>
          <a:p>
            <a:pPr algn="ctr" fontAlgn="base">
              <a:spcBef>
                <a:spcPct val="0"/>
              </a:spcBef>
              <a:spcAft>
                <a:spcPct val="0"/>
              </a:spcAft>
            </a:pPr>
            <a:r>
              <a:rPr lang="en-US" sz="3200" dirty="0">
                <a:solidFill>
                  <a:srgbClr val="5C1F00"/>
                </a:solidFill>
              </a:rPr>
              <a:t>“revolutionize the industry”</a:t>
            </a:r>
          </a:p>
        </p:txBody>
      </p:sp>
      <p:sp>
        <p:nvSpPr>
          <p:cNvPr id="64518" name="Rectangle 9"/>
          <p:cNvSpPr>
            <a:spLocks noChangeArrowheads="1"/>
          </p:cNvSpPr>
          <p:nvPr/>
        </p:nvSpPr>
        <p:spPr bwMode="auto">
          <a:xfrm>
            <a:off x="7099300" y="5111750"/>
            <a:ext cx="3568700" cy="1066800"/>
          </a:xfrm>
          <a:prstGeom prst="rect">
            <a:avLst/>
          </a:prstGeom>
          <a:solidFill>
            <a:srgbClr val="003366">
              <a:alpha val="30196"/>
            </a:srgbClr>
          </a:solidFill>
          <a:ln w="9525" algn="ctr">
            <a:noFill/>
            <a:miter lim="800000"/>
            <a:headEnd/>
            <a:tailEnd/>
          </a:ln>
        </p:spPr>
        <p:txBody>
          <a:bodyPr anchor="ctr">
            <a:spAutoFit/>
          </a:bodyPr>
          <a:lstStyle/>
          <a:p>
            <a:pPr algn="ctr" fontAlgn="base">
              <a:spcBef>
                <a:spcPct val="0"/>
              </a:spcBef>
              <a:spcAft>
                <a:spcPct val="0"/>
              </a:spcAft>
            </a:pPr>
            <a:r>
              <a:rPr lang="en-US" sz="3200">
                <a:solidFill>
                  <a:srgbClr val="003366"/>
                </a:solidFill>
              </a:rPr>
              <a:t>“IN REGISTRATION”</a:t>
            </a:r>
          </a:p>
        </p:txBody>
      </p:sp>
      <p:sp>
        <p:nvSpPr>
          <p:cNvPr id="2562060" name="Text Box 12"/>
          <p:cNvSpPr txBox="1">
            <a:spLocks noChangeArrowheads="1"/>
          </p:cNvSpPr>
          <p:nvPr/>
        </p:nvSpPr>
        <p:spPr bwMode="auto">
          <a:xfrm>
            <a:off x="1715144" y="3481389"/>
            <a:ext cx="3445174"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dirty="0">
                <a:solidFill>
                  <a:srgbClr val="5C1F00"/>
                </a:solidFill>
              </a:rPr>
              <a:t>does not mention IPO</a:t>
            </a:r>
          </a:p>
          <a:p>
            <a:pPr algn="ctr" fontAlgn="base">
              <a:spcBef>
                <a:spcPct val="0"/>
              </a:spcBef>
              <a:spcAft>
                <a:spcPct val="0"/>
              </a:spcAft>
            </a:pPr>
            <a:r>
              <a:rPr lang="en-US" sz="2800" dirty="0">
                <a:solidFill>
                  <a:srgbClr val="5C1F00"/>
                </a:solidFill>
              </a:rPr>
              <a:t>does not say “offer”</a:t>
            </a:r>
          </a:p>
        </p:txBody>
      </p:sp>
      <p:pic>
        <p:nvPicPr>
          <p:cNvPr id="13" name="Picture 229" descr="j0365660"/>
          <p:cNvPicPr>
            <a:picLocks noChangeAspect="1" noChangeArrowheads="1"/>
          </p:cNvPicPr>
          <p:nvPr/>
        </p:nvPicPr>
        <p:blipFill>
          <a:blip r:embed="rId4" cstate="print"/>
          <a:srcRect/>
          <a:stretch>
            <a:fillRect/>
          </a:stretch>
        </p:blipFill>
        <p:spPr bwMode="auto">
          <a:xfrm flipH="1">
            <a:off x="5487987" y="2560638"/>
            <a:ext cx="2220913" cy="2303462"/>
          </a:xfrm>
          <a:prstGeom prst="rect">
            <a:avLst/>
          </a:prstGeom>
          <a:noFill/>
        </p:spPr>
      </p:pic>
    </p:spTree>
    <p:extLst>
      <p:ext uri="{BB962C8B-B14F-4D97-AF65-F5344CB8AC3E}">
        <p14:creationId xmlns:p14="http://schemas.microsoft.com/office/powerpoint/2010/main" val="1156722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62060"/>
                                        </p:tgtEl>
                                        <p:attrNameLst>
                                          <p:attrName>style.visibility</p:attrName>
                                        </p:attrNameLst>
                                      </p:cBhvr>
                                      <p:to>
                                        <p:strVal val="visible"/>
                                      </p:to>
                                    </p:set>
                                  </p:childTnLst>
                                </p:cTn>
                              </p:par>
                            </p:childTnLst>
                          </p:cTn>
                        </p:par>
                        <p:par>
                          <p:cTn id="12" fill="hold">
                            <p:stCondLst>
                              <p:cond delay="0"/>
                            </p:stCondLst>
                            <p:childTnLst>
                              <p:par>
                                <p:cTn id="13" presetID="12" presetClass="entr" presetSubtype="2" fill="hold" grpId="0" nodeType="afterEffect">
                                  <p:stCondLst>
                                    <p:cond delay="0"/>
                                  </p:stCondLst>
                                  <p:childTnLst>
                                    <p:set>
                                      <p:cBhvr>
                                        <p:cTn id="14" dur="1" fill="hold">
                                          <p:stCondLst>
                                            <p:cond delay="0"/>
                                          </p:stCondLst>
                                        </p:cTn>
                                        <p:tgtEl>
                                          <p:spTgt spid="2562056"/>
                                        </p:tgtEl>
                                        <p:attrNameLst>
                                          <p:attrName>style.visibility</p:attrName>
                                        </p:attrNameLst>
                                      </p:cBhvr>
                                      <p:to>
                                        <p:strVal val="visible"/>
                                      </p:to>
                                    </p:set>
                                    <p:animEffect transition="in" filter="slide(fromRight)">
                                      <p:cBhvr>
                                        <p:cTn id="15" dur="500"/>
                                        <p:tgtEl>
                                          <p:spTgt spid="256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056" grpId="0" animBg="1"/>
      <p:bldP spid="256206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3" y="133420"/>
            <a:ext cx="11995264" cy="1188720"/>
          </a:xfrm>
        </p:spPr>
        <p:txBody>
          <a:bodyPr>
            <a:normAutofit/>
          </a:bodyPr>
          <a:lstStyle/>
          <a:p>
            <a:r>
              <a:rPr lang="en-US" dirty="0"/>
              <a:t>Rule 169: Exemption from Sections 2(a)(1) Prospectus and 5(c) offer</a:t>
            </a:r>
          </a:p>
        </p:txBody>
      </p:sp>
      <p:sp>
        <p:nvSpPr>
          <p:cNvPr id="3" name="Content Placeholder 2"/>
          <p:cNvSpPr>
            <a:spLocks noGrp="1"/>
          </p:cNvSpPr>
          <p:nvPr>
            <p:ph idx="1"/>
          </p:nvPr>
        </p:nvSpPr>
        <p:spPr>
          <a:xfrm>
            <a:off x="831273" y="1695796"/>
            <a:ext cx="10584440" cy="5162204"/>
          </a:xfrm>
        </p:spPr>
        <p:txBody>
          <a:bodyPr>
            <a:normAutofit/>
          </a:bodyPr>
          <a:lstStyle/>
          <a:p>
            <a:r>
              <a:rPr lang="en-US" sz="2400" dirty="0"/>
              <a:t>Safe harbor for factual business information</a:t>
            </a:r>
          </a:p>
          <a:p>
            <a:r>
              <a:rPr lang="en-US" sz="2400" dirty="0"/>
              <a:t>Conditions:</a:t>
            </a:r>
          </a:p>
          <a:p>
            <a:pPr lvl="1"/>
            <a:r>
              <a:rPr lang="en-US" sz="2400" dirty="0"/>
              <a:t>Must not mention the offering</a:t>
            </a:r>
          </a:p>
          <a:p>
            <a:pPr lvl="1"/>
            <a:r>
              <a:rPr lang="en-US" sz="2400" dirty="0"/>
              <a:t>The issuer has previously released or disseminated information of the type described in the ordinary course of its business and the timing, manner, and form is consistent with past releases.</a:t>
            </a:r>
          </a:p>
          <a:p>
            <a:pPr lvl="1"/>
            <a:r>
              <a:rPr lang="en-US" sz="2400" dirty="0">
                <a:solidFill>
                  <a:srgbClr val="C00000"/>
                </a:solidFill>
              </a:rPr>
              <a:t>Can be a </a:t>
            </a:r>
            <a:r>
              <a:rPr lang="en-US" sz="2400" dirty="0" err="1">
                <a:solidFill>
                  <a:srgbClr val="C00000"/>
                </a:solidFill>
              </a:rPr>
              <a:t>nonreporting</a:t>
            </a:r>
            <a:r>
              <a:rPr lang="en-US" sz="2400" dirty="0">
                <a:solidFill>
                  <a:srgbClr val="C00000"/>
                </a:solidFill>
              </a:rPr>
              <a:t> company</a:t>
            </a:r>
          </a:p>
          <a:p>
            <a:endParaRPr lang="en-US" sz="2400" dirty="0">
              <a:solidFill>
                <a:srgbClr val="C00000"/>
              </a:solidFill>
            </a:endParaRPr>
          </a:p>
          <a:p>
            <a:pPr lvl="1"/>
            <a:r>
              <a:rPr lang="en-US" sz="2400" dirty="0"/>
              <a:t>Factual information about the issuer, its business or financial developments</a:t>
            </a:r>
          </a:p>
          <a:p>
            <a:pPr lvl="1"/>
            <a:r>
              <a:rPr lang="en-US" sz="2400" dirty="0"/>
              <a:t>Advertisements of products and services</a:t>
            </a:r>
          </a:p>
          <a:p>
            <a:endParaRPr lang="en-US" dirty="0"/>
          </a:p>
        </p:txBody>
      </p:sp>
    </p:spTree>
    <p:extLst>
      <p:ext uri="{BB962C8B-B14F-4D97-AF65-F5344CB8AC3E}">
        <p14:creationId xmlns:p14="http://schemas.microsoft.com/office/powerpoint/2010/main" val="3451771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81975" y="1000126"/>
            <a:ext cx="2389188" cy="3294063"/>
            <a:chOff x="4194" y="630"/>
            <a:chExt cx="1505" cy="2075"/>
          </a:xfrm>
        </p:grpSpPr>
        <p:sp>
          <p:nvSpPr>
            <p:cNvPr id="64522" name="AutoShape 3"/>
            <p:cNvSpPr>
              <a:spLocks/>
            </p:cNvSpPr>
            <p:nvPr/>
          </p:nvSpPr>
          <p:spPr bwMode="auto">
            <a:xfrm>
              <a:off x="4241" y="840"/>
              <a:ext cx="1416" cy="1136"/>
            </a:xfrm>
            <a:prstGeom prst="borderCallout1">
              <a:avLst>
                <a:gd name="adj1" fmla="val 6338"/>
                <a:gd name="adj2" fmla="val -3389"/>
                <a:gd name="adj3" fmla="val 80282"/>
                <a:gd name="adj4" fmla="val -64972"/>
              </a:avLst>
            </a:prstGeom>
            <a:solidFill>
              <a:srgbClr val="003366">
                <a:alpha val="30196"/>
              </a:srgbClr>
            </a:solidFill>
            <a:ln w="9525" cap="rnd" algn="ctr">
              <a:solidFill>
                <a:srgbClr val="003366"/>
              </a:solidFill>
              <a:prstDash val="sysDot"/>
              <a:miter lim="800000"/>
              <a:headEnd/>
              <a:tailEnd/>
            </a:ln>
          </p:spPr>
          <p:txBody>
            <a:bodyPr anchor="ctr"/>
            <a:lstStyle/>
            <a:p>
              <a:pPr algn="ctr" fontAlgn="base">
                <a:spcBef>
                  <a:spcPct val="0"/>
                </a:spcBef>
                <a:spcAft>
                  <a:spcPct val="0"/>
                </a:spcAft>
              </a:pPr>
              <a:endParaRPr lang="en-US" sz="2800">
                <a:solidFill>
                  <a:srgbClr val="5C1F00"/>
                </a:solidFill>
              </a:endParaRPr>
            </a:p>
          </p:txBody>
        </p:sp>
        <p:sp>
          <p:nvSpPr>
            <p:cNvPr id="64523" name="Text Box 4"/>
            <p:cNvSpPr txBox="1">
              <a:spLocks noChangeArrowheads="1"/>
            </p:cNvSpPr>
            <p:nvPr/>
          </p:nvSpPr>
          <p:spPr bwMode="auto">
            <a:xfrm>
              <a:off x="4422" y="2026"/>
              <a:ext cx="1041" cy="679"/>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3200" dirty="0">
                  <a:solidFill>
                    <a:srgbClr val="003366"/>
                  </a:solidFill>
                </a:rPr>
                <a:t>ad in</a:t>
              </a:r>
              <a:br>
                <a:rPr lang="en-US" sz="3200" dirty="0">
                  <a:solidFill>
                    <a:srgbClr val="003366"/>
                  </a:solidFill>
                </a:rPr>
              </a:br>
              <a:r>
                <a:rPr lang="en-US" sz="3200" i="1" dirty="0">
                  <a:solidFill>
                    <a:srgbClr val="003366"/>
                  </a:solidFill>
                </a:rPr>
                <a:t>World Oil</a:t>
              </a:r>
            </a:p>
          </p:txBody>
        </p:sp>
        <p:pic>
          <p:nvPicPr>
            <p:cNvPr id="64524" name="Picture 5" descr="j0365688"/>
            <p:cNvPicPr>
              <a:picLocks noChangeAspect="1" noChangeArrowheads="1"/>
            </p:cNvPicPr>
            <p:nvPr/>
          </p:nvPicPr>
          <p:blipFill>
            <a:blip r:embed="rId3" cstate="print"/>
            <a:srcRect/>
            <a:stretch>
              <a:fillRect/>
            </a:stretch>
          </p:blipFill>
          <p:spPr bwMode="auto">
            <a:xfrm flipH="1">
              <a:off x="4194" y="630"/>
              <a:ext cx="1505" cy="1412"/>
            </a:xfrm>
            <a:prstGeom prst="rect">
              <a:avLst/>
            </a:prstGeom>
            <a:noFill/>
            <a:ln w="9525">
              <a:noFill/>
              <a:miter lim="800000"/>
              <a:headEnd/>
              <a:tailEnd/>
            </a:ln>
          </p:spPr>
        </p:pic>
      </p:grpSp>
      <p:sp>
        <p:nvSpPr>
          <p:cNvPr id="2562056" name="AutoShape 8"/>
          <p:cNvSpPr>
            <a:spLocks noChangeArrowheads="1"/>
          </p:cNvSpPr>
          <p:nvPr/>
        </p:nvSpPr>
        <p:spPr bwMode="auto">
          <a:xfrm>
            <a:off x="1524000" y="1130300"/>
            <a:ext cx="3492500" cy="3467100"/>
          </a:xfrm>
          <a:prstGeom prst="wedgeRoundRectCallout">
            <a:avLst>
              <a:gd name="adj1" fmla="val 65459"/>
              <a:gd name="adj2" fmla="val 32173"/>
              <a:gd name="adj3" fmla="val 16667"/>
            </a:avLst>
          </a:prstGeom>
          <a:solidFill>
            <a:srgbClr val="FFFF99">
              <a:alpha val="50195"/>
            </a:srgbClr>
          </a:solidFill>
          <a:ln w="9525" algn="ctr">
            <a:solidFill>
              <a:schemeClr val="folHlink"/>
            </a:solidFill>
            <a:miter lim="800000"/>
            <a:headEnd/>
            <a:tailEnd/>
          </a:ln>
        </p:spPr>
        <p:txBody>
          <a:bodyPr anchor="ctr"/>
          <a:lstStyle/>
          <a:p>
            <a:pPr algn="ctr" fontAlgn="base">
              <a:spcBef>
                <a:spcPct val="0"/>
              </a:spcBef>
              <a:spcAft>
                <a:spcPct val="0"/>
              </a:spcAft>
            </a:pPr>
            <a:r>
              <a:rPr lang="en-US" sz="2400" dirty="0">
                <a:solidFill>
                  <a:srgbClr val="5C1F00"/>
                </a:solidFill>
              </a:rPr>
              <a:t>Financial Statements &amp;</a:t>
            </a:r>
          </a:p>
          <a:p>
            <a:pPr algn="ctr" fontAlgn="base">
              <a:spcBef>
                <a:spcPct val="0"/>
              </a:spcBef>
              <a:spcAft>
                <a:spcPct val="0"/>
              </a:spcAft>
            </a:pPr>
            <a:r>
              <a:rPr lang="en-US" sz="2400" dirty="0">
                <a:solidFill>
                  <a:srgbClr val="5C1F00"/>
                </a:solidFill>
              </a:rPr>
              <a:t>“Ewing Oil’s strong financial future ensures that</a:t>
            </a:r>
            <a:br>
              <a:rPr lang="en-US" sz="2400" dirty="0">
                <a:solidFill>
                  <a:srgbClr val="5C1F00"/>
                </a:solidFill>
              </a:rPr>
            </a:br>
            <a:r>
              <a:rPr lang="en-US" sz="2400" dirty="0">
                <a:solidFill>
                  <a:srgbClr val="5C1F00"/>
                </a:solidFill>
              </a:rPr>
              <a:t>we’ll be around</a:t>
            </a:r>
            <a:br>
              <a:rPr lang="en-US" sz="2400" dirty="0">
                <a:solidFill>
                  <a:srgbClr val="5C1F00"/>
                </a:solidFill>
              </a:rPr>
            </a:br>
            <a:r>
              <a:rPr lang="en-US" sz="2400" dirty="0">
                <a:solidFill>
                  <a:srgbClr val="5C1F00"/>
                </a:solidFill>
              </a:rPr>
              <a:t>a long time to</a:t>
            </a:r>
            <a:br>
              <a:rPr lang="en-US" sz="2400" dirty="0">
                <a:solidFill>
                  <a:srgbClr val="5C1F00"/>
                </a:solidFill>
              </a:rPr>
            </a:br>
            <a:r>
              <a:rPr lang="en-US" sz="2400" dirty="0">
                <a:solidFill>
                  <a:srgbClr val="5C1F00"/>
                </a:solidFill>
              </a:rPr>
              <a:t>help customers</a:t>
            </a:r>
            <a:br>
              <a:rPr lang="en-US" sz="2400" dirty="0">
                <a:solidFill>
                  <a:srgbClr val="5C1F00"/>
                </a:solidFill>
              </a:rPr>
            </a:br>
            <a:r>
              <a:rPr lang="en-US" sz="2400" dirty="0">
                <a:solidFill>
                  <a:srgbClr val="5C1F00"/>
                </a:solidFill>
              </a:rPr>
              <a:t>like you!”</a:t>
            </a:r>
          </a:p>
        </p:txBody>
      </p:sp>
      <p:sp>
        <p:nvSpPr>
          <p:cNvPr id="64518" name="Rectangle 9"/>
          <p:cNvSpPr>
            <a:spLocks noChangeArrowheads="1"/>
          </p:cNvSpPr>
          <p:nvPr/>
        </p:nvSpPr>
        <p:spPr bwMode="auto">
          <a:xfrm>
            <a:off x="1524000" y="5086350"/>
            <a:ext cx="3568700" cy="1066800"/>
          </a:xfrm>
          <a:prstGeom prst="rect">
            <a:avLst/>
          </a:prstGeom>
          <a:solidFill>
            <a:srgbClr val="003366">
              <a:alpha val="30196"/>
            </a:srgbClr>
          </a:solidFill>
          <a:ln w="9525" algn="ctr">
            <a:noFill/>
            <a:miter lim="800000"/>
            <a:headEnd/>
            <a:tailEnd/>
          </a:ln>
        </p:spPr>
        <p:txBody>
          <a:bodyPr anchor="ctr">
            <a:spAutoFit/>
          </a:bodyPr>
          <a:lstStyle/>
          <a:p>
            <a:pPr algn="ctr" fontAlgn="base">
              <a:spcBef>
                <a:spcPct val="0"/>
              </a:spcBef>
              <a:spcAft>
                <a:spcPct val="0"/>
              </a:spcAft>
            </a:pPr>
            <a:r>
              <a:rPr lang="en-US" sz="3200" dirty="0">
                <a:solidFill>
                  <a:srgbClr val="003366"/>
                </a:solidFill>
              </a:rPr>
              <a:t>“IN REGISTRATION”</a:t>
            </a:r>
          </a:p>
        </p:txBody>
      </p:sp>
      <p:pic>
        <p:nvPicPr>
          <p:cNvPr id="13" name="Picture 229" descr="j0365660"/>
          <p:cNvPicPr>
            <a:picLocks noChangeAspect="1" noChangeArrowheads="1"/>
          </p:cNvPicPr>
          <p:nvPr/>
        </p:nvPicPr>
        <p:blipFill>
          <a:blip r:embed="rId4" cstate="print"/>
          <a:srcRect/>
          <a:stretch>
            <a:fillRect/>
          </a:stretch>
        </p:blipFill>
        <p:spPr bwMode="auto">
          <a:xfrm flipH="1">
            <a:off x="5152495" y="2857500"/>
            <a:ext cx="2975504" cy="3086100"/>
          </a:xfrm>
          <a:prstGeom prst="rect">
            <a:avLst/>
          </a:prstGeom>
          <a:noFill/>
        </p:spPr>
      </p:pic>
      <p:sp>
        <p:nvSpPr>
          <p:cNvPr id="11" name="Rectangle 6"/>
          <p:cNvSpPr txBox="1">
            <a:spLocks noChangeArrowheads="1"/>
          </p:cNvSpPr>
          <p:nvPr/>
        </p:nvSpPr>
        <p:spPr bwMode="black">
          <a:xfrm>
            <a:off x="2231136" y="60199"/>
            <a:ext cx="7729728" cy="95421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Ewing Oil (Hypo 1, Scenario 3)</a:t>
            </a:r>
          </a:p>
        </p:txBody>
      </p:sp>
    </p:spTree>
    <p:extLst>
      <p:ext uri="{BB962C8B-B14F-4D97-AF65-F5344CB8AC3E}">
        <p14:creationId xmlns:p14="http://schemas.microsoft.com/office/powerpoint/2010/main" val="1963400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562056"/>
                                        </p:tgtEl>
                                        <p:attrNameLst>
                                          <p:attrName>style.visibility</p:attrName>
                                        </p:attrNameLst>
                                      </p:cBhvr>
                                      <p:to>
                                        <p:strVal val="visible"/>
                                      </p:to>
                                    </p:set>
                                    <p:animEffect transition="in" filter="slide(fromRight)">
                                      <p:cBhvr>
                                        <p:cTn id="7" dur="500"/>
                                        <p:tgtEl>
                                          <p:spTgt spid="256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05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86" name="Picture 6" descr="j0363458"/>
          <p:cNvPicPr>
            <a:picLocks noChangeAspect="1" noChangeArrowheads="1"/>
          </p:cNvPicPr>
          <p:nvPr/>
        </p:nvPicPr>
        <p:blipFill>
          <a:blip r:embed="rId3" cstate="print"/>
          <a:srcRect/>
          <a:stretch>
            <a:fillRect/>
          </a:stretch>
        </p:blipFill>
        <p:spPr bwMode="auto">
          <a:xfrm flipH="1">
            <a:off x="7677150" y="2493964"/>
            <a:ext cx="2838450" cy="3240087"/>
          </a:xfrm>
          <a:prstGeom prst="rect">
            <a:avLst/>
          </a:prstGeom>
          <a:noFill/>
          <a:ln w="9525">
            <a:noFill/>
            <a:miter lim="800000"/>
            <a:headEnd/>
            <a:tailEnd/>
          </a:ln>
        </p:spPr>
      </p:pic>
      <p:sp>
        <p:nvSpPr>
          <p:cNvPr id="2580487" name="Line 7"/>
          <p:cNvSpPr>
            <a:spLocks noChangeShapeType="1"/>
          </p:cNvSpPr>
          <p:nvPr/>
        </p:nvSpPr>
        <p:spPr bwMode="auto">
          <a:xfrm>
            <a:off x="4546600" y="4394200"/>
            <a:ext cx="3213100" cy="0"/>
          </a:xfrm>
          <a:prstGeom prst="line">
            <a:avLst/>
          </a:prstGeom>
          <a:noFill/>
          <a:ln w="57150">
            <a:solidFill>
              <a:srgbClr val="003366"/>
            </a:solidFill>
            <a:round/>
            <a:headEnd type="arrow" w="med" len="med"/>
            <a:tailEnd type="arrow"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580488" name="Text Box 8"/>
          <p:cNvSpPr txBox="1">
            <a:spLocks noChangeArrowheads="1"/>
          </p:cNvSpPr>
          <p:nvPr/>
        </p:nvSpPr>
        <p:spPr bwMode="auto">
          <a:xfrm>
            <a:off x="4872039" y="3813176"/>
            <a:ext cx="2490787" cy="161607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3000">
                <a:solidFill>
                  <a:srgbClr val="003366"/>
                </a:solidFill>
              </a:rPr>
              <a:t>letter of intent</a:t>
            </a:r>
          </a:p>
          <a:p>
            <a:pPr algn="ctr" fontAlgn="base">
              <a:spcBef>
                <a:spcPct val="0"/>
              </a:spcBef>
              <a:spcAft>
                <a:spcPct val="0"/>
              </a:spcAft>
            </a:pPr>
            <a:endParaRPr lang="en-US" sz="1000">
              <a:solidFill>
                <a:srgbClr val="003366"/>
              </a:solidFill>
            </a:endParaRPr>
          </a:p>
          <a:p>
            <a:pPr algn="ctr" fontAlgn="base">
              <a:spcBef>
                <a:spcPct val="0"/>
              </a:spcBef>
              <a:spcAft>
                <a:spcPct val="0"/>
              </a:spcAft>
            </a:pPr>
            <a:r>
              <a:rPr lang="en-US" sz="3000">
                <a:solidFill>
                  <a:srgbClr val="003366"/>
                </a:solidFill>
              </a:rPr>
              <a:t>managing</a:t>
            </a:r>
            <a:br>
              <a:rPr lang="en-US" sz="3000">
                <a:solidFill>
                  <a:srgbClr val="003366"/>
                </a:solidFill>
              </a:rPr>
            </a:br>
            <a:r>
              <a:rPr lang="en-US" sz="3000">
                <a:solidFill>
                  <a:srgbClr val="003366"/>
                </a:solidFill>
              </a:rPr>
              <a:t>underwriter</a:t>
            </a:r>
          </a:p>
        </p:txBody>
      </p:sp>
      <p:sp>
        <p:nvSpPr>
          <p:cNvPr id="2580489" name="Rectangle 9"/>
          <p:cNvSpPr>
            <a:spLocks noChangeArrowheads="1"/>
          </p:cNvSpPr>
          <p:nvPr/>
        </p:nvSpPr>
        <p:spPr bwMode="auto">
          <a:xfrm>
            <a:off x="4600759" y="2384426"/>
            <a:ext cx="914032"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b="1" dirty="0">
                <a:solidFill>
                  <a:srgbClr val="000000"/>
                </a:solidFill>
              </a:rPr>
              <a:t>J.R.</a:t>
            </a:r>
          </a:p>
          <a:p>
            <a:pPr algn="ctr" fontAlgn="base">
              <a:spcBef>
                <a:spcPct val="0"/>
              </a:spcBef>
              <a:spcAft>
                <a:spcPct val="0"/>
              </a:spcAft>
            </a:pPr>
            <a:r>
              <a:rPr lang="en-US" sz="2800" dirty="0">
                <a:solidFill>
                  <a:srgbClr val="000000"/>
                </a:solidFill>
              </a:rPr>
              <a:t>CEO</a:t>
            </a:r>
          </a:p>
        </p:txBody>
      </p:sp>
      <p:sp>
        <p:nvSpPr>
          <p:cNvPr id="2580490" name="Rectangle 10"/>
          <p:cNvSpPr>
            <a:spLocks noChangeArrowheads="1"/>
          </p:cNvSpPr>
          <p:nvPr/>
        </p:nvSpPr>
        <p:spPr bwMode="auto">
          <a:xfrm>
            <a:off x="6159380" y="2359026"/>
            <a:ext cx="1765420" cy="1384995"/>
          </a:xfrm>
          <a:prstGeom prst="rect">
            <a:avLst/>
          </a:prstGeom>
          <a:noFill/>
          <a:ln w="9525" algn="ctr">
            <a:noFill/>
            <a:miter lim="800000"/>
            <a:headEnd/>
            <a:tailEnd/>
          </a:ln>
        </p:spPr>
        <p:txBody>
          <a:bodyPr wrap="none">
            <a:spAutoFit/>
          </a:bodyPr>
          <a:lstStyle/>
          <a:p>
            <a:pPr algn="r" fontAlgn="base">
              <a:spcBef>
                <a:spcPct val="0"/>
              </a:spcBef>
              <a:spcAft>
                <a:spcPct val="0"/>
              </a:spcAft>
            </a:pPr>
            <a:r>
              <a:rPr lang="en-US" sz="2800" b="1" dirty="0">
                <a:solidFill>
                  <a:srgbClr val="000000"/>
                </a:solidFill>
              </a:rPr>
              <a:t>Cliff</a:t>
            </a:r>
          </a:p>
          <a:p>
            <a:pPr algn="r" fontAlgn="base">
              <a:spcBef>
                <a:spcPct val="0"/>
              </a:spcBef>
              <a:spcAft>
                <a:spcPct val="0"/>
              </a:spcAft>
            </a:pPr>
            <a:r>
              <a:rPr lang="en-US" sz="2800" dirty="0">
                <a:solidFill>
                  <a:srgbClr val="000000"/>
                </a:solidFill>
              </a:rPr>
              <a:t>investment</a:t>
            </a:r>
            <a:br>
              <a:rPr lang="en-US" sz="2800" dirty="0">
                <a:solidFill>
                  <a:srgbClr val="000000"/>
                </a:solidFill>
              </a:rPr>
            </a:br>
            <a:r>
              <a:rPr lang="en-US" sz="2800" dirty="0">
                <a:solidFill>
                  <a:srgbClr val="000000"/>
                </a:solidFill>
              </a:rPr>
              <a:t>banker</a:t>
            </a:r>
          </a:p>
        </p:txBody>
      </p:sp>
      <p:grpSp>
        <p:nvGrpSpPr>
          <p:cNvPr id="2" name="Group 11"/>
          <p:cNvGrpSpPr>
            <a:grpSpLocks/>
          </p:cNvGrpSpPr>
          <p:nvPr/>
        </p:nvGrpSpPr>
        <p:grpSpPr bwMode="auto">
          <a:xfrm>
            <a:off x="7034211" y="1152526"/>
            <a:ext cx="3557590" cy="1200150"/>
            <a:chOff x="580" y="2742"/>
            <a:chExt cx="2241" cy="756"/>
          </a:xfrm>
        </p:grpSpPr>
        <p:sp>
          <p:nvSpPr>
            <p:cNvPr id="73741" name="Text Box 13"/>
            <p:cNvSpPr txBox="1">
              <a:spLocks noChangeArrowheads="1"/>
            </p:cNvSpPr>
            <p:nvPr/>
          </p:nvSpPr>
          <p:spPr bwMode="auto">
            <a:xfrm>
              <a:off x="580" y="2742"/>
              <a:ext cx="2241" cy="756"/>
            </a:xfrm>
            <a:prstGeom prst="rect">
              <a:avLst/>
            </a:prstGeom>
            <a:noFill/>
            <a:ln w="9525" algn="ctr">
              <a:noFill/>
              <a:miter lim="800000"/>
              <a:headEnd/>
              <a:tailEnd/>
            </a:ln>
          </p:spPr>
          <p:txBody>
            <a:bodyPr wrap="none">
              <a:spAutoFit/>
            </a:bodyPr>
            <a:lstStyle/>
            <a:p>
              <a:pPr algn="ctr" fontAlgn="base">
                <a:lnSpc>
                  <a:spcPct val="90000"/>
                </a:lnSpc>
                <a:spcBef>
                  <a:spcPct val="0"/>
                </a:spcBef>
                <a:spcAft>
                  <a:spcPct val="0"/>
                </a:spcAft>
              </a:pPr>
              <a:r>
                <a:rPr lang="en-US" sz="4000" dirty="0">
                  <a:solidFill>
                    <a:srgbClr val="5C1F00"/>
                  </a:solidFill>
                  <a:latin typeface="Rockwell Extra Bold" pitchFamily="18" charset="0"/>
                </a:rPr>
                <a:t>Barnes-</a:t>
              </a:r>
            </a:p>
            <a:p>
              <a:pPr algn="ctr" fontAlgn="base">
                <a:lnSpc>
                  <a:spcPct val="90000"/>
                </a:lnSpc>
                <a:spcBef>
                  <a:spcPct val="0"/>
                </a:spcBef>
                <a:spcAft>
                  <a:spcPct val="0"/>
                </a:spcAft>
              </a:pPr>
              <a:r>
                <a:rPr lang="en-US" sz="4000" dirty="0">
                  <a:solidFill>
                    <a:srgbClr val="5C1F00"/>
                  </a:solidFill>
                  <a:latin typeface="Rockwell Extra Bold" pitchFamily="18" charset="0"/>
                </a:rPr>
                <a:t>Wentworth</a:t>
              </a:r>
            </a:p>
          </p:txBody>
        </p:sp>
        <p:sp>
          <p:nvSpPr>
            <p:cNvPr id="73743" name="Line 15"/>
            <p:cNvSpPr>
              <a:spLocks noChangeShapeType="1"/>
            </p:cNvSpPr>
            <p:nvPr/>
          </p:nvSpPr>
          <p:spPr bwMode="auto">
            <a:xfrm>
              <a:off x="960" y="3128"/>
              <a:ext cx="1352" cy="0"/>
            </a:xfrm>
            <a:prstGeom prst="line">
              <a:avLst/>
            </a:prstGeom>
            <a:noFill/>
            <a:ln w="9525">
              <a:solidFill>
                <a:srgbClr val="CCB400"/>
              </a:solidFill>
              <a:round/>
              <a:headEnd/>
              <a:tailEnd/>
            </a:ln>
          </p:spPr>
          <p:txBody>
            <a:bodyPr wrap="none" anchor="ctr">
              <a:spAutoFit/>
            </a:bodyPr>
            <a:lstStyle/>
            <a:p>
              <a:pPr algn="ctr" fontAlgn="base">
                <a:lnSpc>
                  <a:spcPct val="90000"/>
                </a:lnSpc>
                <a:spcBef>
                  <a:spcPct val="0"/>
                </a:spcBef>
                <a:spcAft>
                  <a:spcPct val="0"/>
                </a:spcAft>
              </a:pPr>
              <a:endParaRPr lang="en-US" sz="2000">
                <a:solidFill>
                  <a:srgbClr val="5C1F00"/>
                </a:solidFill>
              </a:endParaRPr>
            </a:p>
          </p:txBody>
        </p:sp>
      </p:grpSp>
      <p:pic>
        <p:nvPicPr>
          <p:cNvPr id="16" name="Picture 95" descr="j0363456"/>
          <p:cNvPicPr>
            <a:picLocks noChangeAspect="1" noChangeArrowheads="1"/>
          </p:cNvPicPr>
          <p:nvPr/>
        </p:nvPicPr>
        <p:blipFill>
          <a:blip r:embed="rId4" cstate="print"/>
          <a:srcRect/>
          <a:stretch>
            <a:fillRect/>
          </a:stretch>
        </p:blipFill>
        <p:spPr bwMode="auto">
          <a:xfrm>
            <a:off x="1731384" y="2400301"/>
            <a:ext cx="2688217" cy="3327399"/>
          </a:xfrm>
          <a:prstGeom prst="rect">
            <a:avLst/>
          </a:prstGeom>
          <a:noFill/>
        </p:spPr>
      </p:pic>
      <p:sp>
        <p:nvSpPr>
          <p:cNvPr id="14" name="Rectangle 6"/>
          <p:cNvSpPr txBox="1">
            <a:spLocks noChangeArrowheads="1"/>
          </p:cNvSpPr>
          <p:nvPr/>
        </p:nvSpPr>
        <p:spPr bwMode="black">
          <a:xfrm>
            <a:off x="2231136" y="60199"/>
            <a:ext cx="7729728" cy="95421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Ewing Oil (Hypo 2, Scenario 1)</a:t>
            </a:r>
          </a:p>
        </p:txBody>
      </p:sp>
    </p:spTree>
    <p:extLst>
      <p:ext uri="{BB962C8B-B14F-4D97-AF65-F5344CB8AC3E}">
        <p14:creationId xmlns:p14="http://schemas.microsoft.com/office/powerpoint/2010/main" val="1346975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4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4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487" grpId="0" animBg="1"/>
      <p:bldP spid="2580488" grpId="0"/>
      <p:bldP spid="258049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31136" y="0"/>
            <a:ext cx="7729728" cy="1188720"/>
          </a:xfrm>
        </p:spPr>
        <p:txBody>
          <a:bodyPr/>
          <a:lstStyle/>
          <a:p>
            <a:pPr eaLnBrk="1" hangingPunct="1"/>
            <a:r>
              <a:rPr lang="en-US" dirty="0"/>
              <a:t>Section 5(c)</a:t>
            </a:r>
          </a:p>
        </p:txBody>
      </p:sp>
      <p:sp>
        <p:nvSpPr>
          <p:cNvPr id="2582532" name="Rectangle 4"/>
          <p:cNvSpPr>
            <a:spLocks noChangeArrowheads="1"/>
          </p:cNvSpPr>
          <p:nvPr/>
        </p:nvSpPr>
        <p:spPr bwMode="auto">
          <a:xfrm>
            <a:off x="2241550" y="2135518"/>
            <a:ext cx="7708900" cy="2062103"/>
          </a:xfrm>
          <a:prstGeom prst="rect">
            <a:avLst/>
          </a:prstGeom>
          <a:noFill/>
          <a:ln w="9525" algn="ctr">
            <a:noFill/>
            <a:miter lim="800000"/>
            <a:headEnd/>
            <a:tailEnd/>
          </a:ln>
        </p:spPr>
        <p:txBody>
          <a:bodyPr>
            <a:spAutoFit/>
          </a:bodyPr>
          <a:lstStyle/>
          <a:p>
            <a:pPr marL="342900" indent="-342900" eaLnBrk="0" fontAlgn="base" hangingPunct="0">
              <a:spcBef>
                <a:spcPct val="20000"/>
              </a:spcBef>
              <a:spcAft>
                <a:spcPct val="0"/>
              </a:spcAft>
            </a:pPr>
            <a:r>
              <a:rPr lang="en-US" sz="3200" dirty="0">
                <a:solidFill>
                  <a:srgbClr val="003366"/>
                </a:solidFill>
              </a:rPr>
              <a:t>	It shall be</a:t>
            </a:r>
            <a:r>
              <a:rPr lang="en-US" sz="3200" dirty="0">
                <a:solidFill>
                  <a:srgbClr val="FFFFFF"/>
                </a:solidFill>
              </a:rPr>
              <a:t> </a:t>
            </a:r>
            <a:r>
              <a:rPr lang="en-US" sz="3200" dirty="0">
                <a:solidFill>
                  <a:srgbClr val="CC3300"/>
                </a:solidFill>
              </a:rPr>
              <a:t>unlawful</a:t>
            </a:r>
            <a:r>
              <a:rPr lang="en-US" sz="3200" dirty="0">
                <a:solidFill>
                  <a:srgbClr val="FF3300"/>
                </a:solidFill>
              </a:rPr>
              <a:t> </a:t>
            </a:r>
            <a:r>
              <a:rPr lang="en-US" sz="3200" dirty="0">
                <a:solidFill>
                  <a:srgbClr val="003366"/>
                </a:solidFill>
              </a:rPr>
              <a:t>for any person ...</a:t>
            </a:r>
            <a:r>
              <a:rPr lang="en-US" sz="3200" dirty="0">
                <a:solidFill>
                  <a:srgbClr val="FFFFFF"/>
                </a:solidFill>
              </a:rPr>
              <a:t>  </a:t>
            </a:r>
            <a:r>
              <a:rPr lang="en-US" sz="3200" dirty="0">
                <a:solidFill>
                  <a:srgbClr val="CC3300"/>
                </a:solidFill>
              </a:rPr>
              <a:t>to offer to sell or offer to buy</a:t>
            </a:r>
            <a:r>
              <a:rPr lang="en-US" sz="3200" dirty="0">
                <a:solidFill>
                  <a:srgbClr val="FFFFFF"/>
                </a:solidFill>
              </a:rPr>
              <a:t> </a:t>
            </a:r>
            <a:r>
              <a:rPr lang="en-US" sz="3200" dirty="0">
                <a:solidFill>
                  <a:srgbClr val="003366"/>
                </a:solidFill>
              </a:rPr>
              <a:t>... any security, unless a</a:t>
            </a:r>
            <a:r>
              <a:rPr lang="en-US" sz="3200" dirty="0">
                <a:solidFill>
                  <a:srgbClr val="FFFFFF"/>
                </a:solidFill>
              </a:rPr>
              <a:t> </a:t>
            </a:r>
            <a:r>
              <a:rPr lang="en-US" sz="3200" dirty="0">
                <a:solidFill>
                  <a:srgbClr val="CC3300"/>
                </a:solidFill>
              </a:rPr>
              <a:t>registration statement</a:t>
            </a:r>
            <a:r>
              <a:rPr lang="en-US" sz="3200" dirty="0">
                <a:solidFill>
                  <a:srgbClr val="FFFFFF"/>
                </a:solidFill>
              </a:rPr>
              <a:t> </a:t>
            </a:r>
            <a:r>
              <a:rPr lang="en-US" sz="3200" dirty="0">
                <a:solidFill>
                  <a:srgbClr val="003366"/>
                </a:solidFill>
              </a:rPr>
              <a:t>has been</a:t>
            </a:r>
            <a:r>
              <a:rPr lang="en-US" sz="3200" dirty="0">
                <a:solidFill>
                  <a:srgbClr val="FFFFFF"/>
                </a:solidFill>
              </a:rPr>
              <a:t> </a:t>
            </a:r>
            <a:r>
              <a:rPr lang="en-US" sz="3200" dirty="0">
                <a:solidFill>
                  <a:srgbClr val="CC3300"/>
                </a:solidFill>
              </a:rPr>
              <a:t>filed </a:t>
            </a:r>
            <a:r>
              <a:rPr lang="en-US" sz="3200" dirty="0">
                <a:solidFill>
                  <a:srgbClr val="003366"/>
                </a:solidFill>
              </a:rPr>
              <a:t>as to such security ... </a:t>
            </a:r>
          </a:p>
        </p:txBody>
      </p:sp>
    </p:spTree>
    <p:extLst>
      <p:ext uri="{BB962C8B-B14F-4D97-AF65-F5344CB8AC3E}">
        <p14:creationId xmlns:p14="http://schemas.microsoft.com/office/powerpoint/2010/main" val="1004664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25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253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308130" y="0"/>
            <a:ext cx="7729728" cy="1188720"/>
          </a:xfrm>
        </p:spPr>
        <p:txBody>
          <a:bodyPr/>
          <a:lstStyle/>
          <a:p>
            <a:pPr eaLnBrk="1" hangingPunct="1"/>
            <a:r>
              <a:rPr lang="en-US" dirty="0"/>
              <a:t>Section 2(a)(3)</a:t>
            </a:r>
          </a:p>
        </p:txBody>
      </p:sp>
      <p:sp>
        <p:nvSpPr>
          <p:cNvPr id="2584580" name="Rectangle 4"/>
          <p:cNvSpPr>
            <a:spLocks noChangeArrowheads="1"/>
          </p:cNvSpPr>
          <p:nvPr/>
        </p:nvSpPr>
        <p:spPr bwMode="auto">
          <a:xfrm>
            <a:off x="1914525" y="1885289"/>
            <a:ext cx="8516938" cy="3881437"/>
          </a:xfrm>
          <a:prstGeom prst="rect">
            <a:avLst/>
          </a:prstGeom>
          <a:noFill/>
          <a:ln w="9525">
            <a:noFill/>
            <a:miter lim="800000"/>
            <a:headEnd/>
            <a:tailEnd/>
          </a:ln>
        </p:spPr>
        <p:txBody>
          <a:bodyPr/>
          <a:lstStyle/>
          <a:p>
            <a:pPr fontAlgn="base">
              <a:spcBef>
                <a:spcPct val="20000"/>
              </a:spcBef>
              <a:spcAft>
                <a:spcPct val="0"/>
              </a:spcAft>
            </a:pPr>
            <a:r>
              <a:rPr lang="en-US" sz="2600" dirty="0">
                <a:solidFill>
                  <a:srgbClr val="003366"/>
                </a:solidFill>
              </a:rPr>
              <a:t>The term "sale" or "sell" shall include every contract of sale or disposition of a security or interest in a security, for value. The term "offer to sell", "offer for sale", or "offer" shall include every attempt or offer to dispose of, or solicitation of an offer to buy, a security or interest in a security, for value. The terms defined in this paragraph and the term "offer to buy" as used in subsection (c) of section 5 shall not include</a:t>
            </a:r>
            <a:r>
              <a:rPr lang="en-US" sz="2600" dirty="0">
                <a:solidFill>
                  <a:srgbClr val="5C1F00"/>
                </a:solidFill>
              </a:rPr>
              <a:t> </a:t>
            </a:r>
            <a:r>
              <a:rPr lang="en-US" sz="2600" dirty="0">
                <a:solidFill>
                  <a:srgbClr val="CC3300"/>
                </a:solidFill>
              </a:rPr>
              <a:t>preliminary negotiations</a:t>
            </a:r>
            <a:r>
              <a:rPr lang="en-US" sz="2600" dirty="0">
                <a:solidFill>
                  <a:srgbClr val="5C1F00"/>
                </a:solidFill>
              </a:rPr>
              <a:t> </a:t>
            </a:r>
            <a:r>
              <a:rPr lang="en-US" sz="2600" dirty="0">
                <a:solidFill>
                  <a:srgbClr val="003366"/>
                </a:solidFill>
              </a:rPr>
              <a:t>or agreements between an</a:t>
            </a:r>
            <a:r>
              <a:rPr lang="en-US" sz="2600" dirty="0">
                <a:solidFill>
                  <a:srgbClr val="5C1F00"/>
                </a:solidFill>
              </a:rPr>
              <a:t> </a:t>
            </a:r>
            <a:r>
              <a:rPr lang="en-US" sz="2600" dirty="0">
                <a:solidFill>
                  <a:srgbClr val="CC3300"/>
                </a:solidFill>
              </a:rPr>
              <a:t>issuer</a:t>
            </a:r>
            <a:r>
              <a:rPr lang="en-US" sz="2600" dirty="0">
                <a:solidFill>
                  <a:srgbClr val="5C1F00"/>
                </a:solidFill>
              </a:rPr>
              <a:t>  </a:t>
            </a:r>
            <a:r>
              <a:rPr lang="en-US" sz="2600" dirty="0">
                <a:solidFill>
                  <a:srgbClr val="003366"/>
                </a:solidFill>
              </a:rPr>
              <a:t>...  and any</a:t>
            </a:r>
            <a:r>
              <a:rPr lang="en-US" sz="2600" dirty="0">
                <a:solidFill>
                  <a:srgbClr val="5C1F00"/>
                </a:solidFill>
              </a:rPr>
              <a:t> </a:t>
            </a:r>
            <a:r>
              <a:rPr lang="en-US" sz="2600" dirty="0">
                <a:solidFill>
                  <a:srgbClr val="CC3300"/>
                </a:solidFill>
              </a:rPr>
              <a:t>underwriter</a:t>
            </a:r>
            <a:r>
              <a:rPr lang="en-US" sz="2600" dirty="0">
                <a:solidFill>
                  <a:srgbClr val="FF3300"/>
                </a:solidFill>
              </a:rPr>
              <a:t> </a:t>
            </a:r>
            <a:r>
              <a:rPr lang="en-US" sz="2600" dirty="0">
                <a:solidFill>
                  <a:srgbClr val="003366"/>
                </a:solidFill>
              </a:rPr>
              <a:t>or among underwriters who are or are to be in </a:t>
            </a:r>
            <a:r>
              <a:rPr lang="en-US" sz="2600" dirty="0" err="1">
                <a:solidFill>
                  <a:srgbClr val="003366"/>
                </a:solidFill>
              </a:rPr>
              <a:t>privity</a:t>
            </a:r>
            <a:r>
              <a:rPr lang="en-US" sz="2600" dirty="0">
                <a:solidFill>
                  <a:srgbClr val="003366"/>
                </a:solidFill>
              </a:rPr>
              <a:t> of contract</a:t>
            </a:r>
            <a:r>
              <a:rPr lang="en-US" sz="2600" dirty="0">
                <a:solidFill>
                  <a:srgbClr val="5C1F00"/>
                </a:solidFill>
              </a:rPr>
              <a:t> </a:t>
            </a:r>
            <a:r>
              <a:rPr lang="en-US" sz="2600" dirty="0">
                <a:solidFill>
                  <a:srgbClr val="003366"/>
                </a:solidFill>
              </a:rPr>
              <a:t>with an issuer ...</a:t>
            </a:r>
          </a:p>
        </p:txBody>
      </p:sp>
    </p:spTree>
    <p:extLst>
      <p:ext uri="{BB962C8B-B14F-4D97-AF65-F5344CB8AC3E}">
        <p14:creationId xmlns:p14="http://schemas.microsoft.com/office/powerpoint/2010/main" val="4166808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84580">
                                            <p:txEl>
                                              <p:pRg st="0" end="0"/>
                                            </p:txEl>
                                          </p:spTgt>
                                        </p:tgtEl>
                                        <p:attrNameLst>
                                          <p:attrName>style.visibility</p:attrName>
                                        </p:attrNameLst>
                                      </p:cBhvr>
                                      <p:to>
                                        <p:strVal val="visible"/>
                                      </p:to>
                                    </p:set>
                                    <p:animEffect transition="in" filter="strips(downRight)">
                                      <p:cBhvr>
                                        <p:cTn id="7" dur="500"/>
                                        <p:tgtEl>
                                          <p:spTgt spid="258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4580"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6626" name="AutoShape 2"/>
          <p:cNvSpPr>
            <a:spLocks/>
          </p:cNvSpPr>
          <p:nvPr/>
        </p:nvSpPr>
        <p:spPr bwMode="auto">
          <a:xfrm>
            <a:off x="5092700" y="2768600"/>
            <a:ext cx="2374900" cy="1358900"/>
          </a:xfrm>
          <a:prstGeom prst="borderCallout1">
            <a:avLst>
              <a:gd name="adj1" fmla="val 8412"/>
              <a:gd name="adj2" fmla="val 103208"/>
              <a:gd name="adj3" fmla="val 103736"/>
              <a:gd name="adj4" fmla="val 120319"/>
            </a:avLst>
          </a:prstGeom>
          <a:solidFill>
            <a:srgbClr val="003300">
              <a:alpha val="30196"/>
            </a:srgbClr>
          </a:solidFill>
          <a:ln w="9525" cap="rnd" algn="ctr">
            <a:solidFill>
              <a:srgbClr val="003300"/>
            </a:solidFill>
            <a:prstDash val="sysDot"/>
            <a:miter lim="800000"/>
            <a:headEnd/>
            <a:tailEnd/>
          </a:ln>
        </p:spPr>
        <p:txBody>
          <a:bodyPr anchor="ctr"/>
          <a:lstStyle/>
          <a:p>
            <a:pPr algn="ctr" fontAlgn="base">
              <a:spcBef>
                <a:spcPct val="0"/>
              </a:spcBef>
              <a:spcAft>
                <a:spcPct val="0"/>
              </a:spcAft>
            </a:pPr>
            <a:r>
              <a:rPr lang="en-US" sz="2800" dirty="0">
                <a:solidFill>
                  <a:srgbClr val="003300"/>
                </a:solidFill>
              </a:rPr>
              <a:t>underwriting syndicate</a:t>
            </a:r>
          </a:p>
          <a:p>
            <a:pPr algn="ctr" fontAlgn="base">
              <a:spcBef>
                <a:spcPct val="0"/>
              </a:spcBef>
              <a:spcAft>
                <a:spcPct val="0"/>
              </a:spcAft>
            </a:pPr>
            <a:r>
              <a:rPr lang="en-US" sz="2800" dirty="0">
                <a:solidFill>
                  <a:srgbClr val="003300"/>
                </a:solidFill>
              </a:rPr>
              <a:t>(15 banks)</a:t>
            </a:r>
          </a:p>
        </p:txBody>
      </p:sp>
      <p:pic>
        <p:nvPicPr>
          <p:cNvPr id="76807" name="Picture 7" descr="j0363458"/>
          <p:cNvPicPr>
            <a:picLocks noChangeAspect="1" noChangeArrowheads="1"/>
          </p:cNvPicPr>
          <p:nvPr/>
        </p:nvPicPr>
        <p:blipFill>
          <a:blip r:embed="rId3" cstate="print"/>
          <a:srcRect/>
          <a:stretch>
            <a:fillRect/>
          </a:stretch>
        </p:blipFill>
        <p:spPr bwMode="auto">
          <a:xfrm flipH="1">
            <a:off x="7629525" y="2316164"/>
            <a:ext cx="2838450" cy="3240087"/>
          </a:xfrm>
          <a:prstGeom prst="rect">
            <a:avLst/>
          </a:prstGeom>
          <a:noFill/>
          <a:ln w="9525">
            <a:noFill/>
            <a:miter lim="800000"/>
            <a:headEnd/>
            <a:tailEnd/>
          </a:ln>
        </p:spPr>
      </p:pic>
      <p:grpSp>
        <p:nvGrpSpPr>
          <p:cNvPr id="16" name="Group 15"/>
          <p:cNvGrpSpPr/>
          <p:nvPr/>
        </p:nvGrpSpPr>
        <p:grpSpPr>
          <a:xfrm>
            <a:off x="6907211" y="1101726"/>
            <a:ext cx="3557590" cy="1200150"/>
            <a:chOff x="5383211" y="1101726"/>
            <a:chExt cx="3557590" cy="1200150"/>
          </a:xfrm>
        </p:grpSpPr>
        <p:sp>
          <p:nvSpPr>
            <p:cNvPr id="14" name="Text Box 13"/>
            <p:cNvSpPr txBox="1">
              <a:spLocks noChangeArrowheads="1"/>
            </p:cNvSpPr>
            <p:nvPr/>
          </p:nvSpPr>
          <p:spPr bwMode="auto">
            <a:xfrm>
              <a:off x="5383211" y="1101726"/>
              <a:ext cx="3557590" cy="1200150"/>
            </a:xfrm>
            <a:prstGeom prst="rect">
              <a:avLst/>
            </a:prstGeom>
            <a:noFill/>
            <a:ln w="9525" algn="ctr">
              <a:noFill/>
              <a:miter lim="800000"/>
              <a:headEnd/>
              <a:tailEnd/>
            </a:ln>
          </p:spPr>
          <p:txBody>
            <a:bodyPr wrap="none">
              <a:spAutoFit/>
            </a:bodyPr>
            <a:lstStyle/>
            <a:p>
              <a:pPr algn="ctr" fontAlgn="base">
                <a:lnSpc>
                  <a:spcPct val="90000"/>
                </a:lnSpc>
                <a:spcBef>
                  <a:spcPct val="0"/>
                </a:spcBef>
                <a:spcAft>
                  <a:spcPct val="0"/>
                </a:spcAft>
              </a:pPr>
              <a:r>
                <a:rPr lang="en-US" sz="4000" dirty="0">
                  <a:solidFill>
                    <a:srgbClr val="5C1F00"/>
                  </a:solidFill>
                  <a:latin typeface="Rockwell Extra Bold" pitchFamily="18" charset="0"/>
                </a:rPr>
                <a:t>Barnes-</a:t>
              </a:r>
            </a:p>
            <a:p>
              <a:pPr algn="ctr" fontAlgn="base">
                <a:lnSpc>
                  <a:spcPct val="90000"/>
                </a:lnSpc>
                <a:spcBef>
                  <a:spcPct val="0"/>
                </a:spcBef>
                <a:spcAft>
                  <a:spcPct val="0"/>
                </a:spcAft>
              </a:pPr>
              <a:r>
                <a:rPr lang="en-US" sz="4000" dirty="0">
                  <a:solidFill>
                    <a:srgbClr val="5C1F00"/>
                  </a:solidFill>
                  <a:latin typeface="Rockwell Extra Bold" pitchFamily="18" charset="0"/>
                </a:rPr>
                <a:t>Wentworth</a:t>
              </a:r>
            </a:p>
          </p:txBody>
        </p:sp>
        <p:sp>
          <p:nvSpPr>
            <p:cNvPr id="10" name="Line 15"/>
            <p:cNvSpPr>
              <a:spLocks noChangeShapeType="1"/>
            </p:cNvSpPr>
            <p:nvPr/>
          </p:nvSpPr>
          <p:spPr bwMode="auto">
            <a:xfrm>
              <a:off x="6100761" y="1676401"/>
              <a:ext cx="2146301" cy="0"/>
            </a:xfrm>
            <a:prstGeom prst="line">
              <a:avLst/>
            </a:prstGeom>
            <a:noFill/>
            <a:ln w="38100">
              <a:solidFill>
                <a:srgbClr val="CCB400"/>
              </a:solidFill>
              <a:round/>
              <a:headEnd/>
              <a:tailEnd/>
            </a:ln>
          </p:spPr>
          <p:txBody>
            <a:bodyPr wrap="none" anchor="ctr">
              <a:spAutoFit/>
            </a:bodyPr>
            <a:lstStyle/>
            <a:p>
              <a:pPr algn="ctr" fontAlgn="base">
                <a:lnSpc>
                  <a:spcPct val="90000"/>
                </a:lnSpc>
                <a:spcBef>
                  <a:spcPct val="0"/>
                </a:spcBef>
                <a:spcAft>
                  <a:spcPct val="0"/>
                </a:spcAft>
              </a:pPr>
              <a:endParaRPr lang="en-US" sz="2000">
                <a:solidFill>
                  <a:srgbClr val="5C1F00"/>
                </a:solidFill>
              </a:endParaRPr>
            </a:p>
          </p:txBody>
        </p:sp>
      </p:grpSp>
      <p:sp>
        <p:nvSpPr>
          <p:cNvPr id="11" name="Rectangle 9"/>
          <p:cNvSpPr>
            <a:spLocks noChangeArrowheads="1"/>
          </p:cNvSpPr>
          <p:nvPr/>
        </p:nvSpPr>
        <p:spPr bwMode="auto">
          <a:xfrm>
            <a:off x="4499159" y="4225926"/>
            <a:ext cx="914032"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b="1" dirty="0">
                <a:solidFill>
                  <a:srgbClr val="000000"/>
                </a:solidFill>
              </a:rPr>
              <a:t>J.R.</a:t>
            </a:r>
          </a:p>
          <a:p>
            <a:pPr algn="ctr" fontAlgn="base">
              <a:spcBef>
                <a:spcPct val="0"/>
              </a:spcBef>
              <a:spcAft>
                <a:spcPct val="0"/>
              </a:spcAft>
            </a:pPr>
            <a:r>
              <a:rPr lang="en-US" sz="2800" dirty="0">
                <a:solidFill>
                  <a:srgbClr val="000000"/>
                </a:solidFill>
              </a:rPr>
              <a:t>CEO</a:t>
            </a:r>
          </a:p>
        </p:txBody>
      </p:sp>
      <p:pic>
        <p:nvPicPr>
          <p:cNvPr id="12" name="Picture 95" descr="j0363456"/>
          <p:cNvPicPr>
            <a:picLocks noChangeAspect="1" noChangeArrowheads="1"/>
          </p:cNvPicPr>
          <p:nvPr/>
        </p:nvPicPr>
        <p:blipFill>
          <a:blip r:embed="rId4" cstate="print"/>
          <a:srcRect/>
          <a:stretch>
            <a:fillRect/>
          </a:stretch>
        </p:blipFill>
        <p:spPr bwMode="auto">
          <a:xfrm>
            <a:off x="1731384" y="2006601"/>
            <a:ext cx="2688217" cy="3327399"/>
          </a:xfrm>
          <a:prstGeom prst="rect">
            <a:avLst/>
          </a:prstGeom>
          <a:noFill/>
        </p:spPr>
      </p:pic>
      <p:sp>
        <p:nvSpPr>
          <p:cNvPr id="13" name="Rectangle 6"/>
          <p:cNvSpPr txBox="1">
            <a:spLocks noChangeArrowheads="1"/>
          </p:cNvSpPr>
          <p:nvPr/>
        </p:nvSpPr>
        <p:spPr bwMode="black">
          <a:xfrm>
            <a:off x="2231136" y="60199"/>
            <a:ext cx="7729728" cy="95421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Ewing Oil (Hypo 2, Scenario 2)</a:t>
            </a:r>
          </a:p>
        </p:txBody>
      </p:sp>
    </p:spTree>
    <p:extLst>
      <p:ext uri="{BB962C8B-B14F-4D97-AF65-F5344CB8AC3E}">
        <p14:creationId xmlns:p14="http://schemas.microsoft.com/office/powerpoint/2010/main" val="3314311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86626"/>
                                        </p:tgtEl>
                                        <p:attrNameLst>
                                          <p:attrName>style.visibility</p:attrName>
                                        </p:attrNameLst>
                                      </p:cBhvr>
                                      <p:to>
                                        <p:strVal val="visible"/>
                                      </p:to>
                                    </p:set>
                                    <p:animEffect transition="in" filter="slide(fromBottom)">
                                      <p:cBhvr>
                                        <p:cTn id="7" dur="500"/>
                                        <p:tgtEl>
                                          <p:spTgt spid="258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66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308130" y="0"/>
            <a:ext cx="7729728" cy="1188720"/>
          </a:xfrm>
        </p:spPr>
        <p:txBody>
          <a:bodyPr/>
          <a:lstStyle/>
          <a:p>
            <a:pPr eaLnBrk="1" hangingPunct="1"/>
            <a:r>
              <a:rPr lang="en-US" dirty="0"/>
              <a:t>Section 2(a)(3)</a:t>
            </a:r>
          </a:p>
        </p:txBody>
      </p:sp>
      <p:sp>
        <p:nvSpPr>
          <p:cNvPr id="2584580" name="Rectangle 4"/>
          <p:cNvSpPr>
            <a:spLocks noChangeArrowheads="1"/>
          </p:cNvSpPr>
          <p:nvPr/>
        </p:nvSpPr>
        <p:spPr bwMode="auto">
          <a:xfrm>
            <a:off x="1914525" y="1885289"/>
            <a:ext cx="8516938" cy="3881437"/>
          </a:xfrm>
          <a:prstGeom prst="rect">
            <a:avLst/>
          </a:prstGeom>
          <a:noFill/>
          <a:ln w="9525">
            <a:noFill/>
            <a:miter lim="800000"/>
            <a:headEnd/>
            <a:tailEnd/>
          </a:ln>
        </p:spPr>
        <p:txBody>
          <a:bodyPr/>
          <a:lstStyle/>
          <a:p>
            <a:pPr fontAlgn="base">
              <a:spcBef>
                <a:spcPct val="20000"/>
              </a:spcBef>
              <a:spcAft>
                <a:spcPct val="0"/>
              </a:spcAft>
            </a:pPr>
            <a:r>
              <a:rPr lang="en-US" sz="2600" dirty="0">
                <a:solidFill>
                  <a:srgbClr val="003366"/>
                </a:solidFill>
              </a:rPr>
              <a:t>The term "sale" or "sell" shall include every contract of sale or disposition of a security or interest in a security, for value. The term "offer to sell", "offer for sale", or "offer" shall include every attempt or offer to dispose of, or solicitation of an offer to buy, a security or interest in a security, for value. The terms defined in this paragraph and the term "offer to buy" as used in subsection (c) of section 5 shall not include</a:t>
            </a:r>
            <a:r>
              <a:rPr lang="en-US" sz="2600" dirty="0">
                <a:solidFill>
                  <a:srgbClr val="5C1F00"/>
                </a:solidFill>
              </a:rPr>
              <a:t> </a:t>
            </a:r>
            <a:r>
              <a:rPr lang="en-US" sz="2600" dirty="0">
                <a:solidFill>
                  <a:srgbClr val="CC3300"/>
                </a:solidFill>
              </a:rPr>
              <a:t>preliminary negotiations</a:t>
            </a:r>
            <a:r>
              <a:rPr lang="en-US" sz="2600" dirty="0">
                <a:solidFill>
                  <a:srgbClr val="5C1F00"/>
                </a:solidFill>
              </a:rPr>
              <a:t> </a:t>
            </a:r>
            <a:r>
              <a:rPr lang="en-US" sz="2600" dirty="0">
                <a:solidFill>
                  <a:srgbClr val="003366"/>
                </a:solidFill>
              </a:rPr>
              <a:t>or agreements between an</a:t>
            </a:r>
            <a:r>
              <a:rPr lang="en-US" sz="2600" dirty="0">
                <a:solidFill>
                  <a:srgbClr val="5C1F00"/>
                </a:solidFill>
              </a:rPr>
              <a:t> </a:t>
            </a:r>
            <a:r>
              <a:rPr lang="en-US" sz="2600" dirty="0">
                <a:solidFill>
                  <a:srgbClr val="CC3300"/>
                </a:solidFill>
              </a:rPr>
              <a:t>issuer</a:t>
            </a:r>
            <a:r>
              <a:rPr lang="en-US" sz="2600" dirty="0">
                <a:solidFill>
                  <a:srgbClr val="5C1F00"/>
                </a:solidFill>
              </a:rPr>
              <a:t>  </a:t>
            </a:r>
            <a:r>
              <a:rPr lang="en-US" sz="2600" dirty="0">
                <a:solidFill>
                  <a:srgbClr val="003366"/>
                </a:solidFill>
              </a:rPr>
              <a:t>...  and any</a:t>
            </a:r>
            <a:r>
              <a:rPr lang="en-US" sz="2600" dirty="0">
                <a:solidFill>
                  <a:srgbClr val="5C1F00"/>
                </a:solidFill>
              </a:rPr>
              <a:t> </a:t>
            </a:r>
            <a:r>
              <a:rPr lang="en-US" sz="2600" dirty="0">
                <a:solidFill>
                  <a:srgbClr val="CC3300"/>
                </a:solidFill>
              </a:rPr>
              <a:t>underwriter</a:t>
            </a:r>
            <a:r>
              <a:rPr lang="en-US" sz="2600" dirty="0">
                <a:solidFill>
                  <a:srgbClr val="FF3300"/>
                </a:solidFill>
              </a:rPr>
              <a:t> </a:t>
            </a:r>
            <a:r>
              <a:rPr lang="en-US" sz="2600" dirty="0">
                <a:solidFill>
                  <a:srgbClr val="003366"/>
                </a:solidFill>
              </a:rPr>
              <a:t>or among </a:t>
            </a:r>
            <a:r>
              <a:rPr lang="en-US" sz="2600" dirty="0">
                <a:solidFill>
                  <a:srgbClr val="C00000"/>
                </a:solidFill>
              </a:rPr>
              <a:t>underwriters who are or are to be in </a:t>
            </a:r>
            <a:r>
              <a:rPr lang="en-US" sz="2600" dirty="0" err="1">
                <a:solidFill>
                  <a:srgbClr val="C00000"/>
                </a:solidFill>
              </a:rPr>
              <a:t>privity</a:t>
            </a:r>
            <a:r>
              <a:rPr lang="en-US" sz="2600" dirty="0">
                <a:solidFill>
                  <a:srgbClr val="C00000"/>
                </a:solidFill>
              </a:rPr>
              <a:t> of contract with an issuer </a:t>
            </a:r>
            <a:r>
              <a:rPr lang="en-US" sz="2600" dirty="0">
                <a:solidFill>
                  <a:srgbClr val="003366"/>
                </a:solidFill>
              </a:rPr>
              <a:t>...</a:t>
            </a:r>
          </a:p>
        </p:txBody>
      </p:sp>
    </p:spTree>
    <p:extLst>
      <p:ext uri="{BB962C8B-B14F-4D97-AF65-F5344CB8AC3E}">
        <p14:creationId xmlns:p14="http://schemas.microsoft.com/office/powerpoint/2010/main" val="4223877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84580">
                                            <p:txEl>
                                              <p:pRg st="0" end="0"/>
                                            </p:txEl>
                                          </p:spTgt>
                                        </p:tgtEl>
                                        <p:attrNameLst>
                                          <p:attrName>style.visibility</p:attrName>
                                        </p:attrNameLst>
                                      </p:cBhvr>
                                      <p:to>
                                        <p:strVal val="visible"/>
                                      </p:to>
                                    </p:set>
                                    <p:animEffect transition="in" filter="strips(downRight)">
                                      <p:cBhvr>
                                        <p:cTn id="7" dur="500"/>
                                        <p:tgtEl>
                                          <p:spTgt spid="258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4580"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22" name="AutoShape 2"/>
          <p:cNvSpPr>
            <a:spLocks/>
          </p:cNvSpPr>
          <p:nvPr/>
        </p:nvSpPr>
        <p:spPr bwMode="auto">
          <a:xfrm>
            <a:off x="5081588" y="3659188"/>
            <a:ext cx="2374900" cy="901700"/>
          </a:xfrm>
          <a:prstGeom prst="borderCallout1">
            <a:avLst>
              <a:gd name="adj1" fmla="val 23944"/>
              <a:gd name="adj2" fmla="val 104813"/>
              <a:gd name="adj3" fmla="val 50704"/>
              <a:gd name="adj4" fmla="val 117112"/>
            </a:avLst>
          </a:prstGeom>
          <a:solidFill>
            <a:srgbClr val="660066">
              <a:alpha val="30196"/>
            </a:srgbClr>
          </a:solidFill>
          <a:ln w="9525" cap="rnd" algn="ctr">
            <a:solidFill>
              <a:srgbClr val="660066"/>
            </a:solidFill>
            <a:prstDash val="sysDot"/>
            <a:miter lim="800000"/>
            <a:headEnd/>
            <a:tailEnd/>
          </a:ln>
        </p:spPr>
        <p:txBody>
          <a:bodyPr anchor="ctr"/>
          <a:lstStyle/>
          <a:p>
            <a:pPr algn="ctr" fontAlgn="base">
              <a:spcBef>
                <a:spcPct val="0"/>
              </a:spcBef>
              <a:spcAft>
                <a:spcPct val="0"/>
              </a:spcAft>
            </a:pPr>
            <a:r>
              <a:rPr lang="en-US" sz="2800" dirty="0">
                <a:solidFill>
                  <a:srgbClr val="660066"/>
                </a:solidFill>
              </a:rPr>
              <a:t>dealers</a:t>
            </a:r>
          </a:p>
          <a:p>
            <a:pPr algn="ctr" fontAlgn="base">
              <a:spcBef>
                <a:spcPct val="0"/>
              </a:spcBef>
              <a:spcAft>
                <a:spcPct val="0"/>
              </a:spcAft>
            </a:pPr>
            <a:r>
              <a:rPr lang="en-US" sz="2800" dirty="0">
                <a:solidFill>
                  <a:srgbClr val="660066"/>
                </a:solidFill>
              </a:rPr>
              <a:t>(5 banks)</a:t>
            </a:r>
          </a:p>
        </p:txBody>
      </p:sp>
      <p:sp>
        <p:nvSpPr>
          <p:cNvPr id="78851" name="AutoShape 3"/>
          <p:cNvSpPr>
            <a:spLocks/>
          </p:cNvSpPr>
          <p:nvPr/>
        </p:nvSpPr>
        <p:spPr bwMode="auto">
          <a:xfrm>
            <a:off x="4648200" y="2184400"/>
            <a:ext cx="2374900" cy="1358900"/>
          </a:xfrm>
          <a:prstGeom prst="borderCallout1">
            <a:avLst>
              <a:gd name="adj1" fmla="val 8412"/>
              <a:gd name="adj2" fmla="val 103208"/>
              <a:gd name="adj3" fmla="val 103736"/>
              <a:gd name="adj4" fmla="val 136897"/>
            </a:avLst>
          </a:prstGeom>
          <a:solidFill>
            <a:srgbClr val="003300">
              <a:alpha val="30196"/>
            </a:srgbClr>
          </a:solidFill>
          <a:ln w="9525" cap="rnd" algn="ctr">
            <a:solidFill>
              <a:srgbClr val="003300"/>
            </a:solidFill>
            <a:prstDash val="sysDot"/>
            <a:miter lim="800000"/>
            <a:headEnd/>
            <a:tailEnd/>
          </a:ln>
        </p:spPr>
        <p:txBody>
          <a:bodyPr anchor="ctr"/>
          <a:lstStyle/>
          <a:p>
            <a:pPr algn="ctr" fontAlgn="base">
              <a:spcBef>
                <a:spcPct val="0"/>
              </a:spcBef>
              <a:spcAft>
                <a:spcPct val="0"/>
              </a:spcAft>
            </a:pPr>
            <a:r>
              <a:rPr lang="en-US" sz="2800" dirty="0">
                <a:solidFill>
                  <a:srgbClr val="003300"/>
                </a:solidFill>
              </a:rPr>
              <a:t>underwriting syndicate</a:t>
            </a:r>
          </a:p>
          <a:p>
            <a:pPr algn="ctr" fontAlgn="base">
              <a:spcBef>
                <a:spcPct val="0"/>
              </a:spcBef>
              <a:spcAft>
                <a:spcPct val="0"/>
              </a:spcAft>
            </a:pPr>
            <a:r>
              <a:rPr lang="en-US" sz="2800" dirty="0">
                <a:solidFill>
                  <a:srgbClr val="003300"/>
                </a:solidFill>
              </a:rPr>
              <a:t>(15 banks)</a:t>
            </a:r>
          </a:p>
        </p:txBody>
      </p:sp>
      <p:pic>
        <p:nvPicPr>
          <p:cNvPr id="78856" name="Picture 8" descr="j0363458"/>
          <p:cNvPicPr>
            <a:picLocks noChangeAspect="1" noChangeArrowheads="1"/>
          </p:cNvPicPr>
          <p:nvPr/>
        </p:nvPicPr>
        <p:blipFill>
          <a:blip r:embed="rId3" cstate="print"/>
          <a:srcRect/>
          <a:stretch>
            <a:fillRect/>
          </a:stretch>
        </p:blipFill>
        <p:spPr bwMode="auto">
          <a:xfrm flipH="1">
            <a:off x="7629525" y="2316164"/>
            <a:ext cx="2838450" cy="3240087"/>
          </a:xfrm>
          <a:prstGeom prst="rect">
            <a:avLst/>
          </a:prstGeom>
          <a:noFill/>
          <a:ln w="9525">
            <a:noFill/>
            <a:miter lim="800000"/>
            <a:headEnd/>
            <a:tailEnd/>
          </a:ln>
        </p:spPr>
      </p:pic>
      <p:sp>
        <p:nvSpPr>
          <p:cNvPr id="11" name="Rectangle 9"/>
          <p:cNvSpPr>
            <a:spLocks noChangeArrowheads="1"/>
          </p:cNvSpPr>
          <p:nvPr/>
        </p:nvSpPr>
        <p:spPr bwMode="auto">
          <a:xfrm>
            <a:off x="4334059" y="4556126"/>
            <a:ext cx="914032"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b="1" dirty="0">
                <a:solidFill>
                  <a:srgbClr val="000000"/>
                </a:solidFill>
              </a:rPr>
              <a:t>J.R.</a:t>
            </a:r>
          </a:p>
          <a:p>
            <a:pPr algn="ctr" fontAlgn="base">
              <a:spcBef>
                <a:spcPct val="0"/>
              </a:spcBef>
              <a:spcAft>
                <a:spcPct val="0"/>
              </a:spcAft>
            </a:pPr>
            <a:r>
              <a:rPr lang="en-US" sz="2800" dirty="0">
                <a:solidFill>
                  <a:srgbClr val="000000"/>
                </a:solidFill>
              </a:rPr>
              <a:t>CEO</a:t>
            </a:r>
          </a:p>
        </p:txBody>
      </p:sp>
      <p:pic>
        <p:nvPicPr>
          <p:cNvPr id="12" name="Picture 95" descr="j0363456"/>
          <p:cNvPicPr>
            <a:picLocks noChangeAspect="1" noChangeArrowheads="1"/>
          </p:cNvPicPr>
          <p:nvPr/>
        </p:nvPicPr>
        <p:blipFill>
          <a:blip r:embed="rId4" cstate="print"/>
          <a:srcRect/>
          <a:stretch>
            <a:fillRect/>
          </a:stretch>
        </p:blipFill>
        <p:spPr bwMode="auto">
          <a:xfrm>
            <a:off x="1744084" y="2209801"/>
            <a:ext cx="2688217" cy="3327399"/>
          </a:xfrm>
          <a:prstGeom prst="rect">
            <a:avLst/>
          </a:prstGeom>
          <a:noFill/>
        </p:spPr>
      </p:pic>
      <p:grpSp>
        <p:nvGrpSpPr>
          <p:cNvPr id="13" name="Group 12"/>
          <p:cNvGrpSpPr/>
          <p:nvPr/>
        </p:nvGrpSpPr>
        <p:grpSpPr>
          <a:xfrm>
            <a:off x="6907211" y="1101726"/>
            <a:ext cx="3557590" cy="1200150"/>
            <a:chOff x="5383211" y="1101726"/>
            <a:chExt cx="3557590" cy="1200150"/>
          </a:xfrm>
        </p:grpSpPr>
        <p:sp>
          <p:nvSpPr>
            <p:cNvPr id="14" name="Text Box 13"/>
            <p:cNvSpPr txBox="1">
              <a:spLocks noChangeArrowheads="1"/>
            </p:cNvSpPr>
            <p:nvPr/>
          </p:nvSpPr>
          <p:spPr bwMode="auto">
            <a:xfrm>
              <a:off x="5383211" y="1101726"/>
              <a:ext cx="3557590" cy="1200150"/>
            </a:xfrm>
            <a:prstGeom prst="rect">
              <a:avLst/>
            </a:prstGeom>
            <a:noFill/>
            <a:ln w="9525" algn="ctr">
              <a:noFill/>
              <a:miter lim="800000"/>
              <a:headEnd/>
              <a:tailEnd/>
            </a:ln>
          </p:spPr>
          <p:txBody>
            <a:bodyPr wrap="none">
              <a:spAutoFit/>
            </a:bodyPr>
            <a:lstStyle/>
            <a:p>
              <a:pPr algn="ctr" fontAlgn="base">
                <a:lnSpc>
                  <a:spcPct val="90000"/>
                </a:lnSpc>
                <a:spcBef>
                  <a:spcPct val="0"/>
                </a:spcBef>
                <a:spcAft>
                  <a:spcPct val="0"/>
                </a:spcAft>
              </a:pPr>
              <a:r>
                <a:rPr lang="en-US" sz="4000" dirty="0">
                  <a:solidFill>
                    <a:srgbClr val="5C1F00"/>
                  </a:solidFill>
                  <a:latin typeface="Rockwell Extra Bold" pitchFamily="18" charset="0"/>
                </a:rPr>
                <a:t>Barnes-</a:t>
              </a:r>
            </a:p>
            <a:p>
              <a:pPr algn="ctr" fontAlgn="base">
                <a:lnSpc>
                  <a:spcPct val="90000"/>
                </a:lnSpc>
                <a:spcBef>
                  <a:spcPct val="0"/>
                </a:spcBef>
                <a:spcAft>
                  <a:spcPct val="0"/>
                </a:spcAft>
              </a:pPr>
              <a:r>
                <a:rPr lang="en-US" sz="4000" dirty="0">
                  <a:solidFill>
                    <a:srgbClr val="5C1F00"/>
                  </a:solidFill>
                  <a:latin typeface="Rockwell Extra Bold" pitchFamily="18" charset="0"/>
                </a:rPr>
                <a:t>Wentworth</a:t>
              </a:r>
            </a:p>
          </p:txBody>
        </p:sp>
        <p:sp>
          <p:nvSpPr>
            <p:cNvPr id="15" name="Line 15"/>
            <p:cNvSpPr>
              <a:spLocks noChangeShapeType="1"/>
            </p:cNvSpPr>
            <p:nvPr/>
          </p:nvSpPr>
          <p:spPr bwMode="auto">
            <a:xfrm>
              <a:off x="6100761" y="1676401"/>
              <a:ext cx="2146301" cy="0"/>
            </a:xfrm>
            <a:prstGeom prst="line">
              <a:avLst/>
            </a:prstGeom>
            <a:noFill/>
            <a:ln w="38100">
              <a:solidFill>
                <a:srgbClr val="CCB400"/>
              </a:solidFill>
              <a:round/>
              <a:headEnd/>
              <a:tailEnd/>
            </a:ln>
          </p:spPr>
          <p:txBody>
            <a:bodyPr wrap="none" anchor="ctr">
              <a:spAutoFit/>
            </a:bodyPr>
            <a:lstStyle/>
            <a:p>
              <a:pPr algn="ctr" fontAlgn="base">
                <a:lnSpc>
                  <a:spcPct val="90000"/>
                </a:lnSpc>
                <a:spcBef>
                  <a:spcPct val="0"/>
                </a:spcBef>
                <a:spcAft>
                  <a:spcPct val="0"/>
                </a:spcAft>
              </a:pPr>
              <a:endParaRPr lang="en-US" sz="2000">
                <a:solidFill>
                  <a:srgbClr val="5C1F00"/>
                </a:solidFill>
              </a:endParaRPr>
            </a:p>
          </p:txBody>
        </p:sp>
      </p:grpSp>
      <p:sp>
        <p:nvSpPr>
          <p:cNvPr id="16" name="Rectangle 6"/>
          <p:cNvSpPr txBox="1">
            <a:spLocks noChangeArrowheads="1"/>
          </p:cNvSpPr>
          <p:nvPr/>
        </p:nvSpPr>
        <p:spPr bwMode="black">
          <a:xfrm>
            <a:off x="2231136" y="60199"/>
            <a:ext cx="7729728" cy="95421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Ewing Oil (Hypo 2, Scenario 3)</a:t>
            </a:r>
          </a:p>
        </p:txBody>
      </p:sp>
    </p:spTree>
    <p:extLst>
      <p:ext uri="{BB962C8B-B14F-4D97-AF65-F5344CB8AC3E}">
        <p14:creationId xmlns:p14="http://schemas.microsoft.com/office/powerpoint/2010/main" val="897678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90722"/>
                                        </p:tgtEl>
                                        <p:attrNameLst>
                                          <p:attrName>style.visibility</p:attrName>
                                        </p:attrNameLst>
                                      </p:cBhvr>
                                      <p:to>
                                        <p:strVal val="visible"/>
                                      </p:to>
                                    </p:set>
                                    <p:animEffect transition="in" filter="slide(fromBottom)">
                                      <p:cBhvr>
                                        <p:cTn id="7" dur="500"/>
                                        <p:tgtEl>
                                          <p:spTgt spid="2590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22"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Oval 98">
            <a:extLst>
              <a:ext uri="{FF2B5EF4-FFF2-40B4-BE49-F238E27FC236}">
                <a16:creationId xmlns:a16="http://schemas.microsoft.com/office/drawing/2014/main" id="{FABB3A81-0C12-415D-9478-832EA24E2269}"/>
              </a:ext>
            </a:extLst>
          </p:cNvPr>
          <p:cNvSpPr/>
          <p:nvPr/>
        </p:nvSpPr>
        <p:spPr>
          <a:xfrm>
            <a:off x="4303154" y="5976783"/>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8354D09-A6A0-43E7-9F50-AB7B1D9FB42A}"/>
              </a:ext>
            </a:extLst>
          </p:cNvPr>
          <p:cNvSpPr/>
          <p:nvPr/>
        </p:nvSpPr>
        <p:spPr>
          <a:xfrm>
            <a:off x="1995054" y="5328312"/>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11" y="3852825"/>
            <a:ext cx="951819" cy="1321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2378" y="3732415"/>
            <a:ext cx="167917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7068" y="3938447"/>
            <a:ext cx="1429789" cy="369332"/>
          </a:xfrm>
          <a:prstGeom prst="rect">
            <a:avLst/>
          </a:prstGeom>
          <a:noFill/>
        </p:spPr>
        <p:txBody>
          <a:bodyPr wrap="square" rtlCol="0">
            <a:spAutoFit/>
          </a:bodyPr>
          <a:lstStyle/>
          <a:p>
            <a:pPr algn="ctr"/>
            <a:r>
              <a:rPr lang="en-US" dirty="0"/>
              <a:t>ISSUER</a:t>
            </a:r>
          </a:p>
        </p:txBody>
      </p:sp>
      <p:sp>
        <p:nvSpPr>
          <p:cNvPr id="6" name="Isosceles Triangle 5"/>
          <p:cNvSpPr/>
          <p:nvPr/>
        </p:nvSpPr>
        <p:spPr>
          <a:xfrm>
            <a:off x="1122218" y="2701636"/>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122217" y="3835744"/>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0135" y="2946861"/>
            <a:ext cx="548640" cy="369332"/>
          </a:xfrm>
          <a:prstGeom prst="rect">
            <a:avLst/>
          </a:prstGeom>
          <a:noFill/>
        </p:spPr>
        <p:txBody>
          <a:bodyPr wrap="square" rtlCol="0">
            <a:spAutoFit/>
          </a:bodyPr>
          <a:lstStyle/>
          <a:p>
            <a:r>
              <a:rPr lang="en-US" dirty="0"/>
              <a:t>VC</a:t>
            </a:r>
          </a:p>
        </p:txBody>
      </p:sp>
      <p:sp>
        <p:nvSpPr>
          <p:cNvPr id="9" name="TextBox 8"/>
          <p:cNvSpPr txBox="1"/>
          <p:nvPr/>
        </p:nvSpPr>
        <p:spPr>
          <a:xfrm>
            <a:off x="1322555" y="4123113"/>
            <a:ext cx="548640" cy="369332"/>
          </a:xfrm>
          <a:prstGeom prst="rect">
            <a:avLst/>
          </a:prstGeom>
          <a:noFill/>
        </p:spPr>
        <p:txBody>
          <a:bodyPr wrap="square" rtlCol="0">
            <a:spAutoFit/>
          </a:bodyPr>
          <a:lstStyle/>
          <a:p>
            <a:r>
              <a:rPr lang="en-US" dirty="0"/>
              <a:t>VC</a:t>
            </a:r>
          </a:p>
        </p:txBody>
      </p:sp>
      <p:pic>
        <p:nvPicPr>
          <p:cNvPr id="10"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22543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920" y="2280726"/>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2503487" y="3050656"/>
            <a:ext cx="272352" cy="681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41962" y="2995359"/>
            <a:ext cx="50557" cy="737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1"/>
          </p:cNvCxnSpPr>
          <p:nvPr/>
        </p:nvCxnSpPr>
        <p:spPr>
          <a:xfrm>
            <a:off x="1541925" y="3416199"/>
            <a:ext cx="860453" cy="706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2702" y="4094348"/>
            <a:ext cx="679674" cy="2134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e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16545" y="4002884"/>
            <a:ext cx="609790" cy="60979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H="1">
            <a:off x="4081547" y="4307779"/>
            <a:ext cx="557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a:stCxn id="35" idx="2"/>
            <a:endCxn id="12" idx="6"/>
          </p:cNvCxnSpPr>
          <p:nvPr/>
        </p:nvCxnSpPr>
        <p:spPr>
          <a:xfrm flipH="1">
            <a:off x="6183818" y="1735284"/>
            <a:ext cx="265613" cy="8359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39" idx="2"/>
            <a:endCxn id="12" idx="5"/>
          </p:cNvCxnSpPr>
          <p:nvPr/>
        </p:nvCxnSpPr>
        <p:spPr>
          <a:xfrm flipH="1" flipV="1">
            <a:off x="5900969" y="2897438"/>
            <a:ext cx="726104" cy="63224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a:stCxn id="51" idx="6"/>
            <a:endCxn id="38" idx="2"/>
          </p:cNvCxnSpPr>
          <p:nvPr/>
        </p:nvCxnSpPr>
        <p:spPr>
          <a:xfrm flipV="1">
            <a:off x="5650730" y="623631"/>
            <a:ext cx="578245" cy="5818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449431" y="1394404"/>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228975" y="282751"/>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627073" y="3188802"/>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489958" y="1401561"/>
            <a:ext cx="1351216" cy="646331"/>
          </a:xfrm>
          <a:prstGeom prst="rect">
            <a:avLst/>
          </a:prstGeom>
          <a:noFill/>
        </p:spPr>
        <p:txBody>
          <a:bodyPr wrap="square" rtlCol="0">
            <a:spAutoFit/>
          </a:bodyPr>
          <a:lstStyle/>
          <a:p>
            <a:pPr algn="ctr"/>
            <a:r>
              <a:rPr lang="en-US" dirty="0"/>
              <a:t>Public Purchaser</a:t>
            </a:r>
          </a:p>
        </p:txBody>
      </p:sp>
      <p:sp>
        <p:nvSpPr>
          <p:cNvPr id="41" name="TextBox 40"/>
          <p:cNvSpPr txBox="1"/>
          <p:nvPr/>
        </p:nvSpPr>
        <p:spPr>
          <a:xfrm>
            <a:off x="6666815" y="3195320"/>
            <a:ext cx="1351216" cy="646331"/>
          </a:xfrm>
          <a:prstGeom prst="rect">
            <a:avLst/>
          </a:prstGeom>
          <a:noFill/>
        </p:spPr>
        <p:txBody>
          <a:bodyPr wrap="square" rtlCol="0">
            <a:spAutoFit/>
          </a:bodyPr>
          <a:lstStyle/>
          <a:p>
            <a:pPr algn="ctr"/>
            <a:r>
              <a:rPr lang="en-US" dirty="0"/>
              <a:t>Public Purchaser</a:t>
            </a:r>
          </a:p>
        </p:txBody>
      </p:sp>
      <p:sp>
        <p:nvSpPr>
          <p:cNvPr id="42" name="TextBox 41"/>
          <p:cNvSpPr txBox="1"/>
          <p:nvPr/>
        </p:nvSpPr>
        <p:spPr>
          <a:xfrm>
            <a:off x="6290923" y="286383"/>
            <a:ext cx="1351216" cy="646331"/>
          </a:xfrm>
          <a:prstGeom prst="rect">
            <a:avLst/>
          </a:prstGeom>
          <a:noFill/>
        </p:spPr>
        <p:txBody>
          <a:bodyPr wrap="square" rtlCol="0">
            <a:spAutoFit/>
          </a:bodyPr>
          <a:lstStyle/>
          <a:p>
            <a:pPr algn="ctr"/>
            <a:r>
              <a:rPr lang="en-US" dirty="0"/>
              <a:t>Public Purchaser</a:t>
            </a:r>
          </a:p>
        </p:txBody>
      </p:sp>
      <p:cxnSp>
        <p:nvCxnSpPr>
          <p:cNvPr id="45" name="Straight Connector 44"/>
          <p:cNvCxnSpPr>
            <a:cxnSpLocks/>
            <a:stCxn id="49" idx="2"/>
            <a:endCxn id="35" idx="6"/>
          </p:cNvCxnSpPr>
          <p:nvPr/>
        </p:nvCxnSpPr>
        <p:spPr>
          <a:xfrm flipH="1">
            <a:off x="7862595" y="1496437"/>
            <a:ext cx="575652" cy="2388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a:stCxn id="52" idx="2"/>
            <a:endCxn id="41" idx="3"/>
          </p:cNvCxnSpPr>
          <p:nvPr/>
        </p:nvCxnSpPr>
        <p:spPr>
          <a:xfrm flipH="1">
            <a:off x="8018031" y="2968137"/>
            <a:ext cx="927088" cy="5503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stCxn id="53" idx="2"/>
            <a:endCxn id="42" idx="3"/>
          </p:cNvCxnSpPr>
          <p:nvPr/>
        </p:nvCxnSpPr>
        <p:spPr>
          <a:xfrm flipH="1">
            <a:off x="7642139" y="417302"/>
            <a:ext cx="893309" cy="1922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8438247" y="1200508"/>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945119" y="2672208"/>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535448" y="121373"/>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603101" y="1166460"/>
            <a:ext cx="1351216" cy="646331"/>
          </a:xfrm>
          <a:prstGeom prst="rect">
            <a:avLst/>
          </a:prstGeom>
          <a:noFill/>
        </p:spPr>
        <p:txBody>
          <a:bodyPr wrap="square" rtlCol="0">
            <a:spAutoFit/>
          </a:bodyPr>
          <a:lstStyle/>
          <a:p>
            <a:pPr algn="ctr"/>
            <a:r>
              <a:rPr lang="en-US" dirty="0"/>
              <a:t>2nd Purchaser</a:t>
            </a:r>
          </a:p>
        </p:txBody>
      </p:sp>
      <p:sp>
        <p:nvSpPr>
          <p:cNvPr id="57" name="TextBox 56"/>
          <p:cNvSpPr txBox="1"/>
          <p:nvPr/>
        </p:nvSpPr>
        <p:spPr>
          <a:xfrm>
            <a:off x="9081466" y="2603949"/>
            <a:ext cx="1351216" cy="646331"/>
          </a:xfrm>
          <a:prstGeom prst="rect">
            <a:avLst/>
          </a:prstGeom>
          <a:noFill/>
        </p:spPr>
        <p:txBody>
          <a:bodyPr wrap="square" rtlCol="0">
            <a:spAutoFit/>
          </a:bodyPr>
          <a:lstStyle/>
          <a:p>
            <a:pPr algn="ctr"/>
            <a:r>
              <a:rPr lang="en-US" dirty="0"/>
              <a:t>2nd Purchaser</a:t>
            </a:r>
          </a:p>
        </p:txBody>
      </p:sp>
      <p:sp>
        <p:nvSpPr>
          <p:cNvPr id="58" name="TextBox 57"/>
          <p:cNvSpPr txBox="1"/>
          <p:nvPr/>
        </p:nvSpPr>
        <p:spPr>
          <a:xfrm>
            <a:off x="8674100" y="79671"/>
            <a:ext cx="1351216" cy="646331"/>
          </a:xfrm>
          <a:prstGeom prst="rect">
            <a:avLst/>
          </a:prstGeom>
          <a:noFill/>
        </p:spPr>
        <p:txBody>
          <a:bodyPr wrap="square" rtlCol="0">
            <a:spAutoFit/>
          </a:bodyPr>
          <a:lstStyle/>
          <a:p>
            <a:pPr algn="ctr"/>
            <a:r>
              <a:rPr lang="en-US" dirty="0"/>
              <a:t>2nd Purchaser</a:t>
            </a:r>
          </a:p>
        </p:txBody>
      </p:sp>
      <p:cxnSp>
        <p:nvCxnSpPr>
          <p:cNvPr id="59" name="Straight Connector 58"/>
          <p:cNvCxnSpPr>
            <a:cxnSpLocks/>
            <a:stCxn id="64" idx="2"/>
            <a:endCxn id="49" idx="6"/>
          </p:cNvCxnSpPr>
          <p:nvPr/>
        </p:nvCxnSpPr>
        <p:spPr>
          <a:xfrm flipH="1" flipV="1">
            <a:off x="10022102" y="1496437"/>
            <a:ext cx="567975" cy="55145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a:endCxn id="57" idx="2"/>
          </p:cNvCxnSpPr>
          <p:nvPr/>
        </p:nvCxnSpPr>
        <p:spPr>
          <a:xfrm flipH="1" flipV="1">
            <a:off x="9757074" y="3250280"/>
            <a:ext cx="1022258" cy="12920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63" idx="0"/>
            <a:endCxn id="53" idx="6"/>
          </p:cNvCxnSpPr>
          <p:nvPr/>
        </p:nvCxnSpPr>
        <p:spPr>
          <a:xfrm flipH="1" flipV="1">
            <a:off x="10119303" y="417302"/>
            <a:ext cx="1235647" cy="1820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0563022" y="599314"/>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590077" y="1751963"/>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529294" y="448218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0750996" y="548385"/>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8" name="TextBox 67"/>
          <p:cNvSpPr txBox="1"/>
          <p:nvPr/>
        </p:nvSpPr>
        <p:spPr>
          <a:xfrm>
            <a:off x="10750996" y="1679590"/>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9" name="TextBox 68"/>
          <p:cNvSpPr txBox="1"/>
          <p:nvPr/>
        </p:nvSpPr>
        <p:spPr>
          <a:xfrm>
            <a:off x="10690213" y="4391387"/>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12" name="Oval 11"/>
          <p:cNvSpPr/>
          <p:nvPr/>
        </p:nvSpPr>
        <p:spPr>
          <a:xfrm>
            <a:off x="4252406" y="2109853"/>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51" idx="4"/>
            <a:endCxn id="4" idx="0"/>
          </p:cNvCxnSpPr>
          <p:nvPr/>
        </p:nvCxnSpPr>
        <p:spPr>
          <a:xfrm flipH="1">
            <a:off x="3241964" y="1666822"/>
            <a:ext cx="1443060" cy="20655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719318" y="744109"/>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986180" y="1019996"/>
            <a:ext cx="1487980" cy="369332"/>
          </a:xfrm>
          <a:prstGeom prst="rect">
            <a:avLst/>
          </a:prstGeom>
          <a:noFill/>
        </p:spPr>
        <p:txBody>
          <a:bodyPr wrap="square" rtlCol="0">
            <a:spAutoFit/>
          </a:bodyPr>
          <a:lstStyle/>
          <a:p>
            <a:pPr algn="ctr"/>
            <a:r>
              <a:rPr lang="en-US" dirty="0"/>
              <a:t>Shareholders</a:t>
            </a:r>
          </a:p>
        </p:txBody>
      </p:sp>
      <p:sp>
        <p:nvSpPr>
          <p:cNvPr id="62" name="Oval 61"/>
          <p:cNvSpPr/>
          <p:nvPr/>
        </p:nvSpPr>
        <p:spPr>
          <a:xfrm>
            <a:off x="1503252" y="522600"/>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77694" y="767843"/>
            <a:ext cx="1651586" cy="369332"/>
          </a:xfrm>
          <a:prstGeom prst="rect">
            <a:avLst/>
          </a:prstGeom>
          <a:noFill/>
        </p:spPr>
        <p:txBody>
          <a:bodyPr wrap="square" rtlCol="0">
            <a:spAutoFit/>
          </a:bodyPr>
          <a:lstStyle/>
          <a:p>
            <a:r>
              <a:rPr lang="en-US" dirty="0"/>
              <a:t>Early Investors</a:t>
            </a:r>
          </a:p>
        </p:txBody>
      </p:sp>
      <p:cxnSp>
        <p:nvCxnSpPr>
          <p:cNvPr id="66" name="Straight Connector 65"/>
          <p:cNvCxnSpPr>
            <a:cxnSpLocks/>
            <a:endCxn id="4" idx="0"/>
          </p:cNvCxnSpPr>
          <p:nvPr/>
        </p:nvCxnSpPr>
        <p:spPr>
          <a:xfrm>
            <a:off x="2468958" y="1427443"/>
            <a:ext cx="773006" cy="230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2" idx="4"/>
            <a:endCxn id="4" idx="0"/>
          </p:cNvCxnSpPr>
          <p:nvPr/>
        </p:nvCxnSpPr>
        <p:spPr>
          <a:xfrm flipH="1">
            <a:off x="3241964" y="3032566"/>
            <a:ext cx="1976148" cy="6998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506449" y="2386544"/>
            <a:ext cx="1487980" cy="369332"/>
          </a:xfrm>
          <a:prstGeom prst="rect">
            <a:avLst/>
          </a:prstGeom>
          <a:noFill/>
        </p:spPr>
        <p:txBody>
          <a:bodyPr wrap="square" rtlCol="0">
            <a:spAutoFit/>
          </a:bodyPr>
          <a:lstStyle/>
          <a:p>
            <a:pPr algn="ctr"/>
            <a:r>
              <a:rPr lang="en-US" dirty="0"/>
              <a:t>Employees</a:t>
            </a:r>
          </a:p>
        </p:txBody>
      </p:sp>
      <p:sp>
        <p:nvSpPr>
          <p:cNvPr id="87" name="TextBox 86">
            <a:extLst>
              <a:ext uri="{FF2B5EF4-FFF2-40B4-BE49-F238E27FC236}">
                <a16:creationId xmlns:a16="http://schemas.microsoft.com/office/drawing/2014/main" id="{34090DCE-5304-4765-821F-D464F9D7C9DA}"/>
              </a:ext>
            </a:extLst>
          </p:cNvPr>
          <p:cNvSpPr txBox="1"/>
          <p:nvPr/>
        </p:nvSpPr>
        <p:spPr>
          <a:xfrm>
            <a:off x="2100231" y="5301076"/>
            <a:ext cx="1351216" cy="646331"/>
          </a:xfrm>
          <a:prstGeom prst="rect">
            <a:avLst/>
          </a:prstGeom>
          <a:noFill/>
        </p:spPr>
        <p:txBody>
          <a:bodyPr wrap="square" rtlCol="0">
            <a:spAutoFit/>
          </a:bodyPr>
          <a:lstStyle/>
          <a:p>
            <a:pPr algn="ctr"/>
            <a:r>
              <a:rPr lang="en-US" dirty="0"/>
              <a:t>Public Purchaser</a:t>
            </a:r>
          </a:p>
        </p:txBody>
      </p:sp>
      <p:cxnSp>
        <p:nvCxnSpPr>
          <p:cNvPr id="89" name="Straight Connector 88">
            <a:extLst>
              <a:ext uri="{FF2B5EF4-FFF2-40B4-BE49-F238E27FC236}">
                <a16:creationId xmlns:a16="http://schemas.microsoft.com/office/drawing/2014/main" id="{163AD88E-9A00-4FF8-BE06-825D4C58542D}"/>
              </a:ext>
            </a:extLst>
          </p:cNvPr>
          <p:cNvCxnSpPr>
            <a:cxnSpLocks/>
            <a:stCxn id="95" idx="2"/>
            <a:endCxn id="62" idx="0"/>
          </p:cNvCxnSpPr>
          <p:nvPr/>
        </p:nvCxnSpPr>
        <p:spPr>
          <a:xfrm flipH="1">
            <a:off x="2468958" y="358020"/>
            <a:ext cx="1810569" cy="1645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E89A0A8-A778-48D5-91F9-B59AE392E0F6}"/>
              </a:ext>
            </a:extLst>
          </p:cNvPr>
          <p:cNvCxnSpPr>
            <a:cxnSpLocks/>
            <a:stCxn id="87" idx="0"/>
            <a:endCxn id="7" idx="3"/>
          </p:cNvCxnSpPr>
          <p:nvPr/>
        </p:nvCxnSpPr>
        <p:spPr>
          <a:xfrm flipH="1" flipV="1">
            <a:off x="1558636" y="4542326"/>
            <a:ext cx="1217203" cy="7587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BC3A1554-376B-40C4-8DC0-9204D804E67F}"/>
              </a:ext>
            </a:extLst>
          </p:cNvPr>
          <p:cNvSpPr/>
          <p:nvPr/>
        </p:nvSpPr>
        <p:spPr>
          <a:xfrm>
            <a:off x="4279527" y="62091"/>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BAD0836-B870-499D-A47F-94D1F11437CC}"/>
              </a:ext>
            </a:extLst>
          </p:cNvPr>
          <p:cNvSpPr txBox="1"/>
          <p:nvPr/>
        </p:nvSpPr>
        <p:spPr>
          <a:xfrm>
            <a:off x="4395846" y="31896"/>
            <a:ext cx="1351216" cy="646331"/>
          </a:xfrm>
          <a:prstGeom prst="rect">
            <a:avLst/>
          </a:prstGeom>
          <a:noFill/>
        </p:spPr>
        <p:txBody>
          <a:bodyPr wrap="square" rtlCol="0">
            <a:spAutoFit/>
          </a:bodyPr>
          <a:lstStyle/>
          <a:p>
            <a:pPr algn="ctr"/>
            <a:r>
              <a:rPr lang="en-US" dirty="0"/>
              <a:t>Public Purchaser</a:t>
            </a:r>
          </a:p>
        </p:txBody>
      </p:sp>
      <p:sp>
        <p:nvSpPr>
          <p:cNvPr id="98" name="TextBox 97">
            <a:extLst>
              <a:ext uri="{FF2B5EF4-FFF2-40B4-BE49-F238E27FC236}">
                <a16:creationId xmlns:a16="http://schemas.microsoft.com/office/drawing/2014/main" id="{5AF1E4EC-DA2D-4F38-A017-FE6892E57FAE}"/>
              </a:ext>
            </a:extLst>
          </p:cNvPr>
          <p:cNvSpPr txBox="1"/>
          <p:nvPr/>
        </p:nvSpPr>
        <p:spPr>
          <a:xfrm>
            <a:off x="4402468" y="5911203"/>
            <a:ext cx="1351216" cy="646331"/>
          </a:xfrm>
          <a:prstGeom prst="rect">
            <a:avLst/>
          </a:prstGeom>
          <a:noFill/>
        </p:spPr>
        <p:txBody>
          <a:bodyPr wrap="square" rtlCol="0">
            <a:spAutoFit/>
          </a:bodyPr>
          <a:lstStyle/>
          <a:p>
            <a:pPr algn="ctr"/>
            <a:r>
              <a:rPr lang="en-US" dirty="0"/>
              <a:t>2nd Purchaser</a:t>
            </a:r>
          </a:p>
        </p:txBody>
      </p:sp>
      <p:cxnSp>
        <p:nvCxnSpPr>
          <p:cNvPr id="100" name="Straight Connector 99">
            <a:extLst>
              <a:ext uri="{FF2B5EF4-FFF2-40B4-BE49-F238E27FC236}">
                <a16:creationId xmlns:a16="http://schemas.microsoft.com/office/drawing/2014/main" id="{9F7DB6E0-389D-431A-AA9A-D62CC521C361}"/>
              </a:ext>
            </a:extLst>
          </p:cNvPr>
          <p:cNvCxnSpPr>
            <a:cxnSpLocks/>
            <a:stCxn id="99" idx="2"/>
            <a:endCxn id="88" idx="6"/>
          </p:cNvCxnSpPr>
          <p:nvPr/>
        </p:nvCxnSpPr>
        <p:spPr>
          <a:xfrm flipH="1" flipV="1">
            <a:off x="3578909" y="5624241"/>
            <a:ext cx="724245" cy="64847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F693088-3E35-464D-B690-8F6A44606672}"/>
              </a:ext>
            </a:extLst>
          </p:cNvPr>
          <p:cNvSpPr txBox="1"/>
          <p:nvPr/>
        </p:nvSpPr>
        <p:spPr>
          <a:xfrm>
            <a:off x="6445216" y="5615220"/>
            <a:ext cx="4040155" cy="523220"/>
          </a:xfrm>
          <a:prstGeom prst="rect">
            <a:avLst/>
          </a:prstGeom>
          <a:solidFill>
            <a:schemeClr val="bg1"/>
          </a:solidFill>
          <a:ln w="41275">
            <a:solidFill>
              <a:srgbClr val="C00000"/>
            </a:solidFill>
          </a:ln>
        </p:spPr>
        <p:txBody>
          <a:bodyPr wrap="square" rtlCol="0">
            <a:spAutoFit/>
          </a:bodyPr>
          <a:lstStyle/>
          <a:p>
            <a:pPr algn="ctr"/>
            <a:r>
              <a:rPr lang="en-US" sz="2800" dirty="0"/>
              <a:t>Direct Listing</a:t>
            </a:r>
          </a:p>
        </p:txBody>
      </p:sp>
      <p:pic>
        <p:nvPicPr>
          <p:cNvPr id="104" name="Picture 103" descr="Money Clipart Transparent Background - Cartoon Money Stack Png, Cliparts &amp;  Cartoons - Jing.fm">
            <a:extLst>
              <a:ext uri="{FF2B5EF4-FFF2-40B4-BE49-F238E27FC236}">
                <a16:creationId xmlns:a16="http://schemas.microsoft.com/office/drawing/2014/main" id="{BC794989-20E3-46C7-BF27-3E85227F4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3122" y="1472914"/>
            <a:ext cx="415876" cy="23884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descr="Money Clipart Transparent Background - Cartoon Money Stack Png, Cliparts &amp;  Cartoons - Jing.fm">
            <a:extLst>
              <a:ext uri="{FF2B5EF4-FFF2-40B4-BE49-F238E27FC236}">
                <a16:creationId xmlns:a16="http://schemas.microsoft.com/office/drawing/2014/main" id="{874DE296-D96C-4B70-B4B3-2F4F07335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4776" y="5697135"/>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Money Clipart Transparent Background - Cartoon Money Stack Png, Cliparts &amp;  Cartoons - Jing.fm">
            <a:extLst>
              <a:ext uri="{FF2B5EF4-FFF2-40B4-BE49-F238E27FC236}">
                <a16:creationId xmlns:a16="http://schemas.microsoft.com/office/drawing/2014/main" id="{30AC8D6D-CF29-4B27-8549-5623BB7EF2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2102" y="3734702"/>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descr="Money Clipart Transparent Background - Cartoon Money Stack Png, Cliparts &amp;  Cartoons - Jing.fm">
            <a:extLst>
              <a:ext uri="{FF2B5EF4-FFF2-40B4-BE49-F238E27FC236}">
                <a16:creationId xmlns:a16="http://schemas.microsoft.com/office/drawing/2014/main" id="{6DA5B94A-54CE-4E7F-8C4D-EACBA29D8B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6584" y="3008912"/>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Money Clipart Transparent Background - Cartoon Money Stack Png, Cliparts &amp;  Cartoons - Jing.fm">
            <a:extLst>
              <a:ext uri="{FF2B5EF4-FFF2-40B4-BE49-F238E27FC236}">
                <a16:creationId xmlns:a16="http://schemas.microsoft.com/office/drawing/2014/main" id="{148EF740-D98E-45B7-A1E8-1DB446DDFB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1362" y="688524"/>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Money Clipart Transparent Background - Cartoon Money Stack Png, Cliparts &amp;  Cartoons - Jing.fm">
            <a:extLst>
              <a:ext uri="{FF2B5EF4-FFF2-40B4-BE49-F238E27FC236}">
                <a16:creationId xmlns:a16="http://schemas.microsoft.com/office/drawing/2014/main" id="{B4D88996-7D8D-408A-888C-EB3435B833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0890" y="2958558"/>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Money Clipart Transparent Background - Cartoon Money Stack Png, Cliparts &amp;  Cartoons - Jing.fm">
            <a:extLst>
              <a:ext uri="{FF2B5EF4-FFF2-40B4-BE49-F238E27FC236}">
                <a16:creationId xmlns:a16="http://schemas.microsoft.com/office/drawing/2014/main" id="{23351F17-5534-49D0-B900-08DE9AD98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0854" y="1946220"/>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Money Clipart Transparent Background - Cartoon Money Stack Png, Cliparts &amp;  Cartoons - Jing.fm">
            <a:extLst>
              <a:ext uri="{FF2B5EF4-FFF2-40B4-BE49-F238E27FC236}">
                <a16:creationId xmlns:a16="http://schemas.microsoft.com/office/drawing/2014/main" id="{78DE18A6-849C-4A84-9782-4CC86E6485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493" y="4697795"/>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descr="Money Clipart Transparent Background - Cartoon Money Stack Png, Cliparts &amp;  Cartoons - Jing.fm">
            <a:extLst>
              <a:ext uri="{FF2B5EF4-FFF2-40B4-BE49-F238E27FC236}">
                <a16:creationId xmlns:a16="http://schemas.microsoft.com/office/drawing/2014/main" id="{FF47A988-4F0E-4EA8-B727-88A54E65E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962" y="139345"/>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0" descr="Money Clipart Transparent Background - Cartoon Money Stack Png, Cliparts &amp;  Cartoons - Jing.fm">
            <a:extLst>
              <a:ext uri="{FF2B5EF4-FFF2-40B4-BE49-F238E27FC236}">
                <a16:creationId xmlns:a16="http://schemas.microsoft.com/office/drawing/2014/main" id="{3E252288-8DD9-4F56-9A3D-174D2A90D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1817" y="322422"/>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descr="Money Clipart Transparent Background - Cartoon Money Stack Png, Cliparts &amp;  Cartoons - Jing.fm">
            <a:extLst>
              <a:ext uri="{FF2B5EF4-FFF2-40B4-BE49-F238E27FC236}">
                <a16:creationId xmlns:a16="http://schemas.microsoft.com/office/drawing/2014/main" id="{AA383932-B198-403B-B541-EADF51C9E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4951" y="1563961"/>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6" descr="Money Clipart Transparent Background - Cartoon Money Stack Png, Cliparts &amp;  Cartoons - Jing.fm">
            <a:extLst>
              <a:ext uri="{FF2B5EF4-FFF2-40B4-BE49-F238E27FC236}">
                <a16:creationId xmlns:a16="http://schemas.microsoft.com/office/drawing/2014/main" id="{F0333DC5-36F9-4913-A539-5989673A18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6010" y="173193"/>
            <a:ext cx="695262" cy="39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28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22" name="AutoShape 2"/>
          <p:cNvSpPr>
            <a:spLocks/>
          </p:cNvSpPr>
          <p:nvPr/>
        </p:nvSpPr>
        <p:spPr bwMode="auto">
          <a:xfrm>
            <a:off x="5081588" y="3659188"/>
            <a:ext cx="2374900" cy="901700"/>
          </a:xfrm>
          <a:prstGeom prst="borderCallout1">
            <a:avLst>
              <a:gd name="adj1" fmla="val 23944"/>
              <a:gd name="adj2" fmla="val 104813"/>
              <a:gd name="adj3" fmla="val 50704"/>
              <a:gd name="adj4" fmla="val 117112"/>
            </a:avLst>
          </a:prstGeom>
          <a:solidFill>
            <a:srgbClr val="660066">
              <a:alpha val="30196"/>
            </a:srgbClr>
          </a:solidFill>
          <a:ln w="9525" cap="rnd" algn="ctr">
            <a:solidFill>
              <a:srgbClr val="660066"/>
            </a:solidFill>
            <a:prstDash val="sysDot"/>
            <a:miter lim="800000"/>
            <a:headEnd/>
            <a:tailEnd/>
          </a:ln>
        </p:spPr>
        <p:txBody>
          <a:bodyPr anchor="ctr"/>
          <a:lstStyle/>
          <a:p>
            <a:pPr algn="ctr" fontAlgn="base">
              <a:spcBef>
                <a:spcPct val="0"/>
              </a:spcBef>
              <a:spcAft>
                <a:spcPct val="0"/>
              </a:spcAft>
            </a:pPr>
            <a:r>
              <a:rPr lang="en-US" sz="2800" dirty="0">
                <a:solidFill>
                  <a:srgbClr val="660066"/>
                </a:solidFill>
              </a:rPr>
              <a:t>dealers</a:t>
            </a:r>
          </a:p>
          <a:p>
            <a:pPr algn="ctr" fontAlgn="base">
              <a:spcBef>
                <a:spcPct val="0"/>
              </a:spcBef>
              <a:spcAft>
                <a:spcPct val="0"/>
              </a:spcAft>
            </a:pPr>
            <a:r>
              <a:rPr lang="en-US" sz="2800" dirty="0">
                <a:solidFill>
                  <a:srgbClr val="660066"/>
                </a:solidFill>
              </a:rPr>
              <a:t>(5 banks)</a:t>
            </a:r>
          </a:p>
        </p:txBody>
      </p:sp>
      <p:sp>
        <p:nvSpPr>
          <p:cNvPr id="78851" name="AutoShape 3"/>
          <p:cNvSpPr>
            <a:spLocks/>
          </p:cNvSpPr>
          <p:nvPr/>
        </p:nvSpPr>
        <p:spPr bwMode="auto">
          <a:xfrm>
            <a:off x="4648200" y="2184400"/>
            <a:ext cx="2374900" cy="1358900"/>
          </a:xfrm>
          <a:prstGeom prst="borderCallout1">
            <a:avLst>
              <a:gd name="adj1" fmla="val 8412"/>
              <a:gd name="adj2" fmla="val 103208"/>
              <a:gd name="adj3" fmla="val 103736"/>
              <a:gd name="adj4" fmla="val 136897"/>
            </a:avLst>
          </a:prstGeom>
          <a:solidFill>
            <a:srgbClr val="003300">
              <a:alpha val="30196"/>
            </a:srgbClr>
          </a:solidFill>
          <a:ln w="9525" cap="rnd" algn="ctr">
            <a:solidFill>
              <a:srgbClr val="003300"/>
            </a:solidFill>
            <a:prstDash val="sysDot"/>
            <a:miter lim="800000"/>
            <a:headEnd/>
            <a:tailEnd/>
          </a:ln>
        </p:spPr>
        <p:txBody>
          <a:bodyPr anchor="ctr"/>
          <a:lstStyle/>
          <a:p>
            <a:pPr algn="ctr" fontAlgn="base">
              <a:spcBef>
                <a:spcPct val="0"/>
              </a:spcBef>
              <a:spcAft>
                <a:spcPct val="0"/>
              </a:spcAft>
            </a:pPr>
            <a:r>
              <a:rPr lang="en-US" sz="2800" dirty="0">
                <a:solidFill>
                  <a:srgbClr val="003300"/>
                </a:solidFill>
              </a:rPr>
              <a:t>underwriting syndicate</a:t>
            </a:r>
          </a:p>
          <a:p>
            <a:pPr algn="ctr" fontAlgn="base">
              <a:spcBef>
                <a:spcPct val="0"/>
              </a:spcBef>
              <a:spcAft>
                <a:spcPct val="0"/>
              </a:spcAft>
            </a:pPr>
            <a:r>
              <a:rPr lang="en-US" sz="2800" dirty="0">
                <a:solidFill>
                  <a:srgbClr val="003300"/>
                </a:solidFill>
              </a:rPr>
              <a:t>(15 banks)</a:t>
            </a:r>
          </a:p>
        </p:txBody>
      </p:sp>
      <p:pic>
        <p:nvPicPr>
          <p:cNvPr id="78856" name="Picture 8" descr="j0363458"/>
          <p:cNvPicPr>
            <a:picLocks noChangeAspect="1" noChangeArrowheads="1"/>
          </p:cNvPicPr>
          <p:nvPr/>
        </p:nvPicPr>
        <p:blipFill>
          <a:blip r:embed="rId3" cstate="print"/>
          <a:srcRect/>
          <a:stretch>
            <a:fillRect/>
          </a:stretch>
        </p:blipFill>
        <p:spPr bwMode="auto">
          <a:xfrm flipH="1">
            <a:off x="7629525" y="2316164"/>
            <a:ext cx="2838450" cy="3240087"/>
          </a:xfrm>
          <a:prstGeom prst="rect">
            <a:avLst/>
          </a:prstGeom>
          <a:noFill/>
          <a:ln w="9525">
            <a:noFill/>
            <a:miter lim="800000"/>
            <a:headEnd/>
            <a:tailEnd/>
          </a:ln>
        </p:spPr>
      </p:pic>
      <p:sp>
        <p:nvSpPr>
          <p:cNvPr id="11" name="Rectangle 9"/>
          <p:cNvSpPr>
            <a:spLocks noChangeArrowheads="1"/>
          </p:cNvSpPr>
          <p:nvPr/>
        </p:nvSpPr>
        <p:spPr bwMode="auto">
          <a:xfrm>
            <a:off x="4334059" y="4556126"/>
            <a:ext cx="914032"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b="1" dirty="0">
                <a:solidFill>
                  <a:srgbClr val="000000"/>
                </a:solidFill>
              </a:rPr>
              <a:t>J.R.</a:t>
            </a:r>
          </a:p>
          <a:p>
            <a:pPr algn="ctr" fontAlgn="base">
              <a:spcBef>
                <a:spcPct val="0"/>
              </a:spcBef>
              <a:spcAft>
                <a:spcPct val="0"/>
              </a:spcAft>
            </a:pPr>
            <a:r>
              <a:rPr lang="en-US" sz="2800" dirty="0">
                <a:solidFill>
                  <a:srgbClr val="000000"/>
                </a:solidFill>
              </a:rPr>
              <a:t>CEO</a:t>
            </a:r>
          </a:p>
        </p:txBody>
      </p:sp>
      <p:pic>
        <p:nvPicPr>
          <p:cNvPr id="12" name="Picture 95" descr="j0363456"/>
          <p:cNvPicPr>
            <a:picLocks noChangeAspect="1" noChangeArrowheads="1"/>
          </p:cNvPicPr>
          <p:nvPr/>
        </p:nvPicPr>
        <p:blipFill>
          <a:blip r:embed="rId4" cstate="print"/>
          <a:srcRect/>
          <a:stretch>
            <a:fillRect/>
          </a:stretch>
        </p:blipFill>
        <p:spPr bwMode="auto">
          <a:xfrm>
            <a:off x="1744084" y="2209801"/>
            <a:ext cx="2688217" cy="3327399"/>
          </a:xfrm>
          <a:prstGeom prst="rect">
            <a:avLst/>
          </a:prstGeom>
          <a:noFill/>
        </p:spPr>
      </p:pic>
      <p:grpSp>
        <p:nvGrpSpPr>
          <p:cNvPr id="13" name="Group 12"/>
          <p:cNvGrpSpPr/>
          <p:nvPr/>
        </p:nvGrpSpPr>
        <p:grpSpPr>
          <a:xfrm>
            <a:off x="6907211" y="1101726"/>
            <a:ext cx="3557590" cy="1200150"/>
            <a:chOff x="5383211" y="1101726"/>
            <a:chExt cx="3557590" cy="1200150"/>
          </a:xfrm>
        </p:grpSpPr>
        <p:sp>
          <p:nvSpPr>
            <p:cNvPr id="14" name="Text Box 13"/>
            <p:cNvSpPr txBox="1">
              <a:spLocks noChangeArrowheads="1"/>
            </p:cNvSpPr>
            <p:nvPr/>
          </p:nvSpPr>
          <p:spPr bwMode="auto">
            <a:xfrm>
              <a:off x="5383211" y="1101726"/>
              <a:ext cx="3557590" cy="1200150"/>
            </a:xfrm>
            <a:prstGeom prst="rect">
              <a:avLst/>
            </a:prstGeom>
            <a:noFill/>
            <a:ln w="9525" algn="ctr">
              <a:noFill/>
              <a:miter lim="800000"/>
              <a:headEnd/>
              <a:tailEnd/>
            </a:ln>
          </p:spPr>
          <p:txBody>
            <a:bodyPr wrap="none">
              <a:spAutoFit/>
            </a:bodyPr>
            <a:lstStyle/>
            <a:p>
              <a:pPr algn="ctr" fontAlgn="base">
                <a:lnSpc>
                  <a:spcPct val="90000"/>
                </a:lnSpc>
                <a:spcBef>
                  <a:spcPct val="0"/>
                </a:spcBef>
                <a:spcAft>
                  <a:spcPct val="0"/>
                </a:spcAft>
              </a:pPr>
              <a:r>
                <a:rPr lang="en-US" sz="4000" dirty="0">
                  <a:solidFill>
                    <a:srgbClr val="5C1F00"/>
                  </a:solidFill>
                  <a:latin typeface="Rockwell Extra Bold" pitchFamily="18" charset="0"/>
                </a:rPr>
                <a:t>Barnes-</a:t>
              </a:r>
            </a:p>
            <a:p>
              <a:pPr algn="ctr" fontAlgn="base">
                <a:lnSpc>
                  <a:spcPct val="90000"/>
                </a:lnSpc>
                <a:spcBef>
                  <a:spcPct val="0"/>
                </a:spcBef>
                <a:spcAft>
                  <a:spcPct val="0"/>
                </a:spcAft>
              </a:pPr>
              <a:r>
                <a:rPr lang="en-US" sz="4000" dirty="0">
                  <a:solidFill>
                    <a:srgbClr val="5C1F00"/>
                  </a:solidFill>
                  <a:latin typeface="Rockwell Extra Bold" pitchFamily="18" charset="0"/>
                </a:rPr>
                <a:t>Wentworth</a:t>
              </a:r>
            </a:p>
          </p:txBody>
        </p:sp>
        <p:sp>
          <p:nvSpPr>
            <p:cNvPr id="15" name="Line 15"/>
            <p:cNvSpPr>
              <a:spLocks noChangeShapeType="1"/>
            </p:cNvSpPr>
            <p:nvPr/>
          </p:nvSpPr>
          <p:spPr bwMode="auto">
            <a:xfrm>
              <a:off x="6100761" y="1676401"/>
              <a:ext cx="2146301" cy="0"/>
            </a:xfrm>
            <a:prstGeom prst="line">
              <a:avLst/>
            </a:prstGeom>
            <a:noFill/>
            <a:ln w="38100">
              <a:solidFill>
                <a:srgbClr val="CCB400"/>
              </a:solidFill>
              <a:round/>
              <a:headEnd/>
              <a:tailEnd/>
            </a:ln>
          </p:spPr>
          <p:txBody>
            <a:bodyPr wrap="none" anchor="ctr">
              <a:spAutoFit/>
            </a:bodyPr>
            <a:lstStyle/>
            <a:p>
              <a:pPr algn="ctr" fontAlgn="base">
                <a:lnSpc>
                  <a:spcPct val="90000"/>
                </a:lnSpc>
                <a:spcBef>
                  <a:spcPct val="0"/>
                </a:spcBef>
                <a:spcAft>
                  <a:spcPct val="0"/>
                </a:spcAft>
              </a:pPr>
              <a:endParaRPr lang="en-US" sz="2000">
                <a:solidFill>
                  <a:srgbClr val="5C1F00"/>
                </a:solidFill>
              </a:endParaRPr>
            </a:p>
          </p:txBody>
        </p:sp>
      </p:grpSp>
      <p:sp>
        <p:nvSpPr>
          <p:cNvPr id="16" name="Rectangle 6"/>
          <p:cNvSpPr txBox="1">
            <a:spLocks noChangeArrowheads="1"/>
          </p:cNvSpPr>
          <p:nvPr/>
        </p:nvSpPr>
        <p:spPr bwMode="black">
          <a:xfrm>
            <a:off x="2231136" y="60199"/>
            <a:ext cx="7729728" cy="95421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Ewing Oil (Hypo 2, Scenario 3)</a:t>
            </a:r>
          </a:p>
        </p:txBody>
      </p:sp>
      <p:sp>
        <p:nvSpPr>
          <p:cNvPr id="17" name="Multiply 16"/>
          <p:cNvSpPr/>
          <p:nvPr/>
        </p:nvSpPr>
        <p:spPr>
          <a:xfrm>
            <a:off x="5038726" y="3407612"/>
            <a:ext cx="2394065" cy="1404851"/>
          </a:xfrm>
          <a:prstGeom prst="mathMultiply">
            <a:avLst/>
          </a:prstGeom>
          <a:solidFill>
            <a:srgbClr val="336699">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531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90722"/>
                                        </p:tgtEl>
                                        <p:attrNameLst>
                                          <p:attrName>style.visibility</p:attrName>
                                        </p:attrNameLst>
                                      </p:cBhvr>
                                      <p:to>
                                        <p:strVal val="visible"/>
                                      </p:to>
                                    </p:set>
                                    <p:animEffect transition="in" filter="slide(fromBottom)">
                                      <p:cBhvr>
                                        <p:cTn id="7" dur="500"/>
                                        <p:tgtEl>
                                          <p:spTgt spid="2590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22" grpId="0" animBg="1"/>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2" name="AutoShape 3"/>
          <p:cNvSpPr>
            <a:spLocks/>
          </p:cNvSpPr>
          <p:nvPr/>
        </p:nvSpPr>
        <p:spPr bwMode="auto">
          <a:xfrm>
            <a:off x="5032375" y="2470943"/>
            <a:ext cx="2374900" cy="3399632"/>
          </a:xfrm>
          <a:prstGeom prst="borderCallout1">
            <a:avLst>
              <a:gd name="adj1" fmla="val 4370"/>
              <a:gd name="adj2" fmla="val 103208"/>
              <a:gd name="adj3" fmla="val 11653"/>
              <a:gd name="adj4" fmla="val 128343"/>
            </a:avLst>
          </a:prstGeom>
          <a:solidFill>
            <a:schemeClr val="tx2">
              <a:alpha val="30196"/>
            </a:schemeClr>
          </a:solidFill>
          <a:ln w="9525" cap="rnd" algn="ctr">
            <a:solidFill>
              <a:schemeClr val="folHlink"/>
            </a:solidFill>
            <a:prstDash val="sysDot"/>
            <a:miter lim="800000"/>
            <a:headEnd/>
            <a:tailEnd/>
          </a:ln>
        </p:spPr>
        <p:txBody>
          <a:bodyPr anchor="ctr"/>
          <a:lstStyle/>
          <a:p>
            <a:r>
              <a:rPr lang="en-US" dirty="0"/>
              <a:t>Pam’s</a:t>
            </a:r>
            <a:br>
              <a:rPr lang="en-US" dirty="0"/>
            </a:br>
            <a:r>
              <a:rPr lang="en-US" dirty="0"/>
              <a:t>suggestions</a:t>
            </a:r>
          </a:p>
          <a:p>
            <a:endParaRPr lang="en-US" dirty="0"/>
          </a:p>
          <a:p>
            <a:endParaRPr lang="en-US" dirty="0"/>
          </a:p>
          <a:p>
            <a:endParaRPr lang="en-US" dirty="0"/>
          </a:p>
          <a:p>
            <a:endParaRPr lang="en-US" dirty="0"/>
          </a:p>
        </p:txBody>
      </p:sp>
      <p:sp>
        <p:nvSpPr>
          <p:cNvPr id="82947" name="Rectangle 5"/>
          <p:cNvSpPr>
            <a:spLocks noGrp="1" noChangeArrowheads="1"/>
          </p:cNvSpPr>
          <p:nvPr>
            <p:ph type="title"/>
          </p:nvPr>
        </p:nvSpPr>
        <p:spPr>
          <a:xfrm>
            <a:off x="2231136" y="11203"/>
            <a:ext cx="7729728" cy="1188720"/>
          </a:xfrm>
        </p:spPr>
        <p:txBody>
          <a:bodyPr/>
          <a:lstStyle/>
          <a:p>
            <a:r>
              <a:rPr lang="en-US" dirty="0"/>
              <a:t>Ewing Oil (Hypothetical 2, #4)</a:t>
            </a:r>
          </a:p>
        </p:txBody>
      </p:sp>
      <p:sp>
        <p:nvSpPr>
          <p:cNvPr id="82948" name="Rectangle 6"/>
          <p:cNvSpPr>
            <a:spLocks noGrp="1" noChangeArrowheads="1"/>
          </p:cNvSpPr>
          <p:nvPr>
            <p:ph type="body" idx="1"/>
          </p:nvPr>
        </p:nvSpPr>
        <p:spPr>
          <a:xfrm>
            <a:off x="1700135" y="1352433"/>
            <a:ext cx="7729728" cy="3101983"/>
          </a:xfrm>
        </p:spPr>
        <p:txBody>
          <a:bodyPr/>
          <a:lstStyle/>
          <a:p>
            <a:pPr eaLnBrk="1" hangingPunct="1"/>
            <a:endParaRPr lang="en-US" dirty="0"/>
          </a:p>
        </p:txBody>
      </p:sp>
      <p:pic>
        <p:nvPicPr>
          <p:cNvPr id="82951" name="Picture 9" descr="j0363458"/>
          <p:cNvPicPr>
            <a:picLocks noChangeAspect="1" noChangeArrowheads="1"/>
          </p:cNvPicPr>
          <p:nvPr/>
        </p:nvPicPr>
        <p:blipFill>
          <a:blip r:embed="rId3" cstate="print"/>
          <a:srcRect/>
          <a:stretch>
            <a:fillRect/>
          </a:stretch>
        </p:blipFill>
        <p:spPr bwMode="auto">
          <a:xfrm flipH="1">
            <a:off x="7624761" y="2470944"/>
            <a:ext cx="2838450" cy="3240087"/>
          </a:xfrm>
          <a:prstGeom prst="rect">
            <a:avLst/>
          </a:prstGeom>
          <a:noFill/>
          <a:ln w="9525">
            <a:noFill/>
            <a:miter lim="800000"/>
            <a:headEnd/>
            <a:tailEnd/>
          </a:ln>
        </p:spPr>
      </p:pic>
      <p:sp>
        <p:nvSpPr>
          <p:cNvPr id="12" name="Rectangle 9"/>
          <p:cNvSpPr>
            <a:spLocks noChangeArrowheads="1"/>
          </p:cNvSpPr>
          <p:nvPr/>
        </p:nvSpPr>
        <p:spPr bwMode="auto">
          <a:xfrm>
            <a:off x="3112682" y="4751077"/>
            <a:ext cx="654346" cy="646331"/>
          </a:xfrm>
          <a:prstGeom prst="rect">
            <a:avLst/>
          </a:prstGeom>
          <a:noFill/>
          <a:ln w="9525" algn="ctr">
            <a:noFill/>
            <a:miter lim="800000"/>
            <a:headEnd/>
            <a:tailEnd/>
          </a:ln>
        </p:spPr>
        <p:txBody>
          <a:bodyPr wrap="none">
            <a:spAutoFit/>
          </a:bodyPr>
          <a:lstStyle/>
          <a:p>
            <a:r>
              <a:rPr lang="en-US" b="1" dirty="0">
                <a:solidFill>
                  <a:srgbClr val="000000"/>
                </a:solidFill>
              </a:rPr>
              <a:t>J.R.</a:t>
            </a:r>
          </a:p>
          <a:p>
            <a:r>
              <a:rPr lang="en-US" dirty="0">
                <a:solidFill>
                  <a:srgbClr val="000000"/>
                </a:solidFill>
              </a:rPr>
              <a:t>CEO</a:t>
            </a:r>
          </a:p>
        </p:txBody>
      </p:sp>
      <p:pic>
        <p:nvPicPr>
          <p:cNvPr id="13" name="Picture 95" descr="j0363456"/>
          <p:cNvPicPr>
            <a:picLocks noChangeAspect="1" noChangeArrowheads="1"/>
          </p:cNvPicPr>
          <p:nvPr/>
        </p:nvPicPr>
        <p:blipFill>
          <a:blip r:embed="rId4" cstate="print"/>
          <a:srcRect/>
          <a:stretch>
            <a:fillRect/>
          </a:stretch>
        </p:blipFill>
        <p:spPr bwMode="auto">
          <a:xfrm>
            <a:off x="1310810" y="1279527"/>
            <a:ext cx="2688217" cy="3327399"/>
          </a:xfrm>
          <a:prstGeom prst="rect">
            <a:avLst/>
          </a:prstGeom>
          <a:noFill/>
        </p:spPr>
      </p:pic>
      <p:pic>
        <p:nvPicPr>
          <p:cNvPr id="14" name="Picture 92" descr="j0363514"/>
          <p:cNvPicPr>
            <a:picLocks noChangeAspect="1" noChangeArrowheads="1"/>
          </p:cNvPicPr>
          <p:nvPr/>
        </p:nvPicPr>
        <p:blipFill>
          <a:blip r:embed="rId5" cstate="print"/>
          <a:srcRect/>
          <a:stretch>
            <a:fillRect/>
          </a:stretch>
        </p:blipFill>
        <p:spPr bwMode="auto">
          <a:xfrm>
            <a:off x="5607088" y="4050452"/>
            <a:ext cx="1747838" cy="2224088"/>
          </a:xfrm>
          <a:prstGeom prst="rect">
            <a:avLst/>
          </a:prstGeom>
          <a:noFill/>
        </p:spPr>
      </p:pic>
      <p:grpSp>
        <p:nvGrpSpPr>
          <p:cNvPr id="15" name="Group 14"/>
          <p:cNvGrpSpPr/>
          <p:nvPr/>
        </p:nvGrpSpPr>
        <p:grpSpPr>
          <a:xfrm>
            <a:off x="6905621" y="1179235"/>
            <a:ext cx="3557590" cy="1200150"/>
            <a:chOff x="5383211" y="1101726"/>
            <a:chExt cx="3557590" cy="1200150"/>
          </a:xfrm>
        </p:grpSpPr>
        <p:sp>
          <p:nvSpPr>
            <p:cNvPr id="16" name="Text Box 13"/>
            <p:cNvSpPr txBox="1">
              <a:spLocks noChangeArrowheads="1"/>
            </p:cNvSpPr>
            <p:nvPr/>
          </p:nvSpPr>
          <p:spPr bwMode="auto">
            <a:xfrm>
              <a:off x="5383211" y="1101726"/>
              <a:ext cx="3557590" cy="1200150"/>
            </a:xfrm>
            <a:prstGeom prst="rect">
              <a:avLst/>
            </a:prstGeom>
            <a:noFill/>
            <a:ln w="9525" algn="ctr">
              <a:noFill/>
              <a:miter lim="800000"/>
              <a:headEnd/>
              <a:tailEnd/>
            </a:ln>
          </p:spPr>
          <p:txBody>
            <a:bodyPr wrap="none">
              <a:spAutoFit/>
            </a:bodyPr>
            <a:lstStyle/>
            <a:p>
              <a:pPr>
                <a:lnSpc>
                  <a:spcPct val="90000"/>
                </a:lnSpc>
              </a:pPr>
              <a:r>
                <a:rPr lang="en-US" sz="4000" dirty="0">
                  <a:latin typeface="Rockwell Extra Bold" pitchFamily="18" charset="0"/>
                </a:rPr>
                <a:t>Barnes-</a:t>
              </a:r>
            </a:p>
            <a:p>
              <a:pPr>
                <a:lnSpc>
                  <a:spcPct val="90000"/>
                </a:lnSpc>
              </a:pPr>
              <a:r>
                <a:rPr lang="en-US" sz="4000" dirty="0">
                  <a:latin typeface="Rockwell Extra Bold" pitchFamily="18" charset="0"/>
                </a:rPr>
                <a:t>Wentworth</a:t>
              </a:r>
            </a:p>
          </p:txBody>
        </p:sp>
        <p:sp>
          <p:nvSpPr>
            <p:cNvPr id="17" name="Line 15"/>
            <p:cNvSpPr>
              <a:spLocks noChangeShapeType="1"/>
            </p:cNvSpPr>
            <p:nvPr/>
          </p:nvSpPr>
          <p:spPr bwMode="auto">
            <a:xfrm>
              <a:off x="6100761" y="1676401"/>
              <a:ext cx="2146301" cy="0"/>
            </a:xfrm>
            <a:prstGeom prst="line">
              <a:avLst/>
            </a:prstGeom>
            <a:noFill/>
            <a:ln w="38100">
              <a:solidFill>
                <a:srgbClr val="CCB400"/>
              </a:solidFill>
              <a:round/>
              <a:headEnd/>
              <a:tailEnd/>
            </a:ln>
          </p:spPr>
          <p:txBody>
            <a:bodyPr wrap="none" anchor="ctr">
              <a:spAutoFit/>
            </a:bodyPr>
            <a:lstStyle/>
            <a:p>
              <a:pPr>
                <a:lnSpc>
                  <a:spcPct val="90000"/>
                </a:lnSpc>
              </a:pPr>
              <a:endParaRPr lang="en-US" sz="2000" dirty="0"/>
            </a:p>
          </p:txBody>
        </p:sp>
      </p:grpSp>
    </p:spTree>
    <p:extLst>
      <p:ext uri="{BB962C8B-B14F-4D97-AF65-F5344CB8AC3E}">
        <p14:creationId xmlns:p14="http://schemas.microsoft.com/office/powerpoint/2010/main" val="1100205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952"/>
                                        </p:tgtEl>
                                        <p:attrNameLst>
                                          <p:attrName>style.visibility</p:attrName>
                                        </p:attrNameLst>
                                      </p:cBhvr>
                                      <p:to>
                                        <p:strVal val="visible"/>
                                      </p:to>
                                    </p:set>
                                    <p:animEffect transition="in" filter="dissolve">
                                      <p:cBhvr>
                                        <p:cTn id="10" dur="5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256589" y="1347787"/>
            <a:ext cx="2339975" cy="3062288"/>
            <a:chOff x="4241" y="849"/>
            <a:chExt cx="1474" cy="1929"/>
          </a:xfrm>
        </p:grpSpPr>
        <p:sp>
          <p:nvSpPr>
            <p:cNvPr id="85000" name="AutoShape 5"/>
            <p:cNvSpPr>
              <a:spLocks/>
            </p:cNvSpPr>
            <p:nvPr/>
          </p:nvSpPr>
          <p:spPr bwMode="auto">
            <a:xfrm>
              <a:off x="4314" y="849"/>
              <a:ext cx="1288" cy="1112"/>
            </a:xfrm>
            <a:prstGeom prst="borderCallout1">
              <a:avLst>
                <a:gd name="adj1" fmla="val 6477"/>
                <a:gd name="adj2" fmla="val -3727"/>
                <a:gd name="adj3" fmla="val 87769"/>
                <a:gd name="adj4" fmla="val -74532"/>
              </a:avLst>
            </a:prstGeom>
            <a:solidFill>
              <a:srgbClr val="003366">
                <a:alpha val="30196"/>
              </a:srgbClr>
            </a:solidFill>
            <a:ln w="9525" cap="rnd" algn="ctr">
              <a:solidFill>
                <a:srgbClr val="003366"/>
              </a:solidFill>
              <a:prstDash val="sysDot"/>
              <a:miter lim="800000"/>
              <a:headEnd/>
              <a:tailEnd/>
            </a:ln>
          </p:spPr>
          <p:txBody>
            <a:bodyPr anchor="ctr"/>
            <a:lstStyle/>
            <a:p>
              <a:pPr algn="ctr" fontAlgn="base">
                <a:spcBef>
                  <a:spcPct val="0"/>
                </a:spcBef>
                <a:spcAft>
                  <a:spcPct val="0"/>
                </a:spcAft>
              </a:pPr>
              <a:endParaRPr lang="en-US" sz="2800">
                <a:solidFill>
                  <a:srgbClr val="5C1F00"/>
                </a:solidFill>
              </a:endParaRPr>
            </a:p>
          </p:txBody>
        </p:sp>
        <p:sp>
          <p:nvSpPr>
            <p:cNvPr id="85002" name="Text Box 7"/>
            <p:cNvSpPr txBox="1">
              <a:spLocks noChangeArrowheads="1"/>
            </p:cNvSpPr>
            <p:nvPr/>
          </p:nvSpPr>
          <p:spPr bwMode="auto">
            <a:xfrm>
              <a:off x="4241" y="2099"/>
              <a:ext cx="1474" cy="679"/>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3200">
                  <a:solidFill>
                    <a:srgbClr val="003366"/>
                  </a:solidFill>
                </a:rPr>
                <a:t>press release</a:t>
              </a:r>
              <a:br>
                <a:rPr lang="en-US" sz="3200">
                  <a:solidFill>
                    <a:srgbClr val="003366"/>
                  </a:solidFill>
                </a:rPr>
              </a:br>
              <a:r>
                <a:rPr lang="en-US" sz="3200">
                  <a:solidFill>
                    <a:srgbClr val="003366"/>
                  </a:solidFill>
                </a:rPr>
                <a:t>about IPO</a:t>
              </a:r>
            </a:p>
          </p:txBody>
        </p:sp>
      </p:grpSp>
      <p:sp>
        <p:nvSpPr>
          <p:cNvPr id="2603016" name="AutoShape 8"/>
          <p:cNvSpPr>
            <a:spLocks noChangeArrowheads="1"/>
          </p:cNvSpPr>
          <p:nvPr/>
        </p:nvSpPr>
        <p:spPr bwMode="auto">
          <a:xfrm>
            <a:off x="1095481" y="1088709"/>
            <a:ext cx="4179888" cy="4699000"/>
          </a:xfrm>
          <a:prstGeom prst="wedgeRoundRectCallout">
            <a:avLst>
              <a:gd name="adj1" fmla="val 29644"/>
              <a:gd name="adj2" fmla="val -4495"/>
              <a:gd name="adj3" fmla="val 16667"/>
            </a:avLst>
          </a:prstGeom>
          <a:solidFill>
            <a:srgbClr val="FFFF99">
              <a:alpha val="50195"/>
            </a:srgbClr>
          </a:solidFill>
          <a:ln w="9525" algn="ctr">
            <a:solidFill>
              <a:schemeClr val="folHlink"/>
            </a:solidFill>
            <a:miter lim="800000"/>
            <a:headEnd/>
            <a:tailEnd/>
          </a:ln>
        </p:spPr>
        <p:txBody>
          <a:bodyPr anchor="ctr"/>
          <a:lstStyle/>
          <a:p>
            <a:pPr algn="ctr" fontAlgn="base">
              <a:spcBef>
                <a:spcPct val="0"/>
              </a:spcBef>
              <a:spcAft>
                <a:spcPct val="0"/>
              </a:spcAft>
            </a:pPr>
            <a:r>
              <a:rPr lang="en-US" sz="3200" dirty="0">
                <a:solidFill>
                  <a:srgbClr val="5C1F00"/>
                </a:solidFill>
              </a:rPr>
              <a:t>“We expect to raise $200 m. Proceeds will be used for</a:t>
            </a:r>
            <a:br>
              <a:rPr lang="en-US" sz="3200" dirty="0">
                <a:solidFill>
                  <a:srgbClr val="5C1F00"/>
                </a:solidFill>
              </a:rPr>
            </a:br>
            <a:r>
              <a:rPr lang="en-US" sz="3200" dirty="0">
                <a:solidFill>
                  <a:srgbClr val="5C1F00"/>
                </a:solidFill>
              </a:rPr>
              <a:t>research and development. Managing underwriter is a well-known investment bank.”</a:t>
            </a:r>
          </a:p>
        </p:txBody>
      </p:sp>
      <p:sp>
        <p:nvSpPr>
          <p:cNvPr id="11" name="Rectangle 9"/>
          <p:cNvSpPr>
            <a:spLocks noChangeArrowheads="1"/>
          </p:cNvSpPr>
          <p:nvPr/>
        </p:nvSpPr>
        <p:spPr bwMode="auto">
          <a:xfrm>
            <a:off x="7864659" y="5000626"/>
            <a:ext cx="914032"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b="1" dirty="0">
                <a:solidFill>
                  <a:srgbClr val="000000"/>
                </a:solidFill>
              </a:rPr>
              <a:t>J.R.</a:t>
            </a:r>
          </a:p>
          <a:p>
            <a:pPr algn="ctr" fontAlgn="base">
              <a:spcBef>
                <a:spcPct val="0"/>
              </a:spcBef>
              <a:spcAft>
                <a:spcPct val="0"/>
              </a:spcAft>
            </a:pPr>
            <a:r>
              <a:rPr lang="en-US" sz="2800" dirty="0">
                <a:solidFill>
                  <a:srgbClr val="000000"/>
                </a:solidFill>
              </a:rPr>
              <a:t>CEO</a:t>
            </a:r>
          </a:p>
        </p:txBody>
      </p:sp>
      <p:pic>
        <p:nvPicPr>
          <p:cNvPr id="12" name="Picture 95" descr="j0363456"/>
          <p:cNvPicPr>
            <a:picLocks noChangeAspect="1" noChangeArrowheads="1"/>
          </p:cNvPicPr>
          <p:nvPr/>
        </p:nvPicPr>
        <p:blipFill>
          <a:blip r:embed="rId3" cstate="print"/>
          <a:srcRect/>
          <a:stretch>
            <a:fillRect/>
          </a:stretch>
        </p:blipFill>
        <p:spPr bwMode="auto">
          <a:xfrm>
            <a:off x="6096000" y="2615201"/>
            <a:ext cx="1927193" cy="2385425"/>
          </a:xfrm>
          <a:prstGeom prst="rect">
            <a:avLst/>
          </a:prstGeom>
          <a:noFill/>
        </p:spPr>
      </p:pic>
      <p:pic>
        <p:nvPicPr>
          <p:cNvPr id="13" name="Picture 100" descr="j0365688"/>
          <p:cNvPicPr>
            <a:picLocks noChangeAspect="1" noChangeArrowheads="1"/>
          </p:cNvPicPr>
          <p:nvPr/>
        </p:nvPicPr>
        <p:blipFill>
          <a:blip r:embed="rId4" cstate="print"/>
          <a:srcRect/>
          <a:stretch>
            <a:fillRect/>
          </a:stretch>
        </p:blipFill>
        <p:spPr bwMode="auto">
          <a:xfrm flipH="1">
            <a:off x="8534401" y="1465263"/>
            <a:ext cx="1730375" cy="1624012"/>
          </a:xfrm>
          <a:prstGeom prst="rect">
            <a:avLst/>
          </a:prstGeom>
          <a:noFill/>
        </p:spPr>
      </p:pic>
      <p:sp>
        <p:nvSpPr>
          <p:cNvPr id="14" name="Rectangle 6"/>
          <p:cNvSpPr txBox="1">
            <a:spLocks noChangeArrowheads="1"/>
          </p:cNvSpPr>
          <p:nvPr/>
        </p:nvSpPr>
        <p:spPr bwMode="black">
          <a:xfrm>
            <a:off x="2231136" y="60199"/>
            <a:ext cx="7729728" cy="95421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Ewing Oil (Hypo 3)</a:t>
            </a:r>
          </a:p>
        </p:txBody>
      </p:sp>
    </p:spTree>
    <p:extLst>
      <p:ext uri="{BB962C8B-B14F-4D97-AF65-F5344CB8AC3E}">
        <p14:creationId xmlns:p14="http://schemas.microsoft.com/office/powerpoint/2010/main" val="1102177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603016"/>
                                        </p:tgtEl>
                                        <p:attrNameLst>
                                          <p:attrName>style.visibility</p:attrName>
                                        </p:attrNameLst>
                                      </p:cBhvr>
                                      <p:to>
                                        <p:strVal val="visible"/>
                                      </p:to>
                                    </p:set>
                                    <p:animEffect transition="in" filter="slide(fromRight)">
                                      <p:cBhvr>
                                        <p:cTn id="7" dur="500"/>
                                        <p:tgtEl>
                                          <p:spTgt spid="260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30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678" y="183296"/>
            <a:ext cx="7729728" cy="1188720"/>
          </a:xfrm>
        </p:spPr>
        <p:txBody>
          <a:bodyPr>
            <a:normAutofit/>
          </a:bodyPr>
          <a:lstStyle/>
          <a:p>
            <a:r>
              <a:rPr lang="en-US" dirty="0"/>
              <a:t>Rule 135:  Notice of Proposed registered offerings</a:t>
            </a:r>
          </a:p>
        </p:txBody>
      </p:sp>
      <p:sp>
        <p:nvSpPr>
          <p:cNvPr id="3" name="Content Placeholder 2"/>
          <p:cNvSpPr>
            <a:spLocks noGrp="1"/>
          </p:cNvSpPr>
          <p:nvPr>
            <p:ph idx="1"/>
          </p:nvPr>
        </p:nvSpPr>
        <p:spPr>
          <a:xfrm>
            <a:off x="74815" y="1662546"/>
            <a:ext cx="12053454" cy="5062450"/>
          </a:xfrm>
        </p:spPr>
        <p:txBody>
          <a:bodyPr>
            <a:noAutofit/>
          </a:bodyPr>
          <a:lstStyle/>
          <a:p>
            <a:r>
              <a:rPr lang="en-US" sz="2800" dirty="0"/>
              <a:t>It is not an </a:t>
            </a:r>
            <a:r>
              <a:rPr lang="en-US" sz="2800" dirty="0">
                <a:solidFill>
                  <a:srgbClr val="C00000"/>
                </a:solidFill>
              </a:rPr>
              <a:t>OFFER</a:t>
            </a:r>
            <a:r>
              <a:rPr lang="en-US" sz="2800" dirty="0"/>
              <a:t> if the </a:t>
            </a:r>
            <a:r>
              <a:rPr lang="en-US" sz="2800" dirty="0">
                <a:solidFill>
                  <a:srgbClr val="C00000"/>
                </a:solidFill>
              </a:rPr>
              <a:t>ISSUER</a:t>
            </a:r>
            <a:r>
              <a:rPr lang="en-US" sz="2800" dirty="0"/>
              <a:t> (not UNDERWRITER) discloses an intention to make a public offering</a:t>
            </a:r>
          </a:p>
          <a:p>
            <a:r>
              <a:rPr lang="en-US" sz="2800" dirty="0"/>
              <a:t>Cannot identify underwriters or price</a:t>
            </a:r>
          </a:p>
          <a:p>
            <a:r>
              <a:rPr lang="en-US" sz="2800" dirty="0"/>
              <a:t>Must have </a:t>
            </a:r>
            <a:r>
              <a:rPr lang="en-US" sz="2800" dirty="0">
                <a:solidFill>
                  <a:srgbClr val="C00000"/>
                </a:solidFill>
              </a:rPr>
              <a:t>LEGEND</a:t>
            </a:r>
            <a:r>
              <a:rPr lang="en-US" sz="2800" dirty="0"/>
              <a:t> (“This notice does not constitute an offer to sell securities.”)</a:t>
            </a:r>
          </a:p>
          <a:p>
            <a:r>
              <a:rPr lang="en-US" sz="2800" dirty="0"/>
              <a:t>Limited Information:</a:t>
            </a:r>
          </a:p>
          <a:p>
            <a:pPr lvl="1"/>
            <a:r>
              <a:rPr lang="en-US" sz="2800" dirty="0"/>
              <a:t>Issuer name;  title, amount and basic terms of securities offered;  anticipated timing;  brief statement of the manner and purpose of the offering</a:t>
            </a:r>
          </a:p>
        </p:txBody>
      </p:sp>
      <p:sp>
        <p:nvSpPr>
          <p:cNvPr id="4" name="Right Arrow 3"/>
          <p:cNvSpPr/>
          <p:nvPr/>
        </p:nvSpPr>
        <p:spPr>
          <a:xfrm rot="10800000">
            <a:off x="6858000" y="2693324"/>
            <a:ext cx="2493818"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90510" y="2596285"/>
            <a:ext cx="2269374" cy="584775"/>
          </a:xfrm>
          <a:prstGeom prst="rect">
            <a:avLst/>
          </a:prstGeom>
          <a:noFill/>
        </p:spPr>
        <p:txBody>
          <a:bodyPr wrap="square" rtlCol="0">
            <a:spAutoFit/>
          </a:bodyPr>
          <a:lstStyle/>
          <a:p>
            <a:r>
              <a:rPr lang="en-US" sz="3200" dirty="0">
                <a:latin typeface="Wide Latin" panose="020A0A07050505020404" pitchFamily="18" charset="0"/>
              </a:rPr>
              <a:t>FAIL</a:t>
            </a:r>
          </a:p>
        </p:txBody>
      </p:sp>
    </p:spTree>
    <p:extLst>
      <p:ext uri="{BB962C8B-B14F-4D97-AF65-F5344CB8AC3E}">
        <p14:creationId xmlns:p14="http://schemas.microsoft.com/office/powerpoint/2010/main" val="2373725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 . .</a:t>
            </a:r>
          </a:p>
        </p:txBody>
      </p:sp>
      <p:sp>
        <p:nvSpPr>
          <p:cNvPr id="3" name="Content Placeholder 2"/>
          <p:cNvSpPr>
            <a:spLocks noGrp="1"/>
          </p:cNvSpPr>
          <p:nvPr>
            <p:ph idx="1"/>
          </p:nvPr>
        </p:nvSpPr>
        <p:spPr/>
        <p:txBody>
          <a:bodyPr>
            <a:normAutofit/>
          </a:bodyPr>
          <a:lstStyle/>
          <a:p>
            <a:r>
              <a:rPr lang="en-US" sz="2800" dirty="0"/>
              <a:t>Just because you do not meet a Safe Harbor Rule, does not mean you can’t argue that the speaker was not “conditioning the market”</a:t>
            </a:r>
          </a:p>
        </p:txBody>
      </p:sp>
    </p:spTree>
    <p:extLst>
      <p:ext uri="{BB962C8B-B14F-4D97-AF65-F5344CB8AC3E}">
        <p14:creationId xmlns:p14="http://schemas.microsoft.com/office/powerpoint/2010/main" val="99618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Oval 98">
            <a:extLst>
              <a:ext uri="{FF2B5EF4-FFF2-40B4-BE49-F238E27FC236}">
                <a16:creationId xmlns:a16="http://schemas.microsoft.com/office/drawing/2014/main" id="{FABB3A81-0C12-415D-9478-832EA24E2269}"/>
              </a:ext>
            </a:extLst>
          </p:cNvPr>
          <p:cNvSpPr/>
          <p:nvPr/>
        </p:nvSpPr>
        <p:spPr>
          <a:xfrm>
            <a:off x="4303154" y="5976783"/>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8354D09-A6A0-43E7-9F50-AB7B1D9FB42A}"/>
              </a:ext>
            </a:extLst>
          </p:cNvPr>
          <p:cNvSpPr/>
          <p:nvPr/>
        </p:nvSpPr>
        <p:spPr>
          <a:xfrm>
            <a:off x="1995054" y="5328312"/>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11" y="3852825"/>
            <a:ext cx="951819" cy="1321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2378" y="3732415"/>
            <a:ext cx="167917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7068" y="3938447"/>
            <a:ext cx="1429789" cy="369332"/>
          </a:xfrm>
          <a:prstGeom prst="rect">
            <a:avLst/>
          </a:prstGeom>
          <a:noFill/>
        </p:spPr>
        <p:txBody>
          <a:bodyPr wrap="square" rtlCol="0">
            <a:spAutoFit/>
          </a:bodyPr>
          <a:lstStyle/>
          <a:p>
            <a:pPr algn="ctr"/>
            <a:r>
              <a:rPr lang="en-US" dirty="0"/>
              <a:t>ISSUER</a:t>
            </a:r>
          </a:p>
        </p:txBody>
      </p:sp>
      <p:sp>
        <p:nvSpPr>
          <p:cNvPr id="6" name="Isosceles Triangle 5"/>
          <p:cNvSpPr/>
          <p:nvPr/>
        </p:nvSpPr>
        <p:spPr>
          <a:xfrm>
            <a:off x="1122218" y="2701636"/>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122217" y="3835744"/>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0135" y="2946861"/>
            <a:ext cx="548640" cy="369332"/>
          </a:xfrm>
          <a:prstGeom prst="rect">
            <a:avLst/>
          </a:prstGeom>
          <a:noFill/>
        </p:spPr>
        <p:txBody>
          <a:bodyPr wrap="square" rtlCol="0">
            <a:spAutoFit/>
          </a:bodyPr>
          <a:lstStyle/>
          <a:p>
            <a:r>
              <a:rPr lang="en-US" dirty="0"/>
              <a:t>VC</a:t>
            </a:r>
          </a:p>
        </p:txBody>
      </p:sp>
      <p:sp>
        <p:nvSpPr>
          <p:cNvPr id="9" name="TextBox 8"/>
          <p:cNvSpPr txBox="1"/>
          <p:nvPr/>
        </p:nvSpPr>
        <p:spPr>
          <a:xfrm>
            <a:off x="1322555" y="4123113"/>
            <a:ext cx="548640" cy="369332"/>
          </a:xfrm>
          <a:prstGeom prst="rect">
            <a:avLst/>
          </a:prstGeom>
          <a:noFill/>
        </p:spPr>
        <p:txBody>
          <a:bodyPr wrap="square" rtlCol="0">
            <a:spAutoFit/>
          </a:bodyPr>
          <a:lstStyle/>
          <a:p>
            <a:r>
              <a:rPr lang="en-US" dirty="0"/>
              <a:t>VC</a:t>
            </a:r>
          </a:p>
        </p:txBody>
      </p:sp>
      <p:pic>
        <p:nvPicPr>
          <p:cNvPr id="10"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22543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920" y="2280726"/>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2503487" y="3050656"/>
            <a:ext cx="272352" cy="681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41962" y="2995359"/>
            <a:ext cx="50557" cy="737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1"/>
          </p:cNvCxnSpPr>
          <p:nvPr/>
        </p:nvCxnSpPr>
        <p:spPr>
          <a:xfrm>
            <a:off x="1541925" y="3416199"/>
            <a:ext cx="860453" cy="706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2702" y="4094348"/>
            <a:ext cx="679674" cy="2134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e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16545" y="4002884"/>
            <a:ext cx="609790" cy="60979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H="1">
            <a:off x="4081547" y="4307779"/>
            <a:ext cx="557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a:stCxn id="35" idx="2"/>
            <a:endCxn id="12" idx="6"/>
          </p:cNvCxnSpPr>
          <p:nvPr/>
        </p:nvCxnSpPr>
        <p:spPr>
          <a:xfrm flipH="1">
            <a:off x="6183818" y="1735284"/>
            <a:ext cx="265613" cy="8359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39" idx="2"/>
            <a:endCxn id="1028" idx="3"/>
          </p:cNvCxnSpPr>
          <p:nvPr/>
        </p:nvCxnSpPr>
        <p:spPr>
          <a:xfrm flipH="1">
            <a:off x="5590930" y="3529682"/>
            <a:ext cx="1036143" cy="9841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a:stCxn id="51" idx="6"/>
            <a:endCxn id="38" idx="2"/>
          </p:cNvCxnSpPr>
          <p:nvPr/>
        </p:nvCxnSpPr>
        <p:spPr>
          <a:xfrm flipV="1">
            <a:off x="5650730" y="623631"/>
            <a:ext cx="578245" cy="5818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449431" y="1394404"/>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228975" y="282751"/>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627073" y="3188802"/>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489958" y="1401561"/>
            <a:ext cx="1351216" cy="646331"/>
          </a:xfrm>
          <a:prstGeom prst="rect">
            <a:avLst/>
          </a:prstGeom>
          <a:noFill/>
        </p:spPr>
        <p:txBody>
          <a:bodyPr wrap="square" rtlCol="0">
            <a:spAutoFit/>
          </a:bodyPr>
          <a:lstStyle/>
          <a:p>
            <a:pPr algn="ctr"/>
            <a:r>
              <a:rPr lang="en-US" dirty="0"/>
              <a:t>Public Purchaser</a:t>
            </a:r>
          </a:p>
        </p:txBody>
      </p:sp>
      <p:sp>
        <p:nvSpPr>
          <p:cNvPr id="41" name="TextBox 40"/>
          <p:cNvSpPr txBox="1"/>
          <p:nvPr/>
        </p:nvSpPr>
        <p:spPr>
          <a:xfrm>
            <a:off x="6666815" y="3195320"/>
            <a:ext cx="1351216" cy="646331"/>
          </a:xfrm>
          <a:prstGeom prst="rect">
            <a:avLst/>
          </a:prstGeom>
          <a:noFill/>
        </p:spPr>
        <p:txBody>
          <a:bodyPr wrap="square" rtlCol="0">
            <a:spAutoFit/>
          </a:bodyPr>
          <a:lstStyle/>
          <a:p>
            <a:pPr algn="ctr"/>
            <a:r>
              <a:rPr lang="en-US" dirty="0"/>
              <a:t>Public Purchaser</a:t>
            </a:r>
          </a:p>
        </p:txBody>
      </p:sp>
      <p:sp>
        <p:nvSpPr>
          <p:cNvPr id="42" name="TextBox 41"/>
          <p:cNvSpPr txBox="1"/>
          <p:nvPr/>
        </p:nvSpPr>
        <p:spPr>
          <a:xfrm>
            <a:off x="6290923" y="286383"/>
            <a:ext cx="1351216" cy="646331"/>
          </a:xfrm>
          <a:prstGeom prst="rect">
            <a:avLst/>
          </a:prstGeom>
          <a:noFill/>
        </p:spPr>
        <p:txBody>
          <a:bodyPr wrap="square" rtlCol="0">
            <a:spAutoFit/>
          </a:bodyPr>
          <a:lstStyle/>
          <a:p>
            <a:pPr algn="ctr"/>
            <a:r>
              <a:rPr lang="en-US" dirty="0"/>
              <a:t>Public Purchaser</a:t>
            </a:r>
          </a:p>
        </p:txBody>
      </p:sp>
      <p:cxnSp>
        <p:nvCxnSpPr>
          <p:cNvPr id="45" name="Straight Connector 44"/>
          <p:cNvCxnSpPr>
            <a:cxnSpLocks/>
            <a:stCxn id="49" idx="2"/>
            <a:endCxn id="35" idx="6"/>
          </p:cNvCxnSpPr>
          <p:nvPr/>
        </p:nvCxnSpPr>
        <p:spPr>
          <a:xfrm flipH="1">
            <a:off x="7862595" y="1496437"/>
            <a:ext cx="575652" cy="2388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a:stCxn id="52" idx="2"/>
            <a:endCxn id="41" idx="3"/>
          </p:cNvCxnSpPr>
          <p:nvPr/>
        </p:nvCxnSpPr>
        <p:spPr>
          <a:xfrm flipH="1">
            <a:off x="8018031" y="2968137"/>
            <a:ext cx="927088" cy="5503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stCxn id="53" idx="2"/>
            <a:endCxn id="42" idx="3"/>
          </p:cNvCxnSpPr>
          <p:nvPr/>
        </p:nvCxnSpPr>
        <p:spPr>
          <a:xfrm flipH="1">
            <a:off x="7642139" y="417302"/>
            <a:ext cx="893309" cy="1922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8438247" y="1200508"/>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945119" y="2672208"/>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535448" y="121373"/>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603101" y="1166460"/>
            <a:ext cx="1351216" cy="646331"/>
          </a:xfrm>
          <a:prstGeom prst="rect">
            <a:avLst/>
          </a:prstGeom>
          <a:noFill/>
        </p:spPr>
        <p:txBody>
          <a:bodyPr wrap="square" rtlCol="0">
            <a:spAutoFit/>
          </a:bodyPr>
          <a:lstStyle/>
          <a:p>
            <a:pPr algn="ctr"/>
            <a:r>
              <a:rPr lang="en-US" dirty="0"/>
              <a:t>2nd Purchaser</a:t>
            </a:r>
          </a:p>
        </p:txBody>
      </p:sp>
      <p:sp>
        <p:nvSpPr>
          <p:cNvPr id="57" name="TextBox 56"/>
          <p:cNvSpPr txBox="1"/>
          <p:nvPr/>
        </p:nvSpPr>
        <p:spPr>
          <a:xfrm>
            <a:off x="9081466" y="2603949"/>
            <a:ext cx="1351216" cy="646331"/>
          </a:xfrm>
          <a:prstGeom prst="rect">
            <a:avLst/>
          </a:prstGeom>
          <a:noFill/>
        </p:spPr>
        <p:txBody>
          <a:bodyPr wrap="square" rtlCol="0">
            <a:spAutoFit/>
          </a:bodyPr>
          <a:lstStyle/>
          <a:p>
            <a:pPr algn="ctr"/>
            <a:r>
              <a:rPr lang="en-US" dirty="0"/>
              <a:t>2nd Purchaser</a:t>
            </a:r>
          </a:p>
        </p:txBody>
      </p:sp>
      <p:sp>
        <p:nvSpPr>
          <p:cNvPr id="58" name="TextBox 57"/>
          <p:cNvSpPr txBox="1"/>
          <p:nvPr/>
        </p:nvSpPr>
        <p:spPr>
          <a:xfrm>
            <a:off x="8674100" y="79671"/>
            <a:ext cx="1351216" cy="646331"/>
          </a:xfrm>
          <a:prstGeom prst="rect">
            <a:avLst/>
          </a:prstGeom>
          <a:noFill/>
        </p:spPr>
        <p:txBody>
          <a:bodyPr wrap="square" rtlCol="0">
            <a:spAutoFit/>
          </a:bodyPr>
          <a:lstStyle/>
          <a:p>
            <a:pPr algn="ctr"/>
            <a:r>
              <a:rPr lang="en-US" dirty="0"/>
              <a:t>2nd Purchaser</a:t>
            </a:r>
          </a:p>
        </p:txBody>
      </p:sp>
      <p:cxnSp>
        <p:nvCxnSpPr>
          <p:cNvPr id="59" name="Straight Connector 58"/>
          <p:cNvCxnSpPr>
            <a:cxnSpLocks/>
            <a:stCxn id="64" idx="2"/>
            <a:endCxn id="49" idx="6"/>
          </p:cNvCxnSpPr>
          <p:nvPr/>
        </p:nvCxnSpPr>
        <p:spPr>
          <a:xfrm flipH="1" flipV="1">
            <a:off x="10022102" y="1496437"/>
            <a:ext cx="567975" cy="55145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a:endCxn id="57" idx="2"/>
          </p:cNvCxnSpPr>
          <p:nvPr/>
        </p:nvCxnSpPr>
        <p:spPr>
          <a:xfrm flipH="1" flipV="1">
            <a:off x="9757074" y="3250280"/>
            <a:ext cx="1022258" cy="12920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63" idx="0"/>
            <a:endCxn id="53" idx="6"/>
          </p:cNvCxnSpPr>
          <p:nvPr/>
        </p:nvCxnSpPr>
        <p:spPr>
          <a:xfrm flipH="1" flipV="1">
            <a:off x="10119303" y="417302"/>
            <a:ext cx="1235647" cy="1820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0563022" y="599314"/>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590077" y="1751963"/>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529294" y="448218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0750996" y="548385"/>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8" name="TextBox 67"/>
          <p:cNvSpPr txBox="1"/>
          <p:nvPr/>
        </p:nvSpPr>
        <p:spPr>
          <a:xfrm>
            <a:off x="10750996" y="1679590"/>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9" name="TextBox 68"/>
          <p:cNvSpPr txBox="1"/>
          <p:nvPr/>
        </p:nvSpPr>
        <p:spPr>
          <a:xfrm>
            <a:off x="10690213" y="4391387"/>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12" name="Oval 11"/>
          <p:cNvSpPr/>
          <p:nvPr/>
        </p:nvSpPr>
        <p:spPr>
          <a:xfrm>
            <a:off x="4252406" y="2109853"/>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51" idx="4"/>
            <a:endCxn id="4" idx="0"/>
          </p:cNvCxnSpPr>
          <p:nvPr/>
        </p:nvCxnSpPr>
        <p:spPr>
          <a:xfrm flipH="1">
            <a:off x="3241964" y="1666822"/>
            <a:ext cx="1443060" cy="20655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719318" y="744109"/>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986180" y="1019996"/>
            <a:ext cx="1487980" cy="369332"/>
          </a:xfrm>
          <a:prstGeom prst="rect">
            <a:avLst/>
          </a:prstGeom>
          <a:noFill/>
        </p:spPr>
        <p:txBody>
          <a:bodyPr wrap="square" rtlCol="0">
            <a:spAutoFit/>
          </a:bodyPr>
          <a:lstStyle/>
          <a:p>
            <a:pPr algn="ctr"/>
            <a:r>
              <a:rPr lang="en-US" dirty="0"/>
              <a:t>Shareholders</a:t>
            </a:r>
          </a:p>
        </p:txBody>
      </p:sp>
      <p:sp>
        <p:nvSpPr>
          <p:cNvPr id="62" name="Oval 61"/>
          <p:cNvSpPr/>
          <p:nvPr/>
        </p:nvSpPr>
        <p:spPr>
          <a:xfrm>
            <a:off x="1503252" y="522600"/>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77694" y="767843"/>
            <a:ext cx="1651586" cy="369332"/>
          </a:xfrm>
          <a:prstGeom prst="rect">
            <a:avLst/>
          </a:prstGeom>
          <a:noFill/>
        </p:spPr>
        <p:txBody>
          <a:bodyPr wrap="square" rtlCol="0">
            <a:spAutoFit/>
          </a:bodyPr>
          <a:lstStyle/>
          <a:p>
            <a:r>
              <a:rPr lang="en-US" dirty="0"/>
              <a:t>Early Investors</a:t>
            </a:r>
          </a:p>
        </p:txBody>
      </p:sp>
      <p:cxnSp>
        <p:nvCxnSpPr>
          <p:cNvPr id="66" name="Straight Connector 65"/>
          <p:cNvCxnSpPr>
            <a:cxnSpLocks/>
            <a:endCxn id="4" idx="0"/>
          </p:cNvCxnSpPr>
          <p:nvPr/>
        </p:nvCxnSpPr>
        <p:spPr>
          <a:xfrm>
            <a:off x="2468958" y="1427443"/>
            <a:ext cx="773006" cy="230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2" idx="4"/>
            <a:endCxn id="4" idx="0"/>
          </p:cNvCxnSpPr>
          <p:nvPr/>
        </p:nvCxnSpPr>
        <p:spPr>
          <a:xfrm flipH="1">
            <a:off x="3241964" y="3032566"/>
            <a:ext cx="1976148" cy="6998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506449" y="2386544"/>
            <a:ext cx="1487980" cy="369332"/>
          </a:xfrm>
          <a:prstGeom prst="rect">
            <a:avLst/>
          </a:prstGeom>
          <a:noFill/>
        </p:spPr>
        <p:txBody>
          <a:bodyPr wrap="square" rtlCol="0">
            <a:spAutoFit/>
          </a:bodyPr>
          <a:lstStyle/>
          <a:p>
            <a:pPr algn="ctr"/>
            <a:r>
              <a:rPr lang="en-US" dirty="0"/>
              <a:t>Employees</a:t>
            </a:r>
          </a:p>
        </p:txBody>
      </p:sp>
      <p:sp>
        <p:nvSpPr>
          <p:cNvPr id="87" name="TextBox 86">
            <a:extLst>
              <a:ext uri="{FF2B5EF4-FFF2-40B4-BE49-F238E27FC236}">
                <a16:creationId xmlns:a16="http://schemas.microsoft.com/office/drawing/2014/main" id="{34090DCE-5304-4765-821F-D464F9D7C9DA}"/>
              </a:ext>
            </a:extLst>
          </p:cNvPr>
          <p:cNvSpPr txBox="1"/>
          <p:nvPr/>
        </p:nvSpPr>
        <p:spPr>
          <a:xfrm>
            <a:off x="2100231" y="5301076"/>
            <a:ext cx="1351216" cy="646331"/>
          </a:xfrm>
          <a:prstGeom prst="rect">
            <a:avLst/>
          </a:prstGeom>
          <a:noFill/>
        </p:spPr>
        <p:txBody>
          <a:bodyPr wrap="square" rtlCol="0">
            <a:spAutoFit/>
          </a:bodyPr>
          <a:lstStyle/>
          <a:p>
            <a:pPr algn="ctr"/>
            <a:r>
              <a:rPr lang="en-US" dirty="0"/>
              <a:t>Public Purchaser</a:t>
            </a:r>
          </a:p>
        </p:txBody>
      </p:sp>
      <p:cxnSp>
        <p:nvCxnSpPr>
          <p:cNvPr id="89" name="Straight Connector 88">
            <a:extLst>
              <a:ext uri="{FF2B5EF4-FFF2-40B4-BE49-F238E27FC236}">
                <a16:creationId xmlns:a16="http://schemas.microsoft.com/office/drawing/2014/main" id="{163AD88E-9A00-4FF8-BE06-825D4C58542D}"/>
              </a:ext>
            </a:extLst>
          </p:cNvPr>
          <p:cNvCxnSpPr>
            <a:cxnSpLocks/>
            <a:stCxn id="95" idx="2"/>
            <a:endCxn id="62" idx="0"/>
          </p:cNvCxnSpPr>
          <p:nvPr/>
        </p:nvCxnSpPr>
        <p:spPr>
          <a:xfrm flipH="1">
            <a:off x="2468958" y="358020"/>
            <a:ext cx="1810569" cy="1645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E89A0A8-A778-48D5-91F9-B59AE392E0F6}"/>
              </a:ext>
            </a:extLst>
          </p:cNvPr>
          <p:cNvCxnSpPr>
            <a:cxnSpLocks/>
            <a:stCxn id="87" idx="0"/>
            <a:endCxn id="7" idx="3"/>
          </p:cNvCxnSpPr>
          <p:nvPr/>
        </p:nvCxnSpPr>
        <p:spPr>
          <a:xfrm flipH="1" flipV="1">
            <a:off x="1558636" y="4542326"/>
            <a:ext cx="1217203" cy="7587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BC3A1554-376B-40C4-8DC0-9204D804E67F}"/>
              </a:ext>
            </a:extLst>
          </p:cNvPr>
          <p:cNvSpPr/>
          <p:nvPr/>
        </p:nvSpPr>
        <p:spPr>
          <a:xfrm>
            <a:off x="4279527" y="62091"/>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BAD0836-B870-499D-A47F-94D1F11437CC}"/>
              </a:ext>
            </a:extLst>
          </p:cNvPr>
          <p:cNvSpPr txBox="1"/>
          <p:nvPr/>
        </p:nvSpPr>
        <p:spPr>
          <a:xfrm>
            <a:off x="4395846" y="31896"/>
            <a:ext cx="1351216" cy="646331"/>
          </a:xfrm>
          <a:prstGeom prst="rect">
            <a:avLst/>
          </a:prstGeom>
          <a:noFill/>
        </p:spPr>
        <p:txBody>
          <a:bodyPr wrap="square" rtlCol="0">
            <a:spAutoFit/>
          </a:bodyPr>
          <a:lstStyle/>
          <a:p>
            <a:pPr algn="ctr"/>
            <a:r>
              <a:rPr lang="en-US" dirty="0"/>
              <a:t>Public Purchaser</a:t>
            </a:r>
          </a:p>
        </p:txBody>
      </p:sp>
      <p:sp>
        <p:nvSpPr>
          <p:cNvPr id="98" name="TextBox 97">
            <a:extLst>
              <a:ext uri="{FF2B5EF4-FFF2-40B4-BE49-F238E27FC236}">
                <a16:creationId xmlns:a16="http://schemas.microsoft.com/office/drawing/2014/main" id="{5AF1E4EC-DA2D-4F38-A017-FE6892E57FAE}"/>
              </a:ext>
            </a:extLst>
          </p:cNvPr>
          <p:cNvSpPr txBox="1"/>
          <p:nvPr/>
        </p:nvSpPr>
        <p:spPr>
          <a:xfrm>
            <a:off x="4402468" y="5911203"/>
            <a:ext cx="1351216" cy="646331"/>
          </a:xfrm>
          <a:prstGeom prst="rect">
            <a:avLst/>
          </a:prstGeom>
          <a:noFill/>
        </p:spPr>
        <p:txBody>
          <a:bodyPr wrap="square" rtlCol="0">
            <a:spAutoFit/>
          </a:bodyPr>
          <a:lstStyle/>
          <a:p>
            <a:pPr algn="ctr"/>
            <a:r>
              <a:rPr lang="en-US" dirty="0"/>
              <a:t>2nd Purchaser</a:t>
            </a:r>
          </a:p>
        </p:txBody>
      </p:sp>
      <p:cxnSp>
        <p:nvCxnSpPr>
          <p:cNvPr id="100" name="Straight Connector 99">
            <a:extLst>
              <a:ext uri="{FF2B5EF4-FFF2-40B4-BE49-F238E27FC236}">
                <a16:creationId xmlns:a16="http://schemas.microsoft.com/office/drawing/2014/main" id="{9F7DB6E0-389D-431A-AA9A-D62CC521C361}"/>
              </a:ext>
            </a:extLst>
          </p:cNvPr>
          <p:cNvCxnSpPr>
            <a:cxnSpLocks/>
            <a:stCxn id="99" idx="2"/>
            <a:endCxn id="88" idx="6"/>
          </p:cNvCxnSpPr>
          <p:nvPr/>
        </p:nvCxnSpPr>
        <p:spPr>
          <a:xfrm flipH="1" flipV="1">
            <a:off x="3578909" y="5624241"/>
            <a:ext cx="724245" cy="64847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F693088-3E35-464D-B690-8F6A44606672}"/>
              </a:ext>
            </a:extLst>
          </p:cNvPr>
          <p:cNvSpPr txBox="1"/>
          <p:nvPr/>
        </p:nvSpPr>
        <p:spPr>
          <a:xfrm>
            <a:off x="6481466" y="5599022"/>
            <a:ext cx="4640624" cy="523220"/>
          </a:xfrm>
          <a:prstGeom prst="rect">
            <a:avLst/>
          </a:prstGeom>
          <a:solidFill>
            <a:schemeClr val="bg1"/>
          </a:solidFill>
          <a:ln w="41275">
            <a:solidFill>
              <a:srgbClr val="C00000"/>
            </a:solidFill>
          </a:ln>
        </p:spPr>
        <p:txBody>
          <a:bodyPr wrap="square" rtlCol="0">
            <a:spAutoFit/>
          </a:bodyPr>
          <a:lstStyle/>
          <a:p>
            <a:pPr algn="ctr"/>
            <a:r>
              <a:rPr lang="en-US" sz="2800" dirty="0"/>
              <a:t>Primary Direct Floor Listing</a:t>
            </a:r>
          </a:p>
        </p:txBody>
      </p:sp>
      <p:pic>
        <p:nvPicPr>
          <p:cNvPr id="104" name="Picture 103" descr="Money Clipart Transparent Background - Cartoon Money Stack Png, Cliparts &amp;  Cartoons - Jing.fm">
            <a:extLst>
              <a:ext uri="{FF2B5EF4-FFF2-40B4-BE49-F238E27FC236}">
                <a16:creationId xmlns:a16="http://schemas.microsoft.com/office/drawing/2014/main" id="{BC794989-20E3-46C7-BF27-3E85227F4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3122" y="1472914"/>
            <a:ext cx="415876" cy="23884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descr="Money Clipart Transparent Background - Cartoon Money Stack Png, Cliparts &amp;  Cartoons - Jing.fm">
            <a:extLst>
              <a:ext uri="{FF2B5EF4-FFF2-40B4-BE49-F238E27FC236}">
                <a16:creationId xmlns:a16="http://schemas.microsoft.com/office/drawing/2014/main" id="{874DE296-D96C-4B70-B4B3-2F4F07335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4776" y="5697135"/>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Money Clipart Transparent Background - Cartoon Money Stack Png, Cliparts &amp;  Cartoons - Jing.fm">
            <a:extLst>
              <a:ext uri="{FF2B5EF4-FFF2-40B4-BE49-F238E27FC236}">
                <a16:creationId xmlns:a16="http://schemas.microsoft.com/office/drawing/2014/main" id="{30AC8D6D-CF29-4B27-8549-5623BB7EF2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2102" y="3734702"/>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descr="Money Clipart Transparent Background - Cartoon Money Stack Png, Cliparts &amp;  Cartoons - Jing.fm">
            <a:extLst>
              <a:ext uri="{FF2B5EF4-FFF2-40B4-BE49-F238E27FC236}">
                <a16:creationId xmlns:a16="http://schemas.microsoft.com/office/drawing/2014/main" id="{6DA5B94A-54CE-4E7F-8C4D-EACBA29D8B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6584" y="3008912"/>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Money Clipart Transparent Background - Cartoon Money Stack Png, Cliparts &amp;  Cartoons - Jing.fm">
            <a:extLst>
              <a:ext uri="{FF2B5EF4-FFF2-40B4-BE49-F238E27FC236}">
                <a16:creationId xmlns:a16="http://schemas.microsoft.com/office/drawing/2014/main" id="{148EF740-D98E-45B7-A1E8-1DB446DDFB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1362" y="688524"/>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Money Clipart Transparent Background - Cartoon Money Stack Png, Cliparts &amp;  Cartoons - Jing.fm">
            <a:extLst>
              <a:ext uri="{FF2B5EF4-FFF2-40B4-BE49-F238E27FC236}">
                <a16:creationId xmlns:a16="http://schemas.microsoft.com/office/drawing/2014/main" id="{B4D88996-7D8D-408A-888C-EB3435B833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204" y="3775507"/>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Money Clipart Transparent Background - Cartoon Money Stack Png, Cliparts &amp;  Cartoons - Jing.fm">
            <a:extLst>
              <a:ext uri="{FF2B5EF4-FFF2-40B4-BE49-F238E27FC236}">
                <a16:creationId xmlns:a16="http://schemas.microsoft.com/office/drawing/2014/main" id="{23351F17-5534-49D0-B900-08DE9AD98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0854" y="1946220"/>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Money Clipart Transparent Background - Cartoon Money Stack Png, Cliparts &amp;  Cartoons - Jing.fm">
            <a:extLst>
              <a:ext uri="{FF2B5EF4-FFF2-40B4-BE49-F238E27FC236}">
                <a16:creationId xmlns:a16="http://schemas.microsoft.com/office/drawing/2014/main" id="{78DE18A6-849C-4A84-9782-4CC86E6485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493" y="4697795"/>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descr="Money Clipart Transparent Background - Cartoon Money Stack Png, Cliparts &amp;  Cartoons - Jing.fm">
            <a:extLst>
              <a:ext uri="{FF2B5EF4-FFF2-40B4-BE49-F238E27FC236}">
                <a16:creationId xmlns:a16="http://schemas.microsoft.com/office/drawing/2014/main" id="{FF47A988-4F0E-4EA8-B727-88A54E65E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962" y="139345"/>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0" descr="Money Clipart Transparent Background - Cartoon Money Stack Png, Cliparts &amp;  Cartoons - Jing.fm">
            <a:extLst>
              <a:ext uri="{FF2B5EF4-FFF2-40B4-BE49-F238E27FC236}">
                <a16:creationId xmlns:a16="http://schemas.microsoft.com/office/drawing/2014/main" id="{3E252288-8DD9-4F56-9A3D-174D2A90D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1817" y="322422"/>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descr="Money Clipart Transparent Background - Cartoon Money Stack Png, Cliparts &amp;  Cartoons - Jing.fm">
            <a:extLst>
              <a:ext uri="{FF2B5EF4-FFF2-40B4-BE49-F238E27FC236}">
                <a16:creationId xmlns:a16="http://schemas.microsoft.com/office/drawing/2014/main" id="{AA383932-B198-403B-B541-EADF51C9E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4951" y="1563961"/>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6" descr="Money Clipart Transparent Background - Cartoon Money Stack Png, Cliparts &amp;  Cartoons - Jing.fm">
            <a:extLst>
              <a:ext uri="{FF2B5EF4-FFF2-40B4-BE49-F238E27FC236}">
                <a16:creationId xmlns:a16="http://schemas.microsoft.com/office/drawing/2014/main" id="{F0333DC5-36F9-4913-A539-5989673A18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6010" y="173193"/>
            <a:ext cx="695262" cy="39930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descr="Money Clipart Transparent Background - Cartoon Money Stack Png, Cliparts &amp;  Cartoons - Jing.fm">
            <a:extLst>
              <a:ext uri="{FF2B5EF4-FFF2-40B4-BE49-F238E27FC236}">
                <a16:creationId xmlns:a16="http://schemas.microsoft.com/office/drawing/2014/main" id="{6663C5F0-3B26-4D25-8D21-E9A32566A0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6216" y="4069826"/>
            <a:ext cx="695262" cy="39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189DC-6820-4033-B0CF-45BFBE13568B}"/>
              </a:ext>
            </a:extLst>
          </p:cNvPr>
          <p:cNvPicPr>
            <a:picLocks noChangeAspect="1"/>
          </p:cNvPicPr>
          <p:nvPr/>
        </p:nvPicPr>
        <p:blipFill>
          <a:blip r:embed="rId2"/>
          <a:stretch>
            <a:fillRect/>
          </a:stretch>
        </p:blipFill>
        <p:spPr>
          <a:xfrm>
            <a:off x="1789984" y="0"/>
            <a:ext cx="8612032" cy="6835908"/>
          </a:xfrm>
          <a:prstGeom prst="rect">
            <a:avLst/>
          </a:prstGeom>
        </p:spPr>
      </p:pic>
    </p:spTree>
    <p:extLst>
      <p:ext uri="{BB962C8B-B14F-4D97-AF65-F5344CB8AC3E}">
        <p14:creationId xmlns:p14="http://schemas.microsoft.com/office/powerpoint/2010/main" val="219587608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6938</Words>
  <Application>Microsoft Office PowerPoint</Application>
  <PresentationFormat>Widescreen</PresentationFormat>
  <Paragraphs>525</Paragraphs>
  <Slides>74</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AngsanaUPC</vt:lpstr>
      <vt:lpstr>Arial</vt:lpstr>
      <vt:lpstr>Calibri</vt:lpstr>
      <vt:lpstr>Gill Sans MT</vt:lpstr>
      <vt:lpstr>Rockwell Extra Bold</vt:lpstr>
      <vt:lpstr>Times New Roman</vt:lpstr>
      <vt:lpstr>Wide Latin</vt:lpstr>
      <vt:lpstr>Wingdings</vt:lpstr>
      <vt:lpstr>Parcel</vt:lpstr>
      <vt:lpstr>Securities regulation #7</vt:lpstr>
      <vt:lpstr>Current event: Gamestop lingo: short-selling</vt:lpstr>
      <vt:lpstr>So, I see gamestop is in trouble.  I think the stock will decrease in value.</vt:lpstr>
      <vt:lpstr>The stock begins to rise </vt:lpstr>
      <vt:lpstr>Monday lingo: What is a “Direct listing”?</vt:lpstr>
      <vt:lpstr>PowerPoint Presentation</vt:lpstr>
      <vt:lpstr>PowerPoint Presentation</vt:lpstr>
      <vt:lpstr>PowerPoint Presentation</vt:lpstr>
      <vt:lpstr>PowerPoint Presentation</vt:lpstr>
      <vt:lpstr>PowerPoint Presentation</vt:lpstr>
      <vt:lpstr>Back to initial public offerings</vt:lpstr>
      <vt:lpstr>JFrog’s public offering</vt:lpstr>
      <vt:lpstr>Timeline</vt:lpstr>
      <vt:lpstr>Registration Statement</vt:lpstr>
      <vt:lpstr>PowerPoint Presentation</vt:lpstr>
      <vt:lpstr>PowerPoint Presentation</vt:lpstr>
      <vt:lpstr>IPO Gun-jumping in three rules</vt:lpstr>
      <vt:lpstr>Where are we getting this?</vt:lpstr>
      <vt:lpstr>Gun-Jumping Rules</vt:lpstr>
      <vt:lpstr>Gun-Jumping Rules</vt:lpstr>
      <vt:lpstr>Gun Jumping Rules</vt:lpstr>
      <vt:lpstr>Registration statement</vt:lpstr>
      <vt:lpstr>Registration statement</vt:lpstr>
      <vt:lpstr>PowerPoint Presentation</vt:lpstr>
      <vt:lpstr>What kind of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Emerging Growth Companies</vt:lpstr>
      <vt:lpstr>PowerPoint Presentation</vt:lpstr>
      <vt:lpstr>PowerPoint Presentation</vt:lpstr>
      <vt:lpstr>PowerPoint Presentation</vt:lpstr>
      <vt:lpstr>Note:  Draft registration statement filing now available to all issuers</vt:lpstr>
      <vt:lpstr>NOTE: testing the waters now available to all issuers</vt:lpstr>
      <vt:lpstr>Gun Jumping Rules</vt:lpstr>
      <vt:lpstr>Timeline</vt:lpstr>
      <vt:lpstr>Pre-Filing Period</vt:lpstr>
      <vt:lpstr>Pre-Filing Period</vt:lpstr>
      <vt:lpstr>Does the communication “condition the market”?  SEC Release No. 3844</vt:lpstr>
      <vt:lpstr>Pre-Filing Period Safe Harbors</vt:lpstr>
      <vt:lpstr>ALWAYS REMEMBER section 4(a)(1)</vt:lpstr>
      <vt:lpstr>Rule 163A: Exemption from Section 5(c)</vt:lpstr>
      <vt:lpstr>Rule 135:  Notice of Proposed registered offerings</vt:lpstr>
      <vt:lpstr>Rule 163: Exemption from 5(c) for WKSI’s</vt:lpstr>
      <vt:lpstr>Rule 163 Legend</vt:lpstr>
      <vt:lpstr>Rule 168: Exemption from 2(a)(10) prospectus and 5(c) Offer</vt:lpstr>
      <vt:lpstr>Rule 169: Exemption from Sections 2(a)(1) Prospectus and 5(c) offer</vt:lpstr>
      <vt:lpstr>Prefiling Period Safe Harbors</vt:lpstr>
      <vt:lpstr>Prefiling Period Safe Harbors</vt:lpstr>
      <vt:lpstr>Silver horse, inc., an online equestrian supply store, has never had a public offering.  On December 1, 2019, the PR department had the webmaster create a poll on the front page of the website, asking “would you jump at the chance to invest in a silverhorse ipo?” The poll is live for 3 days, then it is removed.  Silverhorse files its Form s-1 on a confidential basis on February 1, 2020.</vt:lpstr>
      <vt:lpstr>Ewing Oil (Hypo 1, Scenario 1)</vt:lpstr>
      <vt:lpstr>Gun-Jumping Rules</vt:lpstr>
      <vt:lpstr>Any Pre-Filing Period Safe Harbors?</vt:lpstr>
      <vt:lpstr>Ewing Oil (Hypo 1, Scenario 2)</vt:lpstr>
      <vt:lpstr>Rule 169: Exemption from Sections 2(a)(1) Prospectus and 5(c) offer</vt:lpstr>
      <vt:lpstr>PowerPoint Presentation</vt:lpstr>
      <vt:lpstr>PowerPoint Presentation</vt:lpstr>
      <vt:lpstr>Section 5(c)</vt:lpstr>
      <vt:lpstr>Section 2(a)(3)</vt:lpstr>
      <vt:lpstr>PowerPoint Presentation</vt:lpstr>
      <vt:lpstr>Section 2(a)(3)</vt:lpstr>
      <vt:lpstr>PowerPoint Presentation</vt:lpstr>
      <vt:lpstr>PowerPoint Presentation</vt:lpstr>
      <vt:lpstr>Ewing Oil (Hypothetical 2, #4)</vt:lpstr>
      <vt:lpstr>PowerPoint Presentation</vt:lpstr>
      <vt:lpstr>Rule 135:  Notice of Proposed registered offerings</vt:lpstr>
      <vt:lpstr>However.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#7</dc:title>
  <dc:creator>Christine Hurt</dc:creator>
  <cp:lastModifiedBy>Christine Hurt</cp:lastModifiedBy>
  <cp:revision>5</cp:revision>
  <dcterms:created xsi:type="dcterms:W3CDTF">2021-02-01T20:57:43Z</dcterms:created>
  <dcterms:modified xsi:type="dcterms:W3CDTF">2021-02-01T22:34:01Z</dcterms:modified>
</cp:coreProperties>
</file>