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5" d="100"/>
          <a:sy n="65" d="100"/>
        </p:scale>
        <p:origin x="1320" y="4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50D7791-4E6F-4844-8E30-2F098BAD2E9C}"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3B578D-B9EC-4712-8529-1E6B49F2DCA8}" type="slidenum">
              <a:rPr lang="en-US" smtClean="0"/>
              <a:t>‹#›</a:t>
            </a:fld>
            <a:endParaRPr lang="en-US"/>
          </a:p>
        </p:txBody>
      </p:sp>
    </p:spTree>
    <p:extLst>
      <p:ext uri="{BB962C8B-B14F-4D97-AF65-F5344CB8AC3E}">
        <p14:creationId xmlns:p14="http://schemas.microsoft.com/office/powerpoint/2010/main" val="26135739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D7791-4E6F-4844-8E30-2F098BAD2E9C}"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3B578D-B9EC-4712-8529-1E6B49F2DCA8}" type="slidenum">
              <a:rPr lang="en-US" smtClean="0"/>
              <a:t>‹#›</a:t>
            </a:fld>
            <a:endParaRPr lang="en-US"/>
          </a:p>
        </p:txBody>
      </p:sp>
    </p:spTree>
    <p:extLst>
      <p:ext uri="{BB962C8B-B14F-4D97-AF65-F5344CB8AC3E}">
        <p14:creationId xmlns:p14="http://schemas.microsoft.com/office/powerpoint/2010/main" val="31784723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D7791-4E6F-4844-8E30-2F098BAD2E9C}"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3B578D-B9EC-4712-8529-1E6B49F2DCA8}" type="slidenum">
              <a:rPr lang="en-US" smtClean="0"/>
              <a:t>‹#›</a:t>
            </a:fld>
            <a:endParaRPr lang="en-US"/>
          </a:p>
        </p:txBody>
      </p:sp>
    </p:spTree>
    <p:extLst>
      <p:ext uri="{BB962C8B-B14F-4D97-AF65-F5344CB8AC3E}">
        <p14:creationId xmlns:p14="http://schemas.microsoft.com/office/powerpoint/2010/main" val="29670871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50D7791-4E6F-4844-8E30-2F098BAD2E9C}"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3B578D-B9EC-4712-8529-1E6B49F2DCA8}" type="slidenum">
              <a:rPr lang="en-US" smtClean="0"/>
              <a:t>‹#›</a:t>
            </a:fld>
            <a:endParaRPr lang="en-US"/>
          </a:p>
        </p:txBody>
      </p:sp>
    </p:spTree>
    <p:extLst>
      <p:ext uri="{BB962C8B-B14F-4D97-AF65-F5344CB8AC3E}">
        <p14:creationId xmlns:p14="http://schemas.microsoft.com/office/powerpoint/2010/main" val="120661026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0D7791-4E6F-4844-8E30-2F098BAD2E9C}"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B3B578D-B9EC-4712-8529-1E6B49F2DCA8}" type="slidenum">
              <a:rPr lang="en-US" smtClean="0"/>
              <a:t>‹#›</a:t>
            </a:fld>
            <a:endParaRPr lang="en-US"/>
          </a:p>
        </p:txBody>
      </p:sp>
    </p:spTree>
    <p:extLst>
      <p:ext uri="{BB962C8B-B14F-4D97-AF65-F5344CB8AC3E}">
        <p14:creationId xmlns:p14="http://schemas.microsoft.com/office/powerpoint/2010/main" val="11002945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50D7791-4E6F-4844-8E30-2F098BAD2E9C}"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3B578D-B9EC-4712-8529-1E6B49F2DCA8}" type="slidenum">
              <a:rPr lang="en-US" smtClean="0"/>
              <a:t>‹#›</a:t>
            </a:fld>
            <a:endParaRPr lang="en-US"/>
          </a:p>
        </p:txBody>
      </p:sp>
    </p:spTree>
    <p:extLst>
      <p:ext uri="{BB962C8B-B14F-4D97-AF65-F5344CB8AC3E}">
        <p14:creationId xmlns:p14="http://schemas.microsoft.com/office/powerpoint/2010/main" val="33577131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50D7791-4E6F-4844-8E30-2F098BAD2E9C}"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B3B578D-B9EC-4712-8529-1E6B49F2DCA8}" type="slidenum">
              <a:rPr lang="en-US" smtClean="0"/>
              <a:t>‹#›</a:t>
            </a:fld>
            <a:endParaRPr lang="en-US"/>
          </a:p>
        </p:txBody>
      </p:sp>
    </p:spTree>
    <p:extLst>
      <p:ext uri="{BB962C8B-B14F-4D97-AF65-F5344CB8AC3E}">
        <p14:creationId xmlns:p14="http://schemas.microsoft.com/office/powerpoint/2010/main" val="20222420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50D7791-4E6F-4844-8E30-2F098BAD2E9C}"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B3B578D-B9EC-4712-8529-1E6B49F2DCA8}" type="slidenum">
              <a:rPr lang="en-US" smtClean="0"/>
              <a:t>‹#›</a:t>
            </a:fld>
            <a:endParaRPr lang="en-US"/>
          </a:p>
        </p:txBody>
      </p:sp>
    </p:spTree>
    <p:extLst>
      <p:ext uri="{BB962C8B-B14F-4D97-AF65-F5344CB8AC3E}">
        <p14:creationId xmlns:p14="http://schemas.microsoft.com/office/powerpoint/2010/main" val="628604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0D7791-4E6F-4844-8E30-2F098BAD2E9C}"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B3B578D-B9EC-4712-8529-1E6B49F2DCA8}" type="slidenum">
              <a:rPr lang="en-US" smtClean="0"/>
              <a:t>‹#›</a:t>
            </a:fld>
            <a:endParaRPr lang="en-US"/>
          </a:p>
        </p:txBody>
      </p:sp>
    </p:spTree>
    <p:extLst>
      <p:ext uri="{BB962C8B-B14F-4D97-AF65-F5344CB8AC3E}">
        <p14:creationId xmlns:p14="http://schemas.microsoft.com/office/powerpoint/2010/main" val="41734369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D7791-4E6F-4844-8E30-2F098BAD2E9C}"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3B578D-B9EC-4712-8529-1E6B49F2DCA8}" type="slidenum">
              <a:rPr lang="en-US" smtClean="0"/>
              <a:t>‹#›</a:t>
            </a:fld>
            <a:endParaRPr lang="en-US"/>
          </a:p>
        </p:txBody>
      </p:sp>
    </p:spTree>
    <p:extLst>
      <p:ext uri="{BB962C8B-B14F-4D97-AF65-F5344CB8AC3E}">
        <p14:creationId xmlns:p14="http://schemas.microsoft.com/office/powerpoint/2010/main" val="30813073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0D7791-4E6F-4844-8E30-2F098BAD2E9C}"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B3B578D-B9EC-4712-8529-1E6B49F2DCA8}" type="slidenum">
              <a:rPr lang="en-US" smtClean="0"/>
              <a:t>‹#›</a:t>
            </a:fld>
            <a:endParaRPr lang="en-US"/>
          </a:p>
        </p:txBody>
      </p:sp>
    </p:spTree>
    <p:extLst>
      <p:ext uri="{BB962C8B-B14F-4D97-AF65-F5344CB8AC3E}">
        <p14:creationId xmlns:p14="http://schemas.microsoft.com/office/powerpoint/2010/main" val="5155174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0D7791-4E6F-4844-8E30-2F098BAD2E9C}" type="datetimeFigureOut">
              <a:rPr lang="en-US" smtClean="0"/>
              <a:t>12/6/2017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3B578D-B9EC-4712-8529-1E6B49F2DCA8}" type="slidenum">
              <a:rPr lang="en-US" smtClean="0"/>
              <a:t>‹#›</a:t>
            </a:fld>
            <a:endParaRPr lang="en-US"/>
          </a:p>
        </p:txBody>
      </p:sp>
    </p:spTree>
    <p:extLst>
      <p:ext uri="{BB962C8B-B14F-4D97-AF65-F5344CB8AC3E}">
        <p14:creationId xmlns:p14="http://schemas.microsoft.com/office/powerpoint/2010/main" val="40099805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Marvel-Disney Problem 1</a:t>
            </a:r>
            <a:endParaRPr lang="en-US" dirty="0"/>
          </a:p>
        </p:txBody>
      </p:sp>
      <p:sp>
        <p:nvSpPr>
          <p:cNvPr id="3" name="Content Placeholder 2"/>
          <p:cNvSpPr>
            <a:spLocks noGrp="1"/>
          </p:cNvSpPr>
          <p:nvPr>
            <p:ph idx="1"/>
          </p:nvPr>
        </p:nvSpPr>
        <p:spPr/>
        <p:txBody>
          <a:bodyPr/>
          <a:lstStyle/>
          <a:p>
            <a:endParaRPr lang="en-US" dirty="0"/>
          </a:p>
        </p:txBody>
      </p:sp>
      <p:sp>
        <p:nvSpPr>
          <p:cNvPr id="4" name="Oval 3"/>
          <p:cNvSpPr/>
          <p:nvPr/>
        </p:nvSpPr>
        <p:spPr>
          <a:xfrm>
            <a:off x="25637" y="4070647"/>
            <a:ext cx="3581400" cy="25908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3962400" y="1524000"/>
            <a:ext cx="3276600" cy="25146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635237" y="4407932"/>
            <a:ext cx="2362200" cy="369332"/>
          </a:xfrm>
          <a:prstGeom prst="rect">
            <a:avLst/>
          </a:prstGeom>
          <a:noFill/>
        </p:spPr>
        <p:txBody>
          <a:bodyPr wrap="square" rtlCol="0">
            <a:spAutoFit/>
          </a:bodyPr>
          <a:lstStyle/>
          <a:p>
            <a:pPr algn="ctr"/>
            <a:r>
              <a:rPr lang="en-US" dirty="0" smtClean="0"/>
              <a:t>Marvel, Inc.</a:t>
            </a:r>
            <a:endParaRPr lang="en-US" dirty="0"/>
          </a:p>
        </p:txBody>
      </p:sp>
      <p:sp>
        <p:nvSpPr>
          <p:cNvPr id="7" name="TextBox 6"/>
          <p:cNvSpPr txBox="1"/>
          <p:nvPr/>
        </p:nvSpPr>
        <p:spPr>
          <a:xfrm>
            <a:off x="4572000" y="1981200"/>
            <a:ext cx="2209800" cy="369332"/>
          </a:xfrm>
          <a:prstGeom prst="rect">
            <a:avLst/>
          </a:prstGeom>
          <a:noFill/>
        </p:spPr>
        <p:txBody>
          <a:bodyPr wrap="square" rtlCol="0">
            <a:spAutoFit/>
          </a:bodyPr>
          <a:lstStyle/>
          <a:p>
            <a:pPr algn="ctr"/>
            <a:r>
              <a:rPr lang="en-US" dirty="0" smtClean="0"/>
              <a:t>Disney, Inc.</a:t>
            </a:r>
            <a:endParaRPr lang="en-US" dirty="0"/>
          </a:p>
        </p:txBody>
      </p:sp>
      <p:sp>
        <p:nvSpPr>
          <p:cNvPr id="8" name="TextBox 7"/>
          <p:cNvSpPr txBox="1"/>
          <p:nvPr/>
        </p:nvSpPr>
        <p:spPr>
          <a:xfrm>
            <a:off x="673337" y="5638800"/>
            <a:ext cx="2286000" cy="646331"/>
          </a:xfrm>
          <a:prstGeom prst="rect">
            <a:avLst/>
          </a:prstGeom>
          <a:noFill/>
        </p:spPr>
        <p:txBody>
          <a:bodyPr wrap="square" rtlCol="0">
            <a:spAutoFit/>
          </a:bodyPr>
          <a:lstStyle/>
          <a:p>
            <a:r>
              <a:rPr lang="en-US" dirty="0" smtClean="0"/>
              <a:t>1,100 Gross Assets</a:t>
            </a:r>
          </a:p>
          <a:p>
            <a:r>
              <a:rPr lang="en-US" dirty="0" smtClean="0"/>
              <a:t>1,000 Liabilities</a:t>
            </a:r>
            <a:endParaRPr lang="en-US" dirty="0"/>
          </a:p>
        </p:txBody>
      </p:sp>
      <p:sp>
        <p:nvSpPr>
          <p:cNvPr id="9" name="TextBox 8"/>
          <p:cNvSpPr txBox="1"/>
          <p:nvPr/>
        </p:nvSpPr>
        <p:spPr>
          <a:xfrm>
            <a:off x="5334000" y="4777264"/>
            <a:ext cx="2743200" cy="646331"/>
          </a:xfrm>
          <a:prstGeom prst="rect">
            <a:avLst/>
          </a:prstGeom>
          <a:noFill/>
        </p:spPr>
        <p:txBody>
          <a:bodyPr wrap="square" rtlCol="0">
            <a:spAutoFit/>
          </a:bodyPr>
          <a:lstStyle/>
          <a:p>
            <a:r>
              <a:rPr lang="en-US" dirty="0" smtClean="0"/>
              <a:t>Can Disney Acquire Marvel in a Good “C” Reorg?</a:t>
            </a:r>
            <a:endParaRPr lang="en-US" dirty="0"/>
          </a:p>
        </p:txBody>
      </p:sp>
    </p:spTree>
    <p:extLst>
      <p:ext uri="{BB962C8B-B14F-4D97-AF65-F5344CB8AC3E}">
        <p14:creationId xmlns:p14="http://schemas.microsoft.com/office/powerpoint/2010/main" val="24577048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020762"/>
          </a:xfrm>
        </p:spPr>
        <p:txBody>
          <a:bodyPr>
            <a:normAutofit fontScale="90000"/>
          </a:bodyPr>
          <a:lstStyle/>
          <a:p>
            <a:r>
              <a:rPr lang="en-US" dirty="0" smtClean="0"/>
              <a:t>Marvel-Disney Problem 3</a:t>
            </a:r>
            <a:br>
              <a:rPr lang="en-US" dirty="0" smtClean="0"/>
            </a:br>
            <a:r>
              <a:rPr lang="en-US" dirty="0" smtClean="0"/>
              <a:t>Reverse Triangular Merger</a:t>
            </a:r>
            <a:endParaRPr lang="en-US" dirty="0"/>
          </a:p>
        </p:txBody>
      </p:sp>
      <p:sp>
        <p:nvSpPr>
          <p:cNvPr id="3" name="Content Placeholder 2"/>
          <p:cNvSpPr>
            <a:spLocks noGrp="1"/>
          </p:cNvSpPr>
          <p:nvPr>
            <p:ph idx="1"/>
          </p:nvPr>
        </p:nvSpPr>
        <p:spPr/>
        <p:txBody>
          <a:bodyPr/>
          <a:lstStyle/>
          <a:p>
            <a:endParaRPr lang="en-US" dirty="0"/>
          </a:p>
        </p:txBody>
      </p:sp>
      <p:sp>
        <p:nvSpPr>
          <p:cNvPr id="4" name="Oval 3"/>
          <p:cNvSpPr/>
          <p:nvPr/>
        </p:nvSpPr>
        <p:spPr>
          <a:xfrm>
            <a:off x="112163" y="4038600"/>
            <a:ext cx="2869963" cy="25908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820184" y="1333500"/>
            <a:ext cx="3276600" cy="22098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79518" y="4419984"/>
            <a:ext cx="2362200" cy="369332"/>
          </a:xfrm>
          <a:prstGeom prst="rect">
            <a:avLst/>
          </a:prstGeom>
          <a:noFill/>
        </p:spPr>
        <p:txBody>
          <a:bodyPr wrap="square" rtlCol="0">
            <a:spAutoFit/>
          </a:bodyPr>
          <a:lstStyle/>
          <a:p>
            <a:pPr algn="ctr"/>
            <a:r>
              <a:rPr lang="en-US" dirty="0" smtClean="0"/>
              <a:t>Marvel, Inc.</a:t>
            </a:r>
            <a:endParaRPr lang="en-US" dirty="0"/>
          </a:p>
        </p:txBody>
      </p:sp>
      <p:sp>
        <p:nvSpPr>
          <p:cNvPr id="7" name="TextBox 6"/>
          <p:cNvSpPr txBox="1"/>
          <p:nvPr/>
        </p:nvSpPr>
        <p:spPr>
          <a:xfrm>
            <a:off x="5334000" y="1611868"/>
            <a:ext cx="2209800" cy="369332"/>
          </a:xfrm>
          <a:prstGeom prst="rect">
            <a:avLst/>
          </a:prstGeom>
          <a:noFill/>
        </p:spPr>
        <p:txBody>
          <a:bodyPr wrap="square" rtlCol="0">
            <a:spAutoFit/>
          </a:bodyPr>
          <a:lstStyle/>
          <a:p>
            <a:pPr algn="ctr"/>
            <a:r>
              <a:rPr lang="en-US" dirty="0" smtClean="0"/>
              <a:t>Disney, Inc.</a:t>
            </a:r>
            <a:endParaRPr lang="en-US" dirty="0"/>
          </a:p>
        </p:txBody>
      </p:sp>
      <p:sp>
        <p:nvSpPr>
          <p:cNvPr id="9" name="TextBox 8"/>
          <p:cNvSpPr txBox="1"/>
          <p:nvPr/>
        </p:nvSpPr>
        <p:spPr>
          <a:xfrm>
            <a:off x="762000" y="1905000"/>
            <a:ext cx="2743200" cy="2031325"/>
          </a:xfrm>
          <a:prstGeom prst="rect">
            <a:avLst/>
          </a:prstGeom>
          <a:noFill/>
        </p:spPr>
        <p:txBody>
          <a:bodyPr wrap="square" rtlCol="0">
            <a:spAutoFit/>
          </a:bodyPr>
          <a:lstStyle/>
          <a:p>
            <a:r>
              <a:rPr lang="en-US" dirty="0" smtClean="0"/>
              <a:t>Marvel redeems Pfd. Stock with Cash.</a:t>
            </a:r>
          </a:p>
          <a:p>
            <a:r>
              <a:rPr lang="en-US" dirty="0" smtClean="0"/>
              <a:t>D-Sub and Marvel merge with Marvel surviving</a:t>
            </a:r>
          </a:p>
          <a:p>
            <a:r>
              <a:rPr lang="en-US" dirty="0" smtClean="0"/>
              <a:t>Marvel shareholders exchange common stock for Disney stock</a:t>
            </a:r>
            <a:endParaRPr lang="en-US" dirty="0"/>
          </a:p>
        </p:txBody>
      </p:sp>
      <p:sp>
        <p:nvSpPr>
          <p:cNvPr id="10" name="Oval 9"/>
          <p:cNvSpPr/>
          <p:nvPr/>
        </p:nvSpPr>
        <p:spPr>
          <a:xfrm>
            <a:off x="5334000" y="3758480"/>
            <a:ext cx="2590800" cy="2209800"/>
          </a:xfrm>
          <a:prstGeom prst="ellipse">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715000" y="4038600"/>
            <a:ext cx="1752600" cy="369332"/>
          </a:xfrm>
          <a:prstGeom prst="rect">
            <a:avLst/>
          </a:prstGeom>
          <a:noFill/>
        </p:spPr>
        <p:txBody>
          <a:bodyPr wrap="square" rtlCol="0">
            <a:spAutoFit/>
          </a:bodyPr>
          <a:lstStyle/>
          <a:p>
            <a:pPr algn="ctr"/>
            <a:r>
              <a:rPr lang="en-US" dirty="0" smtClean="0"/>
              <a:t>D-Sub</a:t>
            </a:r>
            <a:endParaRPr lang="en-US" dirty="0"/>
          </a:p>
        </p:txBody>
      </p:sp>
      <p:cxnSp>
        <p:nvCxnSpPr>
          <p:cNvPr id="13" name="Straight Connector 12"/>
          <p:cNvCxnSpPr>
            <a:stCxn id="5" idx="4"/>
          </p:cNvCxnSpPr>
          <p:nvPr/>
        </p:nvCxnSpPr>
        <p:spPr>
          <a:xfrm>
            <a:off x="6458484" y="3543300"/>
            <a:ext cx="0" cy="2286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982126" y="4762500"/>
            <a:ext cx="2351874" cy="4191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505200" y="4604650"/>
            <a:ext cx="1143000" cy="369332"/>
          </a:xfrm>
          <a:prstGeom prst="rect">
            <a:avLst/>
          </a:prstGeom>
          <a:noFill/>
        </p:spPr>
        <p:txBody>
          <a:bodyPr wrap="square" rtlCol="0">
            <a:spAutoFit/>
          </a:bodyPr>
          <a:lstStyle/>
          <a:p>
            <a:r>
              <a:rPr lang="en-US" dirty="0" smtClean="0"/>
              <a:t>merger</a:t>
            </a:r>
            <a:endParaRPr lang="en-US" dirty="0"/>
          </a:p>
        </p:txBody>
      </p:sp>
    </p:spTree>
    <p:extLst>
      <p:ext uri="{BB962C8B-B14F-4D97-AF65-F5344CB8AC3E}">
        <p14:creationId xmlns:p14="http://schemas.microsoft.com/office/powerpoint/2010/main" val="32338088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Marvel-Disney Problem 3</a:t>
            </a:r>
            <a:endParaRPr lang="en-US" dirty="0"/>
          </a:p>
        </p:txBody>
      </p:sp>
      <p:sp>
        <p:nvSpPr>
          <p:cNvPr id="3" name="Content Placeholder 2"/>
          <p:cNvSpPr>
            <a:spLocks noGrp="1"/>
          </p:cNvSpPr>
          <p:nvPr>
            <p:ph idx="1"/>
          </p:nvPr>
        </p:nvSpPr>
        <p:spPr/>
        <p:txBody>
          <a:bodyPr/>
          <a:lstStyle/>
          <a:p>
            <a:endParaRPr lang="en-US" dirty="0"/>
          </a:p>
        </p:txBody>
      </p:sp>
      <p:sp>
        <p:nvSpPr>
          <p:cNvPr id="4" name="Oval 3"/>
          <p:cNvSpPr/>
          <p:nvPr/>
        </p:nvSpPr>
        <p:spPr>
          <a:xfrm>
            <a:off x="4907066" y="3886200"/>
            <a:ext cx="2869963" cy="25908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820184" y="1219200"/>
            <a:ext cx="3276600" cy="22098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5160948" y="4235318"/>
            <a:ext cx="2362200" cy="369332"/>
          </a:xfrm>
          <a:prstGeom prst="rect">
            <a:avLst/>
          </a:prstGeom>
          <a:noFill/>
        </p:spPr>
        <p:txBody>
          <a:bodyPr wrap="square" rtlCol="0">
            <a:spAutoFit/>
          </a:bodyPr>
          <a:lstStyle/>
          <a:p>
            <a:pPr algn="ctr"/>
            <a:r>
              <a:rPr lang="en-US" dirty="0" smtClean="0"/>
              <a:t>Marvel, Inc.</a:t>
            </a:r>
            <a:endParaRPr lang="en-US" dirty="0"/>
          </a:p>
        </p:txBody>
      </p:sp>
      <p:sp>
        <p:nvSpPr>
          <p:cNvPr id="7" name="TextBox 6"/>
          <p:cNvSpPr txBox="1"/>
          <p:nvPr/>
        </p:nvSpPr>
        <p:spPr>
          <a:xfrm>
            <a:off x="5334000" y="1611868"/>
            <a:ext cx="2209800" cy="369332"/>
          </a:xfrm>
          <a:prstGeom prst="rect">
            <a:avLst/>
          </a:prstGeom>
          <a:noFill/>
        </p:spPr>
        <p:txBody>
          <a:bodyPr wrap="square" rtlCol="0">
            <a:spAutoFit/>
          </a:bodyPr>
          <a:lstStyle/>
          <a:p>
            <a:pPr algn="ctr"/>
            <a:r>
              <a:rPr lang="en-US" dirty="0" smtClean="0"/>
              <a:t>Disney, Inc.</a:t>
            </a:r>
            <a:endParaRPr lang="en-US" dirty="0"/>
          </a:p>
        </p:txBody>
      </p:sp>
      <p:sp>
        <p:nvSpPr>
          <p:cNvPr id="9" name="TextBox 8"/>
          <p:cNvSpPr txBox="1"/>
          <p:nvPr/>
        </p:nvSpPr>
        <p:spPr>
          <a:xfrm>
            <a:off x="762000" y="1905000"/>
            <a:ext cx="2743200" cy="3416320"/>
          </a:xfrm>
          <a:prstGeom prst="rect">
            <a:avLst/>
          </a:prstGeom>
          <a:noFill/>
        </p:spPr>
        <p:txBody>
          <a:bodyPr wrap="square" rtlCol="0">
            <a:spAutoFit/>
          </a:bodyPr>
          <a:lstStyle/>
          <a:p>
            <a:r>
              <a:rPr lang="en-US" dirty="0" smtClean="0"/>
              <a:t>Marvel redeems Pfd. Stock with Cash.</a:t>
            </a:r>
          </a:p>
          <a:p>
            <a:r>
              <a:rPr lang="en-US" dirty="0" smtClean="0"/>
              <a:t>D-Sub and Marvel merge with Marvel surviving</a:t>
            </a:r>
          </a:p>
          <a:p>
            <a:r>
              <a:rPr lang="en-US" dirty="0" smtClean="0"/>
              <a:t>Marvel shareholders exchange common stock for Disney stock</a:t>
            </a:r>
          </a:p>
          <a:p>
            <a:endParaRPr lang="en-US" dirty="0"/>
          </a:p>
          <a:p>
            <a:r>
              <a:rPr lang="en-US" dirty="0" smtClean="0"/>
              <a:t>At end, Marvel </a:t>
            </a:r>
            <a:r>
              <a:rPr lang="en-US" dirty="0" err="1" smtClean="0"/>
              <a:t>sh’ders</a:t>
            </a:r>
            <a:r>
              <a:rPr lang="en-US" dirty="0" smtClean="0"/>
              <a:t> are Disney </a:t>
            </a:r>
            <a:r>
              <a:rPr lang="en-US" dirty="0" err="1" smtClean="0"/>
              <a:t>sh’ders</a:t>
            </a:r>
            <a:r>
              <a:rPr lang="en-US" dirty="0" smtClean="0"/>
              <a:t> and D-Sub </a:t>
            </a:r>
            <a:r>
              <a:rPr lang="en-US" dirty="0" err="1" smtClean="0"/>
              <a:t>sh’der</a:t>
            </a:r>
            <a:r>
              <a:rPr lang="en-US" dirty="0" smtClean="0"/>
              <a:t> (Disney) is Marvel </a:t>
            </a:r>
            <a:r>
              <a:rPr lang="en-US" dirty="0" err="1" smtClean="0"/>
              <a:t>sh’der</a:t>
            </a:r>
            <a:endParaRPr lang="en-US" dirty="0"/>
          </a:p>
        </p:txBody>
      </p:sp>
      <p:cxnSp>
        <p:nvCxnSpPr>
          <p:cNvPr id="13" name="Straight Connector 12"/>
          <p:cNvCxnSpPr>
            <a:stCxn id="5" idx="4"/>
          </p:cNvCxnSpPr>
          <p:nvPr/>
        </p:nvCxnSpPr>
        <p:spPr>
          <a:xfrm flipH="1">
            <a:off x="6438900" y="3429000"/>
            <a:ext cx="19584" cy="457200"/>
          </a:xfrm>
          <a:prstGeom prst="line">
            <a:avLst/>
          </a:prstGeom>
          <a:ln w="381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5456077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Marvel-Disney Problem #3</a:t>
            </a:r>
            <a:endParaRPr lang="en-US" dirty="0"/>
          </a:p>
        </p:txBody>
      </p:sp>
      <p:sp>
        <p:nvSpPr>
          <p:cNvPr id="3" name="Content Placeholder 2"/>
          <p:cNvSpPr>
            <a:spLocks noGrp="1"/>
          </p:cNvSpPr>
          <p:nvPr>
            <p:ph idx="1"/>
          </p:nvPr>
        </p:nvSpPr>
        <p:spPr/>
        <p:txBody>
          <a:bodyPr/>
          <a:lstStyle/>
          <a:p>
            <a:r>
              <a:rPr lang="en-US" dirty="0" smtClean="0"/>
              <a:t>368(a)(2)(e)</a:t>
            </a:r>
          </a:p>
          <a:p>
            <a:pPr lvl="1"/>
            <a:r>
              <a:rPr lang="en-US" dirty="0" smtClean="0"/>
              <a:t>Disney’s subsidiary D-Sub is merged directly into target Marvel so that Marvel survives the merger and D-Sub disappears.  </a:t>
            </a:r>
          </a:p>
          <a:p>
            <a:pPr lvl="1"/>
            <a:r>
              <a:rPr lang="en-US" dirty="0" smtClean="0"/>
              <a:t>Target Marvel shareholders exchange their Marvel stock for Disney stock.</a:t>
            </a:r>
          </a:p>
          <a:p>
            <a:pPr lvl="1"/>
            <a:endParaRPr lang="en-US" dirty="0"/>
          </a:p>
          <a:p>
            <a:r>
              <a:rPr lang="en-US" dirty="0" smtClean="0"/>
              <a:t>What are the conditions?</a:t>
            </a:r>
            <a:endParaRPr lang="en-US" dirty="0"/>
          </a:p>
        </p:txBody>
      </p:sp>
    </p:spTree>
    <p:extLst>
      <p:ext uri="{BB962C8B-B14F-4D97-AF65-F5344CB8AC3E}">
        <p14:creationId xmlns:p14="http://schemas.microsoft.com/office/powerpoint/2010/main" val="351858861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Reverse Triangular “A” Mergers</a:t>
            </a:r>
            <a:endParaRPr lang="en-US" dirty="0"/>
          </a:p>
        </p:txBody>
      </p:sp>
      <p:sp>
        <p:nvSpPr>
          <p:cNvPr id="3" name="Content Placeholder 2"/>
          <p:cNvSpPr>
            <a:spLocks noGrp="1"/>
          </p:cNvSpPr>
          <p:nvPr>
            <p:ph idx="1"/>
          </p:nvPr>
        </p:nvSpPr>
        <p:spPr/>
        <p:txBody>
          <a:bodyPr>
            <a:normAutofit fontScale="92500"/>
          </a:bodyPr>
          <a:lstStyle/>
          <a:p>
            <a:r>
              <a:rPr lang="en-US" dirty="0" smtClean="0"/>
              <a:t>Must qualify as a Type A merger (Sub and Target)</a:t>
            </a:r>
          </a:p>
          <a:p>
            <a:r>
              <a:rPr lang="en-US" dirty="0" smtClean="0"/>
              <a:t>“Substantially all of the Assets” requirement</a:t>
            </a:r>
          </a:p>
          <a:p>
            <a:pPr lvl="1"/>
            <a:r>
              <a:rPr lang="en-US" dirty="0" smtClean="0"/>
              <a:t>Target must hold AOSA of its own properties after the merger (same as in a “C”)</a:t>
            </a:r>
          </a:p>
          <a:p>
            <a:pPr lvl="1"/>
            <a:r>
              <a:rPr lang="en-US" dirty="0" smtClean="0"/>
              <a:t>Target must hold OSA of the sub’s properties (other than parent stock distributed in merger)</a:t>
            </a:r>
            <a:endParaRPr lang="en-US" dirty="0"/>
          </a:p>
          <a:p>
            <a:r>
              <a:rPr lang="en-US" dirty="0" smtClean="0"/>
              <a:t>Parent stock must be used to acquire 80% CONTROL (80% of each class and TVP)</a:t>
            </a:r>
          </a:p>
          <a:p>
            <a:r>
              <a:rPr lang="en-US" dirty="0" smtClean="0"/>
              <a:t>Can use some Sub stock</a:t>
            </a:r>
          </a:p>
        </p:txBody>
      </p:sp>
    </p:spTree>
    <p:extLst>
      <p:ext uri="{BB962C8B-B14F-4D97-AF65-F5344CB8AC3E}">
        <p14:creationId xmlns:p14="http://schemas.microsoft.com/office/powerpoint/2010/main" val="14990797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3(b) </a:t>
            </a:r>
            <a:r>
              <a:rPr lang="en-US" dirty="0" smtClean="0"/>
              <a:t>– Cash used to pay Preferred Comes from Disney</a:t>
            </a:r>
            <a:endParaRPr lang="en-US" dirty="0"/>
          </a:p>
        </p:txBody>
      </p:sp>
      <p:sp>
        <p:nvSpPr>
          <p:cNvPr id="3" name="Content Placeholder 2"/>
          <p:cNvSpPr>
            <a:spLocks noGrp="1"/>
          </p:cNvSpPr>
          <p:nvPr>
            <p:ph idx="1"/>
          </p:nvPr>
        </p:nvSpPr>
        <p:spPr/>
        <p:txBody>
          <a:bodyPr/>
          <a:lstStyle/>
          <a:p>
            <a:r>
              <a:rPr lang="en-US" dirty="0" smtClean="0"/>
              <a:t>The cash is BOOT.  Then, 80% of each class of stock not purchased for stock.</a:t>
            </a:r>
            <a:endParaRPr lang="en-US" dirty="0"/>
          </a:p>
        </p:txBody>
      </p:sp>
    </p:spTree>
    <p:extLst>
      <p:ext uri="{BB962C8B-B14F-4D97-AF65-F5344CB8AC3E}">
        <p14:creationId xmlns:p14="http://schemas.microsoft.com/office/powerpoint/2010/main" val="360637010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Disney owns the Marvel Preferred Stock</a:t>
            </a:r>
            <a:endParaRPr lang="en-US" dirty="0"/>
          </a:p>
        </p:txBody>
      </p:sp>
      <p:sp>
        <p:nvSpPr>
          <p:cNvPr id="3" name="Content Placeholder 2"/>
          <p:cNvSpPr>
            <a:spLocks noGrp="1"/>
          </p:cNvSpPr>
          <p:nvPr>
            <p:ph idx="1"/>
          </p:nvPr>
        </p:nvSpPr>
        <p:spPr/>
        <p:txBody>
          <a:bodyPr/>
          <a:lstStyle/>
          <a:p>
            <a:r>
              <a:rPr lang="en-US" dirty="0" smtClean="0"/>
              <a:t>Not a good “A” because no passage of 80% of each class for stock.  (Could be a good “B”).</a:t>
            </a:r>
            <a:endParaRPr lang="en-US" dirty="0"/>
          </a:p>
        </p:txBody>
      </p:sp>
    </p:spTree>
    <p:extLst>
      <p:ext uri="{BB962C8B-B14F-4D97-AF65-F5344CB8AC3E}">
        <p14:creationId xmlns:p14="http://schemas.microsoft.com/office/powerpoint/2010/main" val="42915995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Triangular “A” Merger</a:t>
            </a:r>
            <a:endParaRPr lang="en-US" dirty="0"/>
          </a:p>
        </p:txBody>
      </p:sp>
      <p:sp>
        <p:nvSpPr>
          <p:cNvPr id="3" name="Content Placeholder 2"/>
          <p:cNvSpPr>
            <a:spLocks noGrp="1"/>
          </p:cNvSpPr>
          <p:nvPr>
            <p:ph idx="1"/>
          </p:nvPr>
        </p:nvSpPr>
        <p:spPr/>
        <p:txBody>
          <a:bodyPr/>
          <a:lstStyle/>
          <a:p>
            <a:r>
              <a:rPr lang="en-US" dirty="0" smtClean="0"/>
              <a:t>368(a)(2)(D)</a:t>
            </a:r>
          </a:p>
          <a:p>
            <a:r>
              <a:rPr lang="en-US" dirty="0" smtClean="0"/>
              <a:t>Disney’s sub (D-Sub) acquires Target Marvel assets pursuant to a merger in exchange for Disney stock.</a:t>
            </a:r>
          </a:p>
          <a:p>
            <a:r>
              <a:rPr lang="en-US" dirty="0" smtClean="0"/>
              <a:t>Marvel merges into D-Sub (disappears)</a:t>
            </a:r>
          </a:p>
          <a:p>
            <a:r>
              <a:rPr lang="en-US" dirty="0" smtClean="0"/>
              <a:t>Sub may be a special purpose acquisition Sub</a:t>
            </a:r>
          </a:p>
          <a:p>
            <a:r>
              <a:rPr lang="en-US" dirty="0" smtClean="0"/>
              <a:t>Conditions Apply</a:t>
            </a:r>
          </a:p>
          <a:p>
            <a:endParaRPr lang="en-US" dirty="0"/>
          </a:p>
        </p:txBody>
      </p:sp>
    </p:spTree>
    <p:extLst>
      <p:ext uri="{BB962C8B-B14F-4D97-AF65-F5344CB8AC3E}">
        <p14:creationId xmlns:p14="http://schemas.microsoft.com/office/powerpoint/2010/main" val="31935102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Forward Triangular “A” Merger</a:t>
            </a:r>
            <a:endParaRPr lang="en-US" dirty="0"/>
          </a:p>
        </p:txBody>
      </p:sp>
      <p:sp>
        <p:nvSpPr>
          <p:cNvPr id="3" name="Content Placeholder 2"/>
          <p:cNvSpPr>
            <a:spLocks noGrp="1"/>
          </p:cNvSpPr>
          <p:nvPr>
            <p:ph idx="1"/>
          </p:nvPr>
        </p:nvSpPr>
        <p:spPr/>
        <p:txBody>
          <a:bodyPr/>
          <a:lstStyle/>
          <a:p>
            <a:r>
              <a:rPr lang="en-US" dirty="0" smtClean="0"/>
              <a:t>Would have been a good “A” between Parent and Target</a:t>
            </a:r>
          </a:p>
          <a:p>
            <a:r>
              <a:rPr lang="en-US" dirty="0" smtClean="0"/>
              <a:t>Sub must receive AOSA of Target’s properties</a:t>
            </a:r>
          </a:p>
          <a:p>
            <a:r>
              <a:rPr lang="en-US" dirty="0" smtClean="0"/>
              <a:t>No stock of Sub can be used; Only Parent stock may be used</a:t>
            </a:r>
          </a:p>
          <a:p>
            <a:r>
              <a:rPr lang="en-US" dirty="0" smtClean="0"/>
              <a:t>May include other BOOT</a:t>
            </a:r>
            <a:endParaRPr lang="en-US" dirty="0"/>
          </a:p>
        </p:txBody>
      </p:sp>
    </p:spTree>
    <p:extLst>
      <p:ext uri="{BB962C8B-B14F-4D97-AF65-F5344CB8AC3E}">
        <p14:creationId xmlns:p14="http://schemas.microsoft.com/office/powerpoint/2010/main" val="319616630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What if???</a:t>
            </a:r>
            <a:endParaRPr lang="en-US" dirty="0"/>
          </a:p>
        </p:txBody>
      </p:sp>
      <p:sp>
        <p:nvSpPr>
          <p:cNvPr id="3" name="Content Placeholder 2"/>
          <p:cNvSpPr>
            <a:spLocks noGrp="1"/>
          </p:cNvSpPr>
          <p:nvPr>
            <p:ph idx="1"/>
          </p:nvPr>
        </p:nvSpPr>
        <p:spPr>
          <a:xfrm>
            <a:off x="457200" y="914400"/>
            <a:ext cx="8229600" cy="5211763"/>
          </a:xfrm>
        </p:spPr>
        <p:txBody>
          <a:bodyPr/>
          <a:lstStyle/>
          <a:p>
            <a:r>
              <a:rPr lang="en-US" dirty="0" smtClean="0"/>
              <a:t>Marvel transfers $100 assets to Disney for Disney voting stock, and Marvel retains the remaining $1000 assets to pay off creditors?</a:t>
            </a:r>
          </a:p>
          <a:p>
            <a:endParaRPr lang="en-US" dirty="0" smtClean="0"/>
          </a:p>
          <a:p>
            <a:pPr lvl="1"/>
            <a:r>
              <a:rPr lang="en-US" dirty="0" smtClean="0"/>
              <a:t>100% net assets; 9% gross assets -- NO</a:t>
            </a:r>
            <a:endParaRPr lang="en-US" dirty="0"/>
          </a:p>
          <a:p>
            <a:endParaRPr lang="en-US" dirty="0"/>
          </a:p>
        </p:txBody>
      </p:sp>
    </p:spTree>
    <p:extLst>
      <p:ext uri="{BB962C8B-B14F-4D97-AF65-F5344CB8AC3E}">
        <p14:creationId xmlns:p14="http://schemas.microsoft.com/office/powerpoint/2010/main" val="1856256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609600"/>
          </a:xfrm>
        </p:spPr>
        <p:txBody>
          <a:bodyPr>
            <a:normAutofit fontScale="90000"/>
          </a:bodyPr>
          <a:lstStyle/>
          <a:p>
            <a:r>
              <a:rPr lang="en-US" dirty="0" smtClean="0"/>
              <a:t>What if??</a:t>
            </a:r>
            <a:endParaRPr lang="en-US" dirty="0"/>
          </a:p>
        </p:txBody>
      </p:sp>
      <p:sp>
        <p:nvSpPr>
          <p:cNvPr id="3" name="Content Placeholder 2"/>
          <p:cNvSpPr>
            <a:spLocks noGrp="1"/>
          </p:cNvSpPr>
          <p:nvPr>
            <p:ph idx="1"/>
          </p:nvPr>
        </p:nvSpPr>
        <p:spPr>
          <a:xfrm>
            <a:off x="457200" y="685800"/>
            <a:ext cx="8229600" cy="5867400"/>
          </a:xfrm>
        </p:spPr>
        <p:txBody>
          <a:bodyPr>
            <a:normAutofit fontScale="70000" lnSpcReduction="20000"/>
          </a:bodyPr>
          <a:lstStyle/>
          <a:p>
            <a:r>
              <a:rPr lang="en-US" dirty="0" smtClean="0"/>
              <a:t>Marvel transfers $1,100 assets to Disney in exchange for $100 Disney voting stock and Disney’s assumption of all of Marvel’s liabilities?</a:t>
            </a:r>
          </a:p>
          <a:p>
            <a:endParaRPr lang="en-US" dirty="0"/>
          </a:p>
          <a:p>
            <a:r>
              <a:rPr lang="en-US" dirty="0" smtClean="0"/>
              <a:t>100% of net assets; 100% gross assets</a:t>
            </a:r>
          </a:p>
          <a:p>
            <a:r>
              <a:rPr lang="en-US" dirty="0" smtClean="0"/>
              <a:t>YES, but no boot at all</a:t>
            </a:r>
          </a:p>
          <a:p>
            <a:r>
              <a:rPr lang="en-US" dirty="0" smtClean="0"/>
              <a:t>BUT, large liability may make it iffy</a:t>
            </a:r>
          </a:p>
          <a:p>
            <a:endParaRPr lang="en-US" dirty="0" smtClean="0"/>
          </a:p>
          <a:p>
            <a:r>
              <a:rPr lang="en-US" dirty="0" smtClean="0"/>
              <a:t>Treas. Reg. 1.368-2(d)(1) </a:t>
            </a:r>
            <a:r>
              <a:rPr lang="en-US" dirty="0"/>
              <a:t>Though such an assumption does not prevent an exchange from being solely for voting stock for the purposes of the definition of a reorganization contained in section 368(a)(1)(C), it may in some cases, however, so alter the character of the transaction as to place the transaction outside the purposes and assumptions of the reorganization provisions. Section 368(a)(1)(C) does not prevent consideration of the effect of an assumption of liabilities on the general character of the transaction but merely provides that the requirement that the exchange be solely for voting stock is satisfied if the only additional consideration is an assumption of liabilities.</a:t>
            </a:r>
          </a:p>
        </p:txBody>
      </p:sp>
    </p:spTree>
    <p:extLst>
      <p:ext uri="{BB962C8B-B14F-4D97-AF65-F5344CB8AC3E}">
        <p14:creationId xmlns:p14="http://schemas.microsoft.com/office/powerpoint/2010/main" val="1247100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Marvel uses $1000 of its assets to pay off its creditors, and then Marvel transfers its remaining $100 assets to Disney for Disney voting stock?</a:t>
            </a:r>
          </a:p>
          <a:p>
            <a:endParaRPr lang="en-US" dirty="0"/>
          </a:p>
          <a:p>
            <a:pPr lvl="1"/>
            <a:r>
              <a:rPr lang="en-US" dirty="0" smtClean="0"/>
              <a:t>Probably.  (Step Transaction Doctrine – not getting AOSA of the historical assets).  Rev. Rul. 88-48 may help.</a:t>
            </a:r>
            <a:endParaRPr lang="en-US" dirty="0"/>
          </a:p>
        </p:txBody>
      </p:sp>
    </p:spTree>
    <p:extLst>
      <p:ext uri="{BB962C8B-B14F-4D97-AF65-F5344CB8AC3E}">
        <p14:creationId xmlns:p14="http://schemas.microsoft.com/office/powerpoint/2010/main" val="5138694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Marvel transfers $1,100 assets to Disney for $100 Disney voting stock and $1000 cash, and Marvel pays off its creditors with the cash?</a:t>
            </a:r>
          </a:p>
          <a:p>
            <a:endParaRPr lang="en-US" dirty="0" smtClean="0"/>
          </a:p>
          <a:p>
            <a:pPr lvl="1"/>
            <a:r>
              <a:rPr lang="en-US" dirty="0" smtClean="0"/>
              <a:t>Too much BOOT ($100 : $1000)</a:t>
            </a:r>
            <a:endParaRPr lang="en-US" dirty="0"/>
          </a:p>
        </p:txBody>
      </p:sp>
    </p:spTree>
    <p:extLst>
      <p:ext uri="{BB962C8B-B14F-4D97-AF65-F5344CB8AC3E}">
        <p14:creationId xmlns:p14="http://schemas.microsoft.com/office/powerpoint/2010/main" val="37750746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Marvel transfers $1,100 assets to Disney for $1,100 Disney voting stock, and Marvel pays off its creditors with $1,000 of Disney stock.</a:t>
            </a:r>
          </a:p>
          <a:p>
            <a:endParaRPr lang="en-US" dirty="0"/>
          </a:p>
          <a:p>
            <a:pPr lvl="1"/>
            <a:r>
              <a:rPr lang="en-US" dirty="0" smtClean="0"/>
              <a:t>This is OK, if creditors will take the stock. (AOSA assets, for 100% stock)</a:t>
            </a:r>
            <a:endParaRPr lang="en-US" dirty="0"/>
          </a:p>
        </p:txBody>
      </p:sp>
    </p:spTree>
    <p:extLst>
      <p:ext uri="{BB962C8B-B14F-4D97-AF65-F5344CB8AC3E}">
        <p14:creationId xmlns:p14="http://schemas.microsoft.com/office/powerpoint/2010/main" val="39351041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smtClean="0"/>
              <a:t>Marvel transfers $1,100 assets to Disney for $1,100 Disney voting stock, Marvel sells $1000 stock for cash, then uses the cash to pay off creditors.</a:t>
            </a:r>
          </a:p>
          <a:p>
            <a:endParaRPr lang="en-US" dirty="0"/>
          </a:p>
          <a:p>
            <a:pPr lvl="1"/>
            <a:r>
              <a:rPr lang="en-US" dirty="0" smtClean="0"/>
              <a:t>Iffy because of continuity of interest.  Probably </a:t>
            </a:r>
            <a:r>
              <a:rPr lang="en-US" dirty="0" smtClean="0"/>
              <a:t>ok if to 3</a:t>
            </a:r>
            <a:r>
              <a:rPr lang="en-US" baseline="30000" dirty="0" smtClean="0"/>
              <a:t>rd</a:t>
            </a:r>
            <a:r>
              <a:rPr lang="en-US" dirty="0" smtClean="0"/>
              <a:t> party.</a:t>
            </a:r>
            <a:endParaRPr lang="en-US" dirty="0"/>
          </a:p>
        </p:txBody>
      </p:sp>
    </p:spTree>
    <p:extLst>
      <p:ext uri="{BB962C8B-B14F-4D97-AF65-F5344CB8AC3E}">
        <p14:creationId xmlns:p14="http://schemas.microsoft.com/office/powerpoint/2010/main" val="24017130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Marvel-Disney Problem 2</a:t>
            </a:r>
            <a:endParaRPr lang="en-US" dirty="0"/>
          </a:p>
        </p:txBody>
      </p:sp>
      <p:sp>
        <p:nvSpPr>
          <p:cNvPr id="3" name="Content Placeholder 2"/>
          <p:cNvSpPr>
            <a:spLocks noGrp="1"/>
          </p:cNvSpPr>
          <p:nvPr>
            <p:ph idx="1"/>
          </p:nvPr>
        </p:nvSpPr>
        <p:spPr/>
        <p:txBody>
          <a:bodyPr/>
          <a:lstStyle/>
          <a:p>
            <a:endParaRPr lang="en-US" dirty="0"/>
          </a:p>
        </p:txBody>
      </p:sp>
      <p:sp>
        <p:nvSpPr>
          <p:cNvPr id="4" name="Oval 3"/>
          <p:cNvSpPr/>
          <p:nvPr/>
        </p:nvSpPr>
        <p:spPr>
          <a:xfrm>
            <a:off x="112163" y="4038600"/>
            <a:ext cx="2869963" cy="25908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820184" y="1219200"/>
            <a:ext cx="3276600" cy="22098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79518" y="4419984"/>
            <a:ext cx="2362200" cy="369332"/>
          </a:xfrm>
          <a:prstGeom prst="rect">
            <a:avLst/>
          </a:prstGeom>
          <a:noFill/>
        </p:spPr>
        <p:txBody>
          <a:bodyPr wrap="square" rtlCol="0">
            <a:spAutoFit/>
          </a:bodyPr>
          <a:lstStyle/>
          <a:p>
            <a:pPr algn="ctr"/>
            <a:r>
              <a:rPr lang="en-US" dirty="0" smtClean="0"/>
              <a:t>Marvel, Inc.</a:t>
            </a:r>
            <a:endParaRPr lang="en-US" dirty="0"/>
          </a:p>
        </p:txBody>
      </p:sp>
      <p:sp>
        <p:nvSpPr>
          <p:cNvPr id="7" name="TextBox 6"/>
          <p:cNvSpPr txBox="1"/>
          <p:nvPr/>
        </p:nvSpPr>
        <p:spPr>
          <a:xfrm>
            <a:off x="5334000" y="1611868"/>
            <a:ext cx="2209800" cy="369332"/>
          </a:xfrm>
          <a:prstGeom prst="rect">
            <a:avLst/>
          </a:prstGeom>
          <a:noFill/>
        </p:spPr>
        <p:txBody>
          <a:bodyPr wrap="square" rtlCol="0">
            <a:spAutoFit/>
          </a:bodyPr>
          <a:lstStyle/>
          <a:p>
            <a:pPr algn="ctr"/>
            <a:r>
              <a:rPr lang="en-US" dirty="0" smtClean="0"/>
              <a:t>Disney, Inc.</a:t>
            </a:r>
            <a:endParaRPr lang="en-US" dirty="0"/>
          </a:p>
        </p:txBody>
      </p:sp>
      <p:sp>
        <p:nvSpPr>
          <p:cNvPr id="8" name="TextBox 7"/>
          <p:cNvSpPr txBox="1"/>
          <p:nvPr/>
        </p:nvSpPr>
        <p:spPr>
          <a:xfrm>
            <a:off x="673337" y="5638800"/>
            <a:ext cx="2286000" cy="646331"/>
          </a:xfrm>
          <a:prstGeom prst="rect">
            <a:avLst/>
          </a:prstGeom>
          <a:noFill/>
        </p:spPr>
        <p:txBody>
          <a:bodyPr wrap="square" rtlCol="0">
            <a:spAutoFit/>
          </a:bodyPr>
          <a:lstStyle/>
          <a:p>
            <a:r>
              <a:rPr lang="en-US" dirty="0" smtClean="0"/>
              <a:t>1,100 Gross Assets</a:t>
            </a:r>
          </a:p>
          <a:p>
            <a:r>
              <a:rPr lang="en-US" dirty="0" smtClean="0"/>
              <a:t>1,000 Liabilities</a:t>
            </a:r>
            <a:endParaRPr lang="en-US" dirty="0"/>
          </a:p>
        </p:txBody>
      </p:sp>
      <p:sp>
        <p:nvSpPr>
          <p:cNvPr id="9" name="TextBox 8"/>
          <p:cNvSpPr txBox="1"/>
          <p:nvPr/>
        </p:nvSpPr>
        <p:spPr>
          <a:xfrm>
            <a:off x="762000" y="1905000"/>
            <a:ext cx="2743200" cy="646331"/>
          </a:xfrm>
          <a:prstGeom prst="rect">
            <a:avLst/>
          </a:prstGeom>
          <a:noFill/>
        </p:spPr>
        <p:txBody>
          <a:bodyPr wrap="square" rtlCol="0">
            <a:spAutoFit/>
          </a:bodyPr>
          <a:lstStyle/>
          <a:p>
            <a:r>
              <a:rPr lang="en-US" dirty="0" smtClean="0"/>
              <a:t>Can Disney Acquire Marvel in a Good “B” Reorg?</a:t>
            </a:r>
            <a:endParaRPr lang="en-US" dirty="0"/>
          </a:p>
        </p:txBody>
      </p:sp>
      <p:sp>
        <p:nvSpPr>
          <p:cNvPr id="10" name="Oval 9"/>
          <p:cNvSpPr/>
          <p:nvPr/>
        </p:nvSpPr>
        <p:spPr>
          <a:xfrm>
            <a:off x="5334000" y="3657600"/>
            <a:ext cx="2590800" cy="22098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715000" y="4038600"/>
            <a:ext cx="1752600" cy="646331"/>
          </a:xfrm>
          <a:prstGeom prst="rect">
            <a:avLst/>
          </a:prstGeom>
          <a:noFill/>
        </p:spPr>
        <p:txBody>
          <a:bodyPr wrap="square" rtlCol="0">
            <a:spAutoFit/>
          </a:bodyPr>
          <a:lstStyle/>
          <a:p>
            <a:pPr algn="ctr"/>
            <a:r>
              <a:rPr lang="en-US" dirty="0" smtClean="0"/>
              <a:t>ABC-Entertainment</a:t>
            </a:r>
            <a:endParaRPr lang="en-US" dirty="0"/>
          </a:p>
        </p:txBody>
      </p:sp>
      <p:cxnSp>
        <p:nvCxnSpPr>
          <p:cNvPr id="13" name="Straight Connector 12"/>
          <p:cNvCxnSpPr>
            <a:stCxn id="5" idx="4"/>
          </p:cNvCxnSpPr>
          <p:nvPr/>
        </p:nvCxnSpPr>
        <p:spPr>
          <a:xfrm>
            <a:off x="6458484" y="3429000"/>
            <a:ext cx="0" cy="2286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982126" y="4762500"/>
            <a:ext cx="2351874" cy="4191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3733800" y="4604650"/>
            <a:ext cx="838200" cy="367400"/>
          </a:xfrm>
          <a:prstGeom prst="rect">
            <a:avLst/>
          </a:prstGeom>
          <a:noFill/>
        </p:spPr>
        <p:txBody>
          <a:bodyPr wrap="square" rtlCol="0">
            <a:spAutoFit/>
          </a:bodyPr>
          <a:lstStyle/>
          <a:p>
            <a:r>
              <a:rPr lang="en-US" dirty="0" smtClean="0"/>
              <a:t>25%</a:t>
            </a:r>
            <a:endParaRPr lang="en-US" dirty="0"/>
          </a:p>
        </p:txBody>
      </p:sp>
    </p:spTree>
    <p:extLst>
      <p:ext uri="{BB962C8B-B14F-4D97-AF65-F5344CB8AC3E}">
        <p14:creationId xmlns:p14="http://schemas.microsoft.com/office/powerpoint/2010/main" val="13876659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Marvel-Disney Problem 2</a:t>
            </a:r>
            <a:endParaRPr lang="en-US" dirty="0"/>
          </a:p>
        </p:txBody>
      </p:sp>
      <p:sp>
        <p:nvSpPr>
          <p:cNvPr id="3" name="Content Placeholder 2"/>
          <p:cNvSpPr>
            <a:spLocks noGrp="1"/>
          </p:cNvSpPr>
          <p:nvPr>
            <p:ph idx="1"/>
          </p:nvPr>
        </p:nvSpPr>
        <p:spPr/>
        <p:txBody>
          <a:bodyPr/>
          <a:lstStyle/>
          <a:p>
            <a:endParaRPr lang="en-US" dirty="0"/>
          </a:p>
        </p:txBody>
      </p:sp>
      <p:sp>
        <p:nvSpPr>
          <p:cNvPr id="4" name="Oval 3"/>
          <p:cNvSpPr/>
          <p:nvPr/>
        </p:nvSpPr>
        <p:spPr>
          <a:xfrm>
            <a:off x="112163" y="4038600"/>
            <a:ext cx="2869963" cy="2590800"/>
          </a:xfrm>
          <a:prstGeom prst="ellipse">
            <a:avLst/>
          </a:prstGeom>
          <a:solidFill>
            <a:schemeClr val="tx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Oval 4"/>
          <p:cNvSpPr/>
          <p:nvPr/>
        </p:nvSpPr>
        <p:spPr>
          <a:xfrm>
            <a:off x="4820184" y="1219200"/>
            <a:ext cx="3276600" cy="22098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279518" y="4419984"/>
            <a:ext cx="2362200" cy="369332"/>
          </a:xfrm>
          <a:prstGeom prst="rect">
            <a:avLst/>
          </a:prstGeom>
          <a:noFill/>
        </p:spPr>
        <p:txBody>
          <a:bodyPr wrap="square" rtlCol="0">
            <a:spAutoFit/>
          </a:bodyPr>
          <a:lstStyle/>
          <a:p>
            <a:pPr algn="ctr"/>
            <a:r>
              <a:rPr lang="en-US" dirty="0" smtClean="0"/>
              <a:t>Marvel, Inc.</a:t>
            </a:r>
            <a:endParaRPr lang="en-US" dirty="0"/>
          </a:p>
        </p:txBody>
      </p:sp>
      <p:sp>
        <p:nvSpPr>
          <p:cNvPr id="7" name="TextBox 6"/>
          <p:cNvSpPr txBox="1"/>
          <p:nvPr/>
        </p:nvSpPr>
        <p:spPr>
          <a:xfrm>
            <a:off x="5334000" y="1611868"/>
            <a:ext cx="2209800" cy="369332"/>
          </a:xfrm>
          <a:prstGeom prst="rect">
            <a:avLst/>
          </a:prstGeom>
          <a:noFill/>
        </p:spPr>
        <p:txBody>
          <a:bodyPr wrap="square" rtlCol="0">
            <a:spAutoFit/>
          </a:bodyPr>
          <a:lstStyle/>
          <a:p>
            <a:pPr algn="ctr"/>
            <a:r>
              <a:rPr lang="en-US" dirty="0" smtClean="0"/>
              <a:t>Disney, Inc.</a:t>
            </a:r>
            <a:endParaRPr lang="en-US" dirty="0"/>
          </a:p>
        </p:txBody>
      </p:sp>
      <p:sp>
        <p:nvSpPr>
          <p:cNvPr id="8" name="TextBox 7"/>
          <p:cNvSpPr txBox="1"/>
          <p:nvPr/>
        </p:nvSpPr>
        <p:spPr>
          <a:xfrm>
            <a:off x="673337" y="5638800"/>
            <a:ext cx="2286000" cy="646331"/>
          </a:xfrm>
          <a:prstGeom prst="rect">
            <a:avLst/>
          </a:prstGeom>
          <a:noFill/>
        </p:spPr>
        <p:txBody>
          <a:bodyPr wrap="square" rtlCol="0">
            <a:spAutoFit/>
          </a:bodyPr>
          <a:lstStyle/>
          <a:p>
            <a:r>
              <a:rPr lang="en-US" dirty="0" smtClean="0"/>
              <a:t>1,100 Gross Assets</a:t>
            </a:r>
          </a:p>
          <a:p>
            <a:r>
              <a:rPr lang="en-US" dirty="0" smtClean="0"/>
              <a:t>1,000 Liabilities</a:t>
            </a:r>
            <a:endParaRPr lang="en-US" dirty="0"/>
          </a:p>
        </p:txBody>
      </p:sp>
      <p:sp>
        <p:nvSpPr>
          <p:cNvPr id="9" name="TextBox 8"/>
          <p:cNvSpPr txBox="1"/>
          <p:nvPr/>
        </p:nvSpPr>
        <p:spPr>
          <a:xfrm>
            <a:off x="762000" y="1905000"/>
            <a:ext cx="2743200" cy="1477328"/>
          </a:xfrm>
          <a:prstGeom prst="rect">
            <a:avLst/>
          </a:prstGeom>
          <a:noFill/>
        </p:spPr>
        <p:txBody>
          <a:bodyPr wrap="square" rtlCol="0">
            <a:spAutoFit/>
          </a:bodyPr>
          <a:lstStyle/>
          <a:p>
            <a:r>
              <a:rPr lang="en-US" dirty="0" smtClean="0"/>
              <a:t>Can Disney Acquire Marvel in a Good “B” Reorganization if it acquires the remaining 75% with Disney stock?</a:t>
            </a:r>
            <a:endParaRPr lang="en-US" dirty="0"/>
          </a:p>
        </p:txBody>
      </p:sp>
      <p:sp>
        <p:nvSpPr>
          <p:cNvPr id="10" name="Oval 9"/>
          <p:cNvSpPr/>
          <p:nvPr/>
        </p:nvSpPr>
        <p:spPr>
          <a:xfrm>
            <a:off x="5334000" y="3657600"/>
            <a:ext cx="2590800" cy="2209800"/>
          </a:xfrm>
          <a:prstGeom prst="ellipse">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Box 10"/>
          <p:cNvSpPr txBox="1"/>
          <p:nvPr/>
        </p:nvSpPr>
        <p:spPr>
          <a:xfrm>
            <a:off x="5715000" y="4038600"/>
            <a:ext cx="1752600" cy="646331"/>
          </a:xfrm>
          <a:prstGeom prst="rect">
            <a:avLst/>
          </a:prstGeom>
          <a:noFill/>
        </p:spPr>
        <p:txBody>
          <a:bodyPr wrap="square" rtlCol="0">
            <a:spAutoFit/>
          </a:bodyPr>
          <a:lstStyle/>
          <a:p>
            <a:pPr algn="ctr"/>
            <a:r>
              <a:rPr lang="en-US" dirty="0" smtClean="0"/>
              <a:t>ABC-Entertainment</a:t>
            </a:r>
            <a:endParaRPr lang="en-US" dirty="0"/>
          </a:p>
        </p:txBody>
      </p:sp>
      <p:cxnSp>
        <p:nvCxnSpPr>
          <p:cNvPr id="13" name="Straight Connector 12"/>
          <p:cNvCxnSpPr>
            <a:stCxn id="5" idx="4"/>
          </p:cNvCxnSpPr>
          <p:nvPr/>
        </p:nvCxnSpPr>
        <p:spPr>
          <a:xfrm>
            <a:off x="6458484" y="3429000"/>
            <a:ext cx="0" cy="228600"/>
          </a:xfrm>
          <a:prstGeom prst="line">
            <a:avLst/>
          </a:prstGeom>
          <a:ln w="38100"/>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H="1">
            <a:off x="2641718" y="3007051"/>
            <a:ext cx="2463682" cy="1412933"/>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16" name="TextBox 15"/>
          <p:cNvSpPr txBox="1"/>
          <p:nvPr/>
        </p:nvSpPr>
        <p:spPr>
          <a:xfrm>
            <a:off x="5257800" y="2587350"/>
            <a:ext cx="838200" cy="367400"/>
          </a:xfrm>
          <a:prstGeom prst="rect">
            <a:avLst/>
          </a:prstGeom>
          <a:noFill/>
        </p:spPr>
        <p:txBody>
          <a:bodyPr wrap="square" rtlCol="0">
            <a:spAutoFit/>
          </a:bodyPr>
          <a:lstStyle/>
          <a:p>
            <a:r>
              <a:rPr lang="en-US" dirty="0" smtClean="0"/>
              <a:t>25%</a:t>
            </a:r>
            <a:endParaRPr lang="en-US" dirty="0"/>
          </a:p>
        </p:txBody>
      </p:sp>
    </p:spTree>
    <p:extLst>
      <p:ext uri="{BB962C8B-B14F-4D97-AF65-F5344CB8AC3E}">
        <p14:creationId xmlns:p14="http://schemas.microsoft.com/office/powerpoint/2010/main" val="800723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200</TotalTime>
  <Words>867</Words>
  <Application>Microsoft Office PowerPoint</Application>
  <PresentationFormat>On-screen Show (4:3)</PresentationFormat>
  <Paragraphs>90</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Marvel-Disney Problem 1</vt:lpstr>
      <vt:lpstr>What if???</vt:lpstr>
      <vt:lpstr>What if??</vt:lpstr>
      <vt:lpstr>PowerPoint Presentation</vt:lpstr>
      <vt:lpstr>PowerPoint Presentation</vt:lpstr>
      <vt:lpstr>PowerPoint Presentation</vt:lpstr>
      <vt:lpstr>PowerPoint Presentation</vt:lpstr>
      <vt:lpstr>Marvel-Disney Problem 2</vt:lpstr>
      <vt:lpstr>Marvel-Disney Problem 2</vt:lpstr>
      <vt:lpstr>Marvel-Disney Problem 3 Reverse Triangular Merger</vt:lpstr>
      <vt:lpstr>Marvel-Disney Problem 3</vt:lpstr>
      <vt:lpstr>Marvel-Disney Problem #3</vt:lpstr>
      <vt:lpstr>Reverse Triangular “A” Mergers</vt:lpstr>
      <vt:lpstr>3(b) – Cash used to pay Preferred Comes from Disney</vt:lpstr>
      <vt:lpstr>Disney owns the Marvel Preferred Stock</vt:lpstr>
      <vt:lpstr>Forward Triangular “A” Merger</vt:lpstr>
      <vt:lpstr>Forward Triangular “A” Merger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Christine Hurt</dc:creator>
  <cp:lastModifiedBy>Christine Hurt</cp:lastModifiedBy>
  <cp:revision>6</cp:revision>
  <dcterms:created xsi:type="dcterms:W3CDTF">2017-04-13T22:03:31Z</dcterms:created>
  <dcterms:modified xsi:type="dcterms:W3CDTF">2017-12-06T20:11:12Z</dcterms:modified>
</cp:coreProperties>
</file>