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433" r:id="rId3"/>
    <p:sldId id="302" r:id="rId4"/>
    <p:sldId id="303" r:id="rId5"/>
    <p:sldId id="257" r:id="rId6"/>
    <p:sldId id="258" r:id="rId7"/>
    <p:sldId id="447" r:id="rId8"/>
    <p:sldId id="259" r:id="rId9"/>
    <p:sldId id="260" r:id="rId10"/>
    <p:sldId id="262" r:id="rId11"/>
    <p:sldId id="263" r:id="rId12"/>
    <p:sldId id="264" r:id="rId13"/>
    <p:sldId id="265" r:id="rId14"/>
    <p:sldId id="266" r:id="rId15"/>
    <p:sldId id="267" r:id="rId16"/>
    <p:sldId id="268" r:id="rId17"/>
    <p:sldId id="269" r:id="rId18"/>
    <p:sldId id="270" r:id="rId19"/>
    <p:sldId id="272" r:id="rId20"/>
    <p:sldId id="279" r:id="rId21"/>
    <p:sldId id="280" r:id="rId22"/>
    <p:sldId id="281" r:id="rId23"/>
    <p:sldId id="282" r:id="rId24"/>
    <p:sldId id="283" r:id="rId25"/>
    <p:sldId id="284" r:id="rId26"/>
    <p:sldId id="285" r:id="rId27"/>
    <p:sldId id="286" r:id="rId28"/>
    <p:sldId id="377" r:id="rId29"/>
    <p:sldId id="429" r:id="rId30"/>
    <p:sldId id="388" r:id="rId31"/>
    <p:sldId id="389" r:id="rId32"/>
    <p:sldId id="390" r:id="rId33"/>
    <p:sldId id="391" r:id="rId34"/>
    <p:sldId id="392" r:id="rId35"/>
    <p:sldId id="393" r:id="rId36"/>
    <p:sldId id="430" r:id="rId37"/>
    <p:sldId id="394" r:id="rId38"/>
    <p:sldId id="404" r:id="rId39"/>
    <p:sldId id="396" r:id="rId40"/>
    <p:sldId id="431" r:id="rId41"/>
    <p:sldId id="397" r:id="rId42"/>
    <p:sldId id="398" r:id="rId43"/>
    <p:sldId id="399" r:id="rId44"/>
    <p:sldId id="400" r:id="rId45"/>
    <p:sldId id="401" r:id="rId46"/>
    <p:sldId id="434" r:id="rId47"/>
    <p:sldId id="435" r:id="rId48"/>
    <p:sldId id="436" r:id="rId49"/>
    <p:sldId id="437" r:id="rId50"/>
    <p:sldId id="438" r:id="rId51"/>
    <p:sldId id="439" r:id="rId52"/>
    <p:sldId id="440" r:id="rId53"/>
    <p:sldId id="310" r:id="rId54"/>
    <p:sldId id="441" r:id="rId55"/>
    <p:sldId id="311" r:id="rId56"/>
    <p:sldId id="312" r:id="rId57"/>
    <p:sldId id="442" r:id="rId58"/>
    <p:sldId id="443" r:id="rId59"/>
    <p:sldId id="444" r:id="rId60"/>
    <p:sldId id="445" r:id="rId61"/>
    <p:sldId id="44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6A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F6A5C-1403-4437-A500-CE1A109019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C87A983-DFB3-418F-AAC3-71176253607C}">
      <dgm:prSet/>
      <dgm:spPr>
        <a:solidFill>
          <a:schemeClr val="accent4">
            <a:lumMod val="75000"/>
          </a:schemeClr>
        </a:solidFill>
      </dgm:spPr>
      <dgm:t>
        <a:bodyPr/>
        <a:lstStyle/>
        <a:p>
          <a:r>
            <a:rPr lang="en-US" dirty="0"/>
            <a:t>May be exempt because offering is Private (Nonpublic)</a:t>
          </a:r>
        </a:p>
      </dgm:t>
    </dgm:pt>
    <dgm:pt modelId="{372254D5-3C36-446D-8DE4-6F07FFD61EAC}" type="parTrans" cxnId="{27868170-5C3C-471B-9A45-C90877365BFB}">
      <dgm:prSet/>
      <dgm:spPr/>
      <dgm:t>
        <a:bodyPr/>
        <a:lstStyle/>
        <a:p>
          <a:endParaRPr lang="en-US"/>
        </a:p>
      </dgm:t>
    </dgm:pt>
    <dgm:pt modelId="{87BDB693-EB22-422B-8984-5FCA939F4F86}" type="sibTrans" cxnId="{27868170-5C3C-471B-9A45-C90877365BFB}">
      <dgm:prSet/>
      <dgm:spPr/>
      <dgm:t>
        <a:bodyPr/>
        <a:lstStyle/>
        <a:p>
          <a:endParaRPr lang="en-US"/>
        </a:p>
      </dgm:t>
    </dgm:pt>
    <dgm:pt modelId="{BECFBAE1-8013-4568-B159-CDE4AE11612D}">
      <dgm:prSet/>
      <dgm:spPr>
        <a:solidFill>
          <a:schemeClr val="accent4">
            <a:lumMod val="60000"/>
            <a:lumOff val="40000"/>
            <a:alpha val="90000"/>
          </a:schemeClr>
        </a:solidFill>
      </dgm:spPr>
      <dgm:t>
        <a:bodyPr/>
        <a:lstStyle/>
        <a:p>
          <a:r>
            <a:rPr lang="en-US"/>
            <a:t>4(a)(2)</a:t>
          </a:r>
        </a:p>
      </dgm:t>
    </dgm:pt>
    <dgm:pt modelId="{832D3F9F-0566-49A7-B870-867A64651449}" type="parTrans" cxnId="{5946871A-F0E8-4C7B-A1AF-5EA3E6D22747}">
      <dgm:prSet/>
      <dgm:spPr/>
      <dgm:t>
        <a:bodyPr/>
        <a:lstStyle/>
        <a:p>
          <a:endParaRPr lang="en-US"/>
        </a:p>
      </dgm:t>
    </dgm:pt>
    <dgm:pt modelId="{5171893A-B924-402C-A684-62757AC26009}" type="sibTrans" cxnId="{5946871A-F0E8-4C7B-A1AF-5EA3E6D22747}">
      <dgm:prSet/>
      <dgm:spPr/>
      <dgm:t>
        <a:bodyPr/>
        <a:lstStyle/>
        <a:p>
          <a:endParaRPr lang="en-US"/>
        </a:p>
      </dgm:t>
    </dgm:pt>
    <dgm:pt modelId="{1F8F50C9-B9E1-4AC1-9503-C194A65495BF}">
      <dgm:prSet/>
      <dgm:spPr>
        <a:solidFill>
          <a:schemeClr val="accent4">
            <a:lumMod val="75000"/>
          </a:schemeClr>
        </a:solidFill>
      </dgm:spPr>
      <dgm:t>
        <a:bodyPr/>
        <a:lstStyle/>
        <a:p>
          <a:r>
            <a:rPr lang="en-US" dirty="0"/>
            <a:t>May be exempt because offering is Small</a:t>
          </a:r>
        </a:p>
      </dgm:t>
    </dgm:pt>
    <dgm:pt modelId="{83C3987A-D464-4C3C-AEB1-6716162C6F94}" type="parTrans" cxnId="{BFFDA699-4FAC-4589-890F-CF5067F8DCCB}">
      <dgm:prSet/>
      <dgm:spPr/>
      <dgm:t>
        <a:bodyPr/>
        <a:lstStyle/>
        <a:p>
          <a:endParaRPr lang="en-US"/>
        </a:p>
      </dgm:t>
    </dgm:pt>
    <dgm:pt modelId="{305DEB27-BDD9-4AF9-AE7F-F17394D2969A}" type="sibTrans" cxnId="{BFFDA699-4FAC-4589-890F-CF5067F8DCCB}">
      <dgm:prSet/>
      <dgm:spPr/>
      <dgm:t>
        <a:bodyPr/>
        <a:lstStyle/>
        <a:p>
          <a:endParaRPr lang="en-US"/>
        </a:p>
      </dgm:t>
    </dgm:pt>
    <dgm:pt modelId="{710C6210-5A48-4901-970D-5C3D5239C559}">
      <dgm:prSet/>
      <dgm:spPr>
        <a:solidFill>
          <a:schemeClr val="accent4">
            <a:lumMod val="60000"/>
            <a:lumOff val="40000"/>
            <a:alpha val="90000"/>
          </a:schemeClr>
        </a:solidFill>
      </dgm:spPr>
      <dgm:t>
        <a:bodyPr/>
        <a:lstStyle/>
        <a:p>
          <a:r>
            <a:rPr lang="en-US"/>
            <a:t>Regulation “D”</a:t>
          </a:r>
        </a:p>
      </dgm:t>
    </dgm:pt>
    <dgm:pt modelId="{B9CC3F5D-0520-4C0B-BA8C-1217CCB65E01}" type="parTrans" cxnId="{9DFDB13F-5516-420D-B8EA-E9A71981ABAC}">
      <dgm:prSet/>
      <dgm:spPr/>
      <dgm:t>
        <a:bodyPr/>
        <a:lstStyle/>
        <a:p>
          <a:endParaRPr lang="en-US"/>
        </a:p>
      </dgm:t>
    </dgm:pt>
    <dgm:pt modelId="{B7743202-FC0C-4DED-BAEF-AFEA16A9B15E}" type="sibTrans" cxnId="{9DFDB13F-5516-420D-B8EA-E9A71981ABAC}">
      <dgm:prSet/>
      <dgm:spPr/>
      <dgm:t>
        <a:bodyPr/>
        <a:lstStyle/>
        <a:p>
          <a:endParaRPr lang="en-US"/>
        </a:p>
      </dgm:t>
    </dgm:pt>
    <dgm:pt modelId="{A49F1482-85F6-4AB5-B250-0501AA8E780B}">
      <dgm:prSet/>
      <dgm:spPr>
        <a:solidFill>
          <a:schemeClr val="accent4">
            <a:lumMod val="60000"/>
            <a:lumOff val="40000"/>
            <a:alpha val="90000"/>
          </a:schemeClr>
        </a:solidFill>
      </dgm:spPr>
      <dgm:t>
        <a:bodyPr/>
        <a:lstStyle/>
        <a:p>
          <a:r>
            <a:rPr lang="en-US"/>
            <a:t>504 (small) &amp; 506 (nonpublic)</a:t>
          </a:r>
        </a:p>
      </dgm:t>
    </dgm:pt>
    <dgm:pt modelId="{AC2EE16A-5443-4A10-9655-21EF8A9B091E}" type="parTrans" cxnId="{E0DCC942-8C4C-44AE-8215-42C010778E5E}">
      <dgm:prSet/>
      <dgm:spPr/>
      <dgm:t>
        <a:bodyPr/>
        <a:lstStyle/>
        <a:p>
          <a:endParaRPr lang="en-US"/>
        </a:p>
      </dgm:t>
    </dgm:pt>
    <dgm:pt modelId="{542911C6-EA14-4B7E-9010-D60C6F6639B9}" type="sibTrans" cxnId="{E0DCC942-8C4C-44AE-8215-42C010778E5E}">
      <dgm:prSet/>
      <dgm:spPr/>
      <dgm:t>
        <a:bodyPr/>
        <a:lstStyle/>
        <a:p>
          <a:endParaRPr lang="en-US"/>
        </a:p>
      </dgm:t>
    </dgm:pt>
    <dgm:pt modelId="{1A5BBE16-F017-4B39-B9D5-A24D699461B3}">
      <dgm:prSet/>
      <dgm:spPr>
        <a:solidFill>
          <a:schemeClr val="accent4">
            <a:lumMod val="75000"/>
          </a:schemeClr>
        </a:solidFill>
      </dgm:spPr>
      <dgm:t>
        <a:bodyPr/>
        <a:lstStyle/>
        <a:p>
          <a:r>
            <a:rPr lang="en-US"/>
            <a:t>May be exempt because offering is intrastate</a:t>
          </a:r>
        </a:p>
      </dgm:t>
    </dgm:pt>
    <dgm:pt modelId="{6E5A91E7-6DAD-470B-A127-E7CC33072ACB}" type="parTrans" cxnId="{B3DED512-3FB2-40FD-9FE6-9AF59D66B8E4}">
      <dgm:prSet/>
      <dgm:spPr/>
      <dgm:t>
        <a:bodyPr/>
        <a:lstStyle/>
        <a:p>
          <a:endParaRPr lang="en-US"/>
        </a:p>
      </dgm:t>
    </dgm:pt>
    <dgm:pt modelId="{E727799E-8E17-4E4C-90AC-8A43258D0B68}" type="sibTrans" cxnId="{B3DED512-3FB2-40FD-9FE6-9AF59D66B8E4}">
      <dgm:prSet/>
      <dgm:spPr/>
      <dgm:t>
        <a:bodyPr/>
        <a:lstStyle/>
        <a:p>
          <a:endParaRPr lang="en-US"/>
        </a:p>
      </dgm:t>
    </dgm:pt>
    <dgm:pt modelId="{A074F0CA-E3A4-4A00-BDF8-7F03F30118E2}">
      <dgm:prSet/>
      <dgm:spPr>
        <a:solidFill>
          <a:schemeClr val="accent4">
            <a:lumMod val="60000"/>
            <a:lumOff val="40000"/>
            <a:alpha val="90000"/>
          </a:schemeClr>
        </a:solidFill>
      </dgm:spPr>
      <dgm:t>
        <a:bodyPr/>
        <a:lstStyle/>
        <a:p>
          <a:r>
            <a:rPr lang="en-US"/>
            <a:t>Rule 147 &amp; 147A</a:t>
          </a:r>
        </a:p>
      </dgm:t>
    </dgm:pt>
    <dgm:pt modelId="{9C03D092-D55E-40FC-B280-E42379124DF2}" type="parTrans" cxnId="{C34F3CA6-73F9-44D5-9C4D-3A217F9CA211}">
      <dgm:prSet/>
      <dgm:spPr/>
      <dgm:t>
        <a:bodyPr/>
        <a:lstStyle/>
        <a:p>
          <a:endParaRPr lang="en-US"/>
        </a:p>
      </dgm:t>
    </dgm:pt>
    <dgm:pt modelId="{F7351B76-7FE2-4A34-A9B0-06D34FD184E2}" type="sibTrans" cxnId="{C34F3CA6-73F9-44D5-9C4D-3A217F9CA211}">
      <dgm:prSet/>
      <dgm:spPr/>
      <dgm:t>
        <a:bodyPr/>
        <a:lstStyle/>
        <a:p>
          <a:endParaRPr lang="en-US"/>
        </a:p>
      </dgm:t>
    </dgm:pt>
    <dgm:pt modelId="{100EDEA4-251B-4652-A21F-1D78377450EA}">
      <dgm:prSet/>
      <dgm:spPr>
        <a:solidFill>
          <a:schemeClr val="accent4">
            <a:lumMod val="75000"/>
          </a:schemeClr>
        </a:solidFill>
      </dgm:spPr>
      <dgm:t>
        <a:bodyPr/>
        <a:lstStyle/>
        <a:p>
          <a:r>
            <a:rPr lang="en-US" dirty="0"/>
            <a:t>May be exempt because of alternate process</a:t>
          </a:r>
        </a:p>
      </dgm:t>
    </dgm:pt>
    <dgm:pt modelId="{C2F353CE-07D2-4944-BD96-021D8500BCC7}" type="parTrans" cxnId="{E67D414B-52A2-4559-B457-8DF339448B59}">
      <dgm:prSet/>
      <dgm:spPr/>
      <dgm:t>
        <a:bodyPr/>
        <a:lstStyle/>
        <a:p>
          <a:endParaRPr lang="en-US"/>
        </a:p>
      </dgm:t>
    </dgm:pt>
    <dgm:pt modelId="{3BB2CECA-0935-436D-AF19-A6DAD7AD6343}" type="sibTrans" cxnId="{E67D414B-52A2-4559-B457-8DF339448B59}">
      <dgm:prSet/>
      <dgm:spPr/>
      <dgm:t>
        <a:bodyPr/>
        <a:lstStyle/>
        <a:p>
          <a:endParaRPr lang="en-US"/>
        </a:p>
      </dgm:t>
    </dgm:pt>
    <dgm:pt modelId="{A7120016-4E8F-46C6-A923-6349E0BD3E1C}">
      <dgm:prSet/>
      <dgm:spPr>
        <a:solidFill>
          <a:schemeClr val="accent4">
            <a:lumMod val="60000"/>
            <a:lumOff val="40000"/>
            <a:alpha val="90000"/>
          </a:schemeClr>
        </a:solidFill>
      </dgm:spPr>
      <dgm:t>
        <a:bodyPr/>
        <a:lstStyle/>
        <a:p>
          <a:r>
            <a:rPr lang="en-US"/>
            <a:t>Regulation “A+”</a:t>
          </a:r>
        </a:p>
      </dgm:t>
    </dgm:pt>
    <dgm:pt modelId="{564CC9D3-4D48-4C1D-8257-CB548B3A8E8E}" type="parTrans" cxnId="{2993A546-9373-4650-96AB-D3A91260FC3F}">
      <dgm:prSet/>
      <dgm:spPr/>
      <dgm:t>
        <a:bodyPr/>
        <a:lstStyle/>
        <a:p>
          <a:endParaRPr lang="en-US"/>
        </a:p>
      </dgm:t>
    </dgm:pt>
    <dgm:pt modelId="{176D9BEE-409D-413E-B7D5-194516454E18}" type="sibTrans" cxnId="{2993A546-9373-4650-96AB-D3A91260FC3F}">
      <dgm:prSet/>
      <dgm:spPr/>
      <dgm:t>
        <a:bodyPr/>
        <a:lstStyle/>
        <a:p>
          <a:endParaRPr lang="en-US"/>
        </a:p>
      </dgm:t>
    </dgm:pt>
    <dgm:pt modelId="{B3D15FD6-CF57-4701-A92A-B10212FE037D}">
      <dgm:prSet/>
      <dgm:spPr>
        <a:solidFill>
          <a:schemeClr val="accent4">
            <a:lumMod val="60000"/>
            <a:lumOff val="40000"/>
            <a:alpha val="90000"/>
          </a:schemeClr>
        </a:solidFill>
      </dgm:spPr>
      <dgm:t>
        <a:bodyPr/>
        <a:lstStyle/>
        <a:p>
          <a:r>
            <a:rPr lang="en-US"/>
            <a:t>Crowdfunding</a:t>
          </a:r>
        </a:p>
      </dgm:t>
    </dgm:pt>
    <dgm:pt modelId="{03521FE2-CD6A-44B9-AC05-3736B264C274}" type="parTrans" cxnId="{8C61637B-E12B-4E1A-87E8-7A447EADA405}">
      <dgm:prSet/>
      <dgm:spPr/>
      <dgm:t>
        <a:bodyPr/>
        <a:lstStyle/>
        <a:p>
          <a:endParaRPr lang="en-US"/>
        </a:p>
      </dgm:t>
    </dgm:pt>
    <dgm:pt modelId="{09F0505A-5CBE-4588-9918-E34F059C265A}" type="sibTrans" cxnId="{8C61637B-E12B-4E1A-87E8-7A447EADA405}">
      <dgm:prSet/>
      <dgm:spPr/>
      <dgm:t>
        <a:bodyPr/>
        <a:lstStyle/>
        <a:p>
          <a:endParaRPr lang="en-US"/>
        </a:p>
      </dgm:t>
    </dgm:pt>
    <dgm:pt modelId="{B08A1D1F-7B40-422A-A8EF-F1EF61535A8F}" type="pres">
      <dgm:prSet presAssocID="{81AF6A5C-1403-4437-A500-CE1A10901973}" presName="Name0" presStyleCnt="0">
        <dgm:presLayoutVars>
          <dgm:dir/>
          <dgm:animLvl val="lvl"/>
          <dgm:resizeHandles val="exact"/>
        </dgm:presLayoutVars>
      </dgm:prSet>
      <dgm:spPr/>
    </dgm:pt>
    <dgm:pt modelId="{F8E5DAC1-62D8-42F6-A7C6-55A115A93BEC}" type="pres">
      <dgm:prSet presAssocID="{8C87A983-DFB3-418F-AAC3-71176253607C}" presName="linNode" presStyleCnt="0"/>
      <dgm:spPr/>
    </dgm:pt>
    <dgm:pt modelId="{835E534B-9859-4677-83ED-E2A55F9B7A89}" type="pres">
      <dgm:prSet presAssocID="{8C87A983-DFB3-418F-AAC3-71176253607C}" presName="parentText" presStyleLbl="node1" presStyleIdx="0" presStyleCnt="4">
        <dgm:presLayoutVars>
          <dgm:chMax val="1"/>
          <dgm:bulletEnabled val="1"/>
        </dgm:presLayoutVars>
      </dgm:prSet>
      <dgm:spPr/>
    </dgm:pt>
    <dgm:pt modelId="{BE0AD30C-12E9-4533-9E1C-8974F894D9B8}" type="pres">
      <dgm:prSet presAssocID="{8C87A983-DFB3-418F-AAC3-71176253607C}" presName="descendantText" presStyleLbl="alignAccFollowNode1" presStyleIdx="0" presStyleCnt="4">
        <dgm:presLayoutVars>
          <dgm:bulletEnabled val="1"/>
        </dgm:presLayoutVars>
      </dgm:prSet>
      <dgm:spPr/>
    </dgm:pt>
    <dgm:pt modelId="{E2531E5A-3F37-49C4-AA58-CC2A69F1FCB0}" type="pres">
      <dgm:prSet presAssocID="{87BDB693-EB22-422B-8984-5FCA939F4F86}" presName="sp" presStyleCnt="0"/>
      <dgm:spPr/>
    </dgm:pt>
    <dgm:pt modelId="{989C8384-2EEA-4B50-B5BE-FD7D648A8236}" type="pres">
      <dgm:prSet presAssocID="{1F8F50C9-B9E1-4AC1-9503-C194A65495BF}" presName="linNode" presStyleCnt="0"/>
      <dgm:spPr/>
    </dgm:pt>
    <dgm:pt modelId="{62180DA6-3991-41B8-A036-0418C44AAD5E}" type="pres">
      <dgm:prSet presAssocID="{1F8F50C9-B9E1-4AC1-9503-C194A65495BF}" presName="parentText" presStyleLbl="node1" presStyleIdx="1" presStyleCnt="4">
        <dgm:presLayoutVars>
          <dgm:chMax val="1"/>
          <dgm:bulletEnabled val="1"/>
        </dgm:presLayoutVars>
      </dgm:prSet>
      <dgm:spPr/>
    </dgm:pt>
    <dgm:pt modelId="{5FB149E4-71AF-4AA7-9D5D-1BFE0CFEA831}" type="pres">
      <dgm:prSet presAssocID="{1F8F50C9-B9E1-4AC1-9503-C194A65495BF}" presName="descendantText" presStyleLbl="alignAccFollowNode1" presStyleIdx="1" presStyleCnt="4">
        <dgm:presLayoutVars>
          <dgm:bulletEnabled val="1"/>
        </dgm:presLayoutVars>
      </dgm:prSet>
      <dgm:spPr/>
    </dgm:pt>
    <dgm:pt modelId="{AC9CC179-F537-465B-96BE-E91C0145E32B}" type="pres">
      <dgm:prSet presAssocID="{305DEB27-BDD9-4AF9-AE7F-F17394D2969A}" presName="sp" presStyleCnt="0"/>
      <dgm:spPr/>
    </dgm:pt>
    <dgm:pt modelId="{7F5A60CD-D00B-436C-BC06-8C77B26DF63F}" type="pres">
      <dgm:prSet presAssocID="{1A5BBE16-F017-4B39-B9D5-A24D699461B3}" presName="linNode" presStyleCnt="0"/>
      <dgm:spPr/>
    </dgm:pt>
    <dgm:pt modelId="{8239201C-EDC0-4177-AEAE-40854D843E67}" type="pres">
      <dgm:prSet presAssocID="{1A5BBE16-F017-4B39-B9D5-A24D699461B3}" presName="parentText" presStyleLbl="node1" presStyleIdx="2" presStyleCnt="4">
        <dgm:presLayoutVars>
          <dgm:chMax val="1"/>
          <dgm:bulletEnabled val="1"/>
        </dgm:presLayoutVars>
      </dgm:prSet>
      <dgm:spPr/>
    </dgm:pt>
    <dgm:pt modelId="{0624310E-8BA8-4038-8FBA-6CA65F7F94A5}" type="pres">
      <dgm:prSet presAssocID="{1A5BBE16-F017-4B39-B9D5-A24D699461B3}" presName="descendantText" presStyleLbl="alignAccFollowNode1" presStyleIdx="2" presStyleCnt="4">
        <dgm:presLayoutVars>
          <dgm:bulletEnabled val="1"/>
        </dgm:presLayoutVars>
      </dgm:prSet>
      <dgm:spPr/>
    </dgm:pt>
    <dgm:pt modelId="{9317F849-58CA-4262-94E9-4B6746AA9EB2}" type="pres">
      <dgm:prSet presAssocID="{E727799E-8E17-4E4C-90AC-8A43258D0B68}" presName="sp" presStyleCnt="0"/>
      <dgm:spPr/>
    </dgm:pt>
    <dgm:pt modelId="{C231A0AA-DF91-4F65-9D39-942856CE87DC}" type="pres">
      <dgm:prSet presAssocID="{100EDEA4-251B-4652-A21F-1D78377450EA}" presName="linNode" presStyleCnt="0"/>
      <dgm:spPr/>
    </dgm:pt>
    <dgm:pt modelId="{0ACEF424-085F-4044-AADA-D2C6D6E15E72}" type="pres">
      <dgm:prSet presAssocID="{100EDEA4-251B-4652-A21F-1D78377450EA}" presName="parentText" presStyleLbl="node1" presStyleIdx="3" presStyleCnt="4">
        <dgm:presLayoutVars>
          <dgm:chMax val="1"/>
          <dgm:bulletEnabled val="1"/>
        </dgm:presLayoutVars>
      </dgm:prSet>
      <dgm:spPr/>
    </dgm:pt>
    <dgm:pt modelId="{975AA078-C78F-40C8-832C-182ECDA1FE0E}" type="pres">
      <dgm:prSet presAssocID="{100EDEA4-251B-4652-A21F-1D78377450EA}" presName="descendantText" presStyleLbl="alignAccFollowNode1" presStyleIdx="3" presStyleCnt="4">
        <dgm:presLayoutVars>
          <dgm:bulletEnabled val="1"/>
        </dgm:presLayoutVars>
      </dgm:prSet>
      <dgm:spPr/>
    </dgm:pt>
  </dgm:ptLst>
  <dgm:cxnLst>
    <dgm:cxn modelId="{B3DED512-3FB2-40FD-9FE6-9AF59D66B8E4}" srcId="{81AF6A5C-1403-4437-A500-CE1A10901973}" destId="{1A5BBE16-F017-4B39-B9D5-A24D699461B3}" srcOrd="2" destOrd="0" parTransId="{6E5A91E7-6DAD-470B-A127-E7CC33072ACB}" sibTransId="{E727799E-8E17-4E4C-90AC-8A43258D0B68}"/>
    <dgm:cxn modelId="{F89A1519-8B91-496D-8758-FFFAB75E738D}" type="presOf" srcId="{A074F0CA-E3A4-4A00-BDF8-7F03F30118E2}" destId="{0624310E-8BA8-4038-8FBA-6CA65F7F94A5}" srcOrd="0" destOrd="0" presId="urn:microsoft.com/office/officeart/2005/8/layout/vList5"/>
    <dgm:cxn modelId="{5946871A-F0E8-4C7B-A1AF-5EA3E6D22747}" srcId="{8C87A983-DFB3-418F-AAC3-71176253607C}" destId="{BECFBAE1-8013-4568-B159-CDE4AE11612D}" srcOrd="0" destOrd="0" parTransId="{832D3F9F-0566-49A7-B870-867A64651449}" sibTransId="{5171893A-B924-402C-A684-62757AC26009}"/>
    <dgm:cxn modelId="{87B4002C-73E3-44B3-B634-21E846E5DCEC}" type="presOf" srcId="{BECFBAE1-8013-4568-B159-CDE4AE11612D}" destId="{BE0AD30C-12E9-4533-9E1C-8974F894D9B8}" srcOrd="0" destOrd="0" presId="urn:microsoft.com/office/officeart/2005/8/layout/vList5"/>
    <dgm:cxn modelId="{3EDE493C-3CF3-4B98-906B-DAB5F8F6AEB1}" type="presOf" srcId="{81AF6A5C-1403-4437-A500-CE1A10901973}" destId="{B08A1D1F-7B40-422A-A8EF-F1EF61535A8F}" srcOrd="0" destOrd="0" presId="urn:microsoft.com/office/officeart/2005/8/layout/vList5"/>
    <dgm:cxn modelId="{9DFDB13F-5516-420D-B8EA-E9A71981ABAC}" srcId="{1F8F50C9-B9E1-4AC1-9503-C194A65495BF}" destId="{710C6210-5A48-4901-970D-5C3D5239C559}" srcOrd="0" destOrd="0" parTransId="{B9CC3F5D-0520-4C0B-BA8C-1217CCB65E01}" sibTransId="{B7743202-FC0C-4DED-BAEF-AFEA16A9B15E}"/>
    <dgm:cxn modelId="{E0DCC942-8C4C-44AE-8215-42C010778E5E}" srcId="{710C6210-5A48-4901-970D-5C3D5239C559}" destId="{A49F1482-85F6-4AB5-B250-0501AA8E780B}" srcOrd="0" destOrd="0" parTransId="{AC2EE16A-5443-4A10-9655-21EF8A9B091E}" sibTransId="{542911C6-EA14-4B7E-9010-D60C6F6639B9}"/>
    <dgm:cxn modelId="{2993A546-9373-4650-96AB-D3A91260FC3F}" srcId="{100EDEA4-251B-4652-A21F-1D78377450EA}" destId="{A7120016-4E8F-46C6-A923-6349E0BD3E1C}" srcOrd="0" destOrd="0" parTransId="{564CC9D3-4D48-4C1D-8257-CB548B3A8E8E}" sibTransId="{176D9BEE-409D-413E-B7D5-194516454E18}"/>
    <dgm:cxn modelId="{E67D414B-52A2-4559-B457-8DF339448B59}" srcId="{81AF6A5C-1403-4437-A500-CE1A10901973}" destId="{100EDEA4-251B-4652-A21F-1D78377450EA}" srcOrd="3" destOrd="0" parTransId="{C2F353CE-07D2-4944-BD96-021D8500BCC7}" sibTransId="{3BB2CECA-0935-436D-AF19-A6DAD7AD6343}"/>
    <dgm:cxn modelId="{91FB2C4D-1AB6-4AD8-9ABA-9DFF6C618B4B}" type="presOf" srcId="{1A5BBE16-F017-4B39-B9D5-A24D699461B3}" destId="{8239201C-EDC0-4177-AEAE-40854D843E67}" srcOrd="0" destOrd="0" presId="urn:microsoft.com/office/officeart/2005/8/layout/vList5"/>
    <dgm:cxn modelId="{27868170-5C3C-471B-9A45-C90877365BFB}" srcId="{81AF6A5C-1403-4437-A500-CE1A10901973}" destId="{8C87A983-DFB3-418F-AAC3-71176253607C}" srcOrd="0" destOrd="0" parTransId="{372254D5-3C36-446D-8DE4-6F07FFD61EAC}" sibTransId="{87BDB693-EB22-422B-8984-5FCA939F4F86}"/>
    <dgm:cxn modelId="{8FED0256-327E-4499-94B5-3F40BCBBF611}" type="presOf" srcId="{A7120016-4E8F-46C6-A923-6349E0BD3E1C}" destId="{975AA078-C78F-40C8-832C-182ECDA1FE0E}" srcOrd="0" destOrd="0" presId="urn:microsoft.com/office/officeart/2005/8/layout/vList5"/>
    <dgm:cxn modelId="{8C61637B-E12B-4E1A-87E8-7A447EADA405}" srcId="{100EDEA4-251B-4652-A21F-1D78377450EA}" destId="{B3D15FD6-CF57-4701-A92A-B10212FE037D}" srcOrd="1" destOrd="0" parTransId="{03521FE2-CD6A-44B9-AC05-3736B264C274}" sibTransId="{09F0505A-5CBE-4588-9918-E34F059C265A}"/>
    <dgm:cxn modelId="{F9432389-D9E2-4F7C-B107-F1178751962C}" type="presOf" srcId="{8C87A983-DFB3-418F-AAC3-71176253607C}" destId="{835E534B-9859-4677-83ED-E2A55F9B7A89}" srcOrd="0" destOrd="0" presId="urn:microsoft.com/office/officeart/2005/8/layout/vList5"/>
    <dgm:cxn modelId="{61F46D97-9A5B-460E-B676-A9E6264093DA}" type="presOf" srcId="{A49F1482-85F6-4AB5-B250-0501AA8E780B}" destId="{5FB149E4-71AF-4AA7-9D5D-1BFE0CFEA831}" srcOrd="0" destOrd="1" presId="urn:microsoft.com/office/officeart/2005/8/layout/vList5"/>
    <dgm:cxn modelId="{BFFDA699-4FAC-4589-890F-CF5067F8DCCB}" srcId="{81AF6A5C-1403-4437-A500-CE1A10901973}" destId="{1F8F50C9-B9E1-4AC1-9503-C194A65495BF}" srcOrd="1" destOrd="0" parTransId="{83C3987A-D464-4C3C-AEB1-6716162C6F94}" sibTransId="{305DEB27-BDD9-4AF9-AE7F-F17394D2969A}"/>
    <dgm:cxn modelId="{C34F3CA6-73F9-44D5-9C4D-3A217F9CA211}" srcId="{1A5BBE16-F017-4B39-B9D5-A24D699461B3}" destId="{A074F0CA-E3A4-4A00-BDF8-7F03F30118E2}" srcOrd="0" destOrd="0" parTransId="{9C03D092-D55E-40FC-B280-E42379124DF2}" sibTransId="{F7351B76-7FE2-4A34-A9B0-06D34FD184E2}"/>
    <dgm:cxn modelId="{85BE1FB9-FB8E-47BD-AE61-CC1312831013}" type="presOf" srcId="{B3D15FD6-CF57-4701-A92A-B10212FE037D}" destId="{975AA078-C78F-40C8-832C-182ECDA1FE0E}" srcOrd="0" destOrd="1" presId="urn:microsoft.com/office/officeart/2005/8/layout/vList5"/>
    <dgm:cxn modelId="{B81934C1-3B80-482E-844B-3C6C0F082029}" type="presOf" srcId="{100EDEA4-251B-4652-A21F-1D78377450EA}" destId="{0ACEF424-085F-4044-AADA-D2C6D6E15E72}" srcOrd="0" destOrd="0" presId="urn:microsoft.com/office/officeart/2005/8/layout/vList5"/>
    <dgm:cxn modelId="{B576A6C9-1D30-40B3-94E0-44DAD3FD7FA5}" type="presOf" srcId="{710C6210-5A48-4901-970D-5C3D5239C559}" destId="{5FB149E4-71AF-4AA7-9D5D-1BFE0CFEA831}" srcOrd="0" destOrd="0" presId="urn:microsoft.com/office/officeart/2005/8/layout/vList5"/>
    <dgm:cxn modelId="{9C19E9E5-5C6C-401A-9A28-49CBAFF5631E}" type="presOf" srcId="{1F8F50C9-B9E1-4AC1-9503-C194A65495BF}" destId="{62180DA6-3991-41B8-A036-0418C44AAD5E}" srcOrd="0" destOrd="0" presId="urn:microsoft.com/office/officeart/2005/8/layout/vList5"/>
    <dgm:cxn modelId="{1EF00556-7121-4874-B11F-D0AF55BC9451}" type="presParOf" srcId="{B08A1D1F-7B40-422A-A8EF-F1EF61535A8F}" destId="{F8E5DAC1-62D8-42F6-A7C6-55A115A93BEC}" srcOrd="0" destOrd="0" presId="urn:microsoft.com/office/officeart/2005/8/layout/vList5"/>
    <dgm:cxn modelId="{5F0B9967-CC04-4681-B028-C01340C45C21}" type="presParOf" srcId="{F8E5DAC1-62D8-42F6-A7C6-55A115A93BEC}" destId="{835E534B-9859-4677-83ED-E2A55F9B7A89}" srcOrd="0" destOrd="0" presId="urn:microsoft.com/office/officeart/2005/8/layout/vList5"/>
    <dgm:cxn modelId="{D57048C6-3BB8-4A37-BBB5-1CDD882A3A25}" type="presParOf" srcId="{F8E5DAC1-62D8-42F6-A7C6-55A115A93BEC}" destId="{BE0AD30C-12E9-4533-9E1C-8974F894D9B8}" srcOrd="1" destOrd="0" presId="urn:microsoft.com/office/officeart/2005/8/layout/vList5"/>
    <dgm:cxn modelId="{5D95E941-F36B-42ED-B585-1CB4D368F26B}" type="presParOf" srcId="{B08A1D1F-7B40-422A-A8EF-F1EF61535A8F}" destId="{E2531E5A-3F37-49C4-AA58-CC2A69F1FCB0}" srcOrd="1" destOrd="0" presId="urn:microsoft.com/office/officeart/2005/8/layout/vList5"/>
    <dgm:cxn modelId="{30A2FAC3-4A03-446B-AB97-F169B4CB0996}" type="presParOf" srcId="{B08A1D1F-7B40-422A-A8EF-F1EF61535A8F}" destId="{989C8384-2EEA-4B50-B5BE-FD7D648A8236}" srcOrd="2" destOrd="0" presId="urn:microsoft.com/office/officeart/2005/8/layout/vList5"/>
    <dgm:cxn modelId="{0BF12BB2-BF01-455E-B9F1-361CB8A14089}" type="presParOf" srcId="{989C8384-2EEA-4B50-B5BE-FD7D648A8236}" destId="{62180DA6-3991-41B8-A036-0418C44AAD5E}" srcOrd="0" destOrd="0" presId="urn:microsoft.com/office/officeart/2005/8/layout/vList5"/>
    <dgm:cxn modelId="{17B434AB-6633-419B-9E47-9A20B8796976}" type="presParOf" srcId="{989C8384-2EEA-4B50-B5BE-FD7D648A8236}" destId="{5FB149E4-71AF-4AA7-9D5D-1BFE0CFEA831}" srcOrd="1" destOrd="0" presId="urn:microsoft.com/office/officeart/2005/8/layout/vList5"/>
    <dgm:cxn modelId="{61C56A35-4B22-41EF-A4EC-79905FF1C5AF}" type="presParOf" srcId="{B08A1D1F-7B40-422A-A8EF-F1EF61535A8F}" destId="{AC9CC179-F537-465B-96BE-E91C0145E32B}" srcOrd="3" destOrd="0" presId="urn:microsoft.com/office/officeart/2005/8/layout/vList5"/>
    <dgm:cxn modelId="{992FD006-A531-4D31-A24E-A1375BEF0309}" type="presParOf" srcId="{B08A1D1F-7B40-422A-A8EF-F1EF61535A8F}" destId="{7F5A60CD-D00B-436C-BC06-8C77B26DF63F}" srcOrd="4" destOrd="0" presId="urn:microsoft.com/office/officeart/2005/8/layout/vList5"/>
    <dgm:cxn modelId="{FC81DB40-7F4F-455D-ABD7-44109ACD1EB5}" type="presParOf" srcId="{7F5A60CD-D00B-436C-BC06-8C77B26DF63F}" destId="{8239201C-EDC0-4177-AEAE-40854D843E67}" srcOrd="0" destOrd="0" presId="urn:microsoft.com/office/officeart/2005/8/layout/vList5"/>
    <dgm:cxn modelId="{4C3A7DEC-D8A4-4330-9D45-BB84B63FF491}" type="presParOf" srcId="{7F5A60CD-D00B-436C-BC06-8C77B26DF63F}" destId="{0624310E-8BA8-4038-8FBA-6CA65F7F94A5}" srcOrd="1" destOrd="0" presId="urn:microsoft.com/office/officeart/2005/8/layout/vList5"/>
    <dgm:cxn modelId="{07BC1A11-29E1-4D0F-B26E-CCA880F918B5}" type="presParOf" srcId="{B08A1D1F-7B40-422A-A8EF-F1EF61535A8F}" destId="{9317F849-58CA-4262-94E9-4B6746AA9EB2}" srcOrd="5" destOrd="0" presId="urn:microsoft.com/office/officeart/2005/8/layout/vList5"/>
    <dgm:cxn modelId="{D8020762-A869-49DF-85B9-D1DB60F28821}" type="presParOf" srcId="{B08A1D1F-7B40-422A-A8EF-F1EF61535A8F}" destId="{C231A0AA-DF91-4F65-9D39-942856CE87DC}" srcOrd="6" destOrd="0" presId="urn:microsoft.com/office/officeart/2005/8/layout/vList5"/>
    <dgm:cxn modelId="{55FD64C1-27A6-45BC-93D9-0B07D32BD2DD}" type="presParOf" srcId="{C231A0AA-DF91-4F65-9D39-942856CE87DC}" destId="{0ACEF424-085F-4044-AADA-D2C6D6E15E72}" srcOrd="0" destOrd="0" presId="urn:microsoft.com/office/officeart/2005/8/layout/vList5"/>
    <dgm:cxn modelId="{893D83B0-0561-4A21-B8AA-D7BF8A8D925E}" type="presParOf" srcId="{C231A0AA-DF91-4F65-9D39-942856CE87DC}" destId="{975AA078-C78F-40C8-832C-182ECDA1FE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AD30C-12E9-4533-9E1C-8974F894D9B8}">
      <dsp:nvSpPr>
        <dsp:cNvPr id="0" name=""/>
        <dsp:cNvSpPr/>
      </dsp:nvSpPr>
      <dsp:spPr>
        <a:xfrm rot="5400000">
          <a:off x="7317106" y="-3032755"/>
          <a:ext cx="1046605" cy="7379208"/>
        </a:xfrm>
        <a:prstGeom prst="round2SameRect">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4(a)(2)</a:t>
          </a:r>
        </a:p>
      </dsp:txBody>
      <dsp:txXfrm rot="-5400000">
        <a:off x="4150805" y="184637"/>
        <a:ext cx="7328117" cy="944423"/>
      </dsp:txXfrm>
    </dsp:sp>
    <dsp:sp modelId="{835E534B-9859-4677-83ED-E2A55F9B7A89}">
      <dsp:nvSpPr>
        <dsp:cNvPr id="0" name=""/>
        <dsp:cNvSpPr/>
      </dsp:nvSpPr>
      <dsp:spPr>
        <a:xfrm>
          <a:off x="0" y="2720"/>
          <a:ext cx="4150804" cy="130825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May be exempt because offering is Private (Nonpublic)</a:t>
          </a:r>
        </a:p>
      </dsp:txBody>
      <dsp:txXfrm>
        <a:off x="63864" y="66584"/>
        <a:ext cx="4023076" cy="1180528"/>
      </dsp:txXfrm>
    </dsp:sp>
    <dsp:sp modelId="{5FB149E4-71AF-4AA7-9D5D-1BFE0CFEA831}">
      <dsp:nvSpPr>
        <dsp:cNvPr id="0" name=""/>
        <dsp:cNvSpPr/>
      </dsp:nvSpPr>
      <dsp:spPr>
        <a:xfrm rot="5400000">
          <a:off x="7317106" y="-1659086"/>
          <a:ext cx="1046605" cy="7379208"/>
        </a:xfrm>
        <a:prstGeom prst="round2SameRect">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Regulation “D”</a:t>
          </a:r>
        </a:p>
        <a:p>
          <a:pPr marL="571500" lvl="2" indent="-285750" algn="l" defTabSz="1289050">
            <a:lnSpc>
              <a:spcPct val="90000"/>
            </a:lnSpc>
            <a:spcBef>
              <a:spcPct val="0"/>
            </a:spcBef>
            <a:spcAft>
              <a:spcPct val="15000"/>
            </a:spcAft>
            <a:buChar char="•"/>
          </a:pPr>
          <a:r>
            <a:rPr lang="en-US" sz="2900" kern="1200"/>
            <a:t>504 (small) &amp; 506 (nonpublic)</a:t>
          </a:r>
        </a:p>
      </dsp:txBody>
      <dsp:txXfrm rot="-5400000">
        <a:off x="4150805" y="1558306"/>
        <a:ext cx="7328117" cy="944423"/>
      </dsp:txXfrm>
    </dsp:sp>
    <dsp:sp modelId="{62180DA6-3991-41B8-A036-0418C44AAD5E}">
      <dsp:nvSpPr>
        <dsp:cNvPr id="0" name=""/>
        <dsp:cNvSpPr/>
      </dsp:nvSpPr>
      <dsp:spPr>
        <a:xfrm>
          <a:off x="0" y="1376389"/>
          <a:ext cx="4150804" cy="130825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May be exempt because offering is Small</a:t>
          </a:r>
        </a:p>
      </dsp:txBody>
      <dsp:txXfrm>
        <a:off x="63864" y="1440253"/>
        <a:ext cx="4023076" cy="1180528"/>
      </dsp:txXfrm>
    </dsp:sp>
    <dsp:sp modelId="{0624310E-8BA8-4038-8FBA-6CA65F7F94A5}">
      <dsp:nvSpPr>
        <dsp:cNvPr id="0" name=""/>
        <dsp:cNvSpPr/>
      </dsp:nvSpPr>
      <dsp:spPr>
        <a:xfrm rot="5400000">
          <a:off x="7317106" y="-285416"/>
          <a:ext cx="1046605" cy="7379208"/>
        </a:xfrm>
        <a:prstGeom prst="round2SameRect">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Rule 147 &amp; 147A</a:t>
          </a:r>
        </a:p>
      </dsp:txBody>
      <dsp:txXfrm rot="-5400000">
        <a:off x="4150805" y="2931976"/>
        <a:ext cx="7328117" cy="944423"/>
      </dsp:txXfrm>
    </dsp:sp>
    <dsp:sp modelId="{8239201C-EDC0-4177-AEAE-40854D843E67}">
      <dsp:nvSpPr>
        <dsp:cNvPr id="0" name=""/>
        <dsp:cNvSpPr/>
      </dsp:nvSpPr>
      <dsp:spPr>
        <a:xfrm>
          <a:off x="0" y="2750058"/>
          <a:ext cx="4150804" cy="130825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May be exempt because offering is intrastate</a:t>
          </a:r>
        </a:p>
      </dsp:txBody>
      <dsp:txXfrm>
        <a:off x="63864" y="2813922"/>
        <a:ext cx="4023076" cy="1180528"/>
      </dsp:txXfrm>
    </dsp:sp>
    <dsp:sp modelId="{975AA078-C78F-40C8-832C-182ECDA1FE0E}">
      <dsp:nvSpPr>
        <dsp:cNvPr id="0" name=""/>
        <dsp:cNvSpPr/>
      </dsp:nvSpPr>
      <dsp:spPr>
        <a:xfrm rot="5400000">
          <a:off x="7317106" y="1088252"/>
          <a:ext cx="1046605" cy="7379208"/>
        </a:xfrm>
        <a:prstGeom prst="round2SameRect">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Regulation “A+”</a:t>
          </a:r>
        </a:p>
        <a:p>
          <a:pPr marL="285750" lvl="1" indent="-285750" algn="l" defTabSz="1289050">
            <a:lnSpc>
              <a:spcPct val="90000"/>
            </a:lnSpc>
            <a:spcBef>
              <a:spcPct val="0"/>
            </a:spcBef>
            <a:spcAft>
              <a:spcPct val="15000"/>
            </a:spcAft>
            <a:buChar char="•"/>
          </a:pPr>
          <a:r>
            <a:rPr lang="en-US" sz="2900" kern="1200"/>
            <a:t>Crowdfunding</a:t>
          </a:r>
        </a:p>
      </dsp:txBody>
      <dsp:txXfrm rot="-5400000">
        <a:off x="4150805" y="4305645"/>
        <a:ext cx="7328117" cy="944423"/>
      </dsp:txXfrm>
    </dsp:sp>
    <dsp:sp modelId="{0ACEF424-085F-4044-AADA-D2C6D6E15E72}">
      <dsp:nvSpPr>
        <dsp:cNvPr id="0" name=""/>
        <dsp:cNvSpPr/>
      </dsp:nvSpPr>
      <dsp:spPr>
        <a:xfrm>
          <a:off x="0" y="4123728"/>
          <a:ext cx="4150804" cy="130825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May be exempt because of alternate process</a:t>
          </a:r>
        </a:p>
      </dsp:txBody>
      <dsp:txXfrm>
        <a:off x="63864" y="4187592"/>
        <a:ext cx="4023076" cy="11805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#10</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724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en-US" dirty="0"/>
              <a:t>Was it all for nothing?</a:t>
            </a:r>
          </a:p>
        </p:txBody>
      </p:sp>
      <p:sp>
        <p:nvSpPr>
          <p:cNvPr id="75" name="Rectangle 74">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06" r="3126" b="-2"/>
          <a:stretch/>
        </p:blipFill>
        <p:spPr bwMode="auto">
          <a:xfrm>
            <a:off x="1132454" y="1126397"/>
            <a:ext cx="3867912" cy="42885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Content Placeholder 2053">
            <a:extLst>
              <a:ext uri="{FF2B5EF4-FFF2-40B4-BE49-F238E27FC236}">
                <a16:creationId xmlns:a16="http://schemas.microsoft.com/office/drawing/2014/main" id="{6D39C905-83C4-413C-ACFC-3178D0A2D344}"/>
              </a:ext>
            </a:extLst>
          </p:cNvPr>
          <p:cNvSpPr>
            <a:spLocks noGrp="1"/>
          </p:cNvSpPr>
          <p:nvPr>
            <p:ph idx="1"/>
          </p:nvPr>
        </p:nvSpPr>
        <p:spPr>
          <a:xfrm>
            <a:off x="6923757" y="2858703"/>
            <a:ext cx="4475892" cy="3042547"/>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4912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resale</a:t>
            </a:r>
          </a:p>
        </p:txBody>
      </p:sp>
      <p:sp>
        <p:nvSpPr>
          <p:cNvPr id="3" name="Content Placeholder 2"/>
          <p:cNvSpPr>
            <a:spLocks noGrp="1"/>
          </p:cNvSpPr>
          <p:nvPr>
            <p:ph idx="1"/>
          </p:nvPr>
        </p:nvSpPr>
        <p:spPr/>
        <p:txBody>
          <a:bodyPr>
            <a:normAutofit/>
          </a:bodyPr>
          <a:lstStyle/>
          <a:p>
            <a:r>
              <a:rPr lang="en-US" sz="2400" dirty="0"/>
              <a:t>The restricted securities holder needs an exemption</a:t>
            </a:r>
          </a:p>
        </p:txBody>
      </p:sp>
    </p:spTree>
    <p:extLst>
      <p:ext uri="{BB962C8B-B14F-4D97-AF65-F5344CB8AC3E}">
        <p14:creationId xmlns:p14="http://schemas.microsoft.com/office/powerpoint/2010/main" val="412099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market trading exemption”</a:t>
            </a:r>
          </a:p>
        </p:txBody>
      </p:sp>
      <p:sp>
        <p:nvSpPr>
          <p:cNvPr id="3" name="Content Placeholder 2"/>
          <p:cNvSpPr>
            <a:spLocks noGrp="1"/>
          </p:cNvSpPr>
          <p:nvPr>
            <p:ph idx="1"/>
          </p:nvPr>
        </p:nvSpPr>
        <p:spPr>
          <a:xfrm>
            <a:off x="682336" y="2592234"/>
            <a:ext cx="10827327" cy="3101983"/>
          </a:xfrm>
        </p:spPr>
        <p:txBody>
          <a:bodyPr>
            <a:normAutofit/>
          </a:bodyPr>
          <a:lstStyle/>
          <a:p>
            <a:r>
              <a:rPr lang="en-US" sz="2800" dirty="0"/>
              <a:t>Section 4(a)(1) – the seller is not an </a:t>
            </a:r>
            <a:r>
              <a:rPr lang="en-US" sz="2800" dirty="0">
                <a:solidFill>
                  <a:srgbClr val="FF0000"/>
                </a:solidFill>
              </a:rPr>
              <a:t>issuer</a:t>
            </a:r>
            <a:r>
              <a:rPr lang="en-US" sz="2800" dirty="0"/>
              <a:t>, </a:t>
            </a:r>
            <a:r>
              <a:rPr lang="en-US" sz="2800" dirty="0">
                <a:solidFill>
                  <a:schemeClr val="accent2">
                    <a:lumMod val="75000"/>
                  </a:schemeClr>
                </a:solidFill>
              </a:rPr>
              <a:t>underwriter</a:t>
            </a:r>
            <a:r>
              <a:rPr lang="en-US" sz="2800" dirty="0"/>
              <a:t> or </a:t>
            </a:r>
            <a:r>
              <a:rPr lang="en-US" sz="2800" dirty="0">
                <a:solidFill>
                  <a:srgbClr val="00B050"/>
                </a:solidFill>
              </a:rPr>
              <a:t>dealer</a:t>
            </a:r>
          </a:p>
        </p:txBody>
      </p:sp>
      <p:pic>
        <p:nvPicPr>
          <p:cNvPr id="4" name="Picture 8" descr="Image result for STICK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972" y="3807124"/>
            <a:ext cx="1245606" cy="1887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STICK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51" y="3807124"/>
            <a:ext cx="1245606" cy="1887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4281055"/>
            <a:ext cx="1943100" cy="523220"/>
          </a:xfrm>
          <a:prstGeom prst="rect">
            <a:avLst/>
          </a:prstGeom>
          <a:noFill/>
          <a:ln>
            <a:solidFill>
              <a:schemeClr val="tx1"/>
            </a:solidFill>
          </a:ln>
        </p:spPr>
        <p:txBody>
          <a:bodyPr wrap="square" rtlCol="0">
            <a:spAutoFit/>
          </a:bodyPr>
          <a:lstStyle/>
          <a:p>
            <a:pPr algn="ctr"/>
            <a:r>
              <a:rPr lang="en-US" sz="2800" dirty="0"/>
              <a:t>Issuer?</a:t>
            </a:r>
          </a:p>
        </p:txBody>
      </p:sp>
      <p:sp>
        <p:nvSpPr>
          <p:cNvPr id="7" name="TextBox 6"/>
          <p:cNvSpPr txBox="1"/>
          <p:nvPr/>
        </p:nvSpPr>
        <p:spPr>
          <a:xfrm>
            <a:off x="8766462" y="4281266"/>
            <a:ext cx="2164773" cy="523220"/>
          </a:xfrm>
          <a:prstGeom prst="rect">
            <a:avLst/>
          </a:prstGeom>
          <a:noFill/>
          <a:ln>
            <a:solidFill>
              <a:schemeClr val="tx1"/>
            </a:solidFill>
          </a:ln>
        </p:spPr>
        <p:txBody>
          <a:bodyPr wrap="square" rtlCol="0">
            <a:spAutoFit/>
          </a:bodyPr>
          <a:lstStyle/>
          <a:p>
            <a:pPr algn="ctr"/>
            <a:r>
              <a:rPr lang="en-US" sz="2800" dirty="0"/>
              <a:t>Underwriter?</a:t>
            </a:r>
          </a:p>
        </p:txBody>
      </p:sp>
    </p:spTree>
    <p:extLst>
      <p:ext uri="{BB962C8B-B14F-4D97-AF65-F5344CB8AC3E}">
        <p14:creationId xmlns:p14="http://schemas.microsoft.com/office/powerpoint/2010/main" val="269140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underwriter?</a:t>
            </a:r>
          </a:p>
        </p:txBody>
      </p:sp>
      <p:sp>
        <p:nvSpPr>
          <p:cNvPr id="3" name="Content Placeholder 2"/>
          <p:cNvSpPr>
            <a:spLocks noGrp="1"/>
          </p:cNvSpPr>
          <p:nvPr>
            <p:ph idx="1"/>
          </p:nvPr>
        </p:nvSpPr>
        <p:spPr/>
        <p:txBody>
          <a:bodyPr>
            <a:noAutofit/>
          </a:bodyPr>
          <a:lstStyle/>
          <a:p>
            <a:r>
              <a:rPr lang="en-US" sz="2400" dirty="0"/>
              <a:t>Section 2(a)(11) – a person who</a:t>
            </a:r>
          </a:p>
          <a:p>
            <a:endParaRPr lang="en-US" sz="2400" dirty="0"/>
          </a:p>
          <a:p>
            <a:pPr lvl="1"/>
            <a:r>
              <a:rPr lang="en-US" sz="2400" dirty="0"/>
              <a:t>Purchases from an issuer with a view to the distribution of any security</a:t>
            </a:r>
          </a:p>
          <a:p>
            <a:pPr lvl="1"/>
            <a:r>
              <a:rPr lang="en-US" sz="2400" dirty="0"/>
              <a:t>Participates or has a direct or indirect participation in any such undertaking</a:t>
            </a:r>
          </a:p>
          <a:p>
            <a:pPr lvl="1"/>
            <a:r>
              <a:rPr lang="en-US" sz="2400" dirty="0"/>
              <a:t>Participates or has a participation in the direct or indirect underwriting of any such undertaking</a:t>
            </a:r>
          </a:p>
        </p:txBody>
      </p:sp>
      <p:sp>
        <p:nvSpPr>
          <p:cNvPr id="4" name="Rectangle 3"/>
          <p:cNvSpPr/>
          <p:nvPr/>
        </p:nvSpPr>
        <p:spPr>
          <a:xfrm>
            <a:off x="3779520" y="5740027"/>
            <a:ext cx="1659467" cy="4440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855D17-1886-4265-B2C2-6D5FA46101A2}"/>
              </a:ext>
            </a:extLst>
          </p:cNvPr>
          <p:cNvSpPr/>
          <p:nvPr/>
        </p:nvSpPr>
        <p:spPr>
          <a:xfrm>
            <a:off x="5903595" y="3635002"/>
            <a:ext cx="3840480" cy="4797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021FB2-1910-471E-921C-77E1CA608825}"/>
              </a:ext>
            </a:extLst>
          </p:cNvPr>
          <p:cNvSpPr/>
          <p:nvPr/>
        </p:nvSpPr>
        <p:spPr>
          <a:xfrm>
            <a:off x="5401099" y="4483387"/>
            <a:ext cx="3761951" cy="4797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36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underwriter?</a:t>
            </a:r>
          </a:p>
        </p:txBody>
      </p:sp>
      <p:sp>
        <p:nvSpPr>
          <p:cNvPr id="3" name="Content Placeholder 2"/>
          <p:cNvSpPr>
            <a:spLocks noGrp="1"/>
          </p:cNvSpPr>
          <p:nvPr>
            <p:ph idx="1"/>
          </p:nvPr>
        </p:nvSpPr>
        <p:spPr/>
        <p:txBody>
          <a:bodyPr>
            <a:noAutofit/>
          </a:bodyPr>
          <a:lstStyle/>
          <a:p>
            <a:r>
              <a:rPr lang="en-US" sz="2400" dirty="0"/>
              <a:t>Section 2(a)(11) – a person who</a:t>
            </a:r>
          </a:p>
          <a:p>
            <a:endParaRPr lang="en-US" sz="2400" dirty="0"/>
          </a:p>
          <a:p>
            <a:pPr lvl="1"/>
            <a:r>
              <a:rPr lang="en-US" sz="2400" dirty="0"/>
              <a:t>Purchases from an issuer with a view to the distribution of any security</a:t>
            </a:r>
          </a:p>
          <a:p>
            <a:pPr lvl="1"/>
            <a:r>
              <a:rPr lang="en-US" sz="2400" dirty="0"/>
              <a:t>Participates or has a direct or indirect participation in any such undertaking</a:t>
            </a:r>
          </a:p>
          <a:p>
            <a:pPr lvl="1"/>
            <a:r>
              <a:rPr lang="en-US" sz="2400" dirty="0"/>
              <a:t>Participates or has a participation in the direct or indirect underwriting of any such undertaking</a:t>
            </a:r>
          </a:p>
        </p:txBody>
      </p:sp>
      <p:sp>
        <p:nvSpPr>
          <p:cNvPr id="4" name="TextBox 3"/>
          <p:cNvSpPr txBox="1"/>
          <p:nvPr/>
        </p:nvSpPr>
        <p:spPr>
          <a:xfrm rot="19547032">
            <a:off x="6881090" y="3556000"/>
            <a:ext cx="2327563" cy="369332"/>
          </a:xfrm>
          <a:prstGeom prst="rect">
            <a:avLst/>
          </a:prstGeom>
          <a:solidFill>
            <a:srgbClr val="FFFF00"/>
          </a:solidFill>
        </p:spPr>
        <p:txBody>
          <a:bodyPr wrap="square" rtlCol="0">
            <a:spAutoFit/>
          </a:bodyPr>
          <a:lstStyle/>
          <a:p>
            <a:r>
              <a:rPr lang="en-US" dirty="0">
                <a:solidFill>
                  <a:srgbClr val="FF0000"/>
                </a:solidFill>
              </a:rPr>
              <a:t>Can’t know until resale</a:t>
            </a:r>
          </a:p>
        </p:txBody>
      </p:sp>
    </p:spTree>
    <p:extLst>
      <p:ext uri="{BB962C8B-B14F-4D97-AF65-F5344CB8AC3E}">
        <p14:creationId xmlns:p14="http://schemas.microsoft.com/office/powerpoint/2010/main" val="277906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fontScale="90000"/>
          </a:bodyPr>
          <a:lstStyle/>
          <a:p>
            <a:r>
              <a:rPr lang="en-US" dirty="0"/>
              <a:t>Purchaser with a view to the distribution of any security</a:t>
            </a:r>
            <a:br>
              <a:rPr lang="en-US" dirty="0"/>
            </a:br>
            <a:r>
              <a:rPr lang="en-US" dirty="0"/>
              <a:t>(obvious example)</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2979" y="3204279"/>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63781" y="3746976"/>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p:nvPr/>
        </p:nvCxnSpPr>
        <p:spPr>
          <a:xfrm flipV="1">
            <a:off x="3310543" y="3922327"/>
            <a:ext cx="1323802" cy="2466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92" y="2147457"/>
            <a:ext cx="4409208" cy="44092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23011" y="2489226"/>
            <a:ext cx="1143000" cy="369332"/>
          </a:xfrm>
          <a:prstGeom prst="rect">
            <a:avLst/>
          </a:prstGeom>
          <a:noFill/>
          <a:ln>
            <a:solidFill>
              <a:schemeClr val="tx1"/>
            </a:solidFill>
          </a:ln>
        </p:spPr>
        <p:txBody>
          <a:bodyPr wrap="square" rtlCol="0">
            <a:spAutoFit/>
          </a:bodyPr>
          <a:lstStyle/>
          <a:p>
            <a:pPr algn="ctr"/>
            <a:r>
              <a:rPr lang="en-US" dirty="0"/>
              <a:t>exempt</a:t>
            </a:r>
          </a:p>
        </p:txBody>
      </p:sp>
      <p:sp>
        <p:nvSpPr>
          <p:cNvPr id="12" name="Right Arrow 11"/>
          <p:cNvSpPr/>
          <p:nvPr/>
        </p:nvSpPr>
        <p:spPr>
          <a:xfrm rot="5400000">
            <a:off x="3463288" y="335494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42508" y="4647587"/>
            <a:ext cx="1828800" cy="646331"/>
          </a:xfrm>
          <a:prstGeom prst="rect">
            <a:avLst/>
          </a:prstGeom>
          <a:noFill/>
        </p:spPr>
        <p:txBody>
          <a:bodyPr wrap="square" rtlCol="0">
            <a:spAutoFit/>
          </a:bodyPr>
          <a:lstStyle/>
          <a:p>
            <a:pPr algn="ctr"/>
            <a:r>
              <a:rPr lang="en-US" dirty="0"/>
              <a:t>Probably an underwriter!</a:t>
            </a:r>
          </a:p>
        </p:txBody>
      </p:sp>
    </p:spTree>
    <p:extLst>
      <p:ext uri="{BB962C8B-B14F-4D97-AF65-F5344CB8AC3E}">
        <p14:creationId xmlns:p14="http://schemas.microsoft.com/office/powerpoint/2010/main" val="275615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underwriter?</a:t>
            </a:r>
          </a:p>
        </p:txBody>
      </p:sp>
      <p:sp>
        <p:nvSpPr>
          <p:cNvPr id="3" name="Content Placeholder 2"/>
          <p:cNvSpPr>
            <a:spLocks noGrp="1"/>
          </p:cNvSpPr>
          <p:nvPr>
            <p:ph idx="1"/>
          </p:nvPr>
        </p:nvSpPr>
        <p:spPr/>
        <p:txBody>
          <a:bodyPr>
            <a:noAutofit/>
          </a:bodyPr>
          <a:lstStyle/>
          <a:p>
            <a:r>
              <a:rPr lang="en-US" sz="2400" dirty="0"/>
              <a:t>Section 2(a)(11) – a person who</a:t>
            </a:r>
          </a:p>
          <a:p>
            <a:endParaRPr lang="en-US" sz="2400" dirty="0"/>
          </a:p>
          <a:p>
            <a:pPr lvl="1"/>
            <a:r>
              <a:rPr lang="en-US" sz="2400" dirty="0"/>
              <a:t>Purchases from an issuer with a view to the distribution of any security</a:t>
            </a:r>
          </a:p>
          <a:p>
            <a:pPr lvl="1"/>
            <a:r>
              <a:rPr lang="en-US" sz="2400" dirty="0">
                <a:solidFill>
                  <a:srgbClr val="B2B2B2"/>
                </a:solidFill>
              </a:rPr>
              <a:t>Participates or has a direct or indirect participation in any such undertaking</a:t>
            </a:r>
          </a:p>
          <a:p>
            <a:pPr lvl="1"/>
            <a:r>
              <a:rPr lang="en-US" sz="2400" dirty="0">
                <a:solidFill>
                  <a:srgbClr val="B2B2B2"/>
                </a:solidFill>
              </a:rPr>
              <a:t>Participates or has a participation in the direct or indirect underwriting of any such undertaking</a:t>
            </a:r>
          </a:p>
        </p:txBody>
      </p:sp>
      <p:sp>
        <p:nvSpPr>
          <p:cNvPr id="4" name="TextBox 3"/>
          <p:cNvSpPr txBox="1"/>
          <p:nvPr/>
        </p:nvSpPr>
        <p:spPr>
          <a:xfrm>
            <a:off x="5926050" y="3711787"/>
            <a:ext cx="3753043" cy="369332"/>
          </a:xfrm>
          <a:prstGeom prst="rect">
            <a:avLst/>
          </a:prstGeom>
          <a:noFill/>
          <a:ln w="28575">
            <a:solidFill>
              <a:srgbClr val="C00000"/>
            </a:solidFill>
          </a:ln>
        </p:spPr>
        <p:txBody>
          <a:bodyPr wrap="square" rtlCol="0">
            <a:spAutoFit/>
          </a:bodyPr>
          <a:lstStyle/>
          <a:p>
            <a:endParaRPr lang="en-US" dirty="0">
              <a:solidFill>
                <a:srgbClr val="FF0000"/>
              </a:solidFill>
            </a:endParaRPr>
          </a:p>
        </p:txBody>
      </p:sp>
      <p:sp>
        <p:nvSpPr>
          <p:cNvPr id="5" name="Multiply 4"/>
          <p:cNvSpPr/>
          <p:nvPr/>
        </p:nvSpPr>
        <p:spPr>
          <a:xfrm>
            <a:off x="1659467" y="4362028"/>
            <a:ext cx="914400" cy="914400"/>
          </a:xfrm>
          <a:prstGeom prst="mathMultipl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1659467" y="5205308"/>
            <a:ext cx="914400" cy="914400"/>
          </a:xfrm>
          <a:prstGeom prst="mathMultipl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05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fontScale="90000"/>
          </a:bodyPr>
          <a:lstStyle/>
          <a:p>
            <a:r>
              <a:rPr lang="en-US" dirty="0"/>
              <a:t>Purchaser with a view to the distribution of any security</a:t>
            </a:r>
            <a:br>
              <a:rPr lang="en-US" dirty="0"/>
            </a:br>
            <a:r>
              <a:rPr lang="en-US" dirty="0"/>
              <a:t>(not as obvious)</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6353" y="3172216"/>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37803" y="372924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93917" y="3899580"/>
            <a:ext cx="1340428" cy="74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56706" y="2460345"/>
            <a:ext cx="1143000" cy="369332"/>
          </a:xfrm>
          <a:prstGeom prst="rect">
            <a:avLst/>
          </a:prstGeom>
          <a:noFill/>
          <a:ln>
            <a:solidFill>
              <a:schemeClr val="tx1"/>
            </a:solidFill>
          </a:ln>
        </p:spPr>
        <p:txBody>
          <a:bodyPr wrap="square" rtlCol="0">
            <a:spAutoFit/>
          </a:bodyPr>
          <a:lstStyle/>
          <a:p>
            <a:pPr algn="ctr"/>
            <a:r>
              <a:rPr lang="en-US" dirty="0"/>
              <a:t>exempt</a:t>
            </a:r>
          </a:p>
        </p:txBody>
      </p:sp>
      <p:sp>
        <p:nvSpPr>
          <p:cNvPr id="12" name="Right Arrow 11"/>
          <p:cNvSpPr/>
          <p:nvPr/>
        </p:nvSpPr>
        <p:spPr>
          <a:xfrm rot="5400000">
            <a:off x="3596983"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3936" y="3426520"/>
            <a:ext cx="1589809" cy="369332"/>
          </a:xfrm>
          <a:prstGeom prst="rect">
            <a:avLst/>
          </a:prstGeom>
          <a:noFill/>
          <a:ln>
            <a:solidFill>
              <a:schemeClr val="tx1"/>
            </a:solidFill>
          </a:ln>
        </p:spPr>
        <p:txBody>
          <a:bodyPr wrap="square" rtlCol="0">
            <a:spAutoFit/>
          </a:bodyPr>
          <a:lstStyle/>
          <a:p>
            <a:pPr algn="ctr"/>
            <a:r>
              <a:rPr lang="en-US" dirty="0"/>
              <a:t>“Quick” resale</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209" y="3158749"/>
            <a:ext cx="1101146" cy="14681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142508" y="4706721"/>
            <a:ext cx="1828800" cy="646331"/>
          </a:xfrm>
          <a:prstGeom prst="rect">
            <a:avLst/>
          </a:prstGeom>
          <a:noFill/>
        </p:spPr>
        <p:txBody>
          <a:bodyPr wrap="square" rtlCol="0">
            <a:spAutoFit/>
          </a:bodyPr>
          <a:lstStyle/>
          <a:p>
            <a:pPr algn="ctr"/>
            <a:r>
              <a:rPr lang="en-US" dirty="0"/>
              <a:t>Maybe an underwriter!</a:t>
            </a:r>
          </a:p>
        </p:txBody>
      </p:sp>
    </p:spTree>
    <p:extLst>
      <p:ext uri="{BB962C8B-B14F-4D97-AF65-F5344CB8AC3E}">
        <p14:creationId xmlns:p14="http://schemas.microsoft.com/office/powerpoint/2010/main" val="101413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there was a safe harbor</a:t>
            </a:r>
          </a:p>
        </p:txBody>
      </p:sp>
      <p:sp>
        <p:nvSpPr>
          <p:cNvPr id="3" name="Content Placeholder 2"/>
          <p:cNvSpPr>
            <a:spLocks noGrp="1"/>
          </p:cNvSpPr>
          <p:nvPr>
            <p:ph idx="1"/>
          </p:nvPr>
        </p:nvSpPr>
        <p:spPr/>
        <p:txBody>
          <a:bodyPr>
            <a:normAutofit/>
          </a:bodyPr>
          <a:lstStyle/>
          <a:p>
            <a:r>
              <a:rPr lang="en-US" sz="2400" dirty="0"/>
              <a:t>What was the motivation of the purchaser?</a:t>
            </a:r>
          </a:p>
          <a:p>
            <a:r>
              <a:rPr lang="en-US" sz="2400" dirty="0"/>
              <a:t>How long did the purchaser hold the security?</a:t>
            </a:r>
          </a:p>
          <a:p>
            <a:pPr lvl="1"/>
            <a:r>
              <a:rPr lang="en-US" sz="2400" dirty="0"/>
              <a:t>2-3 years minimum (“</a:t>
            </a:r>
            <a:r>
              <a:rPr lang="en-US" sz="2400" dirty="0" err="1"/>
              <a:t>bendpoint</a:t>
            </a:r>
            <a:r>
              <a:rPr lang="en-US" sz="2400" dirty="0"/>
              <a:t>”)</a:t>
            </a:r>
          </a:p>
          <a:p>
            <a:r>
              <a:rPr lang="en-US" sz="2400" dirty="0"/>
              <a:t>Did any circumstances change that necessitated the purchaser to sell?</a:t>
            </a:r>
          </a:p>
        </p:txBody>
      </p:sp>
    </p:spTree>
    <p:extLst>
      <p:ext uri="{BB962C8B-B14F-4D97-AF65-F5344CB8AC3E}">
        <p14:creationId xmlns:p14="http://schemas.microsoft.com/office/powerpoint/2010/main" val="161913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fontScale="90000"/>
          </a:bodyPr>
          <a:lstStyle/>
          <a:p>
            <a:r>
              <a:rPr lang="en-US" dirty="0"/>
              <a:t>Purchaser with a view to the distribution of any security</a:t>
            </a:r>
            <a:br>
              <a:rPr lang="en-US" dirty="0"/>
            </a:br>
            <a:r>
              <a:rPr lang="en-US" dirty="0"/>
              <a:t>(not as obvious)</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6353" y="3172216"/>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37803" y="372924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93917" y="3899580"/>
            <a:ext cx="1340428" cy="74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92631" y="2183346"/>
            <a:ext cx="1143000" cy="646331"/>
          </a:xfrm>
          <a:prstGeom prst="rect">
            <a:avLst/>
          </a:prstGeom>
          <a:noFill/>
          <a:ln>
            <a:solidFill>
              <a:schemeClr val="tx1"/>
            </a:solidFill>
          </a:ln>
        </p:spPr>
        <p:txBody>
          <a:bodyPr wrap="square" rtlCol="0">
            <a:spAutoFit/>
          </a:bodyPr>
          <a:lstStyle/>
          <a:p>
            <a:r>
              <a:rPr lang="en-US" dirty="0"/>
              <a:t>4(a)(2)</a:t>
            </a:r>
          </a:p>
          <a:p>
            <a:r>
              <a:rPr lang="en-US" dirty="0"/>
              <a:t>RULE 506</a:t>
            </a:r>
          </a:p>
        </p:txBody>
      </p:sp>
      <p:sp>
        <p:nvSpPr>
          <p:cNvPr id="12" name="Right Arrow 11"/>
          <p:cNvSpPr/>
          <p:nvPr/>
        </p:nvSpPr>
        <p:spPr>
          <a:xfrm rot="5400000">
            <a:off x="3596983"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3936" y="3426520"/>
            <a:ext cx="1589809" cy="369332"/>
          </a:xfrm>
          <a:prstGeom prst="rect">
            <a:avLst/>
          </a:prstGeom>
          <a:noFill/>
          <a:ln>
            <a:solidFill>
              <a:schemeClr val="tx1"/>
            </a:solidFill>
          </a:ln>
        </p:spPr>
        <p:txBody>
          <a:bodyPr wrap="square" rtlCol="0">
            <a:spAutoFit/>
          </a:bodyPr>
          <a:lstStyle/>
          <a:p>
            <a:pPr algn="ctr"/>
            <a:r>
              <a:rPr lang="en-US" dirty="0"/>
              <a:t>4(a)(1)?</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209" y="3158749"/>
            <a:ext cx="1101146" cy="14681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07579" y="4412150"/>
            <a:ext cx="2627400" cy="923330"/>
          </a:xfrm>
          <a:prstGeom prst="rect">
            <a:avLst/>
          </a:prstGeom>
          <a:noFill/>
        </p:spPr>
        <p:txBody>
          <a:bodyPr wrap="square" rtlCol="0">
            <a:spAutoFit/>
          </a:bodyPr>
          <a:lstStyle/>
          <a:p>
            <a:pPr algn="ctr"/>
            <a:r>
              <a:rPr lang="en-US" dirty="0"/>
              <a:t>Yes – if Lovey did not purchase with a view to distribution</a:t>
            </a:r>
          </a:p>
        </p:txBody>
      </p:sp>
      <p:sp>
        <p:nvSpPr>
          <p:cNvPr id="3" name="TextBox 2"/>
          <p:cNvSpPr txBox="1"/>
          <p:nvPr/>
        </p:nvSpPr>
        <p:spPr>
          <a:xfrm>
            <a:off x="4634345" y="2933405"/>
            <a:ext cx="845127" cy="369332"/>
          </a:xfrm>
          <a:prstGeom prst="rect">
            <a:avLst/>
          </a:prstGeom>
          <a:noFill/>
          <a:ln>
            <a:solidFill>
              <a:schemeClr val="tx1"/>
            </a:solidFill>
          </a:ln>
        </p:spPr>
        <p:txBody>
          <a:bodyPr wrap="square" rtlCol="0">
            <a:spAutoFit/>
          </a:bodyPr>
          <a:lstStyle/>
          <a:p>
            <a:pPr algn="ctr"/>
            <a:r>
              <a:rPr lang="en-US" dirty="0"/>
              <a:t>Lovey</a:t>
            </a:r>
          </a:p>
        </p:txBody>
      </p:sp>
    </p:spTree>
    <p:extLst>
      <p:ext uri="{BB962C8B-B14F-4D97-AF65-F5344CB8AC3E}">
        <p14:creationId xmlns:p14="http://schemas.microsoft.com/office/powerpoint/2010/main" val="372033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1732"/>
            <a:ext cx="7729728" cy="801243"/>
          </a:xfrm>
        </p:spPr>
        <p:txBody>
          <a:bodyPr/>
          <a:lstStyle/>
          <a:p>
            <a:r>
              <a:rPr lang="en-US"/>
              <a:t>Exemptions</a:t>
            </a:r>
            <a:endParaRPr lang="en-US" dirty="0"/>
          </a:p>
        </p:txBody>
      </p:sp>
      <p:graphicFrame>
        <p:nvGraphicFramePr>
          <p:cNvPr id="13" name="Content Placeholder 2">
            <a:extLst>
              <a:ext uri="{FF2B5EF4-FFF2-40B4-BE49-F238E27FC236}">
                <a16:creationId xmlns:a16="http://schemas.microsoft.com/office/drawing/2014/main" id="{5F34FD35-D088-4413-89EB-8A2D98B04124}"/>
              </a:ext>
            </a:extLst>
          </p:cNvPr>
          <p:cNvGraphicFramePr>
            <a:graphicFrameLocks noGrp="1"/>
          </p:cNvGraphicFramePr>
          <p:nvPr>
            <p:ph idx="1"/>
            <p:extLst>
              <p:ext uri="{D42A27DB-BD31-4B8C-83A1-F6EECF244321}">
                <p14:modId xmlns:p14="http://schemas.microsoft.com/office/powerpoint/2010/main" val="2473319214"/>
              </p:ext>
            </p:extLst>
          </p:nvPr>
        </p:nvGraphicFramePr>
        <p:xfrm>
          <a:off x="285749" y="1157288"/>
          <a:ext cx="11530013" cy="543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76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Back to the resale problem</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6353" y="3172216"/>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37803" y="372924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93917" y="3899580"/>
            <a:ext cx="1340428" cy="74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56706" y="2460345"/>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596983"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3936" y="3426520"/>
            <a:ext cx="1589809" cy="369332"/>
          </a:xfrm>
          <a:prstGeom prst="rect">
            <a:avLst/>
          </a:prstGeom>
          <a:noFill/>
          <a:ln>
            <a:solidFill>
              <a:schemeClr val="tx1"/>
            </a:solidFill>
          </a:ln>
        </p:spPr>
        <p:txBody>
          <a:bodyPr wrap="square" rtlCol="0">
            <a:spAutoFit/>
          </a:bodyPr>
          <a:lstStyle/>
          <a:p>
            <a:pPr algn="ctr"/>
            <a:r>
              <a:rPr lang="en-US" dirty="0"/>
              <a:t>resale</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209" y="3158749"/>
            <a:ext cx="1101146" cy="14681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3048" y="4706721"/>
            <a:ext cx="2158260" cy="369332"/>
          </a:xfrm>
          <a:prstGeom prst="rect">
            <a:avLst/>
          </a:prstGeom>
          <a:noFill/>
        </p:spPr>
        <p:txBody>
          <a:bodyPr wrap="square" rtlCol="0">
            <a:spAutoFit/>
          </a:bodyPr>
          <a:lstStyle/>
          <a:p>
            <a:pPr algn="ctr"/>
            <a:r>
              <a:rPr lang="en-US" b="1" dirty="0"/>
              <a:t>Maybe an issuer!</a:t>
            </a:r>
          </a:p>
        </p:txBody>
      </p:sp>
      <p:sp>
        <p:nvSpPr>
          <p:cNvPr id="16" name="TextBox 15"/>
          <p:cNvSpPr txBox="1"/>
          <p:nvPr/>
        </p:nvSpPr>
        <p:spPr>
          <a:xfrm>
            <a:off x="7584516" y="4706721"/>
            <a:ext cx="2062403" cy="1200329"/>
          </a:xfrm>
          <a:prstGeom prst="rect">
            <a:avLst/>
          </a:prstGeom>
          <a:noFill/>
        </p:spPr>
        <p:txBody>
          <a:bodyPr wrap="square" rtlCol="0">
            <a:spAutoFit/>
          </a:bodyPr>
          <a:lstStyle/>
          <a:p>
            <a:pPr algn="ctr"/>
            <a:r>
              <a:rPr lang="en-US" b="1" dirty="0"/>
              <a:t>If seller = issuer</a:t>
            </a:r>
            <a:r>
              <a:rPr lang="en-US" dirty="0"/>
              <a:t>,</a:t>
            </a:r>
          </a:p>
          <a:p>
            <a:pPr algn="ctr"/>
            <a:endParaRPr lang="en-US" dirty="0"/>
          </a:p>
          <a:p>
            <a:pPr algn="ctr"/>
            <a:r>
              <a:rPr lang="en-US" b="1" dirty="0"/>
              <a:t>Maybe an underwriter!</a:t>
            </a:r>
          </a:p>
        </p:txBody>
      </p:sp>
      <p:cxnSp>
        <p:nvCxnSpPr>
          <p:cNvPr id="17" name="Straight Arrow Connector 16"/>
          <p:cNvCxnSpPr/>
          <p:nvPr/>
        </p:nvCxnSpPr>
        <p:spPr>
          <a:xfrm flipV="1">
            <a:off x="9155321" y="3364628"/>
            <a:ext cx="1159557" cy="5282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20224534">
            <a:off x="9126159" y="3039017"/>
            <a:ext cx="1116364" cy="369332"/>
          </a:xfrm>
          <a:prstGeom prst="rect">
            <a:avLst/>
          </a:prstGeom>
          <a:noFill/>
          <a:ln>
            <a:solidFill>
              <a:schemeClr val="tx1"/>
            </a:solidFill>
          </a:ln>
        </p:spPr>
        <p:txBody>
          <a:bodyPr wrap="square" rtlCol="0">
            <a:spAutoFit/>
          </a:bodyPr>
          <a:lstStyle/>
          <a:p>
            <a:pPr algn="ctr"/>
            <a:r>
              <a:rPr lang="en-US" dirty="0"/>
              <a:t>r</a:t>
            </a:r>
            <a:r>
              <a:rPr lang="en-US"/>
              <a:t>esale</a:t>
            </a:r>
            <a:r>
              <a:rPr lang="en-US" dirty="0"/>
              <a:t>?</a:t>
            </a:r>
          </a:p>
        </p:txBody>
      </p:sp>
    </p:spTree>
    <p:extLst>
      <p:ext uri="{BB962C8B-B14F-4D97-AF65-F5344CB8AC3E}">
        <p14:creationId xmlns:p14="http://schemas.microsoft.com/office/powerpoint/2010/main" val="174391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issuer?</a:t>
            </a:r>
          </a:p>
        </p:txBody>
      </p:sp>
      <p:sp>
        <p:nvSpPr>
          <p:cNvPr id="3" name="Content Placeholder 2"/>
          <p:cNvSpPr>
            <a:spLocks noGrp="1"/>
          </p:cNvSpPr>
          <p:nvPr>
            <p:ph idx="1"/>
          </p:nvPr>
        </p:nvSpPr>
        <p:spPr/>
        <p:txBody>
          <a:bodyPr>
            <a:normAutofit lnSpcReduction="10000"/>
          </a:bodyPr>
          <a:lstStyle/>
          <a:p>
            <a:r>
              <a:rPr lang="en-US" sz="2400" dirty="0"/>
              <a:t>2(a)(11) – </a:t>
            </a:r>
            <a:r>
              <a:rPr lang="en-US" sz="2400" b="1" dirty="0">
                <a:solidFill>
                  <a:srgbClr val="FF0000"/>
                </a:solidFill>
              </a:rPr>
              <a:t>underwriter</a:t>
            </a:r>
            <a:r>
              <a:rPr lang="en-US" sz="2400" dirty="0"/>
              <a:t> is someone who purchases from an </a:t>
            </a:r>
            <a:r>
              <a:rPr lang="en-US" sz="2400" b="1" dirty="0">
                <a:solidFill>
                  <a:srgbClr val="FF0000"/>
                </a:solidFill>
              </a:rPr>
              <a:t>issuer</a:t>
            </a:r>
            <a:r>
              <a:rPr lang="en-US" sz="2400" dirty="0"/>
              <a:t> with a view to distribution</a:t>
            </a:r>
          </a:p>
          <a:p>
            <a:endParaRPr lang="en-US" sz="2400" dirty="0"/>
          </a:p>
          <a:p>
            <a:r>
              <a:rPr lang="en-US" sz="2400" dirty="0"/>
              <a:t>“As used in this paragraph the term “</a:t>
            </a:r>
            <a:r>
              <a:rPr lang="en-US" sz="2400" b="1" dirty="0">
                <a:solidFill>
                  <a:srgbClr val="FF0000"/>
                </a:solidFill>
              </a:rPr>
              <a:t>issuer</a:t>
            </a:r>
            <a:r>
              <a:rPr lang="en-US" sz="2400" dirty="0"/>
              <a:t>” shall include, in addition to an issuer, </a:t>
            </a:r>
            <a:r>
              <a:rPr lang="en-US" sz="2400" b="1" dirty="0"/>
              <a:t>any person directly or indirectly controlling or controlled by the issuer, or any person under direct or indirect common control with the issuer</a:t>
            </a:r>
            <a:r>
              <a:rPr lang="en-US" sz="2400" dirty="0"/>
              <a:t>.”</a:t>
            </a:r>
          </a:p>
        </p:txBody>
      </p:sp>
    </p:spTree>
    <p:extLst>
      <p:ext uri="{BB962C8B-B14F-4D97-AF65-F5344CB8AC3E}">
        <p14:creationId xmlns:p14="http://schemas.microsoft.com/office/powerpoint/2010/main" val="196674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issuer?</a:t>
            </a:r>
          </a:p>
        </p:txBody>
      </p:sp>
      <p:sp>
        <p:nvSpPr>
          <p:cNvPr id="3" name="Content Placeholder 2"/>
          <p:cNvSpPr>
            <a:spLocks noGrp="1"/>
          </p:cNvSpPr>
          <p:nvPr>
            <p:ph idx="1"/>
          </p:nvPr>
        </p:nvSpPr>
        <p:spPr/>
        <p:txBody>
          <a:bodyPr>
            <a:normAutofit lnSpcReduction="10000"/>
          </a:bodyPr>
          <a:lstStyle/>
          <a:p>
            <a:r>
              <a:rPr lang="en-US" sz="2400" dirty="0"/>
              <a:t>2(a)(11) – </a:t>
            </a:r>
            <a:r>
              <a:rPr lang="en-US" sz="2400" b="1" dirty="0">
                <a:solidFill>
                  <a:srgbClr val="FF0000"/>
                </a:solidFill>
              </a:rPr>
              <a:t>underwriter</a:t>
            </a:r>
            <a:r>
              <a:rPr lang="en-US" sz="2400" dirty="0"/>
              <a:t> is someone who purchases from an </a:t>
            </a:r>
            <a:r>
              <a:rPr lang="en-US" sz="2400" b="1" dirty="0">
                <a:solidFill>
                  <a:srgbClr val="FF0000"/>
                </a:solidFill>
              </a:rPr>
              <a:t>issuer</a:t>
            </a:r>
            <a:r>
              <a:rPr lang="en-US" sz="2400" dirty="0"/>
              <a:t> with a view to distribution</a:t>
            </a:r>
          </a:p>
          <a:p>
            <a:endParaRPr lang="en-US" sz="2400" dirty="0"/>
          </a:p>
          <a:p>
            <a:r>
              <a:rPr lang="en-US" sz="2400" dirty="0"/>
              <a:t>“As used in this paragraph the term “</a:t>
            </a:r>
            <a:r>
              <a:rPr lang="en-US" sz="2400" b="1" dirty="0">
                <a:solidFill>
                  <a:srgbClr val="FF0000"/>
                </a:solidFill>
              </a:rPr>
              <a:t>issuer</a:t>
            </a:r>
            <a:r>
              <a:rPr lang="en-US" sz="2400" dirty="0"/>
              <a:t>” shall include, in addition to an issuer, </a:t>
            </a:r>
            <a:r>
              <a:rPr lang="en-US" sz="2400" b="1" dirty="0"/>
              <a:t>any person directly or indirectly controlling or controlled by the issuer, or any person under direct or indirect common control with the issuer</a:t>
            </a:r>
            <a:r>
              <a:rPr lang="en-US" sz="2400" dirty="0"/>
              <a:t>.”</a:t>
            </a:r>
          </a:p>
        </p:txBody>
      </p:sp>
      <p:sp>
        <p:nvSpPr>
          <p:cNvPr id="4" name="TextBox 3"/>
          <p:cNvSpPr txBox="1"/>
          <p:nvPr/>
        </p:nvSpPr>
        <p:spPr>
          <a:xfrm rot="20384111">
            <a:off x="7028873" y="4961444"/>
            <a:ext cx="2429164" cy="369332"/>
          </a:xfrm>
          <a:prstGeom prst="rect">
            <a:avLst/>
          </a:prstGeom>
          <a:solidFill>
            <a:srgbClr val="FFFF00"/>
          </a:solidFill>
          <a:ln>
            <a:solidFill>
              <a:schemeClr val="tx1"/>
            </a:solidFill>
          </a:ln>
        </p:spPr>
        <p:txBody>
          <a:bodyPr wrap="square" rtlCol="0">
            <a:spAutoFit/>
          </a:bodyPr>
          <a:lstStyle/>
          <a:p>
            <a:pPr algn="ctr"/>
            <a:r>
              <a:rPr lang="en-US" dirty="0">
                <a:solidFill>
                  <a:srgbClr val="FF0000"/>
                </a:solidFill>
              </a:rPr>
              <a:t>“Control Person”</a:t>
            </a:r>
          </a:p>
        </p:txBody>
      </p:sp>
    </p:spTree>
    <p:extLst>
      <p:ext uri="{BB962C8B-B14F-4D97-AF65-F5344CB8AC3E}">
        <p14:creationId xmlns:p14="http://schemas.microsoft.com/office/powerpoint/2010/main" val="160980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Explain that again!</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5817" y="3179618"/>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9783" y="365637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83381" y="3906982"/>
            <a:ext cx="135096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0248"/>
            <a:ext cx="1979813" cy="67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7362" y="2451554"/>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527639"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83382" y="3010043"/>
            <a:ext cx="1589809" cy="646331"/>
          </a:xfrm>
          <a:prstGeom prst="rect">
            <a:avLst/>
          </a:prstGeom>
          <a:noFill/>
          <a:ln>
            <a:solidFill>
              <a:schemeClr val="tx1"/>
            </a:solidFill>
          </a:ln>
        </p:spPr>
        <p:txBody>
          <a:bodyPr wrap="square" rtlCol="0">
            <a:spAutoFit/>
          </a:bodyPr>
          <a:lstStyle/>
          <a:p>
            <a:pPr algn="ctr"/>
            <a:r>
              <a:rPr lang="en-US" dirty="0"/>
              <a:t>Resale</a:t>
            </a:r>
          </a:p>
          <a:p>
            <a:pPr algn="ctr"/>
            <a:r>
              <a:rPr lang="en-US" dirty="0"/>
              <a:t>After 3 years</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292" y="3166151"/>
            <a:ext cx="1101146" cy="1468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589" y="3332326"/>
            <a:ext cx="1149310" cy="114931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V="1">
            <a:off x="8866910" y="3841040"/>
            <a:ext cx="1665315" cy="342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66910" y="3266798"/>
            <a:ext cx="1589809" cy="369332"/>
          </a:xfrm>
          <a:prstGeom prst="rect">
            <a:avLst/>
          </a:prstGeom>
          <a:noFill/>
          <a:ln>
            <a:solidFill>
              <a:schemeClr val="tx1"/>
            </a:solidFill>
          </a:ln>
        </p:spPr>
        <p:txBody>
          <a:bodyPr wrap="square" rtlCol="0">
            <a:spAutoFit/>
          </a:bodyPr>
          <a:lstStyle/>
          <a:p>
            <a:pPr algn="ctr"/>
            <a:r>
              <a:rPr lang="en-US" dirty="0"/>
              <a:t>Quick Resale</a:t>
            </a:r>
          </a:p>
        </p:txBody>
      </p:sp>
    </p:spTree>
    <p:extLst>
      <p:ext uri="{BB962C8B-B14F-4D97-AF65-F5344CB8AC3E}">
        <p14:creationId xmlns:p14="http://schemas.microsoft.com/office/powerpoint/2010/main" val="285329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Explain that again!</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5817" y="3179618"/>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9783" y="365637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83381" y="3906982"/>
            <a:ext cx="135096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0248"/>
            <a:ext cx="1979813" cy="67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7362" y="2451554"/>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527639"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83382" y="3010043"/>
            <a:ext cx="1589809" cy="646331"/>
          </a:xfrm>
          <a:prstGeom prst="rect">
            <a:avLst/>
          </a:prstGeom>
          <a:noFill/>
          <a:ln>
            <a:solidFill>
              <a:schemeClr val="tx1"/>
            </a:solidFill>
          </a:ln>
        </p:spPr>
        <p:txBody>
          <a:bodyPr wrap="square" rtlCol="0">
            <a:spAutoFit/>
          </a:bodyPr>
          <a:lstStyle/>
          <a:p>
            <a:pPr algn="ctr"/>
            <a:r>
              <a:rPr lang="en-US" dirty="0"/>
              <a:t>Resale</a:t>
            </a:r>
          </a:p>
          <a:p>
            <a:pPr algn="ctr"/>
            <a:r>
              <a:rPr lang="en-US" dirty="0"/>
              <a:t>After 3 years</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292" y="3166151"/>
            <a:ext cx="1101146" cy="1468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589" y="3332326"/>
            <a:ext cx="1149310" cy="114931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V="1">
            <a:off x="8866910" y="3841040"/>
            <a:ext cx="1665315" cy="342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66910" y="3266798"/>
            <a:ext cx="1589809" cy="369332"/>
          </a:xfrm>
          <a:prstGeom prst="rect">
            <a:avLst/>
          </a:prstGeom>
          <a:noFill/>
          <a:ln>
            <a:solidFill>
              <a:schemeClr val="tx1"/>
            </a:solidFill>
          </a:ln>
        </p:spPr>
        <p:txBody>
          <a:bodyPr wrap="square" rtlCol="0">
            <a:spAutoFit/>
          </a:bodyPr>
          <a:lstStyle/>
          <a:p>
            <a:pPr algn="ctr"/>
            <a:r>
              <a:rPr lang="en-US" dirty="0"/>
              <a:t>Quick Resale</a:t>
            </a:r>
          </a:p>
        </p:txBody>
      </p:sp>
      <p:sp>
        <p:nvSpPr>
          <p:cNvPr id="3" name="TextBox 2"/>
          <p:cNvSpPr txBox="1"/>
          <p:nvPr/>
        </p:nvSpPr>
        <p:spPr>
          <a:xfrm>
            <a:off x="3759199" y="4706090"/>
            <a:ext cx="2595418" cy="369332"/>
          </a:xfrm>
          <a:prstGeom prst="rect">
            <a:avLst/>
          </a:prstGeom>
          <a:solidFill>
            <a:srgbClr val="FFFF00"/>
          </a:solidFill>
        </p:spPr>
        <p:txBody>
          <a:bodyPr wrap="square" rtlCol="0">
            <a:spAutoFit/>
          </a:bodyPr>
          <a:lstStyle/>
          <a:p>
            <a:pPr algn="ctr"/>
            <a:r>
              <a:rPr lang="en-US" dirty="0"/>
              <a:t>Not an underwriter</a:t>
            </a:r>
          </a:p>
        </p:txBody>
      </p:sp>
      <p:sp>
        <p:nvSpPr>
          <p:cNvPr id="7" name="TextBox 6"/>
          <p:cNvSpPr txBox="1"/>
          <p:nvPr/>
        </p:nvSpPr>
        <p:spPr>
          <a:xfrm>
            <a:off x="7407564" y="4807108"/>
            <a:ext cx="1764145" cy="369332"/>
          </a:xfrm>
          <a:prstGeom prst="rect">
            <a:avLst/>
          </a:prstGeom>
          <a:solidFill>
            <a:srgbClr val="FFFF00"/>
          </a:solidFill>
        </p:spPr>
        <p:txBody>
          <a:bodyPr wrap="square" rtlCol="0">
            <a:spAutoFit/>
          </a:bodyPr>
          <a:lstStyle/>
          <a:p>
            <a:pPr algn="ctr"/>
            <a:r>
              <a:rPr lang="en-US" dirty="0"/>
              <a:t>Underwriter?</a:t>
            </a:r>
          </a:p>
        </p:txBody>
      </p:sp>
    </p:spTree>
    <p:extLst>
      <p:ext uri="{BB962C8B-B14F-4D97-AF65-F5344CB8AC3E}">
        <p14:creationId xmlns:p14="http://schemas.microsoft.com/office/powerpoint/2010/main" val="236530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Explain that again!</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5817" y="3179618"/>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9783" y="365637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83381" y="3906982"/>
            <a:ext cx="135096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0248"/>
            <a:ext cx="1979813" cy="67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7362" y="2451554"/>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527639"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83382" y="3010043"/>
            <a:ext cx="1589809" cy="646331"/>
          </a:xfrm>
          <a:prstGeom prst="rect">
            <a:avLst/>
          </a:prstGeom>
          <a:noFill/>
          <a:ln>
            <a:solidFill>
              <a:schemeClr val="tx1"/>
            </a:solidFill>
          </a:ln>
        </p:spPr>
        <p:txBody>
          <a:bodyPr wrap="square" rtlCol="0">
            <a:spAutoFit/>
          </a:bodyPr>
          <a:lstStyle/>
          <a:p>
            <a:pPr algn="ctr"/>
            <a:r>
              <a:rPr lang="en-US" dirty="0"/>
              <a:t>Resale</a:t>
            </a:r>
          </a:p>
          <a:p>
            <a:pPr algn="ctr"/>
            <a:r>
              <a:rPr lang="en-US" dirty="0"/>
              <a:t>After 3 years</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292" y="3166151"/>
            <a:ext cx="1101146" cy="1468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589" y="3332326"/>
            <a:ext cx="1149310" cy="114931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V="1">
            <a:off x="8866910" y="3841040"/>
            <a:ext cx="1665315" cy="342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66910" y="3266798"/>
            <a:ext cx="1589809" cy="369332"/>
          </a:xfrm>
          <a:prstGeom prst="rect">
            <a:avLst/>
          </a:prstGeom>
          <a:noFill/>
          <a:ln>
            <a:solidFill>
              <a:schemeClr val="tx1"/>
            </a:solidFill>
          </a:ln>
        </p:spPr>
        <p:txBody>
          <a:bodyPr wrap="square" rtlCol="0">
            <a:spAutoFit/>
          </a:bodyPr>
          <a:lstStyle/>
          <a:p>
            <a:pPr algn="ctr"/>
            <a:r>
              <a:rPr lang="en-US" dirty="0"/>
              <a:t>Quick Resale</a:t>
            </a:r>
          </a:p>
        </p:txBody>
      </p:sp>
      <p:sp>
        <p:nvSpPr>
          <p:cNvPr id="3" name="TextBox 2"/>
          <p:cNvSpPr txBox="1"/>
          <p:nvPr/>
        </p:nvSpPr>
        <p:spPr>
          <a:xfrm>
            <a:off x="3759199" y="4706090"/>
            <a:ext cx="2595418" cy="369332"/>
          </a:xfrm>
          <a:prstGeom prst="rect">
            <a:avLst/>
          </a:prstGeom>
          <a:solidFill>
            <a:srgbClr val="FFFF00"/>
          </a:solidFill>
        </p:spPr>
        <p:txBody>
          <a:bodyPr wrap="square" rtlCol="0">
            <a:spAutoFit/>
          </a:bodyPr>
          <a:lstStyle/>
          <a:p>
            <a:pPr algn="ctr"/>
            <a:r>
              <a:rPr lang="en-US" dirty="0"/>
              <a:t>Not an underwriter</a:t>
            </a:r>
          </a:p>
        </p:txBody>
      </p:sp>
      <p:sp>
        <p:nvSpPr>
          <p:cNvPr id="7" name="TextBox 6"/>
          <p:cNvSpPr txBox="1"/>
          <p:nvPr/>
        </p:nvSpPr>
        <p:spPr>
          <a:xfrm>
            <a:off x="7407564" y="4807108"/>
            <a:ext cx="1764145" cy="369332"/>
          </a:xfrm>
          <a:prstGeom prst="rect">
            <a:avLst/>
          </a:prstGeom>
          <a:solidFill>
            <a:srgbClr val="FFFF00"/>
          </a:solidFill>
        </p:spPr>
        <p:txBody>
          <a:bodyPr wrap="square" rtlCol="0">
            <a:spAutoFit/>
          </a:bodyPr>
          <a:lstStyle/>
          <a:p>
            <a:pPr algn="ctr"/>
            <a:r>
              <a:rPr lang="en-US"/>
              <a:t>Underwriter?</a:t>
            </a:r>
          </a:p>
        </p:txBody>
      </p:sp>
      <p:sp>
        <p:nvSpPr>
          <p:cNvPr id="10" name="Right Arrow 9"/>
          <p:cNvSpPr/>
          <p:nvPr/>
        </p:nvSpPr>
        <p:spPr>
          <a:xfrm rot="13916380">
            <a:off x="8821679" y="5525538"/>
            <a:ext cx="1089200" cy="4156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067636" y="5622352"/>
            <a:ext cx="1893455" cy="923330"/>
          </a:xfrm>
          <a:prstGeom prst="rect">
            <a:avLst/>
          </a:prstGeom>
          <a:solidFill>
            <a:srgbClr val="FFFF00"/>
          </a:solidFill>
        </p:spPr>
        <p:txBody>
          <a:bodyPr wrap="square" rtlCol="0">
            <a:spAutoFit/>
          </a:bodyPr>
          <a:lstStyle/>
          <a:p>
            <a:r>
              <a:rPr lang="en-US" dirty="0"/>
              <a:t>No – did not purchase from “an issuer”</a:t>
            </a:r>
          </a:p>
        </p:txBody>
      </p:sp>
    </p:spTree>
    <p:extLst>
      <p:ext uri="{BB962C8B-B14F-4D97-AF65-F5344CB8AC3E}">
        <p14:creationId xmlns:p14="http://schemas.microsoft.com/office/powerpoint/2010/main" val="3637336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But:  Watch closely!</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37961" y="3166071"/>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05849" y="3659797"/>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465525" y="3893435"/>
            <a:ext cx="1168820" cy="1354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1979813" cy="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78435" y="2433057"/>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628218" y="3278056"/>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292" y="3166151"/>
            <a:ext cx="1101146" cy="1468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589" y="3332326"/>
            <a:ext cx="1149310" cy="114931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8866910" y="3844464"/>
            <a:ext cx="1513608" cy="34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79109" y="3171321"/>
            <a:ext cx="1589809" cy="369332"/>
          </a:xfrm>
          <a:prstGeom prst="rect">
            <a:avLst/>
          </a:prstGeom>
          <a:noFill/>
          <a:ln>
            <a:solidFill>
              <a:schemeClr val="tx1"/>
            </a:solidFill>
          </a:ln>
        </p:spPr>
        <p:txBody>
          <a:bodyPr wrap="square" rtlCol="0">
            <a:spAutoFit/>
          </a:bodyPr>
          <a:lstStyle/>
          <a:p>
            <a:pPr algn="ctr"/>
            <a:r>
              <a:rPr lang="en-US" dirty="0"/>
              <a:t>Quick Resale</a:t>
            </a:r>
          </a:p>
        </p:txBody>
      </p:sp>
      <p:sp>
        <p:nvSpPr>
          <p:cNvPr id="3" name="TextBox 2"/>
          <p:cNvSpPr txBox="1"/>
          <p:nvPr/>
        </p:nvSpPr>
        <p:spPr>
          <a:xfrm>
            <a:off x="4116531" y="4779817"/>
            <a:ext cx="1880754" cy="369332"/>
          </a:xfrm>
          <a:prstGeom prst="rect">
            <a:avLst/>
          </a:prstGeom>
          <a:solidFill>
            <a:srgbClr val="FFFF00"/>
          </a:solidFill>
        </p:spPr>
        <p:txBody>
          <a:bodyPr wrap="square" rtlCol="0">
            <a:spAutoFit/>
          </a:bodyPr>
          <a:lstStyle/>
          <a:p>
            <a:pPr algn="ctr"/>
            <a:r>
              <a:rPr lang="en-US" dirty="0"/>
              <a:t>Control Person</a:t>
            </a:r>
          </a:p>
        </p:txBody>
      </p:sp>
      <p:sp>
        <p:nvSpPr>
          <p:cNvPr id="17" name="TextBox 16"/>
          <p:cNvSpPr txBox="1"/>
          <p:nvPr/>
        </p:nvSpPr>
        <p:spPr>
          <a:xfrm>
            <a:off x="5583380" y="3032822"/>
            <a:ext cx="1589809" cy="646331"/>
          </a:xfrm>
          <a:prstGeom prst="rect">
            <a:avLst/>
          </a:prstGeom>
          <a:noFill/>
          <a:ln>
            <a:solidFill>
              <a:schemeClr val="tx1"/>
            </a:solidFill>
          </a:ln>
        </p:spPr>
        <p:txBody>
          <a:bodyPr wrap="square" rtlCol="0">
            <a:spAutoFit/>
          </a:bodyPr>
          <a:lstStyle/>
          <a:p>
            <a:pPr algn="ctr"/>
            <a:r>
              <a:rPr lang="en-US" dirty="0"/>
              <a:t>Resale</a:t>
            </a:r>
          </a:p>
          <a:p>
            <a:pPr algn="ctr"/>
            <a:r>
              <a:rPr lang="en-US" dirty="0"/>
              <a:t>After 3 years</a:t>
            </a:r>
          </a:p>
        </p:txBody>
      </p:sp>
      <p:sp>
        <p:nvSpPr>
          <p:cNvPr id="18" name="TextBox 17"/>
          <p:cNvSpPr txBox="1"/>
          <p:nvPr/>
        </p:nvSpPr>
        <p:spPr>
          <a:xfrm>
            <a:off x="7242465" y="4641317"/>
            <a:ext cx="1828800" cy="369332"/>
          </a:xfrm>
          <a:prstGeom prst="rect">
            <a:avLst/>
          </a:prstGeom>
          <a:solidFill>
            <a:srgbClr val="FFFF00"/>
          </a:solidFill>
        </p:spPr>
        <p:txBody>
          <a:bodyPr wrap="square" rtlCol="0">
            <a:spAutoFit/>
          </a:bodyPr>
          <a:lstStyle/>
          <a:p>
            <a:pPr algn="ctr"/>
            <a:r>
              <a:rPr lang="en-US" dirty="0"/>
              <a:t>Underwriter?</a:t>
            </a:r>
          </a:p>
        </p:txBody>
      </p:sp>
    </p:spTree>
    <p:extLst>
      <p:ext uri="{BB962C8B-B14F-4D97-AF65-F5344CB8AC3E}">
        <p14:creationId xmlns:p14="http://schemas.microsoft.com/office/powerpoint/2010/main" val="92259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But:  Watch closely!</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37961" y="3166071"/>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05849" y="3659797"/>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465525" y="3893435"/>
            <a:ext cx="1168820" cy="1354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1979813" cy="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78435" y="2433057"/>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628218" y="3278056"/>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292" y="3166151"/>
            <a:ext cx="1101146" cy="1468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589" y="3332326"/>
            <a:ext cx="1149310" cy="114931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8866910" y="3844464"/>
            <a:ext cx="1513608" cy="34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79109" y="3171321"/>
            <a:ext cx="1589809" cy="369332"/>
          </a:xfrm>
          <a:prstGeom prst="rect">
            <a:avLst/>
          </a:prstGeom>
          <a:noFill/>
          <a:ln>
            <a:solidFill>
              <a:schemeClr val="tx1"/>
            </a:solidFill>
          </a:ln>
        </p:spPr>
        <p:txBody>
          <a:bodyPr wrap="square" rtlCol="0">
            <a:spAutoFit/>
          </a:bodyPr>
          <a:lstStyle/>
          <a:p>
            <a:pPr algn="ctr"/>
            <a:r>
              <a:rPr lang="en-US" dirty="0"/>
              <a:t>Quick Resale</a:t>
            </a:r>
          </a:p>
        </p:txBody>
      </p:sp>
      <p:sp>
        <p:nvSpPr>
          <p:cNvPr id="3" name="TextBox 2"/>
          <p:cNvSpPr txBox="1"/>
          <p:nvPr/>
        </p:nvSpPr>
        <p:spPr>
          <a:xfrm>
            <a:off x="4116531" y="4779817"/>
            <a:ext cx="1880754" cy="369332"/>
          </a:xfrm>
          <a:prstGeom prst="rect">
            <a:avLst/>
          </a:prstGeom>
          <a:solidFill>
            <a:srgbClr val="FFFF00"/>
          </a:solidFill>
        </p:spPr>
        <p:txBody>
          <a:bodyPr wrap="square" rtlCol="0">
            <a:spAutoFit/>
          </a:bodyPr>
          <a:lstStyle/>
          <a:p>
            <a:pPr algn="ctr"/>
            <a:r>
              <a:rPr lang="en-US" dirty="0"/>
              <a:t>Control Person</a:t>
            </a:r>
          </a:p>
        </p:txBody>
      </p:sp>
      <p:sp>
        <p:nvSpPr>
          <p:cNvPr id="17" name="TextBox 16"/>
          <p:cNvSpPr txBox="1"/>
          <p:nvPr/>
        </p:nvSpPr>
        <p:spPr>
          <a:xfrm>
            <a:off x="5583380" y="3032822"/>
            <a:ext cx="1589809" cy="646331"/>
          </a:xfrm>
          <a:prstGeom prst="rect">
            <a:avLst/>
          </a:prstGeom>
          <a:noFill/>
          <a:ln>
            <a:solidFill>
              <a:schemeClr val="tx1"/>
            </a:solidFill>
          </a:ln>
        </p:spPr>
        <p:txBody>
          <a:bodyPr wrap="square" rtlCol="0">
            <a:spAutoFit/>
          </a:bodyPr>
          <a:lstStyle/>
          <a:p>
            <a:pPr algn="ctr"/>
            <a:r>
              <a:rPr lang="en-US" dirty="0"/>
              <a:t>Resale</a:t>
            </a:r>
          </a:p>
          <a:p>
            <a:pPr algn="ctr"/>
            <a:r>
              <a:rPr lang="en-US" dirty="0"/>
              <a:t>After 3 years</a:t>
            </a:r>
          </a:p>
        </p:txBody>
      </p:sp>
      <p:sp>
        <p:nvSpPr>
          <p:cNvPr id="18" name="TextBox 17"/>
          <p:cNvSpPr txBox="1"/>
          <p:nvPr/>
        </p:nvSpPr>
        <p:spPr>
          <a:xfrm>
            <a:off x="7242465" y="4641317"/>
            <a:ext cx="1828800" cy="369332"/>
          </a:xfrm>
          <a:prstGeom prst="rect">
            <a:avLst/>
          </a:prstGeom>
          <a:solidFill>
            <a:srgbClr val="FFFF00"/>
          </a:solidFill>
        </p:spPr>
        <p:txBody>
          <a:bodyPr wrap="square" rtlCol="0">
            <a:spAutoFit/>
          </a:bodyPr>
          <a:lstStyle/>
          <a:p>
            <a:pPr algn="ctr"/>
            <a:r>
              <a:rPr lang="en-US"/>
              <a:t>Underwriter?</a:t>
            </a:r>
            <a:endParaRPr lang="en-US" dirty="0"/>
          </a:p>
        </p:txBody>
      </p:sp>
      <p:sp>
        <p:nvSpPr>
          <p:cNvPr id="19" name="Right Arrow 18"/>
          <p:cNvSpPr/>
          <p:nvPr/>
        </p:nvSpPr>
        <p:spPr>
          <a:xfrm rot="13916380">
            <a:off x="8662208" y="5498245"/>
            <a:ext cx="1089200" cy="4156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08441" y="5339650"/>
            <a:ext cx="2069522" cy="923330"/>
          </a:xfrm>
          <a:prstGeom prst="rect">
            <a:avLst/>
          </a:prstGeom>
          <a:solidFill>
            <a:srgbClr val="FFFF00"/>
          </a:solidFill>
        </p:spPr>
        <p:txBody>
          <a:bodyPr wrap="square" rtlCol="0">
            <a:spAutoFit/>
          </a:bodyPr>
          <a:lstStyle/>
          <a:p>
            <a:pPr algn="ctr"/>
            <a:r>
              <a:rPr lang="en-US" dirty="0"/>
              <a:t>Purchased from “an issuer” with a view to a distribution</a:t>
            </a:r>
          </a:p>
        </p:txBody>
      </p:sp>
    </p:spTree>
    <p:extLst>
      <p:ext uri="{BB962C8B-B14F-4D97-AF65-F5344CB8AC3E}">
        <p14:creationId xmlns:p14="http://schemas.microsoft.com/office/powerpoint/2010/main" val="480825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control person?</a:t>
            </a:r>
          </a:p>
        </p:txBody>
      </p:sp>
      <p:sp>
        <p:nvSpPr>
          <p:cNvPr id="3" name="Content Placeholder 2"/>
          <p:cNvSpPr>
            <a:spLocks noGrp="1"/>
          </p:cNvSpPr>
          <p:nvPr>
            <p:ph idx="1"/>
          </p:nvPr>
        </p:nvSpPr>
        <p:spPr/>
        <p:txBody>
          <a:bodyPr>
            <a:normAutofit/>
          </a:bodyPr>
          <a:lstStyle/>
          <a:p>
            <a:r>
              <a:rPr lang="en-US" sz="2800" dirty="0"/>
              <a:t>10% owner</a:t>
            </a:r>
          </a:p>
          <a:p>
            <a:r>
              <a:rPr lang="en-US" sz="2800" dirty="0"/>
              <a:t>Director</a:t>
            </a:r>
          </a:p>
          <a:p>
            <a:r>
              <a:rPr lang="en-US" sz="2800" dirty="0"/>
              <a:t>Officer</a:t>
            </a:r>
          </a:p>
          <a:p>
            <a:r>
              <a:rPr lang="en-US" sz="2800" dirty="0"/>
              <a:t>“Affiliate”</a:t>
            </a:r>
          </a:p>
        </p:txBody>
      </p:sp>
    </p:spTree>
    <p:extLst>
      <p:ext uri="{BB962C8B-B14F-4D97-AF65-F5344CB8AC3E}">
        <p14:creationId xmlns:p14="http://schemas.microsoft.com/office/powerpoint/2010/main" val="286734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7495"/>
            <a:ext cx="7729728" cy="1188720"/>
          </a:xfrm>
        </p:spPr>
        <p:txBody>
          <a:bodyPr/>
          <a:lstStyle/>
          <a:p>
            <a:r>
              <a:rPr lang="en-US" dirty="0"/>
              <a:t>Why?</a:t>
            </a:r>
          </a:p>
        </p:txBody>
      </p:sp>
      <p:sp>
        <p:nvSpPr>
          <p:cNvPr id="4" name="TextBox 3"/>
          <p:cNvSpPr txBox="1"/>
          <p:nvPr/>
        </p:nvSpPr>
        <p:spPr>
          <a:xfrm>
            <a:off x="4758266" y="1430881"/>
            <a:ext cx="2675467" cy="369332"/>
          </a:xfrm>
          <a:prstGeom prst="rect">
            <a:avLst/>
          </a:prstGeom>
          <a:noFill/>
          <a:ln>
            <a:solidFill>
              <a:schemeClr val="tx1"/>
            </a:solidFill>
          </a:ln>
        </p:spPr>
        <p:txBody>
          <a:bodyPr wrap="square" rtlCol="0">
            <a:spAutoFit/>
          </a:bodyPr>
          <a:lstStyle/>
          <a:p>
            <a:pPr algn="ctr"/>
            <a:r>
              <a:rPr lang="en-US" dirty="0"/>
              <a:t>Issuer</a:t>
            </a:r>
          </a:p>
        </p:txBody>
      </p:sp>
      <p:sp>
        <p:nvSpPr>
          <p:cNvPr id="5" name="TextBox 4"/>
          <p:cNvSpPr txBox="1"/>
          <p:nvPr/>
        </p:nvSpPr>
        <p:spPr>
          <a:xfrm>
            <a:off x="2753360" y="3545840"/>
            <a:ext cx="2675467" cy="369332"/>
          </a:xfrm>
          <a:prstGeom prst="rect">
            <a:avLst/>
          </a:prstGeom>
          <a:noFill/>
          <a:ln>
            <a:solidFill>
              <a:schemeClr val="tx1"/>
            </a:solidFill>
          </a:ln>
        </p:spPr>
        <p:txBody>
          <a:bodyPr wrap="square" rtlCol="0">
            <a:spAutoFit/>
          </a:bodyPr>
          <a:lstStyle/>
          <a:p>
            <a:pPr algn="ctr"/>
            <a:r>
              <a:rPr lang="en-US" dirty="0"/>
              <a:t>Underwriter</a:t>
            </a:r>
          </a:p>
        </p:txBody>
      </p:sp>
      <p:sp>
        <p:nvSpPr>
          <p:cNvPr id="6" name="TextBox 5"/>
          <p:cNvSpPr txBox="1"/>
          <p:nvPr/>
        </p:nvSpPr>
        <p:spPr>
          <a:xfrm>
            <a:off x="6328833" y="2211361"/>
            <a:ext cx="2675467" cy="369332"/>
          </a:xfrm>
          <a:prstGeom prst="rect">
            <a:avLst/>
          </a:prstGeom>
          <a:noFill/>
          <a:ln>
            <a:solidFill>
              <a:schemeClr val="tx1"/>
            </a:solidFill>
          </a:ln>
        </p:spPr>
        <p:txBody>
          <a:bodyPr wrap="square" rtlCol="0">
            <a:spAutoFit/>
          </a:bodyPr>
          <a:lstStyle/>
          <a:p>
            <a:pPr algn="ctr"/>
            <a:r>
              <a:rPr lang="en-US" dirty="0"/>
              <a:t>Control Person</a:t>
            </a:r>
          </a:p>
        </p:txBody>
      </p:sp>
      <p:cxnSp>
        <p:nvCxnSpPr>
          <p:cNvPr id="8" name="Straight Connector 7"/>
          <p:cNvCxnSpPr>
            <a:stCxn id="4" idx="2"/>
            <a:endCxn id="5" idx="0"/>
          </p:cNvCxnSpPr>
          <p:nvPr/>
        </p:nvCxnSpPr>
        <p:spPr>
          <a:xfrm flipH="1">
            <a:off x="4091094" y="1800213"/>
            <a:ext cx="2004906" cy="17456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2"/>
            <a:endCxn id="6" idx="0"/>
          </p:cNvCxnSpPr>
          <p:nvPr/>
        </p:nvCxnSpPr>
        <p:spPr>
          <a:xfrm>
            <a:off x="6096000" y="1800213"/>
            <a:ext cx="1570567" cy="4111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934" y="4646507"/>
            <a:ext cx="2153998" cy="215399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a:stCxn id="12" idx="0"/>
            <a:endCxn id="5" idx="2"/>
          </p:cNvCxnSpPr>
          <p:nvPr/>
        </p:nvCxnSpPr>
        <p:spPr>
          <a:xfrm flipH="1" flipV="1">
            <a:off x="4091094" y="3915172"/>
            <a:ext cx="2021839" cy="731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a:stCxn id="6" idx="2"/>
            <a:endCxn id="15" idx="0"/>
          </p:cNvCxnSpPr>
          <p:nvPr/>
        </p:nvCxnSpPr>
        <p:spPr>
          <a:xfrm>
            <a:off x="7666567" y="2580693"/>
            <a:ext cx="329777" cy="9651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9039DA-BB10-4F6A-9AC9-0EE403E9896C}"/>
              </a:ext>
            </a:extLst>
          </p:cNvPr>
          <p:cNvSpPr txBox="1"/>
          <p:nvPr/>
        </p:nvSpPr>
        <p:spPr>
          <a:xfrm>
            <a:off x="6658610" y="3545839"/>
            <a:ext cx="2675467" cy="369332"/>
          </a:xfrm>
          <a:prstGeom prst="rect">
            <a:avLst/>
          </a:prstGeom>
          <a:noFill/>
          <a:ln>
            <a:solidFill>
              <a:schemeClr val="tx1"/>
            </a:solidFill>
          </a:ln>
        </p:spPr>
        <p:txBody>
          <a:bodyPr wrap="square" rtlCol="0">
            <a:spAutoFit/>
          </a:bodyPr>
          <a:lstStyle/>
          <a:p>
            <a:pPr algn="ctr"/>
            <a:r>
              <a:rPr lang="en-US" dirty="0"/>
              <a:t>Underwriter</a:t>
            </a:r>
          </a:p>
        </p:txBody>
      </p:sp>
      <p:cxnSp>
        <p:nvCxnSpPr>
          <p:cNvPr id="17" name="Straight Connector 16">
            <a:extLst>
              <a:ext uri="{FF2B5EF4-FFF2-40B4-BE49-F238E27FC236}">
                <a16:creationId xmlns:a16="http://schemas.microsoft.com/office/drawing/2014/main" id="{8E4BACC1-C8F4-4602-8480-24BF1AEA7D2F}"/>
              </a:ext>
            </a:extLst>
          </p:cNvPr>
          <p:cNvCxnSpPr>
            <a:cxnSpLocks/>
            <a:stCxn id="12" idx="0"/>
            <a:endCxn id="15" idx="2"/>
          </p:cNvCxnSpPr>
          <p:nvPr/>
        </p:nvCxnSpPr>
        <p:spPr>
          <a:xfrm flipV="1">
            <a:off x="6112933" y="3915171"/>
            <a:ext cx="1883411" cy="7313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9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654" y="98887"/>
            <a:ext cx="12131040" cy="5078313"/>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Steve Rogers and Bucky Barnes design a line of jewelry made of a rare metal, </a:t>
            </a:r>
            <a:r>
              <a:rPr lang="en-US" dirty="0" err="1">
                <a:latin typeface="Cambria" panose="02040503050406030204" pitchFamily="18" charset="0"/>
                <a:ea typeface="Calibri" panose="020F0502020204030204" pitchFamily="34" charset="0"/>
                <a:cs typeface="Times New Roman" panose="02020603050405020304" pitchFamily="18" charset="0"/>
              </a:rPr>
              <a:t>vibranium</a:t>
            </a:r>
            <a:r>
              <a:rPr lang="en-US" dirty="0">
                <a:latin typeface="Cambria" panose="02040503050406030204" pitchFamily="18" charset="0"/>
                <a:ea typeface="Calibri" panose="020F0502020204030204" pitchFamily="34" charset="0"/>
                <a:cs typeface="Times New Roman" panose="02020603050405020304" pitchFamily="18" charset="0"/>
              </a:rPr>
              <a:t>.  They purchase </a:t>
            </a:r>
            <a:r>
              <a:rPr lang="en-US" dirty="0" err="1">
                <a:latin typeface="Cambria" panose="02040503050406030204" pitchFamily="18" charset="0"/>
                <a:ea typeface="Calibri" panose="020F0502020204030204" pitchFamily="34" charset="0"/>
                <a:cs typeface="Times New Roman" panose="02020603050405020304" pitchFamily="18" charset="0"/>
              </a:rPr>
              <a:t>vibranium</a:t>
            </a:r>
            <a:r>
              <a:rPr lang="en-US" dirty="0">
                <a:latin typeface="Cambria" panose="02040503050406030204" pitchFamily="18" charset="0"/>
                <a:ea typeface="Calibri" panose="020F0502020204030204" pitchFamily="34" charset="0"/>
                <a:cs typeface="Times New Roman" panose="02020603050405020304" pitchFamily="18" charset="0"/>
              </a:rPr>
              <a:t> from the King of a small African country for this purpose.  The jewelry is very popular on Etsy, creating revenues of over $25 million in 2018. The company, Brooklyn Bling, headquartered in New York, would like to expand into other lines, such as fine watches and tiaras, but that means outside capital. Steve and Bucky come to you to give them legal advice on how to raise additional capital. You find out during discussions that on November 11, 2019, the company sold $7 million of common stock to 26 investors, mostly friends from the army. Steve and Bucky offered the shares on a Facebook page for veterans.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the most accurate?</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as an exempt offering under Rule 504 if the conditions of 502 were met.</a:t>
            </a:r>
          </a:p>
          <a:p>
            <a:pPr marL="685800" marR="0">
              <a:spcBef>
                <a:spcPts val="0"/>
              </a:spcBef>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as an exempt offering under Rule 147 as long as all purchasers were from New York.</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as an exempt offering under Rule 147 as long as all purchasers were from New York and Brooklyn Bling is incorporated in New York.</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The 2019 offering could qualify under 144A as long as all purchasers were accredited investors.</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None of the above.</a:t>
            </a:r>
          </a:p>
        </p:txBody>
      </p:sp>
      <p:sp>
        <p:nvSpPr>
          <p:cNvPr id="5" name="TextBox 4"/>
          <p:cNvSpPr txBox="1"/>
          <p:nvPr/>
        </p:nvSpPr>
        <p:spPr>
          <a:xfrm>
            <a:off x="189654" y="2885440"/>
            <a:ext cx="284480" cy="369332"/>
          </a:xfrm>
          <a:prstGeom prst="rect">
            <a:avLst/>
          </a:prstGeom>
          <a:solidFill>
            <a:schemeClr val="accent2"/>
          </a:solidFill>
        </p:spPr>
        <p:txBody>
          <a:bodyPr wrap="square" rtlCol="0">
            <a:spAutoFit/>
          </a:bodyPr>
          <a:lstStyle/>
          <a:p>
            <a:pPr algn="ctr"/>
            <a:r>
              <a:rPr lang="en-US" dirty="0"/>
              <a:t>B</a:t>
            </a:r>
          </a:p>
        </p:txBody>
      </p:sp>
      <p:sp>
        <p:nvSpPr>
          <p:cNvPr id="6" name="TextBox 5"/>
          <p:cNvSpPr txBox="1"/>
          <p:nvPr/>
        </p:nvSpPr>
        <p:spPr>
          <a:xfrm>
            <a:off x="189654" y="3538289"/>
            <a:ext cx="284480" cy="369332"/>
          </a:xfrm>
          <a:prstGeom prst="rect">
            <a:avLst/>
          </a:prstGeom>
          <a:solidFill>
            <a:schemeClr val="accent2"/>
          </a:solidFill>
        </p:spPr>
        <p:txBody>
          <a:bodyPr wrap="square" rtlCol="0">
            <a:spAutoFit/>
          </a:bodyPr>
          <a:lstStyle/>
          <a:p>
            <a:pPr algn="ctr"/>
            <a:r>
              <a:rPr lang="en-US" dirty="0"/>
              <a:t>C</a:t>
            </a:r>
          </a:p>
        </p:txBody>
      </p:sp>
      <p:sp>
        <p:nvSpPr>
          <p:cNvPr id="7" name="TextBox 6"/>
          <p:cNvSpPr txBox="1"/>
          <p:nvPr/>
        </p:nvSpPr>
        <p:spPr>
          <a:xfrm>
            <a:off x="189654" y="4191138"/>
            <a:ext cx="284480" cy="369332"/>
          </a:xfrm>
          <a:prstGeom prst="rect">
            <a:avLst/>
          </a:prstGeom>
          <a:solidFill>
            <a:schemeClr val="accent2"/>
          </a:solidFill>
        </p:spPr>
        <p:txBody>
          <a:bodyPr wrap="square" rtlCol="0">
            <a:spAutoFit/>
          </a:bodyPr>
          <a:lstStyle/>
          <a:p>
            <a:pPr algn="ctr"/>
            <a:r>
              <a:rPr lang="en-US" dirty="0"/>
              <a:t>D</a:t>
            </a:r>
          </a:p>
        </p:txBody>
      </p:sp>
      <p:sp>
        <p:nvSpPr>
          <p:cNvPr id="8" name="TextBox 7"/>
          <p:cNvSpPr txBox="1"/>
          <p:nvPr/>
        </p:nvSpPr>
        <p:spPr>
          <a:xfrm>
            <a:off x="213361" y="4807867"/>
            <a:ext cx="284480" cy="369332"/>
          </a:xfrm>
          <a:prstGeom prst="rect">
            <a:avLst/>
          </a:prstGeom>
          <a:solidFill>
            <a:schemeClr val="accent2"/>
          </a:solidFill>
        </p:spPr>
        <p:txBody>
          <a:bodyPr wrap="square" rtlCol="0">
            <a:spAutoFit/>
          </a:bodyPr>
          <a:lstStyle/>
          <a:p>
            <a:pPr algn="ctr"/>
            <a:r>
              <a:rPr lang="en-US" dirty="0"/>
              <a:t>E</a:t>
            </a:r>
          </a:p>
        </p:txBody>
      </p:sp>
      <p:sp>
        <p:nvSpPr>
          <p:cNvPr id="9" name="TextBox 8"/>
          <p:cNvSpPr txBox="1"/>
          <p:nvPr/>
        </p:nvSpPr>
        <p:spPr>
          <a:xfrm>
            <a:off x="189654" y="2268711"/>
            <a:ext cx="284480" cy="369332"/>
          </a:xfrm>
          <a:prstGeom prst="rect">
            <a:avLst/>
          </a:prstGeom>
          <a:solidFill>
            <a:schemeClr val="accent2"/>
          </a:solidFill>
        </p:spPr>
        <p:txBody>
          <a:bodyPr wrap="square" rtlCol="0">
            <a:spAutoFit/>
          </a:bodyPr>
          <a:lstStyle/>
          <a:p>
            <a:pPr algn="ctr"/>
            <a:r>
              <a:rPr lang="en-US" dirty="0"/>
              <a:t>A</a:t>
            </a:r>
          </a:p>
        </p:txBody>
      </p:sp>
    </p:spTree>
    <p:extLst>
      <p:ext uri="{BB962C8B-B14F-4D97-AF65-F5344CB8AC3E}">
        <p14:creationId xmlns:p14="http://schemas.microsoft.com/office/powerpoint/2010/main" val="233580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Aren’t there any safe harbors?</a:t>
            </a:r>
            <a:br>
              <a:rPr lang="en-US" dirty="0"/>
            </a:br>
            <a:r>
              <a:rPr lang="en-US" dirty="0"/>
              <a:t>Any other resale exceptions?</a:t>
            </a:r>
          </a:p>
        </p:txBody>
      </p:sp>
      <p:sp>
        <p:nvSpPr>
          <p:cNvPr id="3" name="Content Placeholder 2"/>
          <p:cNvSpPr>
            <a:spLocks noGrp="1"/>
          </p:cNvSpPr>
          <p:nvPr>
            <p:ph idx="1"/>
          </p:nvPr>
        </p:nvSpPr>
        <p:spPr/>
        <p:txBody>
          <a:bodyPr>
            <a:normAutofit/>
          </a:bodyPr>
          <a:lstStyle/>
          <a:p>
            <a:r>
              <a:rPr lang="en-US" sz="3600" dirty="0"/>
              <a:t>Yes, of course</a:t>
            </a:r>
          </a:p>
        </p:txBody>
      </p:sp>
    </p:spTree>
    <p:extLst>
      <p:ext uri="{BB962C8B-B14F-4D97-AF65-F5344CB8AC3E}">
        <p14:creationId xmlns:p14="http://schemas.microsoft.com/office/powerpoint/2010/main" val="134363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144</a:t>
            </a:r>
          </a:p>
        </p:txBody>
      </p:sp>
      <p:sp>
        <p:nvSpPr>
          <p:cNvPr id="3" name="Content Placeholder 2"/>
          <p:cNvSpPr>
            <a:spLocks noGrp="1"/>
          </p:cNvSpPr>
          <p:nvPr>
            <p:ph idx="1"/>
          </p:nvPr>
        </p:nvSpPr>
        <p:spPr/>
        <p:txBody>
          <a:bodyPr/>
          <a:lstStyle/>
          <a:p>
            <a:r>
              <a:rPr lang="en-US" sz="2800" dirty="0"/>
              <a:t>Focuses on the </a:t>
            </a:r>
            <a:r>
              <a:rPr lang="en-US" sz="2800" b="1" dirty="0"/>
              <a:t>reseller</a:t>
            </a:r>
            <a:r>
              <a:rPr lang="en-US" sz="2800" dirty="0"/>
              <a:t>, not the </a:t>
            </a:r>
            <a:r>
              <a:rPr lang="en-US" sz="2800" b="1" dirty="0" err="1"/>
              <a:t>repurchaser</a:t>
            </a:r>
            <a:endParaRPr lang="en-US" sz="2800" b="1" dirty="0"/>
          </a:p>
          <a:p>
            <a:endParaRPr lang="en-US" b="1" dirty="0"/>
          </a:p>
          <a:p>
            <a:endParaRPr lang="en-US" b="1" dirty="0"/>
          </a:p>
        </p:txBody>
      </p:sp>
    </p:spTree>
    <p:extLst>
      <p:ext uri="{BB962C8B-B14F-4D97-AF65-F5344CB8AC3E}">
        <p14:creationId xmlns:p14="http://schemas.microsoft.com/office/powerpoint/2010/main" val="3550883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Rule 144 Focus on the reseller</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6353" y="3172216"/>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37803" y="3729244"/>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stCxn id="5" idx="3"/>
            <a:endCxn id="4" idx="1"/>
          </p:cNvCxnSpPr>
          <p:nvPr/>
        </p:nvCxnSpPr>
        <p:spPr>
          <a:xfrm>
            <a:off x="3293917" y="3899580"/>
            <a:ext cx="1340428" cy="74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56706" y="2460345"/>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596983" y="3286697"/>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3936" y="3426520"/>
            <a:ext cx="1589809" cy="369332"/>
          </a:xfrm>
          <a:prstGeom prst="rect">
            <a:avLst/>
          </a:prstGeom>
          <a:noFill/>
          <a:ln>
            <a:solidFill>
              <a:schemeClr val="tx1"/>
            </a:solidFill>
          </a:ln>
        </p:spPr>
        <p:txBody>
          <a:bodyPr wrap="square" rtlCol="0">
            <a:spAutoFit/>
          </a:bodyPr>
          <a:lstStyle/>
          <a:p>
            <a:pPr algn="ctr"/>
            <a:r>
              <a:rPr lang="en-US" dirty="0"/>
              <a:t>resale</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209" y="3158749"/>
            <a:ext cx="1101146" cy="14681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142508" y="5572464"/>
            <a:ext cx="1828800" cy="369332"/>
          </a:xfrm>
          <a:prstGeom prst="rect">
            <a:avLst/>
          </a:prstGeom>
          <a:noFill/>
          <a:ln>
            <a:solidFill>
              <a:schemeClr val="tx1"/>
            </a:solidFill>
          </a:ln>
        </p:spPr>
        <p:txBody>
          <a:bodyPr wrap="square" rtlCol="0">
            <a:spAutoFit/>
          </a:bodyPr>
          <a:lstStyle/>
          <a:p>
            <a:pPr algn="ctr"/>
            <a:r>
              <a:rPr lang="en-US" dirty="0"/>
              <a:t>Rule 144</a:t>
            </a:r>
          </a:p>
        </p:txBody>
      </p:sp>
      <p:sp>
        <p:nvSpPr>
          <p:cNvPr id="15" name="Right Arrow 14"/>
          <p:cNvSpPr/>
          <p:nvPr/>
        </p:nvSpPr>
        <p:spPr>
          <a:xfrm rot="16200000">
            <a:off x="4625684" y="4981911"/>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rot="10800000">
            <a:off x="6807200" y="5255491"/>
            <a:ext cx="2290618" cy="1517396"/>
          </a:xfrm>
          <a:prstGeom prst="wedgeRectCallout">
            <a:avLst>
              <a:gd name="adj1" fmla="val 120756"/>
              <a:gd name="adj2" fmla="val 16154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07200" y="5513785"/>
            <a:ext cx="2382982" cy="923330"/>
          </a:xfrm>
          <a:prstGeom prst="rect">
            <a:avLst/>
          </a:prstGeom>
          <a:noFill/>
        </p:spPr>
        <p:txBody>
          <a:bodyPr wrap="square" rtlCol="0">
            <a:spAutoFit/>
          </a:bodyPr>
          <a:lstStyle/>
          <a:p>
            <a:r>
              <a:rPr lang="en-US" dirty="0"/>
              <a:t>Won’t be an underwriter if complies with Rule 144</a:t>
            </a:r>
          </a:p>
        </p:txBody>
      </p:sp>
    </p:spTree>
    <p:extLst>
      <p:ext uri="{BB962C8B-B14F-4D97-AF65-F5344CB8AC3E}">
        <p14:creationId xmlns:p14="http://schemas.microsoft.com/office/powerpoint/2010/main" val="360656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144</a:t>
            </a:r>
          </a:p>
        </p:txBody>
      </p:sp>
      <p:sp>
        <p:nvSpPr>
          <p:cNvPr id="3" name="Content Placeholder 2"/>
          <p:cNvSpPr>
            <a:spLocks noGrp="1"/>
          </p:cNvSpPr>
          <p:nvPr>
            <p:ph idx="1"/>
          </p:nvPr>
        </p:nvSpPr>
        <p:spPr/>
        <p:txBody>
          <a:bodyPr>
            <a:normAutofit/>
          </a:bodyPr>
          <a:lstStyle/>
          <a:p>
            <a:r>
              <a:rPr lang="en-US" sz="2400" dirty="0"/>
              <a:t>Is the reseller an </a:t>
            </a:r>
            <a:r>
              <a:rPr lang="en-US" sz="2400" b="1" dirty="0">
                <a:solidFill>
                  <a:srgbClr val="FF0000"/>
                </a:solidFill>
              </a:rPr>
              <a:t>Affiliate (same as control person)</a:t>
            </a:r>
            <a:r>
              <a:rPr lang="en-US" sz="2400" dirty="0"/>
              <a:t>?</a:t>
            </a:r>
          </a:p>
          <a:p>
            <a:r>
              <a:rPr lang="en-US" sz="2400" dirty="0"/>
              <a:t>Are the shares </a:t>
            </a:r>
            <a:r>
              <a:rPr lang="en-US" sz="2400" b="1" dirty="0">
                <a:solidFill>
                  <a:srgbClr val="FF0000"/>
                </a:solidFill>
              </a:rPr>
              <a:t>restricted or unrestricted</a:t>
            </a:r>
            <a:r>
              <a:rPr lang="en-US" sz="2400" dirty="0"/>
              <a:t>?</a:t>
            </a:r>
          </a:p>
          <a:p>
            <a:r>
              <a:rPr lang="en-US" sz="2400" dirty="0"/>
              <a:t>Is the issuer a </a:t>
            </a:r>
            <a:r>
              <a:rPr lang="en-US" sz="2400" b="1" dirty="0">
                <a:solidFill>
                  <a:srgbClr val="FF0000"/>
                </a:solidFill>
              </a:rPr>
              <a:t>Reporting Company</a:t>
            </a:r>
            <a:r>
              <a:rPr lang="en-US" sz="2400" dirty="0"/>
              <a:t>?</a:t>
            </a:r>
          </a:p>
        </p:txBody>
      </p:sp>
    </p:spTree>
    <p:extLst>
      <p:ext uri="{BB962C8B-B14F-4D97-AF65-F5344CB8AC3E}">
        <p14:creationId xmlns:p14="http://schemas.microsoft.com/office/powerpoint/2010/main" val="279979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 period</a:t>
            </a:r>
          </a:p>
        </p:txBody>
      </p:sp>
      <p:sp>
        <p:nvSpPr>
          <p:cNvPr id="3" name="Content Placeholder 2"/>
          <p:cNvSpPr>
            <a:spLocks noGrp="1"/>
          </p:cNvSpPr>
          <p:nvPr>
            <p:ph idx="1"/>
          </p:nvPr>
        </p:nvSpPr>
        <p:spPr>
          <a:xfrm>
            <a:off x="2231135" y="2638044"/>
            <a:ext cx="7915317" cy="4006596"/>
          </a:xfrm>
        </p:spPr>
        <p:txBody>
          <a:bodyPr>
            <a:noAutofit/>
          </a:bodyPr>
          <a:lstStyle/>
          <a:p>
            <a:r>
              <a:rPr lang="en-US" sz="2400" dirty="0"/>
              <a:t>Rule 144(d):</a:t>
            </a:r>
          </a:p>
          <a:p>
            <a:endParaRPr lang="en-US" sz="2400" dirty="0"/>
          </a:p>
          <a:p>
            <a:r>
              <a:rPr lang="en-US" sz="2400" dirty="0"/>
              <a:t>Measure the holding period from “the later of the date of the acquisition of the securities from the issuer or from an affiliate of the issuer, and any resale of such securities”</a:t>
            </a:r>
          </a:p>
          <a:p>
            <a:endParaRPr lang="en-US" sz="2400" dirty="0"/>
          </a:p>
          <a:p>
            <a:r>
              <a:rPr lang="en-US" sz="2400" dirty="0"/>
              <a:t>Holding periods by non-affiliates can “tack” (inheritance, gift)</a:t>
            </a:r>
          </a:p>
        </p:txBody>
      </p:sp>
    </p:spTree>
    <p:extLst>
      <p:ext uri="{BB962C8B-B14F-4D97-AF65-F5344CB8AC3E}">
        <p14:creationId xmlns:p14="http://schemas.microsoft.com/office/powerpoint/2010/main" val="293078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100222"/>
              </p:ext>
            </p:extLst>
          </p:nvPr>
        </p:nvGraphicFramePr>
        <p:xfrm>
          <a:off x="-3" y="1"/>
          <a:ext cx="12192002" cy="6857998"/>
        </p:xfrm>
        <a:graphic>
          <a:graphicData uri="http://schemas.openxmlformats.org/drawingml/2006/table">
            <a:tbl>
              <a:tblPr firstRow="1" firstCol="1" bandRow="1">
                <a:tableStyleId>{5C22544A-7EE6-4342-B048-85BDC9FD1C3A}</a:tableStyleId>
              </a:tblPr>
              <a:tblGrid>
                <a:gridCol w="2949676">
                  <a:extLst>
                    <a:ext uri="{9D8B030D-6E8A-4147-A177-3AD203B41FA5}">
                      <a16:colId xmlns:a16="http://schemas.microsoft.com/office/drawing/2014/main" val="600263964"/>
                    </a:ext>
                  </a:extLst>
                </a:gridCol>
                <a:gridCol w="2021338">
                  <a:extLst>
                    <a:ext uri="{9D8B030D-6E8A-4147-A177-3AD203B41FA5}">
                      <a16:colId xmlns:a16="http://schemas.microsoft.com/office/drawing/2014/main" val="1328559007"/>
                    </a:ext>
                  </a:extLst>
                </a:gridCol>
                <a:gridCol w="3225338">
                  <a:extLst>
                    <a:ext uri="{9D8B030D-6E8A-4147-A177-3AD203B41FA5}">
                      <a16:colId xmlns:a16="http://schemas.microsoft.com/office/drawing/2014/main" val="2493960957"/>
                    </a:ext>
                  </a:extLst>
                </a:gridCol>
                <a:gridCol w="3995650">
                  <a:extLst>
                    <a:ext uri="{9D8B030D-6E8A-4147-A177-3AD203B41FA5}">
                      <a16:colId xmlns:a16="http://schemas.microsoft.com/office/drawing/2014/main" val="3578774754"/>
                    </a:ext>
                  </a:extLst>
                </a:gridCol>
              </a:tblGrid>
              <a:tr h="263769">
                <a:tc>
                  <a:txBody>
                    <a:bodyPr/>
                    <a:lstStyle/>
                    <a:p>
                      <a:pPr marL="0" marR="0">
                        <a:spcBef>
                          <a:spcPts val="0"/>
                        </a:spcBef>
                        <a:spcAft>
                          <a:spcPts val="0"/>
                        </a:spcAft>
                      </a:pPr>
                      <a:r>
                        <a:rPr lang="en-US" sz="1600" dirty="0">
                          <a:effectLst/>
                        </a:rPr>
                        <a:t> </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Non-reporting Issuer</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effectLst/>
                        </a:rPr>
                        <a:t>Reporting Issuer</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4106068592"/>
                  </a:ext>
                </a:extLst>
              </a:tr>
              <a:tr h="263769">
                <a:tc rowSpan="5">
                  <a:txBody>
                    <a:bodyPr/>
                    <a:lstStyle/>
                    <a:p>
                      <a:pPr marL="0" marR="0">
                        <a:spcBef>
                          <a:spcPts val="0"/>
                        </a:spcBef>
                        <a:spcAft>
                          <a:spcPts val="0"/>
                        </a:spcAft>
                      </a:pPr>
                      <a:r>
                        <a:rPr lang="en-US" sz="1600" dirty="0">
                          <a:effectLst/>
                        </a:rPr>
                        <a:t>Sales by </a:t>
                      </a:r>
                      <a:r>
                        <a:rPr lang="en-US" sz="1600" dirty="0" err="1">
                          <a:solidFill>
                            <a:srgbClr val="C00000"/>
                          </a:solidFill>
                          <a:effectLst/>
                        </a:rPr>
                        <a:t>Nonaffiliate</a:t>
                      </a:r>
                      <a:r>
                        <a:rPr lang="en-US" sz="1600" dirty="0">
                          <a:effectLst/>
                        </a:rPr>
                        <a:t> of </a:t>
                      </a:r>
                      <a:r>
                        <a:rPr lang="en-US" sz="1600" dirty="0">
                          <a:solidFill>
                            <a:srgbClr val="C00000"/>
                          </a:solidFill>
                          <a:effectLst/>
                        </a:rPr>
                        <a:t>restricted</a:t>
                      </a:r>
                      <a:r>
                        <a:rPr lang="en-US" sz="1600" dirty="0">
                          <a:effectLst/>
                        </a:rPr>
                        <a:t> stock</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Holding Period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1 year</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6 months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3296293570"/>
                  </a:ext>
                </a:extLst>
              </a:tr>
              <a:tr h="263769">
                <a:tc vMerge="1">
                  <a:txBody>
                    <a:bodyPr/>
                    <a:lstStyle/>
                    <a:p>
                      <a:endParaRPr lang="en-US"/>
                    </a:p>
                  </a:txBody>
                  <a:tcPr/>
                </a:tc>
                <a:tc>
                  <a:txBody>
                    <a:bodyPr/>
                    <a:lstStyle/>
                    <a:p>
                      <a:pPr marL="0" marR="0">
                        <a:spcBef>
                          <a:spcPts val="0"/>
                        </a:spcBef>
                        <a:spcAft>
                          <a:spcPts val="0"/>
                        </a:spcAft>
                      </a:pPr>
                      <a:r>
                        <a:rPr lang="en-US" sz="1600" dirty="0">
                          <a:effectLst/>
                        </a:rPr>
                        <a:t>Volume (“trickle”)</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n/a</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991884238"/>
                  </a:ext>
                </a:extLst>
              </a:tr>
              <a:tr h="263769">
                <a:tc vMerge="1">
                  <a:txBody>
                    <a:bodyPr/>
                    <a:lstStyle/>
                    <a:p>
                      <a:endParaRPr lang="en-US"/>
                    </a:p>
                  </a:txBody>
                  <a:tcPr/>
                </a:tc>
                <a:tc>
                  <a:txBody>
                    <a:bodyPr/>
                    <a:lstStyle/>
                    <a:p>
                      <a:pPr marL="0" marR="0">
                        <a:spcBef>
                          <a:spcPts val="0"/>
                        </a:spcBef>
                        <a:spcAft>
                          <a:spcPts val="0"/>
                        </a:spcAft>
                      </a:pPr>
                      <a:r>
                        <a:rPr lang="en-US" sz="1600">
                          <a:effectLst/>
                        </a:rPr>
                        <a:t>Sales Method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n/a</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064057266"/>
                  </a:ext>
                </a:extLst>
              </a:tr>
              <a:tr h="527539">
                <a:tc vMerge="1">
                  <a:txBody>
                    <a:bodyPr/>
                    <a:lstStyle/>
                    <a:p>
                      <a:endParaRPr lang="en-US"/>
                    </a:p>
                  </a:txBody>
                  <a:tcPr/>
                </a:tc>
                <a:tc>
                  <a:txBody>
                    <a:bodyPr/>
                    <a:lstStyle/>
                    <a:p>
                      <a:pPr marL="0" marR="0">
                        <a:spcBef>
                          <a:spcPts val="0"/>
                        </a:spcBef>
                        <a:spcAft>
                          <a:spcPts val="0"/>
                        </a:spcAft>
                      </a:pPr>
                      <a:r>
                        <a:rPr lang="en-US" sz="1600">
                          <a:effectLst/>
                        </a:rPr>
                        <a:t>Information</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n/a</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effectLst/>
                        </a:rPr>
                        <a:t>Publicly available</a:t>
                      </a:r>
                    </a:p>
                    <a:p>
                      <a:pPr marL="0" marR="0">
                        <a:spcBef>
                          <a:spcPts val="0"/>
                        </a:spcBef>
                        <a:spcAft>
                          <a:spcPts val="0"/>
                        </a:spcAft>
                      </a:pPr>
                      <a:r>
                        <a:rPr lang="en-US" sz="1600" dirty="0">
                          <a:effectLst/>
                        </a:rPr>
                        <a:t>1 year period</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1122935783"/>
                  </a:ext>
                </a:extLst>
              </a:tr>
              <a:tr h="263769">
                <a:tc vMerge="1">
                  <a:txBody>
                    <a:bodyPr/>
                    <a:lstStyle/>
                    <a:p>
                      <a:endParaRPr lang="en-US"/>
                    </a:p>
                  </a:txBody>
                  <a:tcPr/>
                </a:tc>
                <a:tc>
                  <a:txBody>
                    <a:bodyPr/>
                    <a:lstStyle/>
                    <a:p>
                      <a:pPr marL="0" marR="0">
                        <a:spcBef>
                          <a:spcPts val="0"/>
                        </a:spcBef>
                        <a:spcAft>
                          <a:spcPts val="0"/>
                        </a:spcAft>
                      </a:pPr>
                      <a:r>
                        <a:rPr lang="en-US" sz="1600">
                          <a:effectLst/>
                        </a:rPr>
                        <a:t>Filing Requirement</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n/a</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625479978"/>
                  </a:ext>
                </a:extLst>
              </a:tr>
              <a:tr h="263769">
                <a:tc>
                  <a:txBody>
                    <a:bodyPr/>
                    <a:lstStyle/>
                    <a:p>
                      <a:pPr marL="0" marR="0">
                        <a:spcBef>
                          <a:spcPts val="0"/>
                        </a:spcBef>
                        <a:spcAft>
                          <a:spcPts val="0"/>
                        </a:spcAft>
                      </a:pPr>
                      <a:r>
                        <a:rPr lang="en-US" sz="1600">
                          <a:effectLst/>
                        </a:rPr>
                        <a: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solidFill>
                            <a:schemeClr val="bg1"/>
                          </a:solidFill>
                          <a:effectLst/>
                        </a:rPr>
                        <a:t>Non-reporting Issuer</a:t>
                      </a:r>
                      <a:endPar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solidFill>
                            <a:schemeClr val="bg1"/>
                          </a:solidFill>
                          <a:effectLst/>
                        </a:rPr>
                        <a:t>Reporting Issuer</a:t>
                      </a:r>
                      <a:endPar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3696381247"/>
                  </a:ext>
                </a:extLst>
              </a:tr>
              <a:tr h="263769">
                <a:tc rowSpan="5">
                  <a:txBody>
                    <a:bodyPr/>
                    <a:lstStyle/>
                    <a:p>
                      <a:pPr marL="0" marR="0">
                        <a:spcBef>
                          <a:spcPts val="0"/>
                        </a:spcBef>
                        <a:spcAft>
                          <a:spcPts val="0"/>
                        </a:spcAft>
                      </a:pPr>
                      <a:r>
                        <a:rPr lang="en-US" sz="1600" dirty="0">
                          <a:effectLst/>
                        </a:rPr>
                        <a:t>Sales by</a:t>
                      </a:r>
                      <a:r>
                        <a:rPr lang="en-US" sz="1600" dirty="0">
                          <a:solidFill>
                            <a:schemeClr val="tx1"/>
                          </a:solidFill>
                          <a:effectLst/>
                        </a:rPr>
                        <a:t> Affiliates </a:t>
                      </a:r>
                      <a:r>
                        <a:rPr lang="en-US" sz="1600" dirty="0">
                          <a:effectLst/>
                        </a:rPr>
                        <a:t>(and by their brokers) of</a:t>
                      </a:r>
                      <a:r>
                        <a:rPr lang="en-US" sz="1600" dirty="0">
                          <a:solidFill>
                            <a:srgbClr val="C00000"/>
                          </a:solidFill>
                          <a:effectLst/>
                        </a:rPr>
                        <a:t> restricted </a:t>
                      </a:r>
                      <a:r>
                        <a:rPr lang="en-US" sz="1600" dirty="0">
                          <a:effectLst/>
                        </a:rPr>
                        <a:t>stock</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Holding Period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1 year</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6 months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3487040451"/>
                  </a:ext>
                </a:extLst>
              </a:tr>
              <a:tr h="1055077">
                <a:tc vMerge="1">
                  <a:txBody>
                    <a:bodyPr/>
                    <a:lstStyle/>
                    <a:p>
                      <a:endParaRPr lang="en-US"/>
                    </a:p>
                  </a:txBody>
                  <a:tcPr/>
                </a:tc>
                <a:tc>
                  <a:txBody>
                    <a:bodyPr/>
                    <a:lstStyle/>
                    <a:p>
                      <a:pPr marL="0" marR="0">
                        <a:spcBef>
                          <a:spcPts val="0"/>
                        </a:spcBef>
                        <a:spcAft>
                          <a:spcPts val="0"/>
                        </a:spcAft>
                      </a:pPr>
                      <a:r>
                        <a:rPr lang="en-US" sz="1600">
                          <a:effectLst/>
                        </a:rPr>
                        <a:t>Volume (“trickle”)</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Less than the greater of (a) 1% of outstanding securities or (b) average weekly trading volume in any 3-month period; less than 10% of tranche if debt securities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130458549"/>
                  </a:ext>
                </a:extLst>
              </a:tr>
              <a:tr h="263769">
                <a:tc vMerge="1">
                  <a:txBody>
                    <a:bodyPr/>
                    <a:lstStyle/>
                    <a:p>
                      <a:endParaRPr lang="en-US"/>
                    </a:p>
                  </a:txBody>
                  <a:tcPr/>
                </a:tc>
                <a:tc>
                  <a:txBody>
                    <a:bodyPr/>
                    <a:lstStyle/>
                    <a:p>
                      <a:pPr marL="0" marR="0">
                        <a:spcBef>
                          <a:spcPts val="0"/>
                        </a:spcBef>
                        <a:spcAft>
                          <a:spcPts val="0"/>
                        </a:spcAft>
                      </a:pPr>
                      <a:r>
                        <a:rPr lang="en-US" sz="1600">
                          <a:effectLst/>
                        </a:rPr>
                        <a:t>Sales Method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Unsolicited broker’s transactions for equities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607355837"/>
                  </a:ext>
                </a:extLst>
              </a:tr>
              <a:tr h="527539">
                <a:tc vMerge="1">
                  <a:txBody>
                    <a:bodyPr/>
                    <a:lstStyle/>
                    <a:p>
                      <a:endParaRPr lang="en-US"/>
                    </a:p>
                  </a:txBody>
                  <a:tcPr/>
                </a:tc>
                <a:tc>
                  <a:txBody>
                    <a:bodyPr/>
                    <a:lstStyle/>
                    <a:p>
                      <a:pPr marL="0" marR="0">
                        <a:spcBef>
                          <a:spcPts val="0"/>
                        </a:spcBef>
                        <a:spcAft>
                          <a:spcPts val="0"/>
                        </a:spcAft>
                      </a:pPr>
                      <a:r>
                        <a:rPr lang="en-US" sz="1600">
                          <a:effectLst/>
                        </a:rPr>
                        <a:t>Information</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Publicly available info given to B/D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effectLst/>
                        </a:rPr>
                        <a:t>Publicly available info</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3015379966"/>
                  </a:ext>
                </a:extLst>
              </a:tr>
              <a:tr h="263769">
                <a:tc vMerge="1">
                  <a:txBody>
                    <a:bodyPr/>
                    <a:lstStyle/>
                    <a:p>
                      <a:endParaRPr lang="en-US"/>
                    </a:p>
                  </a:txBody>
                  <a:tcPr/>
                </a:tc>
                <a:tc>
                  <a:txBody>
                    <a:bodyPr/>
                    <a:lstStyle/>
                    <a:p>
                      <a:pPr marL="0" marR="0">
                        <a:spcBef>
                          <a:spcPts val="0"/>
                        </a:spcBef>
                        <a:spcAft>
                          <a:spcPts val="0"/>
                        </a:spcAft>
                      </a:pPr>
                      <a:r>
                        <a:rPr lang="en-US" sz="1600">
                          <a:effectLst/>
                        </a:rPr>
                        <a:t>Filing Requirement</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dirty="0">
                          <a:effectLst/>
                        </a:rPr>
                        <a:t>Form 144 if over 5000 shares/$50k</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864509232"/>
                  </a:ext>
                </a:extLst>
              </a:tr>
              <a:tr h="263769">
                <a:tc>
                  <a:txBody>
                    <a:bodyPr/>
                    <a:lstStyle/>
                    <a:p>
                      <a:pPr marL="0" marR="0">
                        <a:spcBef>
                          <a:spcPts val="0"/>
                        </a:spcBef>
                        <a:spcAft>
                          <a:spcPts val="0"/>
                        </a:spcAft>
                      </a:pPr>
                      <a:r>
                        <a:rPr lang="en-US" sz="1600">
                          <a:effectLst/>
                        </a:rPr>
                        <a: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 </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solidFill>
                            <a:schemeClr val="bg1"/>
                          </a:solidFill>
                          <a:effectLst/>
                        </a:rPr>
                        <a:t>Non-reporting Issuer</a:t>
                      </a:r>
                      <a:endPar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dirty="0">
                          <a:solidFill>
                            <a:schemeClr val="bg1"/>
                          </a:solidFill>
                          <a:effectLst/>
                        </a:rPr>
                        <a:t>Reporting Issuer</a:t>
                      </a:r>
                      <a:endParaRPr lang="en-US" sz="1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772969644"/>
                  </a:ext>
                </a:extLst>
              </a:tr>
              <a:tr h="263769">
                <a:tc rowSpan="5">
                  <a:txBody>
                    <a:bodyPr/>
                    <a:lstStyle/>
                    <a:p>
                      <a:pPr marL="0" marR="0">
                        <a:spcBef>
                          <a:spcPts val="0"/>
                        </a:spcBef>
                        <a:spcAft>
                          <a:spcPts val="0"/>
                        </a:spcAft>
                      </a:pPr>
                      <a:r>
                        <a:rPr lang="en-US" sz="1600" dirty="0">
                          <a:effectLst/>
                        </a:rPr>
                        <a:t>Sales by </a:t>
                      </a:r>
                      <a:r>
                        <a:rPr lang="en-US" sz="1600" dirty="0">
                          <a:solidFill>
                            <a:schemeClr val="tx1"/>
                          </a:solidFill>
                          <a:effectLst/>
                        </a:rPr>
                        <a:t>Affiliates</a:t>
                      </a:r>
                      <a:r>
                        <a:rPr lang="en-US" sz="1600" dirty="0">
                          <a:effectLst/>
                        </a:rPr>
                        <a:t> (and by their brokers) of</a:t>
                      </a:r>
                      <a:r>
                        <a:rPr lang="en-US" sz="1600" dirty="0">
                          <a:solidFill>
                            <a:srgbClr val="00B050"/>
                          </a:solidFill>
                          <a:effectLst/>
                        </a:rPr>
                        <a:t> unrestricted </a:t>
                      </a:r>
                      <a:r>
                        <a:rPr lang="en-US" sz="1600" dirty="0">
                          <a:effectLst/>
                        </a:rPr>
                        <a:t>stock</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Holding Period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1 year</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a:txBody>
                    <a:bodyPr/>
                    <a:lstStyle/>
                    <a:p>
                      <a:pPr marL="0" marR="0">
                        <a:spcBef>
                          <a:spcPts val="0"/>
                        </a:spcBef>
                        <a:spcAft>
                          <a:spcPts val="0"/>
                        </a:spcAft>
                      </a:pPr>
                      <a:r>
                        <a:rPr lang="en-US" sz="1600">
                          <a:effectLst/>
                        </a:rPr>
                        <a:t>6 months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extLst>
                  <a:ext uri="{0D108BD9-81ED-4DB2-BD59-A6C34878D82A}">
                    <a16:rowId xmlns:a16="http://schemas.microsoft.com/office/drawing/2014/main" val="4105640690"/>
                  </a:ext>
                </a:extLst>
              </a:tr>
              <a:tr h="1055077">
                <a:tc vMerge="1">
                  <a:txBody>
                    <a:bodyPr/>
                    <a:lstStyle/>
                    <a:p>
                      <a:endParaRPr lang="en-US"/>
                    </a:p>
                  </a:txBody>
                  <a:tcPr/>
                </a:tc>
                <a:tc>
                  <a:txBody>
                    <a:bodyPr/>
                    <a:lstStyle/>
                    <a:p>
                      <a:pPr marL="0" marR="0">
                        <a:spcBef>
                          <a:spcPts val="0"/>
                        </a:spcBef>
                        <a:spcAft>
                          <a:spcPts val="0"/>
                        </a:spcAft>
                      </a:pPr>
                      <a:r>
                        <a:rPr lang="en-US" sz="1600">
                          <a:effectLst/>
                        </a:rPr>
                        <a:t>Volume (“trickle”)</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Less than the greater of (a) 1% of outstanding securities or (b) average weekly trading volume in any 3-month period; less than 10% of tranche if debt securities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693503891"/>
                  </a:ext>
                </a:extLst>
              </a:tr>
              <a:tr h="263769">
                <a:tc vMerge="1">
                  <a:txBody>
                    <a:bodyPr/>
                    <a:lstStyle/>
                    <a:p>
                      <a:endParaRPr lang="en-US"/>
                    </a:p>
                  </a:txBody>
                  <a:tcPr/>
                </a:tc>
                <a:tc>
                  <a:txBody>
                    <a:bodyPr/>
                    <a:lstStyle/>
                    <a:p>
                      <a:pPr marL="0" marR="0">
                        <a:spcBef>
                          <a:spcPts val="0"/>
                        </a:spcBef>
                        <a:spcAft>
                          <a:spcPts val="0"/>
                        </a:spcAft>
                      </a:pPr>
                      <a:r>
                        <a:rPr lang="en-US" sz="1600">
                          <a:effectLst/>
                        </a:rPr>
                        <a:t>Sales Method</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Unsolicited broker’s transactions for equities</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1917497018"/>
                  </a:ext>
                </a:extLst>
              </a:tr>
              <a:tr h="263769">
                <a:tc vMerge="1">
                  <a:txBody>
                    <a:bodyPr/>
                    <a:lstStyle/>
                    <a:p>
                      <a:endParaRPr lang="en-US"/>
                    </a:p>
                  </a:txBody>
                  <a:tcPr/>
                </a:tc>
                <a:tc>
                  <a:txBody>
                    <a:bodyPr/>
                    <a:lstStyle/>
                    <a:p>
                      <a:pPr marL="0" marR="0">
                        <a:spcBef>
                          <a:spcPts val="0"/>
                        </a:spcBef>
                        <a:spcAft>
                          <a:spcPts val="0"/>
                        </a:spcAft>
                      </a:pPr>
                      <a:r>
                        <a:rPr lang="en-US" sz="1600">
                          <a:effectLst/>
                        </a:rPr>
                        <a:t>Information</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a:effectLst/>
                        </a:rPr>
                        <a:t>Publicly available info.</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400227791"/>
                  </a:ext>
                </a:extLst>
              </a:tr>
              <a:tr h="263769">
                <a:tc vMerge="1">
                  <a:txBody>
                    <a:bodyPr/>
                    <a:lstStyle/>
                    <a:p>
                      <a:endParaRPr lang="en-US"/>
                    </a:p>
                  </a:txBody>
                  <a:tcPr/>
                </a:tc>
                <a:tc>
                  <a:txBody>
                    <a:bodyPr/>
                    <a:lstStyle/>
                    <a:p>
                      <a:pPr marL="0" marR="0">
                        <a:spcBef>
                          <a:spcPts val="0"/>
                        </a:spcBef>
                        <a:spcAft>
                          <a:spcPts val="0"/>
                        </a:spcAft>
                      </a:pPr>
                      <a:r>
                        <a:rPr lang="en-US" sz="1600">
                          <a:effectLst/>
                        </a:rPr>
                        <a:t>Filing Requirement</a:t>
                      </a:r>
                      <a:endParaRPr lang="en-US" sz="160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gridSpan="2">
                  <a:txBody>
                    <a:bodyPr/>
                    <a:lstStyle/>
                    <a:p>
                      <a:pPr marL="0" marR="0">
                        <a:spcBef>
                          <a:spcPts val="0"/>
                        </a:spcBef>
                        <a:spcAft>
                          <a:spcPts val="0"/>
                        </a:spcAft>
                      </a:pPr>
                      <a:r>
                        <a:rPr lang="en-US" sz="1600" dirty="0">
                          <a:effectLst/>
                        </a:rPr>
                        <a:t>Form 144 if over 5000 shares/$50k</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44740" marR="44740" marT="0" marB="0">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67367464"/>
                  </a:ext>
                </a:extLst>
              </a:tr>
            </a:tbl>
          </a:graphicData>
        </a:graphic>
      </p:graphicFrame>
      <p:sp>
        <p:nvSpPr>
          <p:cNvPr id="2" name="Rectangle 1">
            <a:extLst>
              <a:ext uri="{FF2B5EF4-FFF2-40B4-BE49-F238E27FC236}">
                <a16:creationId xmlns:a16="http://schemas.microsoft.com/office/drawing/2014/main" id="{1F813D7B-C474-4149-9CC9-176E3595DD4A}"/>
              </a:ext>
            </a:extLst>
          </p:cNvPr>
          <p:cNvSpPr/>
          <p:nvPr/>
        </p:nvSpPr>
        <p:spPr>
          <a:xfrm>
            <a:off x="4943475" y="266700"/>
            <a:ext cx="14573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EE1B2E-6E2A-4CA0-8584-EF9D06F41F3A}"/>
              </a:ext>
            </a:extLst>
          </p:cNvPr>
          <p:cNvSpPr/>
          <p:nvPr/>
        </p:nvSpPr>
        <p:spPr>
          <a:xfrm>
            <a:off x="8181975" y="266700"/>
            <a:ext cx="14573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305B2B-6BBD-4AAE-9896-F7BF693E7FA5}"/>
              </a:ext>
            </a:extLst>
          </p:cNvPr>
          <p:cNvSpPr/>
          <p:nvPr/>
        </p:nvSpPr>
        <p:spPr>
          <a:xfrm>
            <a:off x="4943475" y="2114550"/>
            <a:ext cx="14573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52AF51-46FF-45FC-8F02-54E3E696629C}"/>
              </a:ext>
            </a:extLst>
          </p:cNvPr>
          <p:cNvSpPr/>
          <p:nvPr/>
        </p:nvSpPr>
        <p:spPr>
          <a:xfrm>
            <a:off x="8181974" y="2114550"/>
            <a:ext cx="14573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F09C9-013A-4449-A7CE-0B7C989F859B}"/>
              </a:ext>
            </a:extLst>
          </p:cNvPr>
          <p:cNvSpPr/>
          <p:nvPr/>
        </p:nvSpPr>
        <p:spPr>
          <a:xfrm>
            <a:off x="4943475" y="4695825"/>
            <a:ext cx="14573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E0785F-7AE5-4872-9FF2-7C3B7516A9FD}"/>
              </a:ext>
            </a:extLst>
          </p:cNvPr>
          <p:cNvSpPr/>
          <p:nvPr/>
        </p:nvSpPr>
        <p:spPr>
          <a:xfrm>
            <a:off x="8181974" y="4762500"/>
            <a:ext cx="14573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686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2363323"/>
            <a:ext cx="8991600" cy="1692771"/>
          </a:xfrm>
        </p:spPr>
        <p:txBody>
          <a:bodyPr vert="horz" lIns="274320" tIns="182880" rIns="274320" bIns="182880" rtlCol="0" anchor="ctr" anchorCtr="1">
            <a:normAutofit/>
          </a:bodyPr>
          <a:lstStyle/>
          <a:p>
            <a:r>
              <a:rPr lang="en-US" kern="1200" cap="all" spc="200" baseline="0" dirty="0">
                <a:solidFill>
                  <a:srgbClr val="262626"/>
                </a:solidFill>
                <a:latin typeface="+mj-lt"/>
                <a:ea typeface="+mj-ea"/>
                <a:cs typeface="+mj-cs"/>
              </a:rPr>
              <a:t>Rule 144A</a:t>
            </a:r>
          </a:p>
        </p:txBody>
      </p:sp>
      <p:sp>
        <p:nvSpPr>
          <p:cNvPr id="3" name="Text Placeholder 2"/>
          <p:cNvSpPr>
            <a:spLocks noGrp="1"/>
          </p:cNvSpPr>
          <p:nvPr>
            <p:ph type="body" idx="1"/>
          </p:nvPr>
        </p:nvSpPr>
        <p:spPr>
          <a:xfrm>
            <a:off x="6579220" y="5374888"/>
            <a:ext cx="3995955" cy="758282"/>
          </a:xfrm>
        </p:spPr>
        <p:txBody>
          <a:bodyPr vert="horz" lIns="91440" tIns="45720" rIns="91440" bIns="45720" rtlCol="0">
            <a:normAutofit/>
          </a:bodyPr>
          <a:lstStyle/>
          <a:p>
            <a:pPr algn="r"/>
            <a:endParaRPr lang="en-US">
              <a:solidFill>
                <a:schemeClr val="bg1"/>
              </a:solidFill>
            </a:endParaRPr>
          </a:p>
        </p:txBody>
      </p:sp>
    </p:spTree>
    <p:extLst>
      <p:ext uri="{BB962C8B-B14F-4D97-AF65-F5344CB8AC3E}">
        <p14:creationId xmlns:p14="http://schemas.microsoft.com/office/powerpoint/2010/main" val="3278940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144A</a:t>
            </a:r>
          </a:p>
        </p:txBody>
      </p:sp>
      <p:sp>
        <p:nvSpPr>
          <p:cNvPr id="3" name="Content Placeholder 2"/>
          <p:cNvSpPr>
            <a:spLocks noGrp="1"/>
          </p:cNvSpPr>
          <p:nvPr>
            <p:ph idx="1"/>
          </p:nvPr>
        </p:nvSpPr>
        <p:spPr/>
        <p:txBody>
          <a:bodyPr>
            <a:normAutofit lnSpcReduction="10000"/>
          </a:bodyPr>
          <a:lstStyle/>
          <a:p>
            <a:r>
              <a:rPr lang="en-US" sz="2800" dirty="0"/>
              <a:t>Only for </a:t>
            </a:r>
            <a:r>
              <a:rPr lang="en-US" sz="2800" dirty="0" err="1"/>
              <a:t>nonissuers</a:t>
            </a:r>
            <a:r>
              <a:rPr lang="en-US" sz="2800" dirty="0"/>
              <a:t> (purchasers only)</a:t>
            </a:r>
          </a:p>
          <a:p>
            <a:endParaRPr lang="en-US" sz="2800" dirty="0"/>
          </a:p>
          <a:p>
            <a:r>
              <a:rPr lang="en-US" sz="2800" dirty="0"/>
              <a:t>Generally used for issuers in conjunction with a Regulation D offering</a:t>
            </a:r>
          </a:p>
          <a:p>
            <a:endParaRPr lang="en-US" sz="2800" dirty="0"/>
          </a:p>
          <a:p>
            <a:r>
              <a:rPr lang="en-US" sz="2800" dirty="0"/>
              <a:t>Resale exemption, not offering exemption</a:t>
            </a:r>
          </a:p>
        </p:txBody>
      </p:sp>
    </p:spTree>
    <p:extLst>
      <p:ext uri="{BB962C8B-B14F-4D97-AF65-F5344CB8AC3E}">
        <p14:creationId xmlns:p14="http://schemas.microsoft.com/office/powerpoint/2010/main" val="2593091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14362"/>
            <a:ext cx="7729728" cy="956471"/>
          </a:xfrm>
        </p:spPr>
        <p:txBody>
          <a:bodyPr/>
          <a:lstStyle/>
          <a:p>
            <a:r>
              <a:rPr lang="en-US" dirty="0"/>
              <a:t>Requirements</a:t>
            </a:r>
          </a:p>
        </p:txBody>
      </p:sp>
      <p:sp>
        <p:nvSpPr>
          <p:cNvPr id="3" name="Content Placeholder 2"/>
          <p:cNvSpPr>
            <a:spLocks noGrp="1"/>
          </p:cNvSpPr>
          <p:nvPr>
            <p:ph idx="1"/>
          </p:nvPr>
        </p:nvSpPr>
        <p:spPr>
          <a:xfrm>
            <a:off x="341745" y="942109"/>
            <a:ext cx="11979564" cy="5564909"/>
          </a:xfrm>
        </p:spPr>
        <p:txBody>
          <a:bodyPr>
            <a:noAutofit/>
          </a:bodyPr>
          <a:lstStyle/>
          <a:p>
            <a:r>
              <a:rPr lang="en-US" sz="2800" dirty="0"/>
              <a:t>144A securities may not be of the same class as registered securities</a:t>
            </a:r>
          </a:p>
          <a:p>
            <a:endParaRPr lang="en-US" sz="2800" dirty="0"/>
          </a:p>
          <a:p>
            <a:r>
              <a:rPr lang="en-US" sz="2800" dirty="0"/>
              <a:t>Offerees and purchasers must be Qualified Institutional Buyer</a:t>
            </a:r>
          </a:p>
          <a:p>
            <a:endParaRPr lang="en-US" sz="2800" dirty="0"/>
          </a:p>
          <a:p>
            <a:r>
              <a:rPr lang="en-US" sz="2800" dirty="0"/>
              <a:t>The holder and the purchaser must have the right to obtain from the issuer basic financial information </a:t>
            </a:r>
          </a:p>
          <a:p>
            <a:endParaRPr lang="en-US" sz="2800" dirty="0"/>
          </a:p>
          <a:p>
            <a:r>
              <a:rPr lang="en-US" sz="2800" dirty="0"/>
              <a:t>Issuer must be reporting company or a company that has undertaken to provide current information</a:t>
            </a:r>
          </a:p>
          <a:p>
            <a:endParaRPr lang="en-US" sz="2800" dirty="0"/>
          </a:p>
          <a:p>
            <a:r>
              <a:rPr lang="en-US" sz="2800" dirty="0"/>
              <a:t>Shares are still restricted following Rule 144A</a:t>
            </a:r>
          </a:p>
        </p:txBody>
      </p:sp>
      <p:sp>
        <p:nvSpPr>
          <p:cNvPr id="4" name="Rectangle 3"/>
          <p:cNvSpPr/>
          <p:nvPr/>
        </p:nvSpPr>
        <p:spPr>
          <a:xfrm>
            <a:off x="5353396" y="2028305"/>
            <a:ext cx="4123113" cy="5985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31135" y="6259484"/>
            <a:ext cx="2058232" cy="5237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823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235020"/>
            <a:ext cx="7729728" cy="1188720"/>
          </a:xfrm>
        </p:spPr>
        <p:txBody>
          <a:bodyPr/>
          <a:lstStyle/>
          <a:p>
            <a:r>
              <a:rPr lang="en-US" dirty="0"/>
              <a:t>Qualified institutional buyer?</a:t>
            </a:r>
          </a:p>
        </p:txBody>
      </p:sp>
      <p:sp>
        <p:nvSpPr>
          <p:cNvPr id="3" name="Content Placeholder 2"/>
          <p:cNvSpPr>
            <a:spLocks noGrp="1"/>
          </p:cNvSpPr>
          <p:nvPr>
            <p:ph idx="1"/>
          </p:nvPr>
        </p:nvSpPr>
        <p:spPr>
          <a:xfrm>
            <a:off x="2363584" y="1502757"/>
            <a:ext cx="7464829" cy="4588624"/>
          </a:xfrm>
        </p:spPr>
        <p:txBody>
          <a:bodyPr>
            <a:noAutofit/>
          </a:bodyPr>
          <a:lstStyle/>
          <a:p>
            <a:r>
              <a:rPr lang="en-US" sz="2400" dirty="0"/>
              <a:t>$100M under management</a:t>
            </a:r>
          </a:p>
          <a:p>
            <a:pPr lvl="1"/>
            <a:r>
              <a:rPr lang="en-US" sz="2400" dirty="0"/>
              <a:t>Insurance Company</a:t>
            </a:r>
          </a:p>
          <a:p>
            <a:pPr lvl="1"/>
            <a:r>
              <a:rPr lang="en-US" sz="2400" dirty="0"/>
              <a:t>Investment Company registered under the 1940 Act</a:t>
            </a:r>
          </a:p>
          <a:p>
            <a:pPr lvl="1"/>
            <a:r>
              <a:rPr lang="en-US" sz="2400" dirty="0"/>
              <a:t>Business Development company</a:t>
            </a:r>
          </a:p>
          <a:p>
            <a:pPr lvl="1"/>
            <a:r>
              <a:rPr lang="en-US" sz="2400" dirty="0"/>
              <a:t>Small Business Investment Company</a:t>
            </a:r>
          </a:p>
          <a:p>
            <a:pPr lvl="1"/>
            <a:r>
              <a:rPr lang="en-US" sz="2400" dirty="0"/>
              <a:t>Governmental Employee Benefit Plan</a:t>
            </a:r>
          </a:p>
          <a:p>
            <a:pPr lvl="1"/>
            <a:r>
              <a:rPr lang="en-US" sz="2400" dirty="0"/>
              <a:t>Employee Benefit Plan under ERISA</a:t>
            </a:r>
          </a:p>
          <a:p>
            <a:pPr lvl="1"/>
            <a:r>
              <a:rPr lang="en-US" sz="2400" dirty="0"/>
              <a:t>Pension Trusts</a:t>
            </a:r>
          </a:p>
          <a:p>
            <a:pPr lvl="1"/>
            <a:r>
              <a:rPr lang="en-US" sz="2400" dirty="0"/>
              <a:t>501(c)(3) organizations; business trust</a:t>
            </a:r>
          </a:p>
          <a:p>
            <a:r>
              <a:rPr lang="en-US" sz="2400" dirty="0"/>
              <a:t>Dealer ($10M under mgmt.)</a:t>
            </a:r>
          </a:p>
          <a:p>
            <a:r>
              <a:rPr lang="en-US" sz="2400" dirty="0"/>
              <a:t>Bank ($100M)</a:t>
            </a:r>
          </a:p>
          <a:p>
            <a:endParaRPr lang="en-US" sz="2400" dirty="0"/>
          </a:p>
        </p:txBody>
      </p:sp>
    </p:spTree>
    <p:extLst>
      <p:ext uri="{BB962C8B-B14F-4D97-AF65-F5344CB8AC3E}">
        <p14:creationId xmlns:p14="http://schemas.microsoft.com/office/powerpoint/2010/main" val="318108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053" y="1041688"/>
            <a:ext cx="12192000" cy="4524315"/>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Steve and Bucky want to go ahead and raise $25 million in 2020.  They ask you to give them advice on an initial public offering for Brooklyn Bling (“BB”).  </a:t>
            </a:r>
            <a:r>
              <a:rPr lang="en-US" b="1" dirty="0">
                <a:latin typeface="Cambria" panose="02040503050406030204" pitchFamily="18" charset="0"/>
                <a:ea typeface="Calibri" panose="020F0502020204030204" pitchFamily="34" charset="0"/>
                <a:cs typeface="Times New Roman" panose="02020603050405020304" pitchFamily="18" charset="0"/>
              </a:rPr>
              <a:t>Which of the following statements is the most accurate?</a:t>
            </a:r>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An IPO may be the most cost-effective way for BB to raise $25 million.</a:t>
            </a:r>
          </a:p>
          <a:p>
            <a:pPr marL="685800" marR="0">
              <a:spcBef>
                <a:spcPts val="0"/>
              </a:spcBef>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In considering an IPO, BB should know that the legal, accounting, and investment banking fees for a crowdfunding campaign would be the same, and they could raise just as much capital.</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In considering an IPO, BB should know that because they are an emerging growth company, some of the accounting and disclosure burdens would be reduced, for up to five years.</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An IPO subjects an issuer to liability for false misstatements and omissions in the prospectus under Rule 11.</a:t>
            </a:r>
          </a:p>
          <a:p>
            <a:r>
              <a:rPr lang="en-US" dirty="0">
                <a:latin typeface="Cambria" panose="0204050305040603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lphaLcPeriod"/>
            </a:pPr>
            <a:r>
              <a:rPr lang="en-US" dirty="0">
                <a:latin typeface="Cambria" panose="02040503050406030204" pitchFamily="18" charset="0"/>
                <a:ea typeface="Calibri" panose="020F0502020204030204" pitchFamily="34" charset="0"/>
                <a:cs typeface="Times New Roman" panose="02020603050405020304" pitchFamily="18" charset="0"/>
              </a:rPr>
              <a:t>An IPO is often inevitable if an issuer has more than 500 shareholders and must therefore comply with the disclosure requirements of a public company anyway.</a:t>
            </a:r>
          </a:p>
          <a:p>
            <a:r>
              <a:rPr lang="en-US" dirty="0">
                <a:latin typeface="Cambria" panose="02040503050406030204" pitchFamily="18" charset="0"/>
                <a:ea typeface="Calibri" panose="020F0502020204030204" pitchFamily="34" charset="0"/>
                <a:cs typeface="Times New Roman" panose="02020603050405020304" pitchFamily="18" charset="0"/>
              </a:rPr>
              <a:t> </a:t>
            </a:r>
          </a:p>
        </p:txBody>
      </p:sp>
      <p:sp>
        <p:nvSpPr>
          <p:cNvPr id="6" name="TextBox 5"/>
          <p:cNvSpPr txBox="1"/>
          <p:nvPr/>
        </p:nvSpPr>
        <p:spPr>
          <a:xfrm>
            <a:off x="88053" y="1899379"/>
            <a:ext cx="284480" cy="369332"/>
          </a:xfrm>
          <a:prstGeom prst="rect">
            <a:avLst/>
          </a:prstGeom>
          <a:solidFill>
            <a:schemeClr val="accent2"/>
          </a:solidFill>
        </p:spPr>
        <p:txBody>
          <a:bodyPr wrap="square" rtlCol="0">
            <a:spAutoFit/>
          </a:bodyPr>
          <a:lstStyle/>
          <a:p>
            <a:pPr algn="ctr"/>
            <a:r>
              <a:rPr lang="en-US" dirty="0"/>
              <a:t>A</a:t>
            </a:r>
          </a:p>
        </p:txBody>
      </p:sp>
      <p:sp>
        <p:nvSpPr>
          <p:cNvPr id="7" name="TextBox 6"/>
          <p:cNvSpPr txBox="1"/>
          <p:nvPr/>
        </p:nvSpPr>
        <p:spPr>
          <a:xfrm>
            <a:off x="88053" y="2459211"/>
            <a:ext cx="284480" cy="369332"/>
          </a:xfrm>
          <a:prstGeom prst="rect">
            <a:avLst/>
          </a:prstGeom>
          <a:solidFill>
            <a:schemeClr val="accent2"/>
          </a:solidFill>
        </p:spPr>
        <p:txBody>
          <a:bodyPr wrap="square" rtlCol="0">
            <a:spAutoFit/>
          </a:bodyPr>
          <a:lstStyle/>
          <a:p>
            <a:pPr algn="ctr"/>
            <a:r>
              <a:rPr lang="en-US" dirty="0"/>
              <a:t>B</a:t>
            </a:r>
          </a:p>
        </p:txBody>
      </p:sp>
      <p:sp>
        <p:nvSpPr>
          <p:cNvPr id="8" name="TextBox 7"/>
          <p:cNvSpPr txBox="1"/>
          <p:nvPr/>
        </p:nvSpPr>
        <p:spPr>
          <a:xfrm>
            <a:off x="88053" y="3329921"/>
            <a:ext cx="284480" cy="369332"/>
          </a:xfrm>
          <a:prstGeom prst="rect">
            <a:avLst/>
          </a:prstGeom>
          <a:solidFill>
            <a:schemeClr val="accent2"/>
          </a:solidFill>
        </p:spPr>
        <p:txBody>
          <a:bodyPr wrap="square" rtlCol="0">
            <a:spAutoFit/>
          </a:bodyPr>
          <a:lstStyle/>
          <a:p>
            <a:pPr algn="ctr"/>
            <a:r>
              <a:rPr lang="en-US" dirty="0"/>
              <a:t>C</a:t>
            </a:r>
          </a:p>
        </p:txBody>
      </p:sp>
      <p:sp>
        <p:nvSpPr>
          <p:cNvPr id="9" name="TextBox 8"/>
          <p:cNvSpPr txBox="1"/>
          <p:nvPr/>
        </p:nvSpPr>
        <p:spPr>
          <a:xfrm>
            <a:off x="88053" y="4077006"/>
            <a:ext cx="284480" cy="369332"/>
          </a:xfrm>
          <a:prstGeom prst="rect">
            <a:avLst/>
          </a:prstGeom>
          <a:solidFill>
            <a:schemeClr val="accent2"/>
          </a:solidFill>
        </p:spPr>
        <p:txBody>
          <a:bodyPr wrap="square" rtlCol="0">
            <a:spAutoFit/>
          </a:bodyPr>
          <a:lstStyle/>
          <a:p>
            <a:pPr algn="ctr"/>
            <a:r>
              <a:rPr lang="en-US" dirty="0"/>
              <a:t>D</a:t>
            </a:r>
          </a:p>
        </p:txBody>
      </p:sp>
      <p:sp>
        <p:nvSpPr>
          <p:cNvPr id="10" name="TextBox 9"/>
          <p:cNvSpPr txBox="1"/>
          <p:nvPr/>
        </p:nvSpPr>
        <p:spPr>
          <a:xfrm>
            <a:off x="81280" y="4598738"/>
            <a:ext cx="284480" cy="369332"/>
          </a:xfrm>
          <a:prstGeom prst="rect">
            <a:avLst/>
          </a:prstGeom>
          <a:solidFill>
            <a:schemeClr val="accent2"/>
          </a:solidFill>
        </p:spPr>
        <p:txBody>
          <a:bodyPr wrap="square" rtlCol="0">
            <a:spAutoFit/>
          </a:bodyPr>
          <a:lstStyle/>
          <a:p>
            <a:pPr algn="ctr"/>
            <a:r>
              <a:rPr lang="en-US" dirty="0"/>
              <a:t>E</a:t>
            </a:r>
          </a:p>
        </p:txBody>
      </p:sp>
    </p:spTree>
    <p:extLst>
      <p:ext uri="{BB962C8B-B14F-4D97-AF65-F5344CB8AC3E}">
        <p14:creationId xmlns:p14="http://schemas.microsoft.com/office/powerpoint/2010/main" val="2935148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2020 Amendments</a:t>
            </a:r>
          </a:p>
        </p:txBody>
      </p:sp>
      <p:sp>
        <p:nvSpPr>
          <p:cNvPr id="3" name="Content Placeholder 2"/>
          <p:cNvSpPr>
            <a:spLocks noGrp="1"/>
          </p:cNvSpPr>
          <p:nvPr>
            <p:ph idx="1"/>
          </p:nvPr>
        </p:nvSpPr>
        <p:spPr/>
        <p:txBody>
          <a:bodyPr/>
          <a:lstStyle/>
          <a:p>
            <a:r>
              <a:rPr lang="en-US" dirty="0"/>
              <a:t>The amendments expand the definition of “qualified institutional buyer” in Rule 144A to include limited liability companies and RBICs if they meet the $100 million in securities owned and invested threshold in the definition.  The amendments also add to the list any institutional investors included in the accredited investor definition that are not otherwise enumerated in the definition of “qualified institutional buyer,” provided they satisfy the $100 million threshold.</a:t>
            </a:r>
          </a:p>
        </p:txBody>
      </p:sp>
    </p:spTree>
    <p:extLst>
      <p:ext uri="{BB962C8B-B14F-4D97-AF65-F5344CB8AC3E}">
        <p14:creationId xmlns:p14="http://schemas.microsoft.com/office/powerpoint/2010/main" val="87912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Remember this?</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2979" y="3204279"/>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63781" y="3746976"/>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p:nvPr/>
        </p:nvCxnSpPr>
        <p:spPr>
          <a:xfrm flipV="1">
            <a:off x="3310543" y="3922327"/>
            <a:ext cx="1323802" cy="2466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92" y="2147457"/>
            <a:ext cx="4409208" cy="44092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23011" y="2489226"/>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463288" y="335494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6227" y="3377644"/>
            <a:ext cx="1589809" cy="369332"/>
          </a:xfrm>
          <a:prstGeom prst="rect">
            <a:avLst/>
          </a:prstGeom>
          <a:noFill/>
          <a:ln>
            <a:solidFill>
              <a:schemeClr val="tx1"/>
            </a:solidFill>
          </a:ln>
        </p:spPr>
        <p:txBody>
          <a:bodyPr wrap="square" rtlCol="0">
            <a:spAutoFit/>
          </a:bodyPr>
          <a:lstStyle/>
          <a:p>
            <a:pPr algn="ctr"/>
            <a:r>
              <a:rPr lang="en-US" dirty="0"/>
              <a:t>unrestricted</a:t>
            </a:r>
          </a:p>
        </p:txBody>
      </p:sp>
      <p:sp>
        <p:nvSpPr>
          <p:cNvPr id="3" name="TextBox 2"/>
          <p:cNvSpPr txBox="1"/>
          <p:nvPr/>
        </p:nvSpPr>
        <p:spPr>
          <a:xfrm>
            <a:off x="4142508" y="4647587"/>
            <a:ext cx="1828800" cy="646331"/>
          </a:xfrm>
          <a:prstGeom prst="rect">
            <a:avLst/>
          </a:prstGeom>
          <a:noFill/>
        </p:spPr>
        <p:txBody>
          <a:bodyPr wrap="square" rtlCol="0">
            <a:spAutoFit/>
          </a:bodyPr>
          <a:lstStyle/>
          <a:p>
            <a:pPr algn="ctr"/>
            <a:r>
              <a:rPr lang="en-US" dirty="0"/>
              <a:t>Probably an underwriter!</a:t>
            </a:r>
          </a:p>
        </p:txBody>
      </p:sp>
    </p:spTree>
    <p:extLst>
      <p:ext uri="{BB962C8B-B14F-4D97-AF65-F5344CB8AC3E}">
        <p14:creationId xmlns:p14="http://schemas.microsoft.com/office/powerpoint/2010/main" val="769900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Rule 144A</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2979" y="3204279"/>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63781" y="3746976"/>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p:nvPr/>
        </p:nvCxnSpPr>
        <p:spPr>
          <a:xfrm flipV="1">
            <a:off x="3310543" y="3922327"/>
            <a:ext cx="1323802" cy="2466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23011" y="2489226"/>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463288" y="335494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6227" y="3377644"/>
            <a:ext cx="1589809" cy="369332"/>
          </a:xfrm>
          <a:prstGeom prst="rect">
            <a:avLst/>
          </a:prstGeom>
          <a:noFill/>
          <a:ln>
            <a:solidFill>
              <a:schemeClr val="tx1"/>
            </a:solidFill>
          </a:ln>
        </p:spPr>
        <p:txBody>
          <a:bodyPr wrap="square" rtlCol="0">
            <a:spAutoFit/>
          </a:bodyPr>
          <a:lstStyle/>
          <a:p>
            <a:pPr algn="ctr"/>
            <a:r>
              <a:rPr lang="en-US" dirty="0"/>
              <a:t>Rule 144A</a:t>
            </a:r>
          </a:p>
        </p:txBody>
      </p:sp>
      <p:sp>
        <p:nvSpPr>
          <p:cNvPr id="3" name="TextBox 2"/>
          <p:cNvSpPr txBox="1"/>
          <p:nvPr/>
        </p:nvSpPr>
        <p:spPr>
          <a:xfrm>
            <a:off x="4142508" y="4647587"/>
            <a:ext cx="1828800" cy="646331"/>
          </a:xfrm>
          <a:prstGeom prst="rect">
            <a:avLst/>
          </a:prstGeom>
          <a:noFill/>
        </p:spPr>
        <p:txBody>
          <a:bodyPr wrap="square" rtlCol="0">
            <a:spAutoFit/>
          </a:bodyPr>
          <a:lstStyle/>
          <a:p>
            <a:pPr algn="ctr"/>
            <a:r>
              <a:rPr lang="en-US" dirty="0"/>
              <a:t>Professional</a:t>
            </a:r>
          </a:p>
          <a:p>
            <a:pPr algn="ctr"/>
            <a:r>
              <a:rPr lang="en-US" dirty="0"/>
              <a:t>Underwriter</a:t>
            </a:r>
          </a:p>
        </p:txBody>
      </p:sp>
      <p:pic>
        <p:nvPicPr>
          <p:cNvPr id="2050"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786"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263"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610" y="413739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115" y="4143302"/>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490" y="4143302"/>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628" y="337608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679" y="3386654"/>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703" y="3386654"/>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740"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115"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490"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263" y="3379322"/>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52" y="413739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17" y="413739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553" y="337608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17"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259"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313"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367"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490" y="4883477"/>
            <a:ext cx="656706" cy="65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1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normAutofit/>
          </a:bodyPr>
          <a:lstStyle/>
          <a:p>
            <a:r>
              <a:rPr lang="en-US" dirty="0"/>
              <a:t>Rule 144A</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2979" y="3204279"/>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63781" y="3746976"/>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p:nvPr/>
        </p:nvCxnSpPr>
        <p:spPr>
          <a:xfrm flipV="1">
            <a:off x="3310543" y="3922327"/>
            <a:ext cx="1323802" cy="2466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23011" y="2489226"/>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463288" y="335494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6227" y="3377644"/>
            <a:ext cx="1589809" cy="369332"/>
          </a:xfrm>
          <a:prstGeom prst="rect">
            <a:avLst/>
          </a:prstGeom>
          <a:noFill/>
          <a:ln>
            <a:solidFill>
              <a:schemeClr val="tx1"/>
            </a:solidFill>
          </a:ln>
        </p:spPr>
        <p:txBody>
          <a:bodyPr wrap="square" rtlCol="0">
            <a:spAutoFit/>
          </a:bodyPr>
          <a:lstStyle/>
          <a:p>
            <a:pPr algn="ctr"/>
            <a:r>
              <a:rPr lang="en-US" dirty="0"/>
              <a:t>Rule 144A</a:t>
            </a:r>
          </a:p>
        </p:txBody>
      </p:sp>
      <p:sp>
        <p:nvSpPr>
          <p:cNvPr id="3" name="TextBox 2"/>
          <p:cNvSpPr txBox="1"/>
          <p:nvPr/>
        </p:nvSpPr>
        <p:spPr>
          <a:xfrm>
            <a:off x="4142508" y="4647587"/>
            <a:ext cx="1828800" cy="646331"/>
          </a:xfrm>
          <a:prstGeom prst="rect">
            <a:avLst/>
          </a:prstGeom>
          <a:noFill/>
        </p:spPr>
        <p:txBody>
          <a:bodyPr wrap="square" rtlCol="0">
            <a:spAutoFit/>
          </a:bodyPr>
          <a:lstStyle/>
          <a:p>
            <a:pPr algn="ctr"/>
            <a:r>
              <a:rPr lang="en-US" dirty="0"/>
              <a:t>Professional</a:t>
            </a:r>
          </a:p>
          <a:p>
            <a:pPr algn="ctr"/>
            <a:r>
              <a:rPr lang="en-US" dirty="0"/>
              <a:t>Underwriter</a:t>
            </a:r>
          </a:p>
        </p:txBody>
      </p:sp>
      <p:pic>
        <p:nvPicPr>
          <p:cNvPr id="2050"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786"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263"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610" y="413739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115" y="4143302"/>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490" y="4143302"/>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628" y="337608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679" y="3386654"/>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703" y="3386654"/>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740"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115"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490" y="263000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263" y="3379322"/>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52" y="413739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17" y="4137396"/>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553" y="337608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17"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259"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313"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367"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bank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490" y="4883477"/>
            <a:ext cx="656706" cy="6545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orporate bond certificat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020" y="4087440"/>
            <a:ext cx="904067" cy="8808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corporate bond certificat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097" y="4116240"/>
            <a:ext cx="904067" cy="88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12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700" y="382801"/>
            <a:ext cx="8128600" cy="1188720"/>
          </a:xfrm>
        </p:spPr>
        <p:txBody>
          <a:bodyPr/>
          <a:lstStyle/>
          <a:p>
            <a:r>
              <a:rPr lang="en-US" b="1" dirty="0">
                <a:solidFill>
                  <a:srgbClr val="FF0000"/>
                </a:solidFill>
              </a:rPr>
              <a:t>NEW!</a:t>
            </a:r>
            <a:br>
              <a:rPr lang="en-US" dirty="0"/>
            </a:br>
            <a:r>
              <a:rPr lang="en-US" dirty="0"/>
              <a:t>Section 4(a)(7) of the securities act</a:t>
            </a:r>
          </a:p>
        </p:txBody>
      </p:sp>
      <p:sp>
        <p:nvSpPr>
          <p:cNvPr id="3" name="Content Placeholder 2"/>
          <p:cNvSpPr>
            <a:spLocks noGrp="1"/>
          </p:cNvSpPr>
          <p:nvPr>
            <p:ph idx="1"/>
          </p:nvPr>
        </p:nvSpPr>
        <p:spPr>
          <a:xfrm>
            <a:off x="2231136" y="1787235"/>
            <a:ext cx="7729728" cy="4788131"/>
          </a:xfrm>
        </p:spPr>
        <p:txBody>
          <a:bodyPr>
            <a:noAutofit/>
          </a:bodyPr>
          <a:lstStyle/>
          <a:p>
            <a:r>
              <a:rPr lang="en-US" sz="2400" dirty="0"/>
              <a:t>Resale exemption</a:t>
            </a:r>
          </a:p>
          <a:p>
            <a:r>
              <a:rPr lang="en-US" sz="2400" dirty="0"/>
              <a:t>All purchasers must be accredited investors</a:t>
            </a:r>
          </a:p>
          <a:p>
            <a:r>
              <a:rPr lang="en-US" sz="2400" dirty="0"/>
              <a:t>No general solicitation or advertising</a:t>
            </a:r>
          </a:p>
          <a:p>
            <a:r>
              <a:rPr lang="en-US" sz="2400" dirty="0"/>
              <a:t>Limited information requirement</a:t>
            </a:r>
          </a:p>
          <a:p>
            <a:r>
              <a:rPr lang="en-US" sz="2400" dirty="0"/>
              <a:t>Seller may not be the issuer or a subsidiary</a:t>
            </a:r>
          </a:p>
          <a:p>
            <a:r>
              <a:rPr lang="en-US" sz="2400" dirty="0"/>
              <a:t>Issuer must be engaged in business (not a shell company, SPAC)</a:t>
            </a:r>
          </a:p>
          <a:p>
            <a:r>
              <a:rPr lang="en-US" sz="2400" dirty="0"/>
              <a:t>The class of security must be authorized and outstanding for 90 days</a:t>
            </a:r>
          </a:p>
          <a:p>
            <a:r>
              <a:rPr lang="en-US" sz="2400" dirty="0"/>
              <a:t>Securities are still restricted</a:t>
            </a:r>
          </a:p>
        </p:txBody>
      </p:sp>
    </p:spTree>
    <p:extLst>
      <p:ext uri="{BB962C8B-B14F-4D97-AF65-F5344CB8AC3E}">
        <p14:creationId xmlns:p14="http://schemas.microsoft.com/office/powerpoint/2010/main" val="922502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idx="1"/>
          </p:nvPr>
        </p:nvSpPr>
        <p:spPr/>
        <p:txBody>
          <a:bodyPr/>
          <a:lstStyle/>
          <a:p>
            <a:r>
              <a:rPr lang="en-US" sz="2400" dirty="0"/>
              <a:t>Rule 144A </a:t>
            </a:r>
          </a:p>
        </p:txBody>
      </p:sp>
      <p:sp>
        <p:nvSpPr>
          <p:cNvPr id="8" name="Content Placeholder 7"/>
          <p:cNvSpPr>
            <a:spLocks noGrp="1"/>
          </p:cNvSpPr>
          <p:nvPr>
            <p:ph sz="half" idx="2"/>
          </p:nvPr>
        </p:nvSpPr>
        <p:spPr/>
        <p:txBody>
          <a:bodyPr>
            <a:normAutofit/>
          </a:bodyPr>
          <a:lstStyle/>
          <a:p>
            <a:r>
              <a:rPr lang="en-US" sz="2400" dirty="0"/>
              <a:t>Purchasers must be QIBs (no individuals)</a:t>
            </a:r>
          </a:p>
          <a:p>
            <a:r>
              <a:rPr lang="en-US" sz="2400" dirty="0"/>
              <a:t>Securities may be newly issued</a:t>
            </a:r>
          </a:p>
          <a:p>
            <a:r>
              <a:rPr lang="en-US" sz="2400" dirty="0"/>
              <a:t>Securities may not be fungible with registered securities</a:t>
            </a:r>
          </a:p>
        </p:txBody>
      </p:sp>
      <p:sp>
        <p:nvSpPr>
          <p:cNvPr id="9" name="Content Placeholder 8"/>
          <p:cNvSpPr>
            <a:spLocks noGrp="1"/>
          </p:cNvSpPr>
          <p:nvPr>
            <p:ph sz="quarter" idx="4"/>
          </p:nvPr>
        </p:nvSpPr>
        <p:spPr/>
        <p:txBody>
          <a:bodyPr>
            <a:normAutofit/>
          </a:bodyPr>
          <a:lstStyle/>
          <a:p>
            <a:r>
              <a:rPr lang="en-US" sz="2400" dirty="0"/>
              <a:t>Purchasers must be accredited investors</a:t>
            </a:r>
          </a:p>
          <a:p>
            <a:r>
              <a:rPr lang="en-US" sz="2400" dirty="0"/>
              <a:t>Securities must be authorized and outstanding for 90 days</a:t>
            </a:r>
          </a:p>
          <a:p>
            <a:r>
              <a:rPr lang="en-US" sz="2400" dirty="0"/>
              <a:t>Some required information</a:t>
            </a:r>
          </a:p>
        </p:txBody>
      </p:sp>
      <p:sp>
        <p:nvSpPr>
          <p:cNvPr id="10" name="Text Placeholder 9"/>
          <p:cNvSpPr>
            <a:spLocks noGrp="1"/>
          </p:cNvSpPr>
          <p:nvPr>
            <p:ph type="body" sz="quarter" idx="13"/>
          </p:nvPr>
        </p:nvSpPr>
        <p:spPr/>
        <p:txBody>
          <a:bodyPr>
            <a:normAutofit/>
          </a:bodyPr>
          <a:lstStyle/>
          <a:p>
            <a:r>
              <a:rPr lang="en-US" sz="2400" dirty="0"/>
              <a:t>Rule 4(a)(7)</a:t>
            </a:r>
          </a:p>
        </p:txBody>
      </p:sp>
      <p:sp>
        <p:nvSpPr>
          <p:cNvPr id="5" name="Title 4"/>
          <p:cNvSpPr>
            <a:spLocks noGrp="1"/>
          </p:cNvSpPr>
          <p:nvPr>
            <p:ph type="title"/>
          </p:nvPr>
        </p:nvSpPr>
        <p:spPr/>
        <p:txBody>
          <a:bodyPr/>
          <a:lstStyle/>
          <a:p>
            <a:r>
              <a:rPr lang="en-US" dirty="0"/>
              <a:t>Rule 144A v. 4(a)(7)</a:t>
            </a:r>
          </a:p>
        </p:txBody>
      </p:sp>
    </p:spTree>
    <p:extLst>
      <p:ext uri="{BB962C8B-B14F-4D97-AF65-F5344CB8AC3E}">
        <p14:creationId xmlns:p14="http://schemas.microsoft.com/office/powerpoint/2010/main" val="410877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2363323"/>
            <a:ext cx="8991600" cy="1692771"/>
          </a:xfrm>
        </p:spPr>
        <p:txBody>
          <a:bodyPr vert="horz" lIns="274320" tIns="182880" rIns="274320" bIns="182880" rtlCol="0" anchor="ctr" anchorCtr="1">
            <a:normAutofit/>
          </a:bodyPr>
          <a:lstStyle/>
          <a:p>
            <a:r>
              <a:rPr lang="en-US" kern="1200" cap="all" spc="200" baseline="0" dirty="0">
                <a:solidFill>
                  <a:srgbClr val="262626"/>
                </a:solidFill>
                <a:latin typeface="+mj-lt"/>
                <a:ea typeface="+mj-ea"/>
                <a:cs typeface="+mj-cs"/>
              </a:rPr>
              <a:t>Transition: Liability</a:t>
            </a:r>
            <a:br>
              <a:rPr lang="en-US" kern="1200" cap="all" spc="200" baseline="0" dirty="0">
                <a:solidFill>
                  <a:srgbClr val="262626"/>
                </a:solidFill>
                <a:latin typeface="+mj-lt"/>
                <a:ea typeface="+mj-ea"/>
                <a:cs typeface="+mj-cs"/>
              </a:rPr>
            </a:br>
            <a:r>
              <a:rPr lang="en-US" kern="1200" cap="all" spc="200" baseline="0" dirty="0">
                <a:solidFill>
                  <a:srgbClr val="262626"/>
                </a:solidFill>
                <a:latin typeface="+mj-lt"/>
                <a:ea typeface="+mj-ea"/>
                <a:cs typeface="+mj-cs"/>
              </a:rPr>
              <a:t>First: materiality</a:t>
            </a:r>
          </a:p>
        </p:txBody>
      </p:sp>
      <p:sp>
        <p:nvSpPr>
          <p:cNvPr id="4" name="Text Placeholder 3">
            <a:extLst>
              <a:ext uri="{FF2B5EF4-FFF2-40B4-BE49-F238E27FC236}">
                <a16:creationId xmlns:a16="http://schemas.microsoft.com/office/drawing/2014/main" id="{5E00EFA4-2B7C-4B40-B080-934DF59CEBF5}"/>
              </a:ext>
            </a:extLst>
          </p:cNvPr>
          <p:cNvSpPr>
            <a:spLocks noGrp="1"/>
          </p:cNvSpPr>
          <p:nvPr>
            <p:ph type="body" idx="1"/>
          </p:nvPr>
        </p:nvSpPr>
        <p:spPr>
          <a:xfrm>
            <a:off x="6579220" y="5374888"/>
            <a:ext cx="3995955" cy="758282"/>
          </a:xfrm>
        </p:spPr>
        <p:txBody>
          <a:bodyPr vert="horz" lIns="91440" tIns="45720" rIns="91440" bIns="45720" rtlCol="0">
            <a:normAutofit/>
          </a:bodyPr>
          <a:lstStyle/>
          <a:p>
            <a:pPr algn="r"/>
            <a:endParaRPr lang="en-US">
              <a:solidFill>
                <a:schemeClr val="bg1"/>
              </a:solidFill>
            </a:endParaRPr>
          </a:p>
        </p:txBody>
      </p:sp>
    </p:spTree>
    <p:extLst>
      <p:ext uri="{BB962C8B-B14F-4D97-AF65-F5344CB8AC3E}">
        <p14:creationId xmlns:p14="http://schemas.microsoft.com/office/powerpoint/2010/main" val="147613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Materiality is everywhere!</a:t>
            </a:r>
          </a:p>
        </p:txBody>
      </p:sp>
      <p:sp>
        <p:nvSpPr>
          <p:cNvPr id="3" name="Content Placeholder 2"/>
          <p:cNvSpPr>
            <a:spLocks noGrp="1"/>
          </p:cNvSpPr>
          <p:nvPr>
            <p:ph idx="1"/>
          </p:nvPr>
        </p:nvSpPr>
        <p:spPr>
          <a:xfrm>
            <a:off x="2231136" y="2638044"/>
            <a:ext cx="7729728" cy="3956485"/>
          </a:xfrm>
        </p:spPr>
        <p:txBody>
          <a:bodyPr/>
          <a:lstStyle/>
          <a:p>
            <a:r>
              <a:rPr lang="en-US" sz="2000" dirty="0"/>
              <a:t>Mandatory Information Disclosure:</a:t>
            </a:r>
          </a:p>
          <a:p>
            <a:endParaRPr lang="en-US" sz="2000" dirty="0"/>
          </a:p>
          <a:p>
            <a:r>
              <a:rPr lang="en-US" sz="2000" dirty="0"/>
              <a:t>Issuers have a duty to disclose items required by SEC (Regulation S-K) in registration statement and periodic reporting:</a:t>
            </a:r>
          </a:p>
          <a:p>
            <a:endParaRPr lang="en-US" sz="2000" dirty="0"/>
          </a:p>
          <a:p>
            <a:pPr lvl="1"/>
            <a:r>
              <a:rPr lang="en-US" sz="2000" dirty="0"/>
              <a:t>Registration Statement (Form S-1; S-3)</a:t>
            </a:r>
          </a:p>
          <a:p>
            <a:pPr lvl="1"/>
            <a:r>
              <a:rPr lang="en-US" sz="2000" dirty="0"/>
              <a:t>Annual Report (Form 10-K)</a:t>
            </a:r>
          </a:p>
          <a:p>
            <a:pPr lvl="1"/>
            <a:r>
              <a:rPr lang="en-US" sz="2000" dirty="0"/>
              <a:t>Quarterly Report (Form 10-Q)</a:t>
            </a:r>
          </a:p>
          <a:p>
            <a:pPr lvl="1"/>
            <a:r>
              <a:rPr lang="en-US" sz="2000" dirty="0"/>
              <a:t>Continuous Report (Form 8-K)</a:t>
            </a:r>
          </a:p>
          <a:p>
            <a:endParaRPr lang="en-US" dirty="0"/>
          </a:p>
        </p:txBody>
      </p:sp>
    </p:spTree>
    <p:extLst>
      <p:ext uri="{BB962C8B-B14F-4D97-AF65-F5344CB8AC3E}">
        <p14:creationId xmlns:p14="http://schemas.microsoft.com/office/powerpoint/2010/main" val="172070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383" y="182028"/>
            <a:ext cx="7729728" cy="1188720"/>
          </a:xfrm>
        </p:spPr>
        <p:txBody>
          <a:bodyPr/>
          <a:lstStyle/>
          <a:p>
            <a:r>
              <a:rPr lang="en-US" dirty="0"/>
              <a:t>Materiality</a:t>
            </a:r>
          </a:p>
        </p:txBody>
      </p:sp>
      <p:sp>
        <p:nvSpPr>
          <p:cNvPr id="3" name="Content Placeholder 2"/>
          <p:cNvSpPr>
            <a:spLocks noGrp="1"/>
          </p:cNvSpPr>
          <p:nvPr>
            <p:ph sz="half" idx="1"/>
          </p:nvPr>
        </p:nvSpPr>
        <p:spPr>
          <a:xfrm>
            <a:off x="441702" y="1681566"/>
            <a:ext cx="5896613" cy="5176434"/>
          </a:xfrm>
        </p:spPr>
        <p:txBody>
          <a:bodyPr>
            <a:noAutofit/>
          </a:bodyPr>
          <a:lstStyle/>
          <a:p>
            <a:pPr marL="228600" lvl="1" indent="0">
              <a:buNone/>
            </a:pPr>
            <a:r>
              <a:rPr lang="en-US" sz="2400" dirty="0"/>
              <a:t>Ex ante determination of material information</a:t>
            </a:r>
          </a:p>
          <a:p>
            <a:pPr marL="228600" lvl="1" indent="0">
              <a:buNone/>
            </a:pPr>
            <a:r>
              <a:rPr lang="en-US" sz="2400" dirty="0"/>
              <a:t>Some have materiality thresholds built in:  “to the extent material”</a:t>
            </a:r>
          </a:p>
          <a:p>
            <a:pPr lvl="1"/>
            <a:endParaRPr lang="en-US" sz="2000" dirty="0"/>
          </a:p>
          <a:p>
            <a:r>
              <a:rPr lang="en-US" sz="2000" dirty="0"/>
              <a:t>Form 8-K</a:t>
            </a:r>
          </a:p>
          <a:p>
            <a:pPr lvl="1"/>
            <a:r>
              <a:rPr lang="en-US" sz="2000" dirty="0"/>
              <a:t>Entry into a Material Definitive Agreement</a:t>
            </a:r>
          </a:p>
          <a:p>
            <a:pPr lvl="1"/>
            <a:r>
              <a:rPr lang="en-US" sz="2000" dirty="0"/>
              <a:t>Termination of  a Material Definitive Agreement</a:t>
            </a:r>
          </a:p>
          <a:p>
            <a:pPr lvl="1"/>
            <a:r>
              <a:rPr lang="en-US" sz="2000" dirty="0"/>
              <a:t>Bankruptcy</a:t>
            </a:r>
          </a:p>
          <a:p>
            <a:pPr lvl="1"/>
            <a:r>
              <a:rPr lang="en-US" sz="2000" dirty="0"/>
              <a:t>Mine Safety</a:t>
            </a:r>
          </a:p>
          <a:p>
            <a:pPr lvl="1"/>
            <a:r>
              <a:rPr lang="en-US" sz="2000" dirty="0"/>
              <a:t>Significant Acquisition or Disposition of Assets</a:t>
            </a:r>
          </a:p>
          <a:p>
            <a:pPr lvl="1"/>
            <a:r>
              <a:rPr lang="en-US" sz="2000" dirty="0"/>
              <a:t>Material Impairment to Assets</a:t>
            </a:r>
          </a:p>
          <a:p>
            <a:pPr lvl="1"/>
            <a:endParaRPr lang="en-US" sz="2000" dirty="0"/>
          </a:p>
          <a:p>
            <a:pPr marL="228600" lvl="1" indent="0">
              <a:buNone/>
            </a:pPr>
            <a:endParaRPr lang="en-US" sz="2200" dirty="0"/>
          </a:p>
          <a:p>
            <a:pPr lvl="1"/>
            <a:endParaRPr lang="en-US" sz="2200" dirty="0"/>
          </a:p>
        </p:txBody>
      </p:sp>
      <p:sp>
        <p:nvSpPr>
          <p:cNvPr id="4" name="Content Placeholder 3"/>
          <p:cNvSpPr>
            <a:spLocks noGrp="1"/>
          </p:cNvSpPr>
          <p:nvPr>
            <p:ph sz="half" idx="2"/>
          </p:nvPr>
        </p:nvSpPr>
        <p:spPr>
          <a:xfrm>
            <a:off x="6338315" y="1681566"/>
            <a:ext cx="5688370" cy="5176434"/>
          </a:xfrm>
        </p:spPr>
        <p:txBody>
          <a:bodyPr>
            <a:normAutofit lnSpcReduction="10000"/>
          </a:bodyPr>
          <a:lstStyle/>
          <a:p>
            <a:pPr lvl="1"/>
            <a:endParaRPr lang="en-US" sz="2000" dirty="0"/>
          </a:p>
          <a:p>
            <a:pPr lvl="1"/>
            <a:endParaRPr lang="en-US" sz="2000" dirty="0"/>
          </a:p>
          <a:p>
            <a:pPr lvl="1"/>
            <a:endParaRPr lang="en-US" sz="2000" dirty="0"/>
          </a:p>
          <a:p>
            <a:pPr lvl="1"/>
            <a:r>
              <a:rPr lang="en-US" sz="2000" dirty="0"/>
              <a:t>Notice of Delisting or Transfer of Listing</a:t>
            </a:r>
          </a:p>
          <a:p>
            <a:pPr lvl="1"/>
            <a:r>
              <a:rPr lang="en-US" sz="2000" dirty="0"/>
              <a:t>Unregistered Sales of Securities</a:t>
            </a:r>
          </a:p>
          <a:p>
            <a:pPr lvl="1"/>
            <a:r>
              <a:rPr lang="en-US" sz="2000" dirty="0"/>
              <a:t>Material Modification to Debt Agreements</a:t>
            </a:r>
          </a:p>
          <a:p>
            <a:pPr lvl="1"/>
            <a:r>
              <a:rPr lang="en-US" sz="2000" dirty="0"/>
              <a:t>Change in Control</a:t>
            </a:r>
          </a:p>
          <a:p>
            <a:pPr lvl="1"/>
            <a:r>
              <a:rPr lang="en-US" sz="2000" dirty="0"/>
              <a:t>Departure/Appointment of Directors or Principal Officers</a:t>
            </a:r>
          </a:p>
          <a:p>
            <a:pPr lvl="1"/>
            <a:r>
              <a:rPr lang="en-US" sz="2000" dirty="0"/>
              <a:t>Amendments to Articles of Incorporation/Bylaws</a:t>
            </a:r>
          </a:p>
          <a:p>
            <a:pPr lvl="1"/>
            <a:r>
              <a:rPr lang="en-US" sz="2000" dirty="0"/>
              <a:t>Amendments to Code of Ethics or Waiver</a:t>
            </a:r>
          </a:p>
          <a:p>
            <a:pPr lvl="1"/>
            <a:r>
              <a:rPr lang="en-US" sz="2000" dirty="0"/>
              <a:t>Submission of Matters to Shareholders/Shareholder Director Nominations</a:t>
            </a:r>
          </a:p>
          <a:p>
            <a:endParaRPr lang="en-US" dirty="0"/>
          </a:p>
        </p:txBody>
      </p:sp>
    </p:spTree>
    <p:extLst>
      <p:ext uri="{BB962C8B-B14F-4D97-AF65-F5344CB8AC3E}">
        <p14:creationId xmlns:p14="http://schemas.microsoft.com/office/powerpoint/2010/main" val="2186367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misstatements and omissions</a:t>
            </a:r>
          </a:p>
        </p:txBody>
      </p:sp>
      <p:sp>
        <p:nvSpPr>
          <p:cNvPr id="3" name="Content Placeholder 2"/>
          <p:cNvSpPr>
            <a:spLocks noGrp="1"/>
          </p:cNvSpPr>
          <p:nvPr>
            <p:ph idx="1"/>
          </p:nvPr>
        </p:nvSpPr>
        <p:spPr>
          <a:xfrm>
            <a:off x="1147856" y="2400956"/>
            <a:ext cx="9896288" cy="4142050"/>
          </a:xfrm>
        </p:spPr>
        <p:txBody>
          <a:bodyPr>
            <a:normAutofit/>
          </a:bodyPr>
          <a:lstStyle/>
          <a:p>
            <a:r>
              <a:rPr lang="en-US" sz="2000" dirty="0"/>
              <a:t>If no duty to disclose, then SILENCE IS GOLDEN</a:t>
            </a:r>
          </a:p>
          <a:p>
            <a:pPr lvl="1"/>
            <a:r>
              <a:rPr lang="en-US" sz="2000" dirty="0"/>
              <a:t>Duty:  8-K; 10-K; 10-Q; S-1; S-3, etc.</a:t>
            </a:r>
          </a:p>
          <a:p>
            <a:endParaRPr lang="en-US" sz="2000" dirty="0"/>
          </a:p>
          <a:p>
            <a:r>
              <a:rPr lang="en-US" sz="2000" dirty="0"/>
              <a:t>However, if an issuer chooses to speak, then what is spoken must be truthful</a:t>
            </a:r>
          </a:p>
          <a:p>
            <a:endParaRPr lang="en-US" sz="2000" dirty="0"/>
          </a:p>
          <a:p>
            <a:r>
              <a:rPr lang="en-US" sz="2000" dirty="0"/>
              <a:t>Rule 10b-5 (Exchange Act Rule under Section 10(b)); Section 11 of Securities Act (registration statements); Section 12 of Securities Act (prospectus)</a:t>
            </a:r>
          </a:p>
          <a:p>
            <a:pPr lvl="1"/>
            <a:r>
              <a:rPr lang="en-US" sz="2000" dirty="0"/>
              <a:t>Any untrue statement of a </a:t>
            </a:r>
            <a:r>
              <a:rPr lang="en-US" sz="2000" b="1" dirty="0">
                <a:solidFill>
                  <a:srgbClr val="C00000"/>
                </a:solidFill>
              </a:rPr>
              <a:t>material</a:t>
            </a:r>
            <a:r>
              <a:rPr lang="en-US" sz="2000" b="1" dirty="0"/>
              <a:t> </a:t>
            </a:r>
            <a:r>
              <a:rPr lang="en-US" sz="2000" dirty="0"/>
              <a:t>fact</a:t>
            </a:r>
          </a:p>
          <a:p>
            <a:pPr lvl="1"/>
            <a:r>
              <a:rPr lang="en-US" sz="2000" dirty="0"/>
              <a:t>Omissions – failure to state a </a:t>
            </a:r>
            <a:r>
              <a:rPr lang="en-US" sz="2000" b="1" dirty="0">
                <a:solidFill>
                  <a:srgbClr val="C00000"/>
                </a:solidFill>
              </a:rPr>
              <a:t>material</a:t>
            </a:r>
            <a:r>
              <a:rPr lang="en-US" sz="2000" dirty="0"/>
              <a:t> fact necessary in order the make the statements made, in the light of the circumstances under which they were made, not misleading.</a:t>
            </a:r>
          </a:p>
        </p:txBody>
      </p:sp>
    </p:spTree>
    <p:extLst>
      <p:ext uri="{BB962C8B-B14F-4D97-AF65-F5344CB8AC3E}">
        <p14:creationId xmlns:p14="http://schemas.microsoft.com/office/powerpoint/2010/main" val="241487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purchase. . . .</a:t>
            </a:r>
          </a:p>
        </p:txBody>
      </p:sp>
      <p:sp>
        <p:nvSpPr>
          <p:cNvPr id="3" name="Content Placeholder 2"/>
          <p:cNvSpPr>
            <a:spLocks noGrp="1"/>
          </p:cNvSpPr>
          <p:nvPr>
            <p:ph idx="1"/>
          </p:nvPr>
        </p:nvSpPr>
        <p:spPr/>
        <p:txBody>
          <a:bodyPr/>
          <a:lstStyle/>
          <a:p>
            <a:r>
              <a:rPr lang="en-US" sz="2800" dirty="0"/>
              <a:t>Can you sell your shares?</a:t>
            </a:r>
          </a:p>
        </p:txBody>
      </p:sp>
    </p:spTree>
    <p:extLst>
      <p:ext uri="{BB962C8B-B14F-4D97-AF65-F5344CB8AC3E}">
        <p14:creationId xmlns:p14="http://schemas.microsoft.com/office/powerpoint/2010/main" val="923141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0631"/>
            <a:ext cx="7729728" cy="1188720"/>
          </a:xfrm>
        </p:spPr>
        <p:txBody>
          <a:bodyPr/>
          <a:lstStyle/>
          <a:p>
            <a:r>
              <a:rPr lang="en-US" dirty="0"/>
              <a:t>Objective materiality</a:t>
            </a:r>
          </a:p>
        </p:txBody>
      </p:sp>
      <p:sp>
        <p:nvSpPr>
          <p:cNvPr id="3" name="Content Placeholder 2"/>
          <p:cNvSpPr>
            <a:spLocks noGrp="1"/>
          </p:cNvSpPr>
          <p:nvPr>
            <p:ph idx="1"/>
          </p:nvPr>
        </p:nvSpPr>
        <p:spPr>
          <a:xfrm>
            <a:off x="955833" y="1498750"/>
            <a:ext cx="10282089" cy="4967255"/>
          </a:xfrm>
        </p:spPr>
        <p:txBody>
          <a:bodyPr>
            <a:normAutofit/>
          </a:bodyPr>
          <a:lstStyle/>
          <a:p>
            <a:r>
              <a:rPr lang="en-US" dirty="0"/>
              <a:t>When do we think that an error is “material”?</a:t>
            </a:r>
          </a:p>
          <a:p>
            <a:endParaRPr lang="en-US" dirty="0"/>
          </a:p>
        </p:txBody>
      </p:sp>
      <p:pic>
        <p:nvPicPr>
          <p:cNvPr id="1026" name="Picture 2" descr="Image result for paul ry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33" y="2610570"/>
            <a:ext cx="4115421" cy="27436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9735" y="2610570"/>
            <a:ext cx="3868615" cy="1754326"/>
          </a:xfrm>
          <a:prstGeom prst="rect">
            <a:avLst/>
          </a:prstGeom>
          <a:noFill/>
        </p:spPr>
        <p:txBody>
          <a:bodyPr wrap="square" rtlCol="0">
            <a:spAutoFit/>
          </a:bodyPr>
          <a:lstStyle/>
          <a:p>
            <a:r>
              <a:rPr lang="en-US" dirty="0"/>
              <a:t>“Under three, high twos.  I had two hour and fifty-something.”</a:t>
            </a:r>
          </a:p>
          <a:p>
            <a:endParaRPr lang="en-US" dirty="0"/>
          </a:p>
          <a:p>
            <a:endParaRPr lang="en-US" dirty="0"/>
          </a:p>
          <a:p>
            <a:endParaRPr lang="en-US" dirty="0"/>
          </a:p>
          <a:p>
            <a:r>
              <a:rPr lang="en-US" dirty="0"/>
              <a:t>4:01:25</a:t>
            </a:r>
          </a:p>
        </p:txBody>
      </p:sp>
    </p:spTree>
    <p:extLst>
      <p:ext uri="{BB962C8B-B14F-4D97-AF65-F5344CB8AC3E}">
        <p14:creationId xmlns:p14="http://schemas.microsoft.com/office/powerpoint/2010/main" val="2427451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hmmmm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70" y="2542032"/>
            <a:ext cx="11256414" cy="3218687"/>
          </a:xfrm>
        </p:spPr>
      </p:pic>
    </p:spTree>
    <p:extLst>
      <p:ext uri="{BB962C8B-B14F-4D97-AF65-F5344CB8AC3E}">
        <p14:creationId xmlns:p14="http://schemas.microsoft.com/office/powerpoint/2010/main" val="1414551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434667" y="3615"/>
            <a:ext cx="5757333" cy="6854385"/>
          </a:xfrm>
          <a:prstGeom prst="rect">
            <a:avLst/>
          </a:prstGeom>
        </p:spPr>
      </p:pic>
      <p:pic>
        <p:nvPicPr>
          <p:cNvPr id="4" name="Picture 3"/>
          <p:cNvPicPr>
            <a:picLocks noChangeAspect="1"/>
          </p:cNvPicPr>
          <p:nvPr/>
        </p:nvPicPr>
        <p:blipFill>
          <a:blip r:embed="rId3"/>
          <a:stretch>
            <a:fillRect/>
          </a:stretch>
        </p:blipFill>
        <p:spPr>
          <a:xfrm>
            <a:off x="0" y="0"/>
            <a:ext cx="6026245" cy="1606999"/>
          </a:xfrm>
          <a:prstGeom prst="rect">
            <a:avLst/>
          </a:prstGeom>
        </p:spPr>
      </p:pic>
      <p:pic>
        <p:nvPicPr>
          <p:cNvPr id="6" name="Picture 5"/>
          <p:cNvPicPr>
            <a:picLocks noChangeAspect="1"/>
          </p:cNvPicPr>
          <p:nvPr/>
        </p:nvPicPr>
        <p:blipFill>
          <a:blip r:embed="rId4"/>
          <a:stretch>
            <a:fillRect/>
          </a:stretch>
        </p:blipFill>
        <p:spPr>
          <a:xfrm>
            <a:off x="49742" y="2439247"/>
            <a:ext cx="6477443" cy="3494193"/>
          </a:xfrm>
          <a:prstGeom prst="rect">
            <a:avLst/>
          </a:prstGeom>
        </p:spPr>
      </p:pic>
      <p:pic>
        <p:nvPicPr>
          <p:cNvPr id="7" name="Picture 6"/>
          <p:cNvPicPr>
            <a:picLocks noChangeAspect="1"/>
          </p:cNvPicPr>
          <p:nvPr/>
        </p:nvPicPr>
        <p:blipFill>
          <a:blip r:embed="rId5"/>
          <a:stretch>
            <a:fillRect/>
          </a:stretch>
        </p:blipFill>
        <p:spPr>
          <a:xfrm>
            <a:off x="85230" y="5032687"/>
            <a:ext cx="6150318" cy="1099549"/>
          </a:xfrm>
          <a:prstGeom prst="rect">
            <a:avLst/>
          </a:prstGeom>
        </p:spPr>
      </p:pic>
    </p:spTree>
    <p:extLst>
      <p:ext uri="{BB962C8B-B14F-4D97-AF65-F5344CB8AC3E}">
        <p14:creationId xmlns:p14="http://schemas.microsoft.com/office/powerpoint/2010/main" val="3199246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lie if it’s not material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9059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v. Litvak (2d Cir. 2018)</a:t>
            </a:r>
          </a:p>
        </p:txBody>
      </p:sp>
      <p:sp>
        <p:nvSpPr>
          <p:cNvPr id="3" name="Content Placeholder 2"/>
          <p:cNvSpPr>
            <a:spLocks noGrp="1"/>
          </p:cNvSpPr>
          <p:nvPr>
            <p:ph idx="1"/>
          </p:nvPr>
        </p:nvSpPr>
        <p:spPr/>
        <p:txBody>
          <a:bodyPr/>
          <a:lstStyle/>
          <a:p>
            <a:r>
              <a:rPr lang="en-US" dirty="0"/>
              <a:t>What </a:t>
            </a:r>
            <a:r>
              <a:rPr lang="en-US"/>
              <a:t>is material?</a:t>
            </a:r>
          </a:p>
        </p:txBody>
      </p:sp>
    </p:spTree>
    <p:extLst>
      <p:ext uri="{BB962C8B-B14F-4D97-AF65-F5344CB8AC3E}">
        <p14:creationId xmlns:p14="http://schemas.microsoft.com/office/powerpoint/2010/main" val="332539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lipart invest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8125" cy="2822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101343" y="3996266"/>
            <a:ext cx="2714314" cy="2626254"/>
          </a:xfrm>
          <a:prstGeom prst="rect">
            <a:avLst/>
          </a:prstGeom>
        </p:spPr>
      </p:pic>
      <p:pic>
        <p:nvPicPr>
          <p:cNvPr id="6" name="Picture 5"/>
          <p:cNvPicPr>
            <a:picLocks noChangeAspect="1"/>
          </p:cNvPicPr>
          <p:nvPr/>
        </p:nvPicPr>
        <p:blipFill>
          <a:blip r:embed="rId4"/>
          <a:stretch>
            <a:fillRect/>
          </a:stretch>
        </p:blipFill>
        <p:spPr>
          <a:xfrm>
            <a:off x="4160866" y="2347118"/>
            <a:ext cx="3200400" cy="2962275"/>
          </a:xfrm>
          <a:prstGeom prst="rect">
            <a:avLst/>
          </a:prstGeom>
        </p:spPr>
      </p:pic>
      <p:sp>
        <p:nvSpPr>
          <p:cNvPr id="8" name="TextBox 7"/>
          <p:cNvSpPr txBox="1"/>
          <p:nvPr/>
        </p:nvSpPr>
        <p:spPr>
          <a:xfrm>
            <a:off x="3522133" y="684107"/>
            <a:ext cx="1673014" cy="646331"/>
          </a:xfrm>
          <a:prstGeom prst="rect">
            <a:avLst/>
          </a:prstGeom>
          <a:noFill/>
          <a:ln>
            <a:solidFill>
              <a:schemeClr val="tx1"/>
            </a:solidFill>
          </a:ln>
        </p:spPr>
        <p:txBody>
          <a:bodyPr wrap="square" rtlCol="0">
            <a:spAutoFit/>
          </a:bodyPr>
          <a:lstStyle/>
          <a:p>
            <a:pPr algn="ctr"/>
            <a:r>
              <a:rPr lang="en-US" dirty="0"/>
              <a:t>A sells to B</a:t>
            </a:r>
          </a:p>
          <a:p>
            <a:pPr algn="ctr"/>
            <a:r>
              <a:rPr lang="en-US" dirty="0"/>
              <a:t>$40</a:t>
            </a:r>
          </a:p>
        </p:txBody>
      </p:sp>
      <p:sp>
        <p:nvSpPr>
          <p:cNvPr id="10" name="TextBox 9"/>
          <p:cNvSpPr txBox="1"/>
          <p:nvPr/>
        </p:nvSpPr>
        <p:spPr>
          <a:xfrm>
            <a:off x="7919388" y="2314878"/>
            <a:ext cx="1673014" cy="646331"/>
          </a:xfrm>
          <a:prstGeom prst="rect">
            <a:avLst/>
          </a:prstGeom>
          <a:noFill/>
          <a:ln>
            <a:solidFill>
              <a:schemeClr val="tx1"/>
            </a:solidFill>
          </a:ln>
        </p:spPr>
        <p:txBody>
          <a:bodyPr wrap="square" rtlCol="0">
            <a:spAutoFit/>
          </a:bodyPr>
          <a:lstStyle/>
          <a:p>
            <a:pPr algn="ctr"/>
            <a:r>
              <a:rPr lang="en-US" dirty="0"/>
              <a:t>A sells to B</a:t>
            </a:r>
          </a:p>
          <a:p>
            <a:pPr algn="ctr"/>
            <a:r>
              <a:rPr lang="en-US" dirty="0"/>
              <a:t>$40.50</a:t>
            </a:r>
          </a:p>
        </p:txBody>
      </p:sp>
      <p:sp>
        <p:nvSpPr>
          <p:cNvPr id="9" name="TextBox 8"/>
          <p:cNvSpPr txBox="1"/>
          <p:nvPr/>
        </p:nvSpPr>
        <p:spPr>
          <a:xfrm>
            <a:off x="169333" y="2638044"/>
            <a:ext cx="321726" cy="369332"/>
          </a:xfrm>
          <a:prstGeom prst="rect">
            <a:avLst/>
          </a:prstGeom>
          <a:noFill/>
          <a:ln>
            <a:solidFill>
              <a:schemeClr val="tx1"/>
            </a:solidFill>
          </a:ln>
        </p:spPr>
        <p:txBody>
          <a:bodyPr wrap="square" rtlCol="0">
            <a:spAutoFit/>
          </a:bodyPr>
          <a:lstStyle/>
          <a:p>
            <a:r>
              <a:rPr lang="en-US" dirty="0"/>
              <a:t>A</a:t>
            </a:r>
          </a:p>
        </p:txBody>
      </p:sp>
      <p:sp>
        <p:nvSpPr>
          <p:cNvPr id="12" name="TextBox 11"/>
          <p:cNvSpPr txBox="1"/>
          <p:nvPr/>
        </p:nvSpPr>
        <p:spPr>
          <a:xfrm>
            <a:off x="6295813" y="4057058"/>
            <a:ext cx="321726" cy="369332"/>
          </a:xfrm>
          <a:prstGeom prst="rect">
            <a:avLst/>
          </a:prstGeom>
          <a:noFill/>
          <a:ln>
            <a:solidFill>
              <a:schemeClr val="tx1"/>
            </a:solidFill>
          </a:ln>
        </p:spPr>
        <p:txBody>
          <a:bodyPr wrap="square" rtlCol="0">
            <a:spAutoFit/>
          </a:bodyPr>
          <a:lstStyle/>
          <a:p>
            <a:r>
              <a:rPr lang="en-US" dirty="0"/>
              <a:t>B</a:t>
            </a:r>
          </a:p>
        </p:txBody>
      </p:sp>
      <p:sp>
        <p:nvSpPr>
          <p:cNvPr id="13" name="TextBox 12"/>
          <p:cNvSpPr txBox="1"/>
          <p:nvPr/>
        </p:nvSpPr>
        <p:spPr>
          <a:xfrm>
            <a:off x="11148906" y="4241724"/>
            <a:ext cx="321726" cy="369332"/>
          </a:xfrm>
          <a:prstGeom prst="rect">
            <a:avLst/>
          </a:prstGeom>
          <a:noFill/>
          <a:ln>
            <a:solidFill>
              <a:schemeClr val="tx1"/>
            </a:solidFill>
          </a:ln>
        </p:spPr>
        <p:txBody>
          <a:bodyPr wrap="square" rtlCol="0">
            <a:spAutoFit/>
          </a:bodyPr>
          <a:lstStyle/>
          <a:p>
            <a:r>
              <a:rPr lang="en-US" dirty="0"/>
              <a:t>C</a:t>
            </a:r>
          </a:p>
        </p:txBody>
      </p:sp>
    </p:spTree>
    <p:extLst>
      <p:ext uri="{BB962C8B-B14F-4D97-AF65-F5344CB8AC3E}">
        <p14:creationId xmlns:p14="http://schemas.microsoft.com/office/powerpoint/2010/main" val="86407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lipart invest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8125" cy="2822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101343" y="3996266"/>
            <a:ext cx="2714314" cy="2626254"/>
          </a:xfrm>
          <a:prstGeom prst="rect">
            <a:avLst/>
          </a:prstGeom>
        </p:spPr>
      </p:pic>
      <p:pic>
        <p:nvPicPr>
          <p:cNvPr id="6" name="Picture 5"/>
          <p:cNvPicPr>
            <a:picLocks noChangeAspect="1"/>
          </p:cNvPicPr>
          <p:nvPr/>
        </p:nvPicPr>
        <p:blipFill>
          <a:blip r:embed="rId4"/>
          <a:stretch>
            <a:fillRect/>
          </a:stretch>
        </p:blipFill>
        <p:spPr>
          <a:xfrm>
            <a:off x="4160866" y="2347118"/>
            <a:ext cx="3200400" cy="2962275"/>
          </a:xfrm>
          <a:prstGeom prst="rect">
            <a:avLst/>
          </a:prstGeom>
        </p:spPr>
      </p:pic>
      <p:sp>
        <p:nvSpPr>
          <p:cNvPr id="8" name="TextBox 7"/>
          <p:cNvSpPr txBox="1"/>
          <p:nvPr/>
        </p:nvSpPr>
        <p:spPr>
          <a:xfrm>
            <a:off x="3522133" y="684107"/>
            <a:ext cx="1673014" cy="646331"/>
          </a:xfrm>
          <a:prstGeom prst="rect">
            <a:avLst/>
          </a:prstGeom>
          <a:noFill/>
          <a:ln>
            <a:solidFill>
              <a:schemeClr val="tx1"/>
            </a:solidFill>
          </a:ln>
        </p:spPr>
        <p:txBody>
          <a:bodyPr wrap="square" rtlCol="0">
            <a:spAutoFit/>
          </a:bodyPr>
          <a:lstStyle/>
          <a:p>
            <a:pPr algn="ctr"/>
            <a:r>
              <a:rPr lang="en-US" dirty="0"/>
              <a:t>A sells to B</a:t>
            </a:r>
          </a:p>
          <a:p>
            <a:pPr algn="ctr"/>
            <a:r>
              <a:rPr lang="en-US" dirty="0"/>
              <a:t>$35</a:t>
            </a:r>
          </a:p>
        </p:txBody>
      </p:sp>
      <p:sp>
        <p:nvSpPr>
          <p:cNvPr id="10" name="TextBox 9"/>
          <p:cNvSpPr txBox="1"/>
          <p:nvPr/>
        </p:nvSpPr>
        <p:spPr>
          <a:xfrm>
            <a:off x="8623815" y="1700787"/>
            <a:ext cx="1673014" cy="369332"/>
          </a:xfrm>
          <a:prstGeom prst="rect">
            <a:avLst/>
          </a:prstGeom>
          <a:noFill/>
          <a:ln>
            <a:solidFill>
              <a:schemeClr val="tx1"/>
            </a:solidFill>
          </a:ln>
        </p:spPr>
        <p:txBody>
          <a:bodyPr wrap="square" rtlCol="0">
            <a:spAutoFit/>
          </a:bodyPr>
          <a:lstStyle/>
          <a:p>
            <a:pPr algn="ctr"/>
            <a:r>
              <a:rPr lang="en-US" dirty="0"/>
              <a:t>B sells to C?</a:t>
            </a:r>
          </a:p>
        </p:txBody>
      </p:sp>
      <p:sp>
        <p:nvSpPr>
          <p:cNvPr id="9" name="TextBox 8"/>
          <p:cNvSpPr txBox="1"/>
          <p:nvPr/>
        </p:nvSpPr>
        <p:spPr>
          <a:xfrm>
            <a:off x="169333" y="2638044"/>
            <a:ext cx="321726" cy="369332"/>
          </a:xfrm>
          <a:prstGeom prst="rect">
            <a:avLst/>
          </a:prstGeom>
          <a:noFill/>
          <a:ln>
            <a:solidFill>
              <a:schemeClr val="tx1"/>
            </a:solidFill>
          </a:ln>
        </p:spPr>
        <p:txBody>
          <a:bodyPr wrap="square" rtlCol="0">
            <a:spAutoFit/>
          </a:bodyPr>
          <a:lstStyle/>
          <a:p>
            <a:r>
              <a:rPr lang="en-US" dirty="0"/>
              <a:t>A</a:t>
            </a:r>
          </a:p>
        </p:txBody>
      </p:sp>
      <p:sp>
        <p:nvSpPr>
          <p:cNvPr id="12" name="TextBox 11"/>
          <p:cNvSpPr txBox="1"/>
          <p:nvPr/>
        </p:nvSpPr>
        <p:spPr>
          <a:xfrm>
            <a:off x="6295813" y="4057058"/>
            <a:ext cx="321726" cy="369332"/>
          </a:xfrm>
          <a:prstGeom prst="rect">
            <a:avLst/>
          </a:prstGeom>
          <a:noFill/>
          <a:ln>
            <a:solidFill>
              <a:schemeClr val="tx1"/>
            </a:solidFill>
          </a:ln>
        </p:spPr>
        <p:txBody>
          <a:bodyPr wrap="square" rtlCol="0">
            <a:spAutoFit/>
          </a:bodyPr>
          <a:lstStyle/>
          <a:p>
            <a:r>
              <a:rPr lang="en-US" dirty="0"/>
              <a:t>B</a:t>
            </a:r>
          </a:p>
        </p:txBody>
      </p:sp>
      <p:sp>
        <p:nvSpPr>
          <p:cNvPr id="13" name="TextBox 12"/>
          <p:cNvSpPr txBox="1"/>
          <p:nvPr/>
        </p:nvSpPr>
        <p:spPr>
          <a:xfrm>
            <a:off x="11148906" y="4241724"/>
            <a:ext cx="321726" cy="369332"/>
          </a:xfrm>
          <a:prstGeom prst="rect">
            <a:avLst/>
          </a:prstGeom>
          <a:noFill/>
          <a:ln>
            <a:solidFill>
              <a:schemeClr val="tx1"/>
            </a:solidFill>
          </a:ln>
        </p:spPr>
        <p:txBody>
          <a:bodyPr wrap="square" rtlCol="0">
            <a:spAutoFit/>
          </a:bodyPr>
          <a:lstStyle/>
          <a:p>
            <a:r>
              <a:rPr lang="en-US" dirty="0"/>
              <a:t>C</a:t>
            </a:r>
          </a:p>
        </p:txBody>
      </p:sp>
      <p:cxnSp>
        <p:nvCxnSpPr>
          <p:cNvPr id="7" name="Elbow Connector 6"/>
          <p:cNvCxnSpPr/>
          <p:nvPr/>
        </p:nvCxnSpPr>
        <p:spPr>
          <a:xfrm rot="10800000">
            <a:off x="5858933" y="1022773"/>
            <a:ext cx="5005494" cy="2458720"/>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10596799" y="2901866"/>
            <a:ext cx="468207" cy="439953"/>
          </a:xfrm>
          <a:prstGeom prst="rect">
            <a:avLst/>
          </a:prstGeom>
        </p:spPr>
      </p:pic>
      <p:pic>
        <p:nvPicPr>
          <p:cNvPr id="15" name="Picture 14"/>
          <p:cNvPicPr>
            <a:picLocks noChangeAspect="1"/>
          </p:cNvPicPr>
          <p:nvPr/>
        </p:nvPicPr>
        <p:blipFill>
          <a:blip r:embed="rId5"/>
          <a:stretch>
            <a:fillRect/>
          </a:stretch>
        </p:blipFill>
        <p:spPr>
          <a:xfrm>
            <a:off x="5662118" y="421237"/>
            <a:ext cx="468207" cy="439953"/>
          </a:xfrm>
          <a:prstGeom prst="rect">
            <a:avLst/>
          </a:prstGeom>
        </p:spPr>
      </p:pic>
    </p:spTree>
    <p:extLst>
      <p:ext uri="{BB962C8B-B14F-4D97-AF65-F5344CB8AC3E}">
        <p14:creationId xmlns:p14="http://schemas.microsoft.com/office/powerpoint/2010/main" val="530079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ipart invest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8125" cy="2822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joy Walking On The Walkdesk™ - Man In Office Clipart, Transparent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83162" y="2053525"/>
            <a:ext cx="2952051" cy="282289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859077" y="162731"/>
            <a:ext cx="1687555" cy="1108129"/>
          </a:xfrm>
          <a:prstGeom prst="wedgeRoundRectCallout">
            <a:avLst>
              <a:gd name="adj1" fmla="val -186424"/>
              <a:gd name="adj2" fmla="val -23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$79.75?</a:t>
            </a:r>
          </a:p>
        </p:txBody>
      </p:sp>
      <p:pic>
        <p:nvPicPr>
          <p:cNvPr id="1032" name="Picture 8" descr="Image result for clipart a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508" y="4581687"/>
            <a:ext cx="2272492"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9368199" y="3352799"/>
            <a:ext cx="1687555" cy="1108129"/>
          </a:xfrm>
          <a:prstGeom prst="wedgeRoundRectCallout">
            <a:avLst>
              <a:gd name="adj1" fmla="val -192853"/>
              <a:gd name="adj2" fmla="val -981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$79.50?</a:t>
            </a:r>
          </a:p>
        </p:txBody>
      </p:sp>
      <p:sp>
        <p:nvSpPr>
          <p:cNvPr id="2" name="TextBox 1"/>
          <p:cNvSpPr txBox="1"/>
          <p:nvPr/>
        </p:nvSpPr>
        <p:spPr>
          <a:xfrm>
            <a:off x="541867" y="2926080"/>
            <a:ext cx="1774613" cy="646331"/>
          </a:xfrm>
          <a:prstGeom prst="rect">
            <a:avLst/>
          </a:prstGeom>
          <a:noFill/>
        </p:spPr>
        <p:txBody>
          <a:bodyPr wrap="square" rtlCol="0">
            <a:spAutoFit/>
          </a:bodyPr>
          <a:lstStyle/>
          <a:p>
            <a:pPr algn="ctr"/>
            <a:r>
              <a:rPr lang="en-US" dirty="0"/>
              <a:t>Norris from Invesco</a:t>
            </a:r>
          </a:p>
        </p:txBody>
      </p:sp>
      <p:sp>
        <p:nvSpPr>
          <p:cNvPr id="8" name="TextBox 7"/>
          <p:cNvSpPr txBox="1"/>
          <p:nvPr/>
        </p:nvSpPr>
        <p:spPr>
          <a:xfrm>
            <a:off x="5871880" y="5006918"/>
            <a:ext cx="1774613" cy="646331"/>
          </a:xfrm>
          <a:prstGeom prst="rect">
            <a:avLst/>
          </a:prstGeom>
          <a:noFill/>
        </p:spPr>
        <p:txBody>
          <a:bodyPr wrap="square" rtlCol="0">
            <a:spAutoFit/>
          </a:bodyPr>
          <a:lstStyle/>
          <a:p>
            <a:pPr algn="ctr"/>
            <a:r>
              <a:rPr lang="en-US" dirty="0"/>
              <a:t>Litvak from Jeffries</a:t>
            </a:r>
          </a:p>
        </p:txBody>
      </p:sp>
    </p:spTree>
    <p:extLst>
      <p:ext uri="{BB962C8B-B14F-4D97-AF65-F5344CB8AC3E}">
        <p14:creationId xmlns:p14="http://schemas.microsoft.com/office/powerpoint/2010/main" val="3991009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ipart invest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8125" cy="2822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joy Walking On The Walkdesk™ - Man In Office Clipart, Transparent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83162" y="2053525"/>
            <a:ext cx="2952051" cy="282289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466866" y="2124235"/>
            <a:ext cx="1687555" cy="1108129"/>
          </a:xfrm>
          <a:prstGeom prst="wedgeRoundRectCallout">
            <a:avLst>
              <a:gd name="adj1" fmla="val -168927"/>
              <a:gd name="adj2" fmla="val -1681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$79.94?</a:t>
            </a:r>
          </a:p>
          <a:p>
            <a:pPr algn="ctr"/>
            <a:r>
              <a:rPr lang="en-US" dirty="0">
                <a:solidFill>
                  <a:schemeClr val="tx1"/>
                </a:solidFill>
              </a:rPr>
              <a:t>Six ticks?</a:t>
            </a:r>
          </a:p>
          <a:p>
            <a:pPr algn="ctr"/>
            <a:r>
              <a:rPr lang="en-US" dirty="0">
                <a:solidFill>
                  <a:schemeClr val="tx1"/>
                </a:solidFill>
              </a:rPr>
              <a:t>($.18/$100)</a:t>
            </a:r>
          </a:p>
        </p:txBody>
      </p:sp>
      <p:pic>
        <p:nvPicPr>
          <p:cNvPr id="1032" name="Picture 8" descr="Image result for clipart a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508" y="4581687"/>
            <a:ext cx="2272492"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9368199" y="3352799"/>
            <a:ext cx="1891320" cy="1108129"/>
          </a:xfrm>
          <a:prstGeom prst="wedgeRoundRectCallout">
            <a:avLst>
              <a:gd name="adj1" fmla="val -178513"/>
              <a:gd name="adj2" fmla="val -99505"/>
              <a:gd name="adj3" fmla="val 16667"/>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bid your level”</a:t>
            </a:r>
          </a:p>
          <a:p>
            <a:pPr algn="ctr"/>
            <a:r>
              <a:rPr lang="en-US" dirty="0">
                <a:solidFill>
                  <a:schemeClr val="tx1"/>
                </a:solidFill>
              </a:rPr>
              <a:t>“6/32s is great”</a:t>
            </a:r>
          </a:p>
          <a:p>
            <a:pPr algn="ctr"/>
            <a:r>
              <a:rPr lang="en-US" dirty="0">
                <a:solidFill>
                  <a:schemeClr val="tx1"/>
                </a:solidFill>
              </a:rPr>
              <a:t>($.42/$100)</a:t>
            </a:r>
          </a:p>
        </p:txBody>
      </p:sp>
      <p:sp>
        <p:nvSpPr>
          <p:cNvPr id="2" name="TextBox 1">
            <a:extLst>
              <a:ext uri="{FF2B5EF4-FFF2-40B4-BE49-F238E27FC236}">
                <a16:creationId xmlns:a16="http://schemas.microsoft.com/office/drawing/2014/main" id="{13ED2C77-2BB9-4D9A-BB1B-70FB369A8DDF}"/>
              </a:ext>
            </a:extLst>
          </p:cNvPr>
          <p:cNvSpPr txBox="1"/>
          <p:nvPr/>
        </p:nvSpPr>
        <p:spPr>
          <a:xfrm>
            <a:off x="485775" y="5391150"/>
            <a:ext cx="2438400" cy="923330"/>
          </a:xfrm>
          <a:prstGeom prst="rect">
            <a:avLst/>
          </a:prstGeom>
          <a:noFill/>
        </p:spPr>
        <p:txBody>
          <a:bodyPr wrap="square" rtlCol="0">
            <a:spAutoFit/>
          </a:bodyPr>
          <a:lstStyle/>
          <a:p>
            <a:r>
              <a:rPr lang="en-US" dirty="0"/>
              <a:t>“tick” = 1/32 of a dollar</a:t>
            </a:r>
          </a:p>
          <a:p>
            <a:endParaRPr lang="en-US" dirty="0"/>
          </a:p>
          <a:p>
            <a:r>
              <a:rPr lang="en-US" dirty="0"/>
              <a:t>3 cents ($.03)</a:t>
            </a:r>
          </a:p>
        </p:txBody>
      </p:sp>
      <p:sp>
        <p:nvSpPr>
          <p:cNvPr id="3" name="Thought Bubble: Cloud 2">
            <a:extLst>
              <a:ext uri="{FF2B5EF4-FFF2-40B4-BE49-F238E27FC236}">
                <a16:creationId xmlns:a16="http://schemas.microsoft.com/office/drawing/2014/main" id="{9B1980C6-FF39-4F12-AC9A-ACA0EC4FFD21}"/>
              </a:ext>
            </a:extLst>
          </p:cNvPr>
          <p:cNvSpPr/>
          <p:nvPr/>
        </p:nvSpPr>
        <p:spPr>
          <a:xfrm>
            <a:off x="3553818" y="13560"/>
            <a:ext cx="2038350" cy="1485900"/>
          </a:xfrm>
          <a:prstGeom prst="cloudCallout">
            <a:avLst>
              <a:gd name="adj1" fmla="val -139057"/>
              <a:gd name="adj2" fmla="val -16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Litvak bought for 79-24. I’ll pay 79-30</a:t>
            </a:r>
          </a:p>
        </p:txBody>
      </p:sp>
      <p:sp>
        <p:nvSpPr>
          <p:cNvPr id="5" name="Thought Bubble: Cloud 4">
            <a:extLst>
              <a:ext uri="{FF2B5EF4-FFF2-40B4-BE49-F238E27FC236}">
                <a16:creationId xmlns:a16="http://schemas.microsoft.com/office/drawing/2014/main" id="{69AEA7EA-6326-4C4A-9DF2-9502E96C0C60}"/>
              </a:ext>
            </a:extLst>
          </p:cNvPr>
          <p:cNvSpPr/>
          <p:nvPr/>
        </p:nvSpPr>
        <p:spPr>
          <a:xfrm>
            <a:off x="9152088" y="864394"/>
            <a:ext cx="2409992" cy="1706085"/>
          </a:xfrm>
          <a:prstGeom prst="cloudCallout">
            <a:avLst>
              <a:gd name="adj1" fmla="val -124120"/>
              <a:gd name="adj2" fmla="val 39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paid 79-16. I’m 14 ticks ahead!</a:t>
            </a:r>
          </a:p>
        </p:txBody>
      </p:sp>
    </p:spTree>
    <p:extLst>
      <p:ext uri="{BB962C8B-B14F-4D97-AF65-F5344CB8AC3E}">
        <p14:creationId xmlns:p14="http://schemas.microsoft.com/office/powerpoint/2010/main" val="2834204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83436" y="1613532"/>
            <a:ext cx="4270248" cy="704087"/>
          </a:xfrm>
        </p:spPr>
        <p:txBody>
          <a:bodyPr>
            <a:noAutofit/>
          </a:bodyPr>
          <a:lstStyle/>
          <a:p>
            <a:r>
              <a:rPr lang="en-US" sz="2800" dirty="0"/>
              <a:t>STATUTE</a:t>
            </a:r>
          </a:p>
        </p:txBody>
      </p:sp>
      <p:sp>
        <p:nvSpPr>
          <p:cNvPr id="4" name="Content Placeholder 3"/>
          <p:cNvSpPr>
            <a:spLocks noGrp="1"/>
          </p:cNvSpPr>
          <p:nvPr>
            <p:ph sz="half" idx="2"/>
          </p:nvPr>
        </p:nvSpPr>
        <p:spPr>
          <a:xfrm>
            <a:off x="1583435" y="2448731"/>
            <a:ext cx="4584889" cy="4200041"/>
          </a:xfrm>
        </p:spPr>
        <p:txBody>
          <a:bodyPr>
            <a:normAutofit/>
          </a:bodyPr>
          <a:lstStyle/>
          <a:p>
            <a:r>
              <a:rPr lang="en-US" dirty="0"/>
              <a:t>It shall be unlawful for any person. . . .</a:t>
            </a:r>
          </a:p>
          <a:p>
            <a:r>
              <a:rPr lang="en-US" dirty="0"/>
              <a:t>To use or employ, in connection with the purchase or sale of any security registered on a national securities exchange or any security not so registered. . .any manipulative or deceptive device of contrivance in contravention of such rules and regulations as the commission may prescribe as necessary or appropriate in the public interest or for the protection of investors</a:t>
            </a:r>
          </a:p>
          <a:p>
            <a:endParaRPr lang="en-US" dirty="0"/>
          </a:p>
        </p:txBody>
      </p:sp>
      <p:sp>
        <p:nvSpPr>
          <p:cNvPr id="5" name="Content Placeholder 4"/>
          <p:cNvSpPr>
            <a:spLocks noGrp="1"/>
          </p:cNvSpPr>
          <p:nvPr>
            <p:ph sz="quarter" idx="4"/>
          </p:nvPr>
        </p:nvSpPr>
        <p:spPr>
          <a:xfrm>
            <a:off x="6338315" y="2448731"/>
            <a:ext cx="5262165" cy="4091553"/>
          </a:xfrm>
        </p:spPr>
        <p:txBody>
          <a:bodyPr>
            <a:normAutofit/>
          </a:bodyPr>
          <a:lstStyle/>
          <a:p>
            <a:r>
              <a:rPr lang="en-US" dirty="0"/>
              <a:t>It shall be unlawful for any person. . .</a:t>
            </a:r>
          </a:p>
          <a:p>
            <a:r>
              <a:rPr lang="en-US" dirty="0"/>
              <a:t>(a) To employ any device, scheme, or artifice to defraud</a:t>
            </a:r>
          </a:p>
          <a:p>
            <a:r>
              <a:rPr lang="en-US" dirty="0"/>
              <a:t>(b) To make any untrue statement of a material fact or to omit to state a material fact necessary in order to make the statements made, in the light of the circumstances under which they were made, not misleading, or</a:t>
            </a:r>
          </a:p>
          <a:p>
            <a:r>
              <a:rPr lang="en-US" dirty="0"/>
              <a:t>(c) To engage in any act, practice, or course of business which operates or would operate as a fraud or deceit upon any person.</a:t>
            </a:r>
          </a:p>
        </p:txBody>
      </p:sp>
      <p:sp>
        <p:nvSpPr>
          <p:cNvPr id="6" name="Text Placeholder 5"/>
          <p:cNvSpPr>
            <a:spLocks noGrp="1"/>
          </p:cNvSpPr>
          <p:nvPr>
            <p:ph type="body" sz="quarter" idx="13"/>
          </p:nvPr>
        </p:nvSpPr>
        <p:spPr>
          <a:xfrm>
            <a:off x="6338316" y="1613532"/>
            <a:ext cx="4270248" cy="704087"/>
          </a:xfrm>
        </p:spPr>
        <p:txBody>
          <a:bodyPr>
            <a:normAutofit/>
          </a:bodyPr>
          <a:lstStyle/>
          <a:p>
            <a:r>
              <a:rPr lang="en-US" sz="2800" dirty="0" err="1"/>
              <a:t>rULE</a:t>
            </a:r>
            <a:endParaRPr lang="en-US" sz="2800" dirty="0"/>
          </a:p>
        </p:txBody>
      </p:sp>
      <p:sp>
        <p:nvSpPr>
          <p:cNvPr id="2" name="Title 1"/>
          <p:cNvSpPr>
            <a:spLocks noGrp="1"/>
          </p:cNvSpPr>
          <p:nvPr>
            <p:ph type="title"/>
          </p:nvPr>
        </p:nvSpPr>
        <p:spPr>
          <a:xfrm>
            <a:off x="2161393" y="166529"/>
            <a:ext cx="7729728" cy="1188720"/>
          </a:xfrm>
        </p:spPr>
        <p:txBody>
          <a:bodyPr/>
          <a:lstStyle/>
          <a:p>
            <a:r>
              <a:rPr lang="en-US" dirty="0"/>
              <a:t>Section 10(b)</a:t>
            </a:r>
            <a:br>
              <a:rPr lang="en-US" dirty="0"/>
            </a:br>
            <a:r>
              <a:rPr lang="en-US" dirty="0"/>
              <a:t>rule 10b-5</a:t>
            </a:r>
          </a:p>
        </p:txBody>
      </p:sp>
    </p:spTree>
    <p:extLst>
      <p:ext uri="{BB962C8B-B14F-4D97-AF65-F5344CB8AC3E}">
        <p14:creationId xmlns:p14="http://schemas.microsoft.com/office/powerpoint/2010/main" val="146120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650" y="324612"/>
            <a:ext cx="7729728" cy="1188720"/>
          </a:xfrm>
        </p:spPr>
        <p:txBody>
          <a:bodyPr/>
          <a:lstStyle/>
          <a:p>
            <a:r>
              <a:rPr lang="en-US" dirty="0"/>
              <a:t>Remember. . . .</a:t>
            </a:r>
          </a:p>
        </p:txBody>
      </p:sp>
      <p:sp>
        <p:nvSpPr>
          <p:cNvPr id="3" name="Content Placeholder 2"/>
          <p:cNvSpPr>
            <a:spLocks noGrp="1"/>
          </p:cNvSpPr>
          <p:nvPr>
            <p:ph idx="1"/>
          </p:nvPr>
        </p:nvSpPr>
        <p:spPr>
          <a:xfrm>
            <a:off x="717250" y="1819564"/>
            <a:ext cx="10522528" cy="4760884"/>
          </a:xfrm>
        </p:spPr>
        <p:txBody>
          <a:bodyPr>
            <a:normAutofit/>
          </a:bodyPr>
          <a:lstStyle/>
          <a:p>
            <a:r>
              <a:rPr lang="en-US" sz="2400" dirty="0"/>
              <a:t>Section 12(a)(1) – no offers or sales of a security in violation of Section 5 (a registration statement should be effective before sale).</a:t>
            </a:r>
          </a:p>
          <a:p>
            <a:endParaRPr lang="en-US" sz="2400" dirty="0"/>
          </a:p>
          <a:p>
            <a:r>
              <a:rPr lang="en-US" sz="2400" dirty="0"/>
              <a:t>Unless the security is exempt, the resale of a security purchased in an exempt transaction is “restricted.”</a:t>
            </a:r>
          </a:p>
          <a:p>
            <a:endParaRPr lang="en-US" sz="2400" dirty="0"/>
          </a:p>
          <a:p>
            <a:r>
              <a:rPr lang="en-US" sz="2400" dirty="0"/>
              <a:t>Rule 506 securities and Regulation CF securities are “restricted”</a:t>
            </a:r>
          </a:p>
          <a:p>
            <a:r>
              <a:rPr lang="en-US" sz="2400" dirty="0"/>
              <a:t>Rule 504 and Regulation A securities are “unrestricted”</a:t>
            </a:r>
          </a:p>
          <a:p>
            <a:r>
              <a:rPr lang="en-US" sz="2400" dirty="0"/>
              <a:t>Rule 147 and 147A securities are unrestricted after six months; prior to the end of the six-month period, securities may be sold to resident purchasers only</a:t>
            </a:r>
          </a:p>
        </p:txBody>
      </p:sp>
      <p:sp>
        <p:nvSpPr>
          <p:cNvPr id="4" name="Rectangle 3">
            <a:extLst>
              <a:ext uri="{FF2B5EF4-FFF2-40B4-BE49-F238E27FC236}">
                <a16:creationId xmlns:a16="http://schemas.microsoft.com/office/drawing/2014/main" id="{D7807368-325F-4100-9552-DBB0B363590A}"/>
              </a:ext>
            </a:extLst>
          </p:cNvPr>
          <p:cNvSpPr/>
          <p:nvPr/>
        </p:nvSpPr>
        <p:spPr>
          <a:xfrm>
            <a:off x="5252720" y="3291840"/>
            <a:ext cx="843280" cy="3149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C3E001-E390-43BB-B77A-E33EC569F32F}"/>
              </a:ext>
            </a:extLst>
          </p:cNvPr>
          <p:cNvSpPr/>
          <p:nvPr/>
        </p:nvSpPr>
        <p:spPr>
          <a:xfrm>
            <a:off x="2722880" y="3601720"/>
            <a:ext cx="1544320" cy="4216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BED4D2-45A5-42A8-BC11-97E52DA50C73}"/>
              </a:ext>
            </a:extLst>
          </p:cNvPr>
          <p:cNvSpPr/>
          <p:nvPr/>
        </p:nvSpPr>
        <p:spPr>
          <a:xfrm>
            <a:off x="7518400" y="4582160"/>
            <a:ext cx="1503680" cy="355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E04E4D-BF8A-4D47-8365-8D3F4D47C2FB}"/>
              </a:ext>
            </a:extLst>
          </p:cNvPr>
          <p:cNvSpPr/>
          <p:nvPr/>
        </p:nvSpPr>
        <p:spPr>
          <a:xfrm>
            <a:off x="6096000" y="5109556"/>
            <a:ext cx="1808480" cy="355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8" name="Rectangle 7">
            <a:extLst>
              <a:ext uri="{FF2B5EF4-FFF2-40B4-BE49-F238E27FC236}">
                <a16:creationId xmlns:a16="http://schemas.microsoft.com/office/drawing/2014/main" id="{750A7432-7F9D-4C62-8431-DE6827818DD6}"/>
              </a:ext>
            </a:extLst>
          </p:cNvPr>
          <p:cNvSpPr/>
          <p:nvPr/>
        </p:nvSpPr>
        <p:spPr>
          <a:xfrm>
            <a:off x="5191760" y="5593588"/>
            <a:ext cx="1564640" cy="355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725270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83436" y="1613532"/>
            <a:ext cx="4270248" cy="704087"/>
          </a:xfrm>
        </p:spPr>
        <p:txBody>
          <a:bodyPr>
            <a:noAutofit/>
          </a:bodyPr>
          <a:lstStyle/>
          <a:p>
            <a:r>
              <a:rPr lang="en-US" sz="2800" dirty="0"/>
              <a:t>STATUTE</a:t>
            </a:r>
          </a:p>
        </p:txBody>
      </p:sp>
      <p:sp>
        <p:nvSpPr>
          <p:cNvPr id="4" name="Content Placeholder 3"/>
          <p:cNvSpPr>
            <a:spLocks noGrp="1"/>
          </p:cNvSpPr>
          <p:nvPr>
            <p:ph sz="half" idx="2"/>
          </p:nvPr>
        </p:nvSpPr>
        <p:spPr>
          <a:xfrm>
            <a:off x="1583435" y="2448731"/>
            <a:ext cx="4584889" cy="4200041"/>
          </a:xfrm>
        </p:spPr>
        <p:txBody>
          <a:bodyPr>
            <a:normAutofit/>
          </a:bodyPr>
          <a:lstStyle/>
          <a:p>
            <a:r>
              <a:rPr lang="en-US" dirty="0"/>
              <a:t>It shall be unlawful for any person. . . .</a:t>
            </a:r>
          </a:p>
          <a:p>
            <a:r>
              <a:rPr lang="en-US" dirty="0"/>
              <a:t>To use or employ, in connection with the purchase or sale of any security registered on a national securities exchange or any security not so registered. . .any manipulative or deceptive device of contrivance in contravention of such rules and regulations as the commission may prescribe as necessary or appropriate in the public interest or for the protection of investors</a:t>
            </a:r>
          </a:p>
          <a:p>
            <a:endParaRPr lang="en-US" dirty="0"/>
          </a:p>
        </p:txBody>
      </p:sp>
      <p:sp>
        <p:nvSpPr>
          <p:cNvPr id="5" name="Content Placeholder 4"/>
          <p:cNvSpPr>
            <a:spLocks noGrp="1"/>
          </p:cNvSpPr>
          <p:nvPr>
            <p:ph sz="quarter" idx="4"/>
          </p:nvPr>
        </p:nvSpPr>
        <p:spPr>
          <a:xfrm>
            <a:off x="6338315" y="2448731"/>
            <a:ext cx="5262165" cy="4091553"/>
          </a:xfrm>
        </p:spPr>
        <p:txBody>
          <a:bodyPr>
            <a:normAutofit/>
          </a:bodyPr>
          <a:lstStyle/>
          <a:p>
            <a:r>
              <a:rPr lang="en-US" dirty="0"/>
              <a:t>It shall be unlawful for any person. . .</a:t>
            </a:r>
          </a:p>
          <a:p>
            <a:r>
              <a:rPr lang="en-US" dirty="0"/>
              <a:t>(a) To employ any device, scheme, or artifice to defraud</a:t>
            </a:r>
          </a:p>
          <a:p>
            <a:r>
              <a:rPr lang="en-US" dirty="0"/>
              <a:t>(b) To make any untrue statement of a material  fact or to omit to state a  material fact necessary in order to make the statements made, in the light of the circumstances under which they were made, not misleading, or</a:t>
            </a:r>
          </a:p>
          <a:p>
            <a:r>
              <a:rPr lang="en-US" dirty="0"/>
              <a:t>(c) To engage in any act, practice, or course of business which operates or would operate as a fraud or deceit upon any person.</a:t>
            </a:r>
          </a:p>
        </p:txBody>
      </p:sp>
      <p:sp>
        <p:nvSpPr>
          <p:cNvPr id="6" name="Text Placeholder 5"/>
          <p:cNvSpPr>
            <a:spLocks noGrp="1"/>
          </p:cNvSpPr>
          <p:nvPr>
            <p:ph type="body" sz="quarter" idx="13"/>
          </p:nvPr>
        </p:nvSpPr>
        <p:spPr>
          <a:xfrm>
            <a:off x="6338316" y="1613532"/>
            <a:ext cx="4270248" cy="704087"/>
          </a:xfrm>
        </p:spPr>
        <p:txBody>
          <a:bodyPr>
            <a:normAutofit/>
          </a:bodyPr>
          <a:lstStyle/>
          <a:p>
            <a:r>
              <a:rPr lang="en-US" sz="2800" dirty="0" err="1"/>
              <a:t>rULE</a:t>
            </a:r>
            <a:endParaRPr lang="en-US" sz="2800" dirty="0"/>
          </a:p>
        </p:txBody>
      </p:sp>
      <p:sp>
        <p:nvSpPr>
          <p:cNvPr id="2" name="Title 1"/>
          <p:cNvSpPr>
            <a:spLocks noGrp="1"/>
          </p:cNvSpPr>
          <p:nvPr>
            <p:ph type="title"/>
          </p:nvPr>
        </p:nvSpPr>
        <p:spPr>
          <a:xfrm>
            <a:off x="2161393" y="166529"/>
            <a:ext cx="7729728" cy="1188720"/>
          </a:xfrm>
        </p:spPr>
        <p:txBody>
          <a:bodyPr/>
          <a:lstStyle/>
          <a:p>
            <a:r>
              <a:rPr lang="en-US" dirty="0"/>
              <a:t>Section 10(b)</a:t>
            </a:r>
            <a:br>
              <a:rPr lang="en-US" dirty="0"/>
            </a:br>
            <a:r>
              <a:rPr lang="en-US" dirty="0"/>
              <a:t>rule 10b-5</a:t>
            </a:r>
          </a:p>
        </p:txBody>
      </p:sp>
      <p:sp>
        <p:nvSpPr>
          <p:cNvPr id="7" name="Rectangle 6"/>
          <p:cNvSpPr/>
          <p:nvPr/>
        </p:nvSpPr>
        <p:spPr>
          <a:xfrm>
            <a:off x="10221132" y="3549112"/>
            <a:ext cx="821410" cy="3487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67181" y="3825499"/>
            <a:ext cx="821410" cy="3487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94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end?</a:t>
            </a:r>
          </a:p>
        </p:txBody>
      </p:sp>
      <p:sp>
        <p:nvSpPr>
          <p:cNvPr id="3" name="Content Placeholder 2"/>
          <p:cNvSpPr>
            <a:spLocks noGrp="1"/>
          </p:cNvSpPr>
          <p:nvPr>
            <p:ph idx="1"/>
          </p:nvPr>
        </p:nvSpPr>
        <p:spPr/>
        <p:txBody>
          <a:bodyPr/>
          <a:lstStyle/>
          <a:p>
            <a:r>
              <a:rPr lang="en-US" dirty="0"/>
              <a:t>Price paid was not immaterial as a matter of law (on appeal)</a:t>
            </a:r>
          </a:p>
          <a:p>
            <a:endParaRPr lang="en-US" dirty="0"/>
          </a:p>
          <a:p>
            <a:r>
              <a:rPr lang="en-US" dirty="0"/>
              <a:t>Overruled Denial of Motion in </a:t>
            </a:r>
            <a:r>
              <a:rPr lang="en-US" dirty="0" err="1"/>
              <a:t>Limine</a:t>
            </a:r>
            <a:r>
              <a:rPr lang="en-US" dirty="0"/>
              <a:t> – remand</a:t>
            </a:r>
          </a:p>
          <a:p>
            <a:endParaRPr lang="en-US" dirty="0"/>
          </a:p>
          <a:p>
            <a:r>
              <a:rPr lang="en-US" dirty="0"/>
              <a:t>Why was introduction of erroneous belief of agency relationship prejudicial?</a:t>
            </a:r>
          </a:p>
        </p:txBody>
      </p:sp>
    </p:spTree>
    <p:extLst>
      <p:ext uri="{BB962C8B-B14F-4D97-AF65-F5344CB8AC3E}">
        <p14:creationId xmlns:p14="http://schemas.microsoft.com/office/powerpoint/2010/main" val="195967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78E16-ECC5-4D15-8C6C-F319B07698E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Just to be sure. . . </a:t>
            </a:r>
          </a:p>
        </p:txBody>
      </p:sp>
      <p:sp>
        <p:nvSpPr>
          <p:cNvPr id="3" name="Content Placeholder 2">
            <a:extLst>
              <a:ext uri="{FF2B5EF4-FFF2-40B4-BE49-F238E27FC236}">
                <a16:creationId xmlns:a16="http://schemas.microsoft.com/office/drawing/2014/main" id="{0599B68A-76F5-4E18-8665-4813C20DAA7B}"/>
              </a:ext>
            </a:extLst>
          </p:cNvPr>
          <p:cNvSpPr>
            <a:spLocks noGrp="1"/>
          </p:cNvSpPr>
          <p:nvPr>
            <p:ph idx="1"/>
          </p:nvPr>
        </p:nvSpPr>
        <p:spPr>
          <a:xfrm>
            <a:off x="5232806" y="1402080"/>
            <a:ext cx="6542634" cy="4053840"/>
          </a:xfrm>
        </p:spPr>
        <p:txBody>
          <a:bodyPr anchor="ctr">
            <a:normAutofit/>
          </a:bodyPr>
          <a:lstStyle/>
          <a:p>
            <a:r>
              <a:rPr lang="en-US" sz="2800" dirty="0"/>
              <a:t>Registered securities are “unrestricted”</a:t>
            </a:r>
          </a:p>
        </p:txBody>
      </p:sp>
    </p:spTree>
    <p:extLst>
      <p:ext uri="{BB962C8B-B14F-4D97-AF65-F5344CB8AC3E}">
        <p14:creationId xmlns:p14="http://schemas.microsoft.com/office/powerpoint/2010/main" val="54036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Section 5 goes on forever. . .</a:t>
            </a:r>
          </a:p>
        </p:txBody>
      </p:sp>
      <p:pic>
        <p:nvPicPr>
          <p:cNvPr id="7" name="Graphic 6" descr="Heart">
            <a:extLst>
              <a:ext uri="{FF2B5EF4-FFF2-40B4-BE49-F238E27FC236}">
                <a16:creationId xmlns:a16="http://schemas.microsoft.com/office/drawing/2014/main" id="{A2620681-775D-4ABA-9F1D-63DB1FCBD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118840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Why?</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endCxn id="4" idx="1"/>
          </p:cNvCxnSpPr>
          <p:nvPr/>
        </p:nvCxnSpPr>
        <p:spPr>
          <a:xfrm flipV="1">
            <a:off x="3245740" y="3906982"/>
            <a:ext cx="1388605" cy="251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92" y="2147457"/>
            <a:ext cx="4409208" cy="44092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62662" y="2550165"/>
            <a:ext cx="1143000" cy="369332"/>
          </a:xfrm>
          <a:prstGeom prst="rect">
            <a:avLst/>
          </a:prstGeom>
          <a:noFill/>
          <a:ln>
            <a:solidFill>
              <a:schemeClr val="tx1"/>
            </a:solidFill>
          </a:ln>
        </p:spPr>
        <p:txBody>
          <a:bodyPr wrap="square" rtlCol="0">
            <a:spAutoFit/>
          </a:bodyPr>
          <a:lstStyle/>
          <a:p>
            <a:r>
              <a:rPr lang="en-US" dirty="0"/>
              <a:t>RULE 506</a:t>
            </a:r>
          </a:p>
        </p:txBody>
      </p:sp>
      <p:sp>
        <p:nvSpPr>
          <p:cNvPr id="12" name="Right Arrow 11"/>
          <p:cNvSpPr/>
          <p:nvPr/>
        </p:nvSpPr>
        <p:spPr>
          <a:xfrm rot="5400000">
            <a:off x="3702939" y="333530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6227" y="3105834"/>
            <a:ext cx="1589809" cy="646331"/>
          </a:xfrm>
          <a:prstGeom prst="rect">
            <a:avLst/>
          </a:prstGeom>
          <a:noFill/>
          <a:ln>
            <a:solidFill>
              <a:schemeClr val="tx1"/>
            </a:solidFill>
          </a:ln>
        </p:spPr>
        <p:txBody>
          <a:bodyPr wrap="square" rtlCol="0">
            <a:spAutoFit/>
          </a:bodyPr>
          <a:lstStyle/>
          <a:p>
            <a:pPr algn="ctr"/>
            <a:r>
              <a:rPr lang="en-US" dirty="0"/>
              <a:t>If</a:t>
            </a:r>
          </a:p>
          <a:p>
            <a:pPr algn="ctr"/>
            <a:r>
              <a:rPr lang="en-US" dirty="0"/>
              <a:t>unrestricted</a:t>
            </a:r>
          </a:p>
        </p:txBody>
      </p:sp>
    </p:spTree>
    <p:extLst>
      <p:ext uri="{BB962C8B-B14F-4D97-AF65-F5344CB8AC3E}">
        <p14:creationId xmlns:p14="http://schemas.microsoft.com/office/powerpoint/2010/main" val="12417761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45</TotalTime>
  <Words>2849</Words>
  <Application>Microsoft Office PowerPoint</Application>
  <PresentationFormat>Widescreen</PresentationFormat>
  <Paragraphs>420</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Cambria</vt:lpstr>
      <vt:lpstr>Gill Sans MT</vt:lpstr>
      <vt:lpstr>Parcel</vt:lpstr>
      <vt:lpstr>Securities regulation #10</vt:lpstr>
      <vt:lpstr>Exemptions</vt:lpstr>
      <vt:lpstr>PowerPoint Presentation</vt:lpstr>
      <vt:lpstr>PowerPoint Presentation</vt:lpstr>
      <vt:lpstr>After the purchase. . . .</vt:lpstr>
      <vt:lpstr>Remember. . . .</vt:lpstr>
      <vt:lpstr>Just to be sure. . . </vt:lpstr>
      <vt:lpstr>Section 5 goes on forever. . .</vt:lpstr>
      <vt:lpstr>Why?</vt:lpstr>
      <vt:lpstr>Was it all for nothing?</vt:lpstr>
      <vt:lpstr>The path to resale</vt:lpstr>
      <vt:lpstr>“open market trading exemption”</vt:lpstr>
      <vt:lpstr>Who is an underwriter?</vt:lpstr>
      <vt:lpstr>Who is an underwriter?</vt:lpstr>
      <vt:lpstr>Purchaser with a view to the distribution of any security (obvious example)</vt:lpstr>
      <vt:lpstr>Who is an underwriter?</vt:lpstr>
      <vt:lpstr>Purchaser with a view to the distribution of any security (not as obvious)</vt:lpstr>
      <vt:lpstr>Before there was a safe harbor</vt:lpstr>
      <vt:lpstr>Purchaser with a view to the distribution of any security (not as obvious)</vt:lpstr>
      <vt:lpstr>Back to the resale problem</vt:lpstr>
      <vt:lpstr>Who is an issuer?</vt:lpstr>
      <vt:lpstr>Who is an issuer?</vt:lpstr>
      <vt:lpstr>Explain that again!</vt:lpstr>
      <vt:lpstr>Explain that again!</vt:lpstr>
      <vt:lpstr>Explain that again!</vt:lpstr>
      <vt:lpstr>But:  Watch closely!</vt:lpstr>
      <vt:lpstr>But:  Watch closely!</vt:lpstr>
      <vt:lpstr>Who is a control person?</vt:lpstr>
      <vt:lpstr>Why?</vt:lpstr>
      <vt:lpstr>Aren’t there any safe harbors? Any other resale exceptions?</vt:lpstr>
      <vt:lpstr>Rule 144</vt:lpstr>
      <vt:lpstr>Rule 144 Focus on the reseller</vt:lpstr>
      <vt:lpstr>Rule 144</vt:lpstr>
      <vt:lpstr>Holding period</vt:lpstr>
      <vt:lpstr>PowerPoint Presentation</vt:lpstr>
      <vt:lpstr>Rule 144A</vt:lpstr>
      <vt:lpstr>Rule 144A</vt:lpstr>
      <vt:lpstr>Requirements</vt:lpstr>
      <vt:lpstr>Qualified institutional buyer?</vt:lpstr>
      <vt:lpstr>August 2020 Amendments</vt:lpstr>
      <vt:lpstr>Remember this?</vt:lpstr>
      <vt:lpstr>Rule 144A</vt:lpstr>
      <vt:lpstr>Rule 144A</vt:lpstr>
      <vt:lpstr>NEW! Section 4(a)(7) of the securities act</vt:lpstr>
      <vt:lpstr>Rule 144A v. 4(a)(7)</vt:lpstr>
      <vt:lpstr>Transition: Liability First: materiality</vt:lpstr>
      <vt:lpstr>Materiality is everywhere!</vt:lpstr>
      <vt:lpstr>Materiality</vt:lpstr>
      <vt:lpstr>Material misstatements and omissions</vt:lpstr>
      <vt:lpstr>Objective materiality</vt:lpstr>
      <vt:lpstr>hmmmm</vt:lpstr>
      <vt:lpstr>PowerPoint Presentation</vt:lpstr>
      <vt:lpstr>You can lie if it’s not material</vt:lpstr>
      <vt:lpstr>U.S. v. Litvak (2d Cir. 2018)</vt:lpstr>
      <vt:lpstr>PowerPoint Presentation</vt:lpstr>
      <vt:lpstr>PowerPoint Presentation</vt:lpstr>
      <vt:lpstr>PowerPoint Presentation</vt:lpstr>
      <vt:lpstr>PowerPoint Presentation</vt:lpstr>
      <vt:lpstr>Section 10(b) rule 10b-5</vt:lpstr>
      <vt:lpstr>Section 10(b) rule 10b-5</vt:lpstr>
      <vt:lpstr>How does it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#10</dc:title>
  <dc:creator>Christine Hurt</dc:creator>
  <cp:lastModifiedBy>Christine Hurt</cp:lastModifiedBy>
  <cp:revision>6</cp:revision>
  <dcterms:created xsi:type="dcterms:W3CDTF">2021-02-08T19:54:38Z</dcterms:created>
  <dcterms:modified xsi:type="dcterms:W3CDTF">2021-02-11T03:25:53Z</dcterms:modified>
</cp:coreProperties>
</file>